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media/image1.jpeg" ContentType="image/jpeg"/>
  <Override PartName="/ppt/notesSlides/notesSlide1.xml" ContentType="application/vnd.openxmlformats-officedocument.presentationml.notesSlide+xml"/>
  <Override PartName="/ppt/media/image2.jpeg" ContentType="image/jpe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media/image3.jpeg" ContentType="image/jpeg"/>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 id="358" r:id="rId110"/>
    <p:sldId id="359" r:id="rId111"/>
    <p:sldId id="360" r:id="rId112"/>
    <p:sldId id="361" r:id="rId113"/>
    <p:sldId id="362" r:id="rId114"/>
    <p:sldId id="363" r:id="rId115"/>
    <p:sldId id="364" r:id="rId116"/>
    <p:sldId id="365" r:id="rId117"/>
    <p:sldId id="366" r:id="rId118"/>
    <p:sldId id="367" r:id="rId119"/>
  </p:sldIdLst>
  <p:sldSz cx="18288000" cy="10287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80" Type="http://schemas.openxmlformats.org/officeDocument/2006/relationships/slide" Target="slides/slide73.xml"/><Relationship Id="rId81" Type="http://schemas.openxmlformats.org/officeDocument/2006/relationships/slide" Target="slides/slide74.xml"/><Relationship Id="rId82" Type="http://schemas.openxmlformats.org/officeDocument/2006/relationships/slide" Target="slides/slide75.xml"/><Relationship Id="rId83" Type="http://schemas.openxmlformats.org/officeDocument/2006/relationships/slide" Target="slides/slide76.xml"/><Relationship Id="rId84" Type="http://schemas.openxmlformats.org/officeDocument/2006/relationships/slide" Target="slides/slide77.xml"/><Relationship Id="rId85" Type="http://schemas.openxmlformats.org/officeDocument/2006/relationships/slide" Target="slides/slide78.xml"/><Relationship Id="rId86" Type="http://schemas.openxmlformats.org/officeDocument/2006/relationships/slide" Target="slides/slide79.xml"/><Relationship Id="rId87" Type="http://schemas.openxmlformats.org/officeDocument/2006/relationships/slide" Target="slides/slide80.xml"/><Relationship Id="rId88" Type="http://schemas.openxmlformats.org/officeDocument/2006/relationships/slide" Target="slides/slide81.xml"/><Relationship Id="rId89" Type="http://schemas.openxmlformats.org/officeDocument/2006/relationships/slide" Target="slides/slide82.xml"/><Relationship Id="rId90" Type="http://schemas.openxmlformats.org/officeDocument/2006/relationships/slide" Target="slides/slide83.xml"/><Relationship Id="rId91" Type="http://schemas.openxmlformats.org/officeDocument/2006/relationships/slide" Target="slides/slide84.xml"/><Relationship Id="rId92" Type="http://schemas.openxmlformats.org/officeDocument/2006/relationships/slide" Target="slides/slide85.xml"/><Relationship Id="rId93" Type="http://schemas.openxmlformats.org/officeDocument/2006/relationships/slide" Target="slides/slide86.xml"/><Relationship Id="rId94" Type="http://schemas.openxmlformats.org/officeDocument/2006/relationships/slide" Target="slides/slide87.xml"/><Relationship Id="rId95" Type="http://schemas.openxmlformats.org/officeDocument/2006/relationships/slide" Target="slides/slide88.xml"/><Relationship Id="rId96" Type="http://schemas.openxmlformats.org/officeDocument/2006/relationships/slide" Target="slides/slide89.xml"/><Relationship Id="rId97" Type="http://schemas.openxmlformats.org/officeDocument/2006/relationships/slide" Target="slides/slide90.xml"/><Relationship Id="rId98" Type="http://schemas.openxmlformats.org/officeDocument/2006/relationships/slide" Target="slides/slide91.xml"/><Relationship Id="rId99" Type="http://schemas.openxmlformats.org/officeDocument/2006/relationships/slide" Target="slides/slide92.xml"/><Relationship Id="rId100" Type="http://schemas.openxmlformats.org/officeDocument/2006/relationships/slide" Target="slides/slide93.xml"/><Relationship Id="rId101" Type="http://schemas.openxmlformats.org/officeDocument/2006/relationships/slide" Target="slides/slide94.xml"/><Relationship Id="rId102" Type="http://schemas.openxmlformats.org/officeDocument/2006/relationships/slide" Target="slides/slide95.xml"/><Relationship Id="rId103" Type="http://schemas.openxmlformats.org/officeDocument/2006/relationships/slide" Target="slides/slide96.xml"/><Relationship Id="rId104" Type="http://schemas.openxmlformats.org/officeDocument/2006/relationships/slide" Target="slides/slide97.xml"/><Relationship Id="rId105" Type="http://schemas.openxmlformats.org/officeDocument/2006/relationships/slide" Target="slides/slide98.xml"/><Relationship Id="rId106" Type="http://schemas.openxmlformats.org/officeDocument/2006/relationships/slide" Target="slides/slide99.xml"/><Relationship Id="rId107" Type="http://schemas.openxmlformats.org/officeDocument/2006/relationships/slide" Target="slides/slide100.xml"/><Relationship Id="rId108" Type="http://schemas.openxmlformats.org/officeDocument/2006/relationships/slide" Target="slides/slide101.xml"/><Relationship Id="rId109" Type="http://schemas.openxmlformats.org/officeDocument/2006/relationships/slide" Target="slides/slide102.xml"/><Relationship Id="rId110" Type="http://schemas.openxmlformats.org/officeDocument/2006/relationships/slide" Target="slides/slide103.xml"/><Relationship Id="rId111" Type="http://schemas.openxmlformats.org/officeDocument/2006/relationships/slide" Target="slides/slide104.xml"/><Relationship Id="rId112" Type="http://schemas.openxmlformats.org/officeDocument/2006/relationships/slide" Target="slides/slide105.xml"/><Relationship Id="rId113" Type="http://schemas.openxmlformats.org/officeDocument/2006/relationships/slide" Target="slides/slide106.xml"/><Relationship Id="rId114" Type="http://schemas.openxmlformats.org/officeDocument/2006/relationships/slide" Target="slides/slide107.xml"/><Relationship Id="rId115" Type="http://schemas.openxmlformats.org/officeDocument/2006/relationships/slide" Target="slides/slide108.xml"/><Relationship Id="rId116" Type="http://schemas.openxmlformats.org/officeDocument/2006/relationships/slide" Target="slides/slide109.xml"/><Relationship Id="rId117" Type="http://schemas.openxmlformats.org/officeDocument/2006/relationships/slide" Target="slides/slide110.xml"/><Relationship Id="rId118" Type="http://schemas.openxmlformats.org/officeDocument/2006/relationships/slide" Target="slides/slide111.xml"/><Relationship Id="rId119" Type="http://schemas.openxmlformats.org/officeDocument/2006/relationships/slide" Target="slides/slide11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1" name="Shape 91"/>
          <p:cNvSpPr/>
          <p:nvPr>
            <p:ph type="sldImg"/>
          </p:nvPr>
        </p:nvSpPr>
        <p:spPr>
          <a:xfrm>
            <a:off x="1143000" y="685800"/>
            <a:ext cx="4572000" cy="3429000"/>
          </a:xfrm>
          <a:prstGeom prst="rect">
            <a:avLst/>
          </a:prstGeom>
        </p:spPr>
        <p:txBody>
          <a:bodyPr/>
          <a:lstStyle/>
          <a:p>
            <a:pPr/>
          </a:p>
        </p:txBody>
      </p:sp>
      <p:sp>
        <p:nvSpPr>
          <p:cNvPr id="92" name="Shape 9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400">
        <a:latin typeface="+mj-lt"/>
        <a:ea typeface="+mj-ea"/>
        <a:cs typeface="+mj-cs"/>
        <a:sym typeface="Arial"/>
      </a:defRPr>
    </a:lvl1pPr>
    <a:lvl2pPr indent="228600" latinLnBrk="0">
      <a:defRPr sz="1400">
        <a:latin typeface="+mj-lt"/>
        <a:ea typeface="+mj-ea"/>
        <a:cs typeface="+mj-cs"/>
        <a:sym typeface="Arial"/>
      </a:defRPr>
    </a:lvl2pPr>
    <a:lvl3pPr indent="457200" latinLnBrk="0">
      <a:defRPr sz="1400">
        <a:latin typeface="+mj-lt"/>
        <a:ea typeface="+mj-ea"/>
        <a:cs typeface="+mj-cs"/>
        <a:sym typeface="Arial"/>
      </a:defRPr>
    </a:lvl3pPr>
    <a:lvl4pPr indent="685800" latinLnBrk="0">
      <a:defRPr sz="1400">
        <a:latin typeface="+mj-lt"/>
        <a:ea typeface="+mj-ea"/>
        <a:cs typeface="+mj-cs"/>
        <a:sym typeface="Arial"/>
      </a:defRPr>
    </a:lvl4pPr>
    <a:lvl5pPr indent="914400" latinLnBrk="0">
      <a:defRPr sz="1400">
        <a:latin typeface="+mj-lt"/>
        <a:ea typeface="+mj-ea"/>
        <a:cs typeface="+mj-cs"/>
        <a:sym typeface="Arial"/>
      </a:defRPr>
    </a:lvl5pPr>
    <a:lvl6pPr indent="1143000" latinLnBrk="0">
      <a:defRPr sz="1400">
        <a:latin typeface="+mj-lt"/>
        <a:ea typeface="+mj-ea"/>
        <a:cs typeface="+mj-cs"/>
        <a:sym typeface="Arial"/>
      </a:defRPr>
    </a:lvl6pPr>
    <a:lvl7pPr indent="1371600" latinLnBrk="0">
      <a:defRPr sz="1400">
        <a:latin typeface="+mj-lt"/>
        <a:ea typeface="+mj-ea"/>
        <a:cs typeface="+mj-cs"/>
        <a:sym typeface="Arial"/>
      </a:defRPr>
    </a:lvl7pPr>
    <a:lvl8pPr indent="1600200" latinLnBrk="0">
      <a:defRPr sz="1400">
        <a:latin typeface="+mj-lt"/>
        <a:ea typeface="+mj-ea"/>
        <a:cs typeface="+mj-cs"/>
        <a:sym typeface="Arial"/>
      </a:defRPr>
    </a:lvl8pPr>
    <a:lvl9pPr indent="1828800" latinLnBrk="0">
      <a:defRPr sz="1400">
        <a:latin typeface="+mj-lt"/>
        <a:ea typeface="+mj-ea"/>
        <a:cs typeface="+mj-cs"/>
        <a:sym typeface="Arial"/>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6.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7.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8.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19.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20.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21.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22.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23.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24.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_rels/notesSlide25.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Relationships>

</file>

<file path=ppt/notesSlides/_rels/notesSlide26.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Relationships>

</file>

<file path=ppt/notesSlides/_rels/notesSlide27.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Relationships>

</file>

<file path=ppt/notesSlides/_rels/notesSlide28.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Relationships>

</file>

<file path=ppt/notesSlides/_rels/notesSlide29.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30.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Relationships>

</file>

<file path=ppt/notesSlides/_rels/notesSlide31.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Relationships>

</file>

<file path=ppt/notesSlides/_rels/notesSlide32.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Relationships>

</file>

<file path=ppt/notesSlides/_rels/notesSlide33.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Relationships>

</file>

<file path=ppt/notesSlides/_rels/notesSlide34.xml.rels><?xml version="1.0" encoding="UTF-8"?>
<Relationships xmlns="http://schemas.openxmlformats.org/package/2006/relationships"><Relationship Id="rId1" Type="http://schemas.openxmlformats.org/officeDocument/2006/relationships/slide" Target="../slides/slide35.xml"/><Relationship Id="rId2" Type="http://schemas.openxmlformats.org/officeDocument/2006/relationships/notesMaster" Target="../notesMasters/notesMaster1.xml"/></Relationships>

</file>

<file path=ppt/notesSlides/_rels/notesSlide35.xml.rels><?xml version="1.0" encoding="UTF-8"?>
<Relationships xmlns="http://schemas.openxmlformats.org/package/2006/relationships"><Relationship Id="rId1" Type="http://schemas.openxmlformats.org/officeDocument/2006/relationships/slide" Target="../slides/slide36.xml"/><Relationship Id="rId2" Type="http://schemas.openxmlformats.org/officeDocument/2006/relationships/notesMaster" Target="../notesMasters/notesMaster1.xml"/></Relationships>

</file>

<file path=ppt/notesSlides/_rels/notesSlide36.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Relationships>

</file>

<file path=ppt/notesSlides/_rels/notesSlide37.xml.rels><?xml version="1.0" encoding="UTF-8"?>
<Relationships xmlns="http://schemas.openxmlformats.org/package/2006/relationships"><Relationship Id="rId1" Type="http://schemas.openxmlformats.org/officeDocument/2006/relationships/slide" Target="../slides/slide38.xml"/><Relationship Id="rId2" Type="http://schemas.openxmlformats.org/officeDocument/2006/relationships/notesMaster" Target="../notesMasters/notesMaster1.xml"/></Relationships>

</file>

<file path=ppt/notesSlides/_rels/notesSlide38.xml.rels><?xml version="1.0" encoding="UTF-8"?>
<Relationships xmlns="http://schemas.openxmlformats.org/package/2006/relationships"><Relationship Id="rId1" Type="http://schemas.openxmlformats.org/officeDocument/2006/relationships/slide" Target="../slides/slide39.xml"/><Relationship Id="rId2" Type="http://schemas.openxmlformats.org/officeDocument/2006/relationships/notesMaster" Target="../notesMasters/notesMaster1.xml"/></Relationships>

</file>

<file path=ppt/notesSlides/_rels/notesSlide39.xml.rels><?xml version="1.0" encoding="UTF-8"?>
<Relationships xmlns="http://schemas.openxmlformats.org/package/2006/relationships"><Relationship Id="rId1" Type="http://schemas.openxmlformats.org/officeDocument/2006/relationships/slide" Target="../slides/slide40.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40.xml.rels><?xml version="1.0" encoding="UTF-8"?>
<Relationships xmlns="http://schemas.openxmlformats.org/package/2006/relationships"><Relationship Id="rId1" Type="http://schemas.openxmlformats.org/officeDocument/2006/relationships/slide" Target="../slides/slide41.xml"/><Relationship Id="rId2" Type="http://schemas.openxmlformats.org/officeDocument/2006/relationships/notesMaster" Target="../notesMasters/notesMaster1.xml"/></Relationships>

</file>

<file path=ppt/notesSlides/_rels/notesSlide41.xml.rels><?xml version="1.0" encoding="UTF-8"?>
<Relationships xmlns="http://schemas.openxmlformats.org/package/2006/relationships"><Relationship Id="rId1" Type="http://schemas.openxmlformats.org/officeDocument/2006/relationships/slide" Target="../slides/slide42.xml"/><Relationship Id="rId2" Type="http://schemas.openxmlformats.org/officeDocument/2006/relationships/notesMaster" Target="../notesMasters/notesMaster1.xml"/></Relationships>

</file>

<file path=ppt/notesSlides/_rels/notesSlide42.xml.rels><?xml version="1.0" encoding="UTF-8"?>
<Relationships xmlns="http://schemas.openxmlformats.org/package/2006/relationships"><Relationship Id="rId1" Type="http://schemas.openxmlformats.org/officeDocument/2006/relationships/slide" Target="../slides/slide43.xml"/><Relationship Id="rId2" Type="http://schemas.openxmlformats.org/officeDocument/2006/relationships/notesMaster" Target="../notesMasters/notesMaster1.xml"/></Relationships>

</file>

<file path=ppt/notesSlides/_rels/notesSlide43.xml.rels><?xml version="1.0" encoding="UTF-8"?>
<Relationships xmlns="http://schemas.openxmlformats.org/package/2006/relationships"><Relationship Id="rId1" Type="http://schemas.openxmlformats.org/officeDocument/2006/relationships/slide" Target="../slides/slide44.xml"/><Relationship Id="rId2" Type="http://schemas.openxmlformats.org/officeDocument/2006/relationships/notesMaster" Target="../notesMasters/notesMaster1.xml"/></Relationships>

</file>

<file path=ppt/notesSlides/_rels/notesSlide44.xml.rels><?xml version="1.0" encoding="UTF-8"?>
<Relationships xmlns="http://schemas.openxmlformats.org/package/2006/relationships"><Relationship Id="rId1" Type="http://schemas.openxmlformats.org/officeDocument/2006/relationships/slide" Target="../slides/slide45.xml"/><Relationship Id="rId2" Type="http://schemas.openxmlformats.org/officeDocument/2006/relationships/notesMaster" Target="../notesMasters/notesMaster1.xml"/></Relationships>

</file>

<file path=ppt/notesSlides/_rels/notesSlide45.xml.rels><?xml version="1.0" encoding="UTF-8"?>
<Relationships xmlns="http://schemas.openxmlformats.org/package/2006/relationships"><Relationship Id="rId1" Type="http://schemas.openxmlformats.org/officeDocument/2006/relationships/slide" Target="../slides/slide46.xml"/><Relationship Id="rId2" Type="http://schemas.openxmlformats.org/officeDocument/2006/relationships/notesMaster" Target="../notesMasters/notesMaster1.xml"/></Relationships>

</file>

<file path=ppt/notesSlides/_rels/notesSlide46.xml.rels><?xml version="1.0" encoding="UTF-8"?>
<Relationships xmlns="http://schemas.openxmlformats.org/package/2006/relationships"><Relationship Id="rId1" Type="http://schemas.openxmlformats.org/officeDocument/2006/relationships/slide" Target="../slides/slide47.xml"/><Relationship Id="rId2" Type="http://schemas.openxmlformats.org/officeDocument/2006/relationships/notesMaster" Target="../notesMasters/notesMaster1.xml"/></Relationships>

</file>

<file path=ppt/notesSlides/_rels/notesSlide47.xml.rels><?xml version="1.0" encoding="UTF-8"?>
<Relationships xmlns="http://schemas.openxmlformats.org/package/2006/relationships"><Relationship Id="rId1" Type="http://schemas.openxmlformats.org/officeDocument/2006/relationships/slide" Target="../slides/slide48.xml"/><Relationship Id="rId2" Type="http://schemas.openxmlformats.org/officeDocument/2006/relationships/notesMaster" Target="../notesMasters/notesMaster1.xml"/></Relationships>

</file>

<file path=ppt/notesSlides/_rels/notesSlide48.xml.rels><?xml version="1.0" encoding="UTF-8"?>
<Relationships xmlns="http://schemas.openxmlformats.org/package/2006/relationships"><Relationship Id="rId1" Type="http://schemas.openxmlformats.org/officeDocument/2006/relationships/slide" Target="../slides/slide49.xml"/><Relationship Id="rId2" Type="http://schemas.openxmlformats.org/officeDocument/2006/relationships/notesMaster" Target="../notesMasters/notesMaster1.xml"/></Relationships>

</file>

<file path=ppt/notesSlides/_rels/notesSlide49.xml.rels><?xml version="1.0" encoding="UTF-8"?>
<Relationships xmlns="http://schemas.openxmlformats.org/package/2006/relationships"><Relationship Id="rId1" Type="http://schemas.openxmlformats.org/officeDocument/2006/relationships/slide" Target="../slides/slide50.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50.xml.rels><?xml version="1.0" encoding="UTF-8"?>
<Relationships xmlns="http://schemas.openxmlformats.org/package/2006/relationships"><Relationship Id="rId1" Type="http://schemas.openxmlformats.org/officeDocument/2006/relationships/slide" Target="../slides/slide51.xml"/><Relationship Id="rId2" Type="http://schemas.openxmlformats.org/officeDocument/2006/relationships/notesMaster" Target="../notesMasters/notesMaster1.xml"/></Relationships>

</file>

<file path=ppt/notesSlides/_rels/notesSlide51.xml.rels><?xml version="1.0" encoding="UTF-8"?>
<Relationships xmlns="http://schemas.openxmlformats.org/package/2006/relationships"><Relationship Id="rId1" Type="http://schemas.openxmlformats.org/officeDocument/2006/relationships/slide" Target="../slides/slide55.xml"/><Relationship Id="rId2" Type="http://schemas.openxmlformats.org/officeDocument/2006/relationships/notesMaster" Target="../notesMasters/notesMaster1.xml"/></Relationships>

</file>

<file path=ppt/notesSlides/_rels/notesSlide52.xml.rels><?xml version="1.0" encoding="UTF-8"?>
<Relationships xmlns="http://schemas.openxmlformats.org/package/2006/relationships"><Relationship Id="rId1" Type="http://schemas.openxmlformats.org/officeDocument/2006/relationships/slide" Target="../slides/slide56.xml"/><Relationship Id="rId2" Type="http://schemas.openxmlformats.org/officeDocument/2006/relationships/notesMaster" Target="../notesMasters/notesMaster1.xml"/></Relationships>

</file>

<file path=ppt/notesSlides/_rels/notesSlide53.xml.rels><?xml version="1.0" encoding="UTF-8"?>
<Relationships xmlns="http://schemas.openxmlformats.org/package/2006/relationships"><Relationship Id="rId1" Type="http://schemas.openxmlformats.org/officeDocument/2006/relationships/slide" Target="../slides/slide57.xml"/><Relationship Id="rId2" Type="http://schemas.openxmlformats.org/officeDocument/2006/relationships/notesMaster" Target="../notesMasters/notesMaster1.xml"/></Relationships>

</file>

<file path=ppt/notesSlides/_rels/notesSlide54.xml.rels><?xml version="1.0" encoding="UTF-8"?>
<Relationships xmlns="http://schemas.openxmlformats.org/package/2006/relationships"><Relationship Id="rId1" Type="http://schemas.openxmlformats.org/officeDocument/2006/relationships/slide" Target="../slides/slide61.xml"/><Relationship Id="rId2" Type="http://schemas.openxmlformats.org/officeDocument/2006/relationships/notesMaster" Target="../notesMasters/notesMaster1.xml"/></Relationships>

</file>

<file path=ppt/notesSlides/_rels/notesSlide55.xml.rels><?xml version="1.0" encoding="UTF-8"?>
<Relationships xmlns="http://schemas.openxmlformats.org/package/2006/relationships"><Relationship Id="rId1" Type="http://schemas.openxmlformats.org/officeDocument/2006/relationships/slide" Target="../slides/slide62.xml"/><Relationship Id="rId2" Type="http://schemas.openxmlformats.org/officeDocument/2006/relationships/notesMaster" Target="../notesMasters/notesMaster1.xml"/></Relationships>

</file>

<file path=ppt/notesSlides/_rels/notesSlide56.xml.rels><?xml version="1.0" encoding="UTF-8"?>
<Relationships xmlns="http://schemas.openxmlformats.org/package/2006/relationships"><Relationship Id="rId1" Type="http://schemas.openxmlformats.org/officeDocument/2006/relationships/slide" Target="../slides/slide63.xml"/><Relationship Id="rId2" Type="http://schemas.openxmlformats.org/officeDocument/2006/relationships/notesMaster" Target="../notesMasters/notesMaster1.xml"/></Relationships>

</file>

<file path=ppt/notesSlides/_rels/notesSlide57.xml.rels><?xml version="1.0" encoding="UTF-8"?>
<Relationships xmlns="http://schemas.openxmlformats.org/package/2006/relationships"><Relationship Id="rId1" Type="http://schemas.openxmlformats.org/officeDocument/2006/relationships/slide" Target="../slides/slide64.xml"/><Relationship Id="rId2" Type="http://schemas.openxmlformats.org/officeDocument/2006/relationships/notesMaster" Target="../notesMasters/notesMaster1.xml"/></Relationships>

</file>

<file path=ppt/notesSlides/_rels/notesSlide58.xml.rels><?xml version="1.0" encoding="UTF-8"?>
<Relationships xmlns="http://schemas.openxmlformats.org/package/2006/relationships"><Relationship Id="rId1" Type="http://schemas.openxmlformats.org/officeDocument/2006/relationships/slide" Target="../slides/slide65.xml"/><Relationship Id="rId2" Type="http://schemas.openxmlformats.org/officeDocument/2006/relationships/notesMaster" Target="../notesMasters/notesMaster1.xml"/></Relationships>

</file>

<file path=ppt/notesSlides/_rels/notesSlide59.xml.rels><?xml version="1.0" encoding="UTF-8"?>
<Relationships xmlns="http://schemas.openxmlformats.org/package/2006/relationships"><Relationship Id="rId1" Type="http://schemas.openxmlformats.org/officeDocument/2006/relationships/slide" Target="../slides/slide66.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60.xml.rels><?xml version="1.0" encoding="UTF-8"?>
<Relationships xmlns="http://schemas.openxmlformats.org/package/2006/relationships"><Relationship Id="rId1" Type="http://schemas.openxmlformats.org/officeDocument/2006/relationships/slide" Target="../slides/slide67.xml"/><Relationship Id="rId2" Type="http://schemas.openxmlformats.org/officeDocument/2006/relationships/notesMaster" Target="../notesMasters/notesMaster1.xml"/></Relationships>

</file>

<file path=ppt/notesSlides/_rels/notesSlide61.xml.rels><?xml version="1.0" encoding="UTF-8"?>
<Relationships xmlns="http://schemas.openxmlformats.org/package/2006/relationships"><Relationship Id="rId1" Type="http://schemas.openxmlformats.org/officeDocument/2006/relationships/slide" Target="../slides/slide68.xml"/><Relationship Id="rId2" Type="http://schemas.openxmlformats.org/officeDocument/2006/relationships/notesMaster" Target="../notesMasters/notesMaster1.xml"/></Relationships>

</file>

<file path=ppt/notesSlides/_rels/notesSlide62.xml.rels><?xml version="1.0" encoding="UTF-8"?>
<Relationships xmlns="http://schemas.openxmlformats.org/package/2006/relationships"><Relationship Id="rId1" Type="http://schemas.openxmlformats.org/officeDocument/2006/relationships/slide" Target="../slides/slide69.xml"/><Relationship Id="rId2" Type="http://schemas.openxmlformats.org/officeDocument/2006/relationships/notesMaster" Target="../notesMasters/notesMaster1.xml"/></Relationships>

</file>

<file path=ppt/notesSlides/_rels/notesSlide63.xml.rels><?xml version="1.0" encoding="UTF-8"?>
<Relationships xmlns="http://schemas.openxmlformats.org/package/2006/relationships"><Relationship Id="rId1" Type="http://schemas.openxmlformats.org/officeDocument/2006/relationships/slide" Target="../slides/slide70.xml"/><Relationship Id="rId2" Type="http://schemas.openxmlformats.org/officeDocument/2006/relationships/notesMaster" Target="../notesMasters/notesMaster1.xml"/></Relationships>

</file>

<file path=ppt/notesSlides/_rels/notesSlide64.xml.rels><?xml version="1.0" encoding="UTF-8"?>
<Relationships xmlns="http://schemas.openxmlformats.org/package/2006/relationships"><Relationship Id="rId1" Type="http://schemas.openxmlformats.org/officeDocument/2006/relationships/slide" Target="../slides/slide71.xml"/><Relationship Id="rId2" Type="http://schemas.openxmlformats.org/officeDocument/2006/relationships/notesMaster" Target="../notesMasters/notesMaster1.xml"/></Relationships>

</file>

<file path=ppt/notesSlides/_rels/notesSlide65.xml.rels><?xml version="1.0" encoding="UTF-8"?>
<Relationships xmlns="http://schemas.openxmlformats.org/package/2006/relationships"><Relationship Id="rId1" Type="http://schemas.openxmlformats.org/officeDocument/2006/relationships/slide" Target="../slides/slide72.xml"/><Relationship Id="rId2" Type="http://schemas.openxmlformats.org/officeDocument/2006/relationships/notesMaster" Target="../notesMasters/notesMaster1.xml"/></Relationships>

</file>

<file path=ppt/notesSlides/_rels/notesSlide66.xml.rels><?xml version="1.0" encoding="UTF-8"?>
<Relationships xmlns="http://schemas.openxmlformats.org/package/2006/relationships"><Relationship Id="rId1" Type="http://schemas.openxmlformats.org/officeDocument/2006/relationships/slide" Target="../slides/slide73.xml"/><Relationship Id="rId2" Type="http://schemas.openxmlformats.org/officeDocument/2006/relationships/notesMaster" Target="../notesMasters/notesMaster1.xml"/></Relationships>

</file>

<file path=ppt/notesSlides/_rels/notesSlide67.xml.rels><?xml version="1.0" encoding="UTF-8"?>
<Relationships xmlns="http://schemas.openxmlformats.org/package/2006/relationships"><Relationship Id="rId1" Type="http://schemas.openxmlformats.org/officeDocument/2006/relationships/slide" Target="../slides/slide74.xml"/><Relationship Id="rId2" Type="http://schemas.openxmlformats.org/officeDocument/2006/relationships/notesMaster" Target="../notesMasters/notesMaster1.xml"/></Relationships>

</file>

<file path=ppt/notesSlides/_rels/notesSlide68.xml.rels><?xml version="1.0" encoding="UTF-8"?>
<Relationships xmlns="http://schemas.openxmlformats.org/package/2006/relationships"><Relationship Id="rId1" Type="http://schemas.openxmlformats.org/officeDocument/2006/relationships/slide" Target="../slides/slide75.xml"/><Relationship Id="rId2" Type="http://schemas.openxmlformats.org/officeDocument/2006/relationships/notesMaster" Target="../notesMasters/notesMaster1.xml"/></Relationships>

</file>

<file path=ppt/notesSlides/_rels/notesSlide69.xml.rels><?xml version="1.0" encoding="UTF-8"?>
<Relationships xmlns="http://schemas.openxmlformats.org/package/2006/relationships"><Relationship Id="rId1" Type="http://schemas.openxmlformats.org/officeDocument/2006/relationships/slide" Target="../slides/slide77.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70.xml.rels><?xml version="1.0" encoding="UTF-8"?>
<Relationships xmlns="http://schemas.openxmlformats.org/package/2006/relationships"><Relationship Id="rId1" Type="http://schemas.openxmlformats.org/officeDocument/2006/relationships/slide" Target="../slides/slide78.xml"/><Relationship Id="rId2" Type="http://schemas.openxmlformats.org/officeDocument/2006/relationships/notesMaster" Target="../notesMasters/notesMaster1.xml"/></Relationships>

</file>

<file path=ppt/notesSlides/_rels/notesSlide71.xml.rels><?xml version="1.0" encoding="UTF-8"?>
<Relationships xmlns="http://schemas.openxmlformats.org/package/2006/relationships"><Relationship Id="rId1" Type="http://schemas.openxmlformats.org/officeDocument/2006/relationships/slide" Target="../slides/slide79.xml"/><Relationship Id="rId2" Type="http://schemas.openxmlformats.org/officeDocument/2006/relationships/notesMaster" Target="../notesMasters/notesMaster1.xml"/></Relationships>

</file>

<file path=ppt/notesSlides/_rels/notesSlide72.xml.rels><?xml version="1.0" encoding="UTF-8"?>
<Relationships xmlns="http://schemas.openxmlformats.org/package/2006/relationships"><Relationship Id="rId1" Type="http://schemas.openxmlformats.org/officeDocument/2006/relationships/slide" Target="../slides/slide80.xml"/><Relationship Id="rId2" Type="http://schemas.openxmlformats.org/officeDocument/2006/relationships/notesMaster" Target="../notesMasters/notesMaster1.xml"/></Relationships>

</file>

<file path=ppt/notesSlides/_rels/notesSlide73.xml.rels><?xml version="1.0" encoding="UTF-8"?>
<Relationships xmlns="http://schemas.openxmlformats.org/package/2006/relationships"><Relationship Id="rId1" Type="http://schemas.openxmlformats.org/officeDocument/2006/relationships/slide" Target="../slides/slide81.xml"/><Relationship Id="rId2" Type="http://schemas.openxmlformats.org/officeDocument/2006/relationships/notesMaster" Target="../notesMasters/notesMaster1.xml"/></Relationships>

</file>

<file path=ppt/notesSlides/_rels/notesSlide74.xml.rels><?xml version="1.0" encoding="UTF-8"?>
<Relationships xmlns="http://schemas.openxmlformats.org/package/2006/relationships"><Relationship Id="rId1" Type="http://schemas.openxmlformats.org/officeDocument/2006/relationships/slide" Target="../slides/slide82.xml"/><Relationship Id="rId2" Type="http://schemas.openxmlformats.org/officeDocument/2006/relationships/notesMaster" Target="../notesMasters/notesMaster1.xml"/></Relationships>

</file>

<file path=ppt/notesSlides/_rels/notesSlide75.xml.rels><?xml version="1.0" encoding="UTF-8"?>
<Relationships xmlns="http://schemas.openxmlformats.org/package/2006/relationships"><Relationship Id="rId1" Type="http://schemas.openxmlformats.org/officeDocument/2006/relationships/slide" Target="../slides/slide83.xml"/><Relationship Id="rId2" Type="http://schemas.openxmlformats.org/officeDocument/2006/relationships/notesMaster" Target="../notesMasters/notesMaster1.xml"/></Relationships>

</file>

<file path=ppt/notesSlides/_rels/notesSlide76.xml.rels><?xml version="1.0" encoding="UTF-8"?>
<Relationships xmlns="http://schemas.openxmlformats.org/package/2006/relationships"><Relationship Id="rId1" Type="http://schemas.openxmlformats.org/officeDocument/2006/relationships/slide" Target="../slides/slide84.xml"/><Relationship Id="rId2" Type="http://schemas.openxmlformats.org/officeDocument/2006/relationships/notesMaster" Target="../notesMasters/notesMaster1.xml"/></Relationships>

</file>

<file path=ppt/notesSlides/_rels/notesSlide77.xml.rels><?xml version="1.0" encoding="UTF-8"?>
<Relationships xmlns="http://schemas.openxmlformats.org/package/2006/relationships"><Relationship Id="rId1" Type="http://schemas.openxmlformats.org/officeDocument/2006/relationships/slide" Target="../slides/slide85.xml"/><Relationship Id="rId2" Type="http://schemas.openxmlformats.org/officeDocument/2006/relationships/notesMaster" Target="../notesMasters/notesMaster1.xml"/></Relationships>

</file>

<file path=ppt/notesSlides/_rels/notesSlide78.xml.rels><?xml version="1.0" encoding="UTF-8"?>
<Relationships xmlns="http://schemas.openxmlformats.org/package/2006/relationships"><Relationship Id="rId1" Type="http://schemas.openxmlformats.org/officeDocument/2006/relationships/slide" Target="../slides/slide86.xml"/><Relationship Id="rId2" Type="http://schemas.openxmlformats.org/officeDocument/2006/relationships/notesMaster" Target="../notesMasters/notesMaster1.xml"/></Relationships>

</file>

<file path=ppt/notesSlides/_rels/notesSlide79.xml.rels><?xml version="1.0" encoding="UTF-8"?>
<Relationships xmlns="http://schemas.openxmlformats.org/package/2006/relationships"><Relationship Id="rId1" Type="http://schemas.openxmlformats.org/officeDocument/2006/relationships/slide" Target="../slides/slide88.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80.xml.rels><?xml version="1.0" encoding="UTF-8"?>
<Relationships xmlns="http://schemas.openxmlformats.org/package/2006/relationships"><Relationship Id="rId1" Type="http://schemas.openxmlformats.org/officeDocument/2006/relationships/slide" Target="../slides/slide89.xml"/><Relationship Id="rId2" Type="http://schemas.openxmlformats.org/officeDocument/2006/relationships/notesMaster" Target="../notesMasters/notesMaster1.xml"/></Relationships>

</file>

<file path=ppt/notesSlides/_rels/notesSlide81.xml.rels><?xml version="1.0" encoding="UTF-8"?>
<Relationships xmlns="http://schemas.openxmlformats.org/package/2006/relationships"><Relationship Id="rId1" Type="http://schemas.openxmlformats.org/officeDocument/2006/relationships/slide" Target="../slides/slide90.xml"/><Relationship Id="rId2" Type="http://schemas.openxmlformats.org/officeDocument/2006/relationships/notesMaster" Target="../notesMasters/notesMaster1.xml"/></Relationships>

</file>

<file path=ppt/notesSlides/_rels/notesSlide82.xml.rels><?xml version="1.0" encoding="UTF-8"?>
<Relationships xmlns="http://schemas.openxmlformats.org/package/2006/relationships"><Relationship Id="rId1" Type="http://schemas.openxmlformats.org/officeDocument/2006/relationships/slide" Target="../slides/slide91.xml"/><Relationship Id="rId2" Type="http://schemas.openxmlformats.org/officeDocument/2006/relationships/notesMaster" Target="../notesMasters/notesMaster1.xml"/></Relationships>

</file>

<file path=ppt/notesSlides/_rels/notesSlide83.xml.rels><?xml version="1.0" encoding="UTF-8"?>
<Relationships xmlns="http://schemas.openxmlformats.org/package/2006/relationships"><Relationship Id="rId1" Type="http://schemas.openxmlformats.org/officeDocument/2006/relationships/slide" Target="../slides/slide92.xml"/><Relationship Id="rId2" Type="http://schemas.openxmlformats.org/officeDocument/2006/relationships/notesMaster" Target="../notesMasters/notesMaster1.xml"/></Relationships>

</file>

<file path=ppt/notesSlides/_rels/notesSlide84.xml.rels><?xml version="1.0" encoding="UTF-8"?>
<Relationships xmlns="http://schemas.openxmlformats.org/package/2006/relationships"><Relationship Id="rId1" Type="http://schemas.openxmlformats.org/officeDocument/2006/relationships/slide" Target="../slides/slide93.xml"/><Relationship Id="rId2" Type="http://schemas.openxmlformats.org/officeDocument/2006/relationships/notesMaster" Target="../notesMasters/notesMaster1.xml"/></Relationships>

</file>

<file path=ppt/notesSlides/_rels/notesSlide85.xml.rels><?xml version="1.0" encoding="UTF-8"?>
<Relationships xmlns="http://schemas.openxmlformats.org/package/2006/relationships"><Relationship Id="rId1" Type="http://schemas.openxmlformats.org/officeDocument/2006/relationships/slide" Target="../slides/slide94.xml"/><Relationship Id="rId2" Type="http://schemas.openxmlformats.org/officeDocument/2006/relationships/notesMaster" Target="../notesMasters/notesMaster1.xml"/></Relationships>

</file>

<file path=ppt/notesSlides/_rels/notesSlide86.xml.rels><?xml version="1.0" encoding="UTF-8"?>
<Relationships xmlns="http://schemas.openxmlformats.org/package/2006/relationships"><Relationship Id="rId1" Type="http://schemas.openxmlformats.org/officeDocument/2006/relationships/slide" Target="../slides/slide95.xml"/><Relationship Id="rId2" Type="http://schemas.openxmlformats.org/officeDocument/2006/relationships/notesMaster" Target="../notesMasters/notesMaster1.xml"/></Relationships>

</file>

<file path=ppt/notesSlides/_rels/notesSlide87.xml.rels><?xml version="1.0" encoding="UTF-8"?>
<Relationships xmlns="http://schemas.openxmlformats.org/package/2006/relationships"><Relationship Id="rId1" Type="http://schemas.openxmlformats.org/officeDocument/2006/relationships/slide" Target="../slides/slide97.xml"/><Relationship Id="rId2" Type="http://schemas.openxmlformats.org/officeDocument/2006/relationships/notesMaster" Target="../notesMasters/notesMaster1.xml"/></Relationships>

</file>

<file path=ppt/notesSlides/_rels/notesSlide88.xml.rels><?xml version="1.0" encoding="UTF-8"?>
<Relationships xmlns="http://schemas.openxmlformats.org/package/2006/relationships"><Relationship Id="rId1" Type="http://schemas.openxmlformats.org/officeDocument/2006/relationships/slide" Target="../slides/slide98.xml"/><Relationship Id="rId2" Type="http://schemas.openxmlformats.org/officeDocument/2006/relationships/notesMaster" Target="../notesMasters/notesMaster1.xml"/></Relationships>

</file>

<file path=ppt/notesSlides/_rels/notesSlide89.xml.rels><?xml version="1.0" encoding="UTF-8"?>
<Relationships xmlns="http://schemas.openxmlformats.org/package/2006/relationships"><Relationship Id="rId1" Type="http://schemas.openxmlformats.org/officeDocument/2006/relationships/slide" Target="../slides/slide99.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90.xml.rels><?xml version="1.0" encoding="UTF-8"?>
<Relationships xmlns="http://schemas.openxmlformats.org/package/2006/relationships"><Relationship Id="rId1" Type="http://schemas.openxmlformats.org/officeDocument/2006/relationships/slide" Target="../slides/slide100.xml"/><Relationship Id="rId2" Type="http://schemas.openxmlformats.org/officeDocument/2006/relationships/notesMaster" Target="../notesMasters/notesMaster1.xml"/></Relationships>

</file>

<file path=ppt/notesSlides/_rels/notesSlide91.xml.rels><?xml version="1.0" encoding="UTF-8"?>
<Relationships xmlns="http://schemas.openxmlformats.org/package/2006/relationships"><Relationship Id="rId1" Type="http://schemas.openxmlformats.org/officeDocument/2006/relationships/slide" Target="../slides/slide101.xml"/><Relationship Id="rId2" Type="http://schemas.openxmlformats.org/officeDocument/2006/relationships/notesMaster" Target="../notesMasters/notesMaster1.xml"/></Relationships>

</file>

<file path=ppt/notesSlides/_rels/notesSlide92.xml.rels><?xml version="1.0" encoding="UTF-8"?>
<Relationships xmlns="http://schemas.openxmlformats.org/package/2006/relationships"><Relationship Id="rId1" Type="http://schemas.openxmlformats.org/officeDocument/2006/relationships/slide" Target="../slides/slide102.xml"/><Relationship Id="rId2" Type="http://schemas.openxmlformats.org/officeDocument/2006/relationships/notesMaster" Target="../notesMasters/notesMaster1.xml"/></Relationships>

</file>

<file path=ppt/notesSlides/_rels/notesSlide93.xml.rels><?xml version="1.0" encoding="UTF-8"?>
<Relationships xmlns="http://schemas.openxmlformats.org/package/2006/relationships"><Relationship Id="rId1" Type="http://schemas.openxmlformats.org/officeDocument/2006/relationships/slide" Target="../slides/slide103.xml"/><Relationship Id="rId2" Type="http://schemas.openxmlformats.org/officeDocument/2006/relationships/notesMaster" Target="../notesMasters/notesMaster1.xml"/></Relationships>

</file>

<file path=ppt/notesSlides/_rels/notesSlide94.xml.rels><?xml version="1.0" encoding="UTF-8"?>
<Relationships xmlns="http://schemas.openxmlformats.org/package/2006/relationships"><Relationship Id="rId1" Type="http://schemas.openxmlformats.org/officeDocument/2006/relationships/slide" Target="../slides/slide104.xml"/><Relationship Id="rId2" Type="http://schemas.openxmlformats.org/officeDocument/2006/relationships/notesMaster" Target="../notesMasters/notesMaster1.xml"/></Relationships>

</file>

<file path=ppt/notesSlides/_rels/notesSlide95.xml.rels><?xml version="1.0" encoding="UTF-8"?>
<Relationships xmlns="http://schemas.openxmlformats.org/package/2006/relationships"><Relationship Id="rId1" Type="http://schemas.openxmlformats.org/officeDocument/2006/relationships/slide" Target="../slides/slide105.xml"/><Relationship Id="rId2" Type="http://schemas.openxmlformats.org/officeDocument/2006/relationships/notesMaster" Target="../notesMasters/notesMaster1.xml"/></Relationships>

</file>

<file path=ppt/notesSlides/_rels/notesSlide96.xml.rels><?xml version="1.0" encoding="UTF-8"?>
<Relationships xmlns="http://schemas.openxmlformats.org/package/2006/relationships"><Relationship Id="rId1" Type="http://schemas.openxmlformats.org/officeDocument/2006/relationships/slide" Target="../slides/slide106.xml"/><Relationship Id="rId2" Type="http://schemas.openxmlformats.org/officeDocument/2006/relationships/notesMaster" Target="../notesMasters/notesMaster1.xml"/></Relationships>

</file>

<file path=ppt/notesSlides/_rels/notesSlide97.xml.rels><?xml version="1.0" encoding="UTF-8"?>
<Relationships xmlns="http://schemas.openxmlformats.org/package/2006/relationships"><Relationship Id="rId1" Type="http://schemas.openxmlformats.org/officeDocument/2006/relationships/slide" Target="../slides/slide107.xml"/><Relationship Id="rId2" Type="http://schemas.openxmlformats.org/officeDocument/2006/relationships/notesMaster" Target="../notesMasters/notesMaster1.xml"/></Relationships>

</file>

<file path=ppt/notesSlides/_rels/notesSlide98.xml.rels><?xml version="1.0" encoding="UTF-8"?>
<Relationships xmlns="http://schemas.openxmlformats.org/package/2006/relationships"><Relationship Id="rId1" Type="http://schemas.openxmlformats.org/officeDocument/2006/relationships/slide" Target="../slides/slide109.xml"/><Relationship Id="rId2" Type="http://schemas.openxmlformats.org/officeDocument/2006/relationships/notesMaster" Target="../notesMasters/notesMaster1.xml"/></Relationships>

</file>

<file path=ppt/notesSlides/_rels/notesSlide99.xml.rels><?xml version="1.0" encoding="UTF-8"?>
<Relationships xmlns="http://schemas.openxmlformats.org/package/2006/relationships"><Relationship Id="rId1" Type="http://schemas.openxmlformats.org/officeDocument/2006/relationships/slide" Target="../slides/slide110.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2" name="Shape 112"/>
          <p:cNvSpPr/>
          <p:nvPr>
            <p:ph type="sldImg"/>
          </p:nvPr>
        </p:nvSpPr>
        <p:spPr>
          <a:prstGeom prst="rect">
            <a:avLst/>
          </a:prstGeom>
        </p:spPr>
        <p:txBody>
          <a:bodyPr/>
          <a:lstStyle/>
          <a:p>
            <a:pPr/>
          </a:p>
        </p:txBody>
      </p:sp>
      <p:sp>
        <p:nvSpPr>
          <p:cNvPr id="113" name="Shape 113"/>
          <p:cNvSpPr/>
          <p:nvPr>
            <p:ph type="body" sz="quarter" idx="1"/>
          </p:nvPr>
        </p:nvSpPr>
        <p:spPr>
          <a:prstGeom prst="rect">
            <a:avLst/>
          </a:prstGeom>
        </p:spPr>
        <p:txBody>
          <a:bodyPr/>
          <a:lstStyle/>
          <a:p>
            <a:pPr>
              <a:lnSpc>
                <a:spcPct val="115000"/>
              </a:lnSpc>
              <a:spcBef>
                <a:spcPts val="1400"/>
              </a:spcBef>
              <a:defRPr b="1" sz="1000"/>
            </a:pPr>
            <a:r>
              <a:t>Domain I: Principles of Nutrition &amp; Lifecycle</a:t>
            </a:r>
          </a:p>
          <a:p>
            <a:pPr marL="457200" indent="-292100">
              <a:lnSpc>
                <a:spcPct val="115000"/>
              </a:lnSpc>
              <a:spcBef>
                <a:spcPts val="1200"/>
              </a:spcBef>
              <a:buClr>
                <a:srgbClr val="000000"/>
              </a:buClr>
              <a:buSzPts val="1000"/>
              <a:buFont typeface="Arial"/>
              <a:buChar char="●"/>
              <a:defRPr sz="1000"/>
            </a:pPr>
            <a:r>
              <a:t>This domain focuses on applying nutrition across the lifespan—from infancy through older adulthood.</a:t>
            </a:r>
          </a:p>
          <a:p>
            <a:pPr marL="457200" indent="-292100">
              <a:lnSpc>
                <a:spcPct val="115000"/>
              </a:lnSpc>
              <a:buClr>
                <a:srgbClr val="000000"/>
              </a:buClr>
              <a:buSzPts val="1000"/>
              <a:buFont typeface="Arial"/>
              <a:buChar char="●"/>
              <a:defRPr sz="1000"/>
            </a:pPr>
            <a:r>
              <a:t>The CNS exam emphasizes </a:t>
            </a:r>
            <a:r>
              <a:rPr b="1"/>
              <a:t>application</a:t>
            </a:r>
            <a:r>
              <a:t>, so be prepared to tailor assessment and nutrition recommendations based on life stage, physiology, activity level, and health status.</a:t>
            </a:r>
          </a:p>
          <a:p>
            <a:pPr marL="457200" indent="-292100">
              <a:lnSpc>
                <a:spcPct val="115000"/>
              </a:lnSpc>
              <a:buClr>
                <a:srgbClr val="000000"/>
              </a:buClr>
              <a:buSzPts val="1000"/>
              <a:buFont typeface="Arial"/>
              <a:buChar char="●"/>
              <a:defRPr sz="1000"/>
            </a:pPr>
            <a:r>
              <a:t>Major themes include energy needs, body composition, lifecycle physiology, and social and environmental influences on nutrition.</a:t>
            </a:r>
          </a:p>
          <a:p>
            <a:pPr marL="457200" indent="-292100">
              <a:lnSpc>
                <a:spcPct val="115000"/>
              </a:lnSpc>
              <a:buClr>
                <a:srgbClr val="000000"/>
              </a:buClr>
              <a:buSzPts val="1000"/>
              <a:buFont typeface="Arial"/>
              <a:buChar char="●"/>
              <a:defRPr b="1" sz="1000"/>
            </a:pPr>
            <a:r>
              <a:t>Exam tip:</a:t>
            </a:r>
            <a:r>
              <a:rPr b="0"/>
              <a:t> Understand </a:t>
            </a:r>
            <a:r>
              <a:rPr b="0" i="1"/>
              <a:t>why</a:t>
            </a:r>
            <a:r>
              <a:rPr b="0"/>
              <a:t> nutrient needs change across the lifespan, not just what the recommendations are.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8" name="Shape 198"/>
          <p:cNvSpPr/>
          <p:nvPr>
            <p:ph type="sldImg"/>
          </p:nvPr>
        </p:nvSpPr>
        <p:spPr>
          <a:prstGeom prst="rect">
            <a:avLst/>
          </a:prstGeom>
        </p:spPr>
        <p:txBody>
          <a:bodyPr/>
          <a:lstStyle/>
          <a:p>
            <a:pPr/>
          </a:p>
        </p:txBody>
      </p:sp>
      <p:sp>
        <p:nvSpPr>
          <p:cNvPr id="199" name="Shape 199"/>
          <p:cNvSpPr/>
          <p:nvPr>
            <p:ph type="body" sz="quarter" idx="1"/>
          </p:nvPr>
        </p:nvSpPr>
        <p:spPr>
          <a:prstGeom prst="rect">
            <a:avLst/>
          </a:prstGeom>
        </p:spPr>
        <p:txBody>
          <a:bodyPr/>
          <a:lstStyle/>
          <a:p>
            <a:pPr>
              <a:lnSpc>
                <a:spcPct val="115000"/>
              </a:lnSpc>
              <a:spcBef>
                <a:spcPts val="1400"/>
              </a:spcBef>
              <a:defRPr b="1" sz="1000"/>
            </a:pPr>
            <a:r>
              <a:t>Energy &amp; Macros in Pregnancy</a:t>
            </a:r>
          </a:p>
          <a:p>
            <a:pPr marL="457200" indent="-292100">
              <a:lnSpc>
                <a:spcPct val="115000"/>
              </a:lnSpc>
              <a:spcBef>
                <a:spcPts val="1200"/>
              </a:spcBef>
              <a:buClr>
                <a:srgbClr val="000000"/>
              </a:buClr>
              <a:buSzPts val="1000"/>
              <a:buFont typeface="Arial"/>
              <a:buChar char="●"/>
              <a:defRPr sz="1000"/>
            </a:pPr>
            <a:r>
              <a:t>Pregnancy increases nutrient needs more than calorie needs, especially during the first trimester.</a:t>
            </a:r>
          </a:p>
          <a:p>
            <a:pPr marL="457200" indent="-292100">
              <a:lnSpc>
                <a:spcPct val="115000"/>
              </a:lnSpc>
              <a:buClr>
                <a:srgbClr val="000000"/>
              </a:buClr>
              <a:buSzPts val="1000"/>
              <a:buFont typeface="Arial"/>
              <a:buChar char="●"/>
              <a:defRPr sz="1000"/>
            </a:pPr>
            <a:r>
              <a:t>Energy needs </a:t>
            </a:r>
            <a:r>
              <a:rPr b="1"/>
              <a:t>do not increase in the first trimester for most,</a:t>
            </a:r>
            <a:r>
              <a:t> increase by about </a:t>
            </a:r>
            <a:r>
              <a:rPr b="1"/>
              <a:t>340 kcal/day in the second trimester</a:t>
            </a:r>
            <a:r>
              <a:t> and </a:t>
            </a:r>
            <a:r>
              <a:rPr b="1"/>
              <a:t>450 kcal/day in the third trimester</a:t>
            </a:r>
            <a:r>
              <a:t>.</a:t>
            </a:r>
          </a:p>
          <a:p>
            <a:pPr marL="457200" indent="-292100">
              <a:lnSpc>
                <a:spcPct val="115000"/>
              </a:lnSpc>
              <a:buClr>
                <a:srgbClr val="000000"/>
              </a:buClr>
              <a:buSzPts val="1000"/>
              <a:buFont typeface="Arial"/>
              <a:buChar char="●"/>
              <a:defRPr sz="1000"/>
            </a:pPr>
            <a:r>
              <a:t>Protein needs increase to support maternal tissues, the placenta, and fetal growth, with a </a:t>
            </a:r>
            <a:r>
              <a:rPr b="1"/>
              <a:t>minimum</a:t>
            </a:r>
            <a:r>
              <a:t> of </a:t>
            </a:r>
            <a:r>
              <a:rPr b="1"/>
              <a:t>71 g/day</a:t>
            </a:r>
            <a:r>
              <a:t>.</a:t>
            </a:r>
          </a:p>
          <a:p>
            <a:pPr marL="457200" indent="-292100">
              <a:lnSpc>
                <a:spcPct val="115000"/>
              </a:lnSpc>
              <a:buClr>
                <a:srgbClr val="000000"/>
              </a:buClr>
              <a:buSzPts val="1000"/>
              <a:buFont typeface="Arial"/>
              <a:buChar char="●"/>
              <a:defRPr sz="1000"/>
            </a:pPr>
            <a:r>
              <a:t>Fiber and adequate hydration help support digestion, reduce constipation, and promote healthy blood sugar regulation.</a:t>
            </a:r>
          </a:p>
          <a:p>
            <a:pPr marL="457200" indent="-292100">
              <a:lnSpc>
                <a:spcPct val="115000"/>
              </a:lnSpc>
              <a:buClr>
                <a:srgbClr val="000000"/>
              </a:buClr>
              <a:buSzPts val="1000"/>
              <a:buFont typeface="Arial"/>
              <a:buChar char="●"/>
              <a:defRPr sz="1000"/>
            </a:pPr>
            <a:r>
              <a:t>Address the misconception of ‘eating for 2’</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0" name="Shape 210"/>
          <p:cNvSpPr/>
          <p:nvPr>
            <p:ph type="sldImg"/>
          </p:nvPr>
        </p:nvSpPr>
        <p:spPr>
          <a:prstGeom prst="rect">
            <a:avLst/>
          </a:prstGeom>
        </p:spPr>
        <p:txBody>
          <a:bodyPr/>
          <a:lstStyle/>
          <a:p>
            <a:pPr/>
          </a:p>
        </p:txBody>
      </p:sp>
      <p:sp>
        <p:nvSpPr>
          <p:cNvPr id="211" name="Shape 211"/>
          <p:cNvSpPr/>
          <p:nvPr>
            <p:ph type="body" sz="quarter" idx="1"/>
          </p:nvPr>
        </p:nvSpPr>
        <p:spPr>
          <a:prstGeom prst="rect">
            <a:avLst/>
          </a:prstGeom>
        </p:spPr>
        <p:txBody>
          <a:bodyPr/>
          <a:lstStyle/>
          <a:p>
            <a:pPr>
              <a:lnSpc>
                <a:spcPct val="115000"/>
              </a:lnSpc>
              <a:spcBef>
                <a:spcPts val="1400"/>
              </a:spcBef>
              <a:defRPr b="1" sz="1000"/>
            </a:pPr>
            <a:r>
              <a:t>Key Micronutrients in Pregnancy</a:t>
            </a:r>
          </a:p>
          <a:p>
            <a:pPr marL="457200" indent="-292100">
              <a:lnSpc>
                <a:spcPct val="115000"/>
              </a:lnSpc>
              <a:spcBef>
                <a:spcPts val="1200"/>
              </a:spcBef>
              <a:buClr>
                <a:srgbClr val="000000"/>
              </a:buClr>
              <a:buSzPts val="1000"/>
              <a:buFont typeface="Arial"/>
              <a:buChar char="●"/>
              <a:defRPr sz="1000"/>
            </a:pPr>
            <a:r>
              <a:t>Pregnancy increases the need for many micronutrients, but </a:t>
            </a:r>
            <a:r>
              <a:rPr b="1"/>
              <a:t>folate, iron, iodine, choline, and DHA</a:t>
            </a:r>
            <a:r>
              <a:t> are among the highest-yield nutrients for the CNS exam.</a:t>
            </a:r>
          </a:p>
          <a:p>
            <a:pPr marL="457200" indent="-292100">
              <a:lnSpc>
                <a:spcPct val="115000"/>
              </a:lnSpc>
              <a:buClr>
                <a:srgbClr val="000000"/>
              </a:buClr>
              <a:buSzPts val="1000"/>
              <a:buFont typeface="Arial"/>
              <a:buChar char="●"/>
              <a:defRPr sz="1000"/>
            </a:pPr>
            <a:r>
              <a:t>Folate and choline work together to support neural tube and brain development, while iodine is essential for fetal thyroid and brain development.</a:t>
            </a:r>
          </a:p>
          <a:p>
            <a:pPr marL="457200" indent="-292100">
              <a:lnSpc>
                <a:spcPct val="115000"/>
              </a:lnSpc>
              <a:buClr>
                <a:srgbClr val="000000"/>
              </a:buClr>
              <a:buSzPts val="1000"/>
              <a:buFont typeface="Arial"/>
              <a:buChar char="●"/>
              <a:defRPr sz="1000"/>
            </a:pPr>
            <a:r>
              <a:t>Iron requirements increase substantially to support maternal blood volume and fetal growth, and vitamin C can enhance non-heme iron absorption.</a:t>
            </a:r>
          </a:p>
          <a:p>
            <a:pPr marL="457200" indent="-292100">
              <a:lnSpc>
                <a:spcPct val="115000"/>
              </a:lnSpc>
              <a:buClr>
                <a:srgbClr val="000000"/>
              </a:buClr>
              <a:buSzPts val="1000"/>
              <a:buFont typeface="Arial"/>
              <a:buChar char="●"/>
              <a:defRPr sz="1000"/>
            </a:pPr>
            <a:r>
              <a:t>Continue a prenatal throughout pregnancy, but remember that </a:t>
            </a:r>
            <a:r>
              <a:rPr b="1"/>
              <a:t>many prenatals do not provide enough choline</a:t>
            </a:r>
            <a:r>
              <a:t>, so additional supplementation may be needed.</a:t>
            </a:r>
          </a:p>
          <a:p>
            <a:pPr>
              <a:lnSpc>
                <a:spcPct val="115000"/>
              </a:lnSpc>
              <a:spcBef>
                <a:spcPts val="1200"/>
              </a:spcBef>
              <a:defRPr sz="1000"/>
            </a:pPr>
            <a:r>
              <a:t>Think </a:t>
            </a:r>
            <a:r>
              <a:rPr b="1"/>
              <a:t>folate + choline (brain/neural tube), iron (blood), iodine (thyroid/brain), calcium + vitamin D (bone), and DHA (brain/retina).</a:t>
            </a:r>
            <a:endParaRPr b="1"/>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0" name="Shape 220"/>
          <p:cNvSpPr/>
          <p:nvPr>
            <p:ph type="sldImg"/>
          </p:nvPr>
        </p:nvSpPr>
        <p:spPr>
          <a:prstGeom prst="rect">
            <a:avLst/>
          </a:prstGeom>
        </p:spPr>
        <p:txBody>
          <a:bodyPr/>
          <a:lstStyle/>
          <a:p>
            <a:pPr/>
          </a:p>
        </p:txBody>
      </p:sp>
      <p:sp>
        <p:nvSpPr>
          <p:cNvPr id="221" name="Shape 221"/>
          <p:cNvSpPr/>
          <p:nvPr>
            <p:ph type="body" sz="quarter" idx="1"/>
          </p:nvPr>
        </p:nvSpPr>
        <p:spPr>
          <a:prstGeom prst="rect">
            <a:avLst/>
          </a:prstGeom>
        </p:spPr>
        <p:txBody>
          <a:bodyPr/>
          <a:lstStyle/>
          <a:p>
            <a:pPr>
              <a:lnSpc>
                <a:spcPct val="115000"/>
              </a:lnSpc>
              <a:spcBef>
                <a:spcPts val="1400"/>
              </a:spcBef>
              <a:defRPr b="1" sz="1000"/>
            </a:pPr>
            <a:r>
              <a:t>Food Safety During Pregnancy</a:t>
            </a:r>
          </a:p>
          <a:p>
            <a:pPr marL="457200" indent="-292100">
              <a:lnSpc>
                <a:spcPct val="115000"/>
              </a:lnSpc>
              <a:spcBef>
                <a:spcPts val="1200"/>
              </a:spcBef>
              <a:buClr>
                <a:srgbClr val="000000"/>
              </a:buClr>
              <a:buSzPts val="1000"/>
              <a:buFont typeface="Arial"/>
              <a:buChar char="●"/>
              <a:defRPr sz="1000"/>
            </a:pPr>
            <a:r>
              <a:t>Pregnancy suppresses parts of the immune system, making foodborne illness more dangerous for both mother and baby.</a:t>
            </a:r>
          </a:p>
          <a:p>
            <a:pPr marL="457200" indent="-292100">
              <a:lnSpc>
                <a:spcPct val="115000"/>
              </a:lnSpc>
              <a:buClr>
                <a:srgbClr val="000000"/>
              </a:buClr>
              <a:buSzPts val="1000"/>
              <a:buFont typeface="Arial"/>
              <a:buChar char="●"/>
              <a:defRPr sz="1000"/>
            </a:pPr>
            <a:r>
              <a:t>Avoid foods with a higher risk of </a:t>
            </a:r>
            <a:r>
              <a:rPr b="1"/>
              <a:t>Listeria, Salmonella, Toxoplasma, and other foodborne pathogens</a:t>
            </a:r>
            <a:r>
              <a:t>, including unpasteurized products, raw or undercooked animal foods, raw sprouts, and alcohol.</a:t>
            </a:r>
          </a:p>
          <a:p>
            <a:pPr marL="457200" indent="-292100">
              <a:lnSpc>
                <a:spcPct val="115000"/>
              </a:lnSpc>
              <a:buClr>
                <a:srgbClr val="000000"/>
              </a:buClr>
              <a:buSzPts val="1000"/>
              <a:buFont typeface="Arial"/>
              <a:buChar char="●"/>
              <a:defRPr sz="1000"/>
            </a:pPr>
            <a:r>
              <a:t>Deli meats and hot dogs should only be eaten if reheated until steaming hot to reduce Listeria risk.</a:t>
            </a:r>
          </a:p>
          <a:p>
            <a:pPr marL="457200" indent="-292100">
              <a:lnSpc>
                <a:spcPct val="115000"/>
              </a:lnSpc>
              <a:buClr>
                <a:srgbClr val="000000"/>
              </a:buClr>
              <a:buSzPts val="1000"/>
              <a:buFont typeface="Arial"/>
              <a:buChar char="●"/>
              <a:defRPr sz="1000"/>
            </a:pPr>
            <a:r>
              <a:t>Limit caffeine to </a:t>
            </a:r>
            <a:r>
              <a:rPr b="1"/>
              <a:t>≤200 mg/day</a:t>
            </a:r>
            <a:r>
              <a:t> and choose </a:t>
            </a:r>
            <a:r>
              <a:rPr b="1"/>
              <a:t>low-mercury fish</a:t>
            </a:r>
            <a:r>
              <a:t> while avoiding high-mercury species.</a:t>
            </a:r>
          </a:p>
          <a:p>
            <a:pPr marL="457200" indent="-292100">
              <a:lnSpc>
                <a:spcPct val="115000"/>
              </a:lnSpc>
              <a:buClr>
                <a:srgbClr val="000000"/>
              </a:buClr>
              <a:buSzPts val="1000"/>
              <a:buFont typeface="Arial"/>
              <a:buChar char="●"/>
              <a:defRPr b="1" sz="1000"/>
            </a:pPr>
            <a:r>
              <a:t>Exam tip:</a:t>
            </a:r>
            <a:r>
              <a:rPr b="0"/>
              <a:t> Know the major pregnancy food safety recommendations, especially </a:t>
            </a:r>
            <a:r>
              <a:t>Listeria prevention</a:t>
            </a:r>
            <a:r>
              <a:rPr b="0"/>
              <a:t>, mercury avoidance, and the caffeine limit.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8" name="Shape 228"/>
          <p:cNvSpPr/>
          <p:nvPr>
            <p:ph type="sldImg"/>
          </p:nvPr>
        </p:nvSpPr>
        <p:spPr>
          <a:prstGeom prst="rect">
            <a:avLst/>
          </a:prstGeom>
        </p:spPr>
        <p:txBody>
          <a:bodyPr/>
          <a:lstStyle/>
          <a:p>
            <a:pPr/>
          </a:p>
        </p:txBody>
      </p:sp>
      <p:sp>
        <p:nvSpPr>
          <p:cNvPr id="229" name="Shape 229"/>
          <p:cNvSpPr/>
          <p:nvPr>
            <p:ph type="body" sz="quarter" idx="1"/>
          </p:nvPr>
        </p:nvSpPr>
        <p:spPr>
          <a:prstGeom prst="rect">
            <a:avLst/>
          </a:prstGeom>
        </p:spPr>
        <p:txBody>
          <a:bodyPr/>
          <a:lstStyle/>
          <a:p>
            <a:pPr>
              <a:lnSpc>
                <a:spcPct val="115000"/>
              </a:lnSpc>
              <a:spcBef>
                <a:spcPts val="1400"/>
              </a:spcBef>
              <a:defRPr b="1" sz="1000"/>
            </a:pPr>
            <a:r>
              <a:t>Seafood &amp; Mercury Guidelines</a:t>
            </a:r>
          </a:p>
          <a:p>
            <a:pPr marL="457200" indent="-292100">
              <a:lnSpc>
                <a:spcPct val="115000"/>
              </a:lnSpc>
              <a:spcBef>
                <a:spcPts val="1200"/>
              </a:spcBef>
              <a:buClr>
                <a:srgbClr val="000000"/>
              </a:buClr>
              <a:buSzPts val="1000"/>
              <a:buFont typeface="Arial"/>
              <a:buChar char="●"/>
              <a:defRPr sz="1000"/>
            </a:pPr>
            <a:r>
              <a:t>Fish is encouraged during pregnancy because it's an excellent source of </a:t>
            </a:r>
            <a:r>
              <a:rPr b="1"/>
              <a:t>DHA</a:t>
            </a:r>
            <a:r>
              <a:t>, which supports fetal brain and eye development.</a:t>
            </a:r>
          </a:p>
          <a:p>
            <a:pPr marL="457200" indent="-292100">
              <a:lnSpc>
                <a:spcPct val="115000"/>
              </a:lnSpc>
              <a:buClr>
                <a:srgbClr val="000000"/>
              </a:buClr>
              <a:buSzPts val="1000"/>
              <a:buFont typeface="Arial"/>
              <a:buChar char="●"/>
              <a:defRPr sz="1000"/>
            </a:pPr>
            <a:r>
              <a:t>Aim for </a:t>
            </a:r>
            <a:r>
              <a:rPr b="1"/>
              <a:t>2–3 servings per week of low-mercury fish</a:t>
            </a:r>
            <a:r>
              <a:t> such as salmon, sardines, trout, cod, or shrimp.</a:t>
            </a:r>
          </a:p>
          <a:p>
            <a:pPr marL="457200" indent="-292100">
              <a:lnSpc>
                <a:spcPct val="115000"/>
              </a:lnSpc>
              <a:buClr>
                <a:srgbClr val="000000"/>
              </a:buClr>
              <a:buSzPts val="1000"/>
              <a:buFont typeface="Arial"/>
              <a:buChar char="●"/>
              <a:defRPr sz="1000"/>
            </a:pPr>
            <a:r>
              <a:t>Limit </a:t>
            </a:r>
            <a:r>
              <a:rPr b="1"/>
              <a:t>albacore (white) tuna</a:t>
            </a:r>
            <a:r>
              <a:t> and avoid high-mercury fish like swordfish, shark, king mackerel, and tilefish.</a:t>
            </a:r>
          </a:p>
          <a:p>
            <a:pPr marL="457200" indent="-292100">
              <a:lnSpc>
                <a:spcPct val="115000"/>
              </a:lnSpc>
              <a:buClr>
                <a:srgbClr val="000000"/>
              </a:buClr>
              <a:buSzPts val="1000"/>
              <a:buFont typeface="Arial"/>
              <a:buChar char="●"/>
              <a:defRPr sz="1000"/>
            </a:pPr>
            <a:r>
              <a:t>Raw seafood should also be avoided because of the increased risk of foodborne illness.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8" name="Shape 238"/>
          <p:cNvSpPr/>
          <p:nvPr>
            <p:ph type="sldImg"/>
          </p:nvPr>
        </p:nvSpPr>
        <p:spPr>
          <a:prstGeom prst="rect">
            <a:avLst/>
          </a:prstGeom>
        </p:spPr>
        <p:txBody>
          <a:bodyPr/>
          <a:lstStyle/>
          <a:p>
            <a:pPr/>
          </a:p>
        </p:txBody>
      </p:sp>
      <p:sp>
        <p:nvSpPr>
          <p:cNvPr id="239" name="Shape 239"/>
          <p:cNvSpPr/>
          <p:nvPr>
            <p:ph type="body" sz="quarter" idx="1"/>
          </p:nvPr>
        </p:nvSpPr>
        <p:spPr>
          <a:prstGeom prst="rect">
            <a:avLst/>
          </a:prstGeom>
        </p:spPr>
        <p:txBody>
          <a:bodyPr/>
          <a:lstStyle/>
          <a:p>
            <a:pPr>
              <a:lnSpc>
                <a:spcPct val="115000"/>
              </a:lnSpc>
              <a:spcBef>
                <a:spcPts val="1400"/>
              </a:spcBef>
              <a:defRPr b="1" sz="1000"/>
            </a:pPr>
            <a:r>
              <a:t>High-Risk Foods &amp; Safer Alternatives</a:t>
            </a:r>
          </a:p>
          <a:p>
            <a:pPr marL="457200" indent="-292100">
              <a:lnSpc>
                <a:spcPct val="115000"/>
              </a:lnSpc>
              <a:spcBef>
                <a:spcPts val="1200"/>
              </a:spcBef>
              <a:buClr>
                <a:srgbClr val="000000"/>
              </a:buClr>
              <a:buSzPts val="1000"/>
              <a:buFont typeface="Arial"/>
              <a:buChar char="●"/>
              <a:defRPr sz="1000"/>
            </a:pPr>
            <a:r>
              <a:t>Pregnancy increases susceptibility to foodborne illness, particularly </a:t>
            </a:r>
            <a:r>
              <a:rPr b="1"/>
              <a:t>Listeria</a:t>
            </a:r>
            <a:r>
              <a:t>, which can have serious consequences for the fetus.</a:t>
            </a:r>
          </a:p>
          <a:p>
            <a:pPr marL="457200" indent="-292100">
              <a:lnSpc>
                <a:spcPct val="115000"/>
              </a:lnSpc>
              <a:buClr>
                <a:srgbClr val="000000"/>
              </a:buClr>
              <a:buSzPts val="1000"/>
              <a:buFont typeface="Arial"/>
              <a:buChar char="●"/>
              <a:defRPr sz="1000"/>
            </a:pPr>
            <a:r>
              <a:t>Rather than just memorizing foods to avoid, think about the safer alternative: </a:t>
            </a:r>
            <a:r>
              <a:rPr b="1"/>
              <a:t>pasteurized instead of unpasteurized, cooked instead of raw, and reheated instead of cold ready-to-eat meats.</a:t>
            </a:r>
            <a:endParaRPr b="1"/>
          </a:p>
          <a:p>
            <a:pPr marL="457200" indent="-292100">
              <a:lnSpc>
                <a:spcPct val="115000"/>
              </a:lnSpc>
              <a:buClr>
                <a:srgbClr val="000000"/>
              </a:buClr>
              <a:buSzPts val="1000"/>
              <a:buFont typeface="Arial"/>
              <a:buChar char="●"/>
              <a:defRPr sz="1000"/>
            </a:pPr>
            <a:r>
              <a:t>Practice good food safety by refrigerating foods promptly, reheating leftovers thoroughly, and following safe cooking temperatures.</a:t>
            </a:r>
          </a:p>
          <a:p>
            <a:pPr marL="457200" indent="-292100">
              <a:lnSpc>
                <a:spcPct val="115000"/>
              </a:lnSpc>
              <a:buClr>
                <a:srgbClr val="000000"/>
              </a:buClr>
              <a:buSzPts val="1000"/>
              <a:buFont typeface="Arial"/>
              <a:buChar char="●"/>
              <a:defRPr b="1" sz="1000"/>
            </a:pPr>
            <a:r>
              <a:t>Exam tip:</a:t>
            </a:r>
            <a:r>
              <a:rPr b="0"/>
              <a:t> Remember the big themes—avoid </a:t>
            </a:r>
            <a:r>
              <a:t>unpasteurized foods, raw or undercooked animal products, cold deli meats, and raw sprouts</a:t>
            </a:r>
            <a:r>
              <a:rPr b="0"/>
              <a:t>, while choosing safer alternatives whenever possible.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8" name="Shape 248"/>
          <p:cNvSpPr/>
          <p:nvPr>
            <p:ph type="sldImg"/>
          </p:nvPr>
        </p:nvSpPr>
        <p:spPr>
          <a:prstGeom prst="rect">
            <a:avLst/>
          </a:prstGeom>
        </p:spPr>
        <p:txBody>
          <a:bodyPr/>
          <a:lstStyle/>
          <a:p>
            <a:pPr/>
          </a:p>
        </p:txBody>
      </p:sp>
      <p:sp>
        <p:nvSpPr>
          <p:cNvPr id="249" name="Shape 249"/>
          <p:cNvSpPr/>
          <p:nvPr>
            <p:ph type="body" sz="quarter" idx="1"/>
          </p:nvPr>
        </p:nvSpPr>
        <p:spPr>
          <a:prstGeom prst="rect">
            <a:avLst/>
          </a:prstGeom>
        </p:spPr>
        <p:txBody>
          <a:bodyPr/>
          <a:lstStyle/>
          <a:p>
            <a:pPr>
              <a:lnSpc>
                <a:spcPct val="115000"/>
              </a:lnSpc>
              <a:spcBef>
                <a:spcPts val="1400"/>
              </a:spcBef>
              <a:defRPr b="1" sz="1000"/>
            </a:pPr>
            <a:r>
              <a:t>Generally Compatible Botanicals During Pregnancy</a:t>
            </a:r>
          </a:p>
          <a:p>
            <a:pPr marL="457200" indent="-298450">
              <a:lnSpc>
                <a:spcPct val="115000"/>
              </a:lnSpc>
              <a:spcBef>
                <a:spcPts val="1200"/>
              </a:spcBef>
              <a:buClr>
                <a:srgbClr val="000000"/>
              </a:buClr>
              <a:buSzPts val="1100"/>
              <a:buFont typeface="Arial"/>
              <a:buChar char="●"/>
              <a:defRPr sz="1100"/>
            </a:pPr>
            <a:r>
              <a:t>Many botanicals have </a:t>
            </a:r>
            <a:r>
              <a:rPr b="1"/>
              <a:t>limited safety data in pregnancy</a:t>
            </a:r>
            <a:r>
              <a:t>, so use caution and prioritize evidence-based options.</a:t>
            </a:r>
          </a:p>
          <a:p>
            <a:pPr marL="457200" indent="-298450">
              <a:lnSpc>
                <a:spcPct val="115000"/>
              </a:lnSpc>
              <a:buClr>
                <a:srgbClr val="000000"/>
              </a:buClr>
              <a:buSzPts val="1100"/>
              <a:buFont typeface="Arial"/>
              <a:buChar char="●"/>
              <a:defRPr b="1" sz="1100"/>
            </a:pPr>
            <a:r>
              <a:t>Ginger</a:t>
            </a:r>
            <a:r>
              <a:rPr b="0"/>
              <a:t> has the strongest evidence for helping with nausea and vomiting in pregnancy.</a:t>
            </a:r>
          </a:p>
          <a:p>
            <a:pPr marL="457200" indent="-298450">
              <a:lnSpc>
                <a:spcPct val="115000"/>
              </a:lnSpc>
              <a:buClr>
                <a:srgbClr val="000000"/>
              </a:buClr>
              <a:buSzPts val="1100"/>
              <a:buFont typeface="Arial"/>
              <a:buChar char="●"/>
              <a:defRPr b="1" sz="1100"/>
            </a:pPr>
            <a:r>
              <a:t>Peppermint and chamomile teas</a:t>
            </a:r>
            <a:r>
              <a:rPr b="0"/>
              <a:t> are generally considered safe in normal food or tea amounts, but avoid concentrated extracts or essential oils.</a:t>
            </a:r>
          </a:p>
          <a:p>
            <a:pPr marL="457200" indent="-298450">
              <a:lnSpc>
                <a:spcPct val="115000"/>
              </a:lnSpc>
              <a:buClr>
                <a:srgbClr val="000000"/>
              </a:buClr>
              <a:buSzPts val="1100"/>
              <a:buFont typeface="Arial"/>
              <a:buChar char="●"/>
              <a:defRPr sz="1100"/>
            </a:pPr>
            <a:r>
              <a:t>Cranberry may be considered for recurrent UTIs, although the evidence for effectiveness is mixed.</a:t>
            </a:r>
          </a:p>
          <a:p>
            <a:pPr marL="457200" indent="-298450">
              <a:lnSpc>
                <a:spcPct val="115000"/>
              </a:lnSpc>
              <a:buClr>
                <a:srgbClr val="000000"/>
              </a:buClr>
              <a:buSzPts val="1100"/>
              <a:buFont typeface="Arial"/>
              <a:buChar char="●"/>
              <a:defRPr b="1" sz="1100"/>
            </a:pPr>
            <a:r>
              <a:t>Exam tip:</a:t>
            </a:r>
            <a:r>
              <a:rPr b="0"/>
              <a:t> When in doubt during pregnancy, </a:t>
            </a:r>
            <a:r>
              <a:t>food amounts are generally safer than medicinal doses</a:t>
            </a:r>
            <a:r>
              <a:rPr b="0"/>
              <a:t>, and supplements or concentrated herbal products should only be used when safety has been established.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7" name="Shape 257"/>
          <p:cNvSpPr/>
          <p:nvPr>
            <p:ph type="sldImg"/>
          </p:nvPr>
        </p:nvSpPr>
        <p:spPr>
          <a:prstGeom prst="rect">
            <a:avLst/>
          </a:prstGeom>
        </p:spPr>
        <p:txBody>
          <a:bodyPr/>
          <a:lstStyle/>
          <a:p>
            <a:pPr/>
          </a:p>
        </p:txBody>
      </p:sp>
      <p:sp>
        <p:nvSpPr>
          <p:cNvPr id="258" name="Shape 258"/>
          <p:cNvSpPr/>
          <p:nvPr>
            <p:ph type="body" sz="quarter" idx="1"/>
          </p:nvPr>
        </p:nvSpPr>
        <p:spPr>
          <a:prstGeom prst="rect">
            <a:avLst/>
          </a:prstGeom>
        </p:spPr>
        <p:txBody>
          <a:bodyPr/>
          <a:lstStyle/>
          <a:p>
            <a:pPr>
              <a:lnSpc>
                <a:spcPct val="115000"/>
              </a:lnSpc>
              <a:spcBef>
                <a:spcPts val="1400"/>
              </a:spcBef>
              <a:defRPr b="1" sz="1000"/>
            </a:pPr>
            <a:r>
              <a:t>Use With Caution Botanicals</a:t>
            </a:r>
          </a:p>
          <a:p>
            <a:pPr marL="457200" indent="-292100">
              <a:lnSpc>
                <a:spcPct val="115000"/>
              </a:lnSpc>
              <a:spcBef>
                <a:spcPts val="1200"/>
              </a:spcBef>
              <a:buClr>
                <a:srgbClr val="000000"/>
              </a:buClr>
              <a:buSzPts val="1000"/>
              <a:buFont typeface="Arial"/>
              <a:buChar char="●"/>
              <a:defRPr sz="1000"/>
            </a:pPr>
            <a:r>
              <a:t>Some botanicals have </a:t>
            </a:r>
            <a:r>
              <a:rPr b="1"/>
              <a:t>limited or mixed safety data</a:t>
            </a:r>
            <a:r>
              <a:t>, so they should be used cautiously during pregnancy.</a:t>
            </a:r>
          </a:p>
          <a:p>
            <a:pPr marL="457200" indent="-292100">
              <a:lnSpc>
                <a:spcPct val="115000"/>
              </a:lnSpc>
              <a:buClr>
                <a:srgbClr val="000000"/>
              </a:buClr>
              <a:buSzPts val="1000"/>
              <a:buFont typeface="Arial"/>
              <a:buChar char="●"/>
              <a:defRPr sz="1000"/>
            </a:pPr>
            <a:r>
              <a:t>Echinacea has not been clearly linked to birth defects, but evidence is limited.</a:t>
            </a:r>
          </a:p>
          <a:p>
            <a:pPr marL="457200" indent="-292100">
              <a:lnSpc>
                <a:spcPct val="115000"/>
              </a:lnSpc>
              <a:buClr>
                <a:srgbClr val="000000"/>
              </a:buClr>
              <a:buSzPts val="1000"/>
              <a:buFont typeface="Arial"/>
              <a:buChar char="●"/>
              <a:defRPr sz="1000"/>
            </a:pPr>
            <a:r>
              <a:t>Red raspberry leaf is commonly promoted for labor preparation, but evidence for its effectiveness is weak and it should be avoided early in pregnancy.</a:t>
            </a:r>
          </a:p>
          <a:p>
            <a:pPr marL="457200" indent="-292100">
              <a:lnSpc>
                <a:spcPct val="115000"/>
              </a:lnSpc>
              <a:buClr>
                <a:srgbClr val="000000"/>
              </a:buClr>
              <a:buSzPts val="1000"/>
              <a:buFont typeface="Arial"/>
              <a:buChar char="●"/>
              <a:defRPr sz="1000"/>
            </a:pPr>
            <a:r>
              <a:t>Senna may be used short-term for constipation if needed, but lifestyle changes and gentler options like fiber or osmotic laxatives are generally preferred first.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7" name="Shape 267"/>
          <p:cNvSpPr/>
          <p:nvPr>
            <p:ph type="sldImg"/>
          </p:nvPr>
        </p:nvSpPr>
        <p:spPr>
          <a:prstGeom prst="rect">
            <a:avLst/>
          </a:prstGeom>
        </p:spPr>
        <p:txBody>
          <a:bodyPr/>
          <a:lstStyle/>
          <a:p>
            <a:pPr/>
          </a:p>
        </p:txBody>
      </p:sp>
      <p:sp>
        <p:nvSpPr>
          <p:cNvPr id="268" name="Shape 268"/>
          <p:cNvSpPr/>
          <p:nvPr>
            <p:ph type="body" sz="quarter" idx="1"/>
          </p:nvPr>
        </p:nvSpPr>
        <p:spPr>
          <a:prstGeom prst="rect">
            <a:avLst/>
          </a:prstGeom>
        </p:spPr>
        <p:txBody>
          <a:bodyPr/>
          <a:lstStyle/>
          <a:p>
            <a:pPr>
              <a:lnSpc>
                <a:spcPct val="115000"/>
              </a:lnSpc>
              <a:spcBef>
                <a:spcPts val="1400"/>
              </a:spcBef>
              <a:defRPr b="1" sz="1000"/>
            </a:pPr>
            <a:r>
              <a:t>Botanicals to Avoid During Pregnancy</a:t>
            </a:r>
          </a:p>
          <a:p>
            <a:pPr marL="457200" indent="-292100">
              <a:lnSpc>
                <a:spcPct val="115000"/>
              </a:lnSpc>
              <a:spcBef>
                <a:spcPts val="1200"/>
              </a:spcBef>
              <a:buClr>
                <a:srgbClr val="000000"/>
              </a:buClr>
              <a:buSzPts val="1000"/>
              <a:buFont typeface="Arial"/>
              <a:buChar char="●"/>
              <a:defRPr b="1" sz="1000"/>
            </a:pPr>
            <a:r>
              <a:t>Remember:</a:t>
            </a:r>
            <a:r>
              <a:rPr b="0"/>
              <a:t> Just because something is </a:t>
            </a:r>
            <a:r>
              <a:t>"natural" doesn't mean it's safe.</a:t>
            </a:r>
            <a:r>
              <a:rPr b="0"/>
              <a:t> Many herbs have drug-like physiological effects and can interact with medications or affect pregnancy.</a:t>
            </a:r>
          </a:p>
          <a:p>
            <a:pPr marL="457200" indent="-292100">
              <a:lnSpc>
                <a:spcPct val="115000"/>
              </a:lnSpc>
              <a:buClr>
                <a:srgbClr val="000000"/>
              </a:buClr>
              <a:buSzPts val="1000"/>
              <a:buFont typeface="Arial"/>
              <a:buChar char="●"/>
              <a:defRPr sz="1000"/>
            </a:pPr>
            <a:r>
              <a:t>Several botanicals are </a:t>
            </a:r>
            <a:r>
              <a:rPr b="1"/>
              <a:t>contraindicated during pregnancy</a:t>
            </a:r>
            <a:r>
              <a:t> because they may stimulate the uterus, increase bleeding risk, cause liver toxicity, or have potential fetal effects.</a:t>
            </a:r>
          </a:p>
          <a:p>
            <a:pPr marL="457200" indent="-292100">
              <a:lnSpc>
                <a:spcPct val="115000"/>
              </a:lnSpc>
              <a:buClr>
                <a:srgbClr val="000000"/>
              </a:buClr>
              <a:buSzPts val="1000"/>
              <a:buFont typeface="Arial"/>
              <a:buChar char="●"/>
              <a:defRPr sz="1000"/>
            </a:pPr>
            <a:r>
              <a:t>Common examples to know include </a:t>
            </a:r>
            <a:r>
              <a:rPr b="1"/>
              <a:t>blue cohosh, licorice root (high-dose supplements), ashwagandha, kava, St. John's wort, black cohosh, ginkgo, and dong quai.</a:t>
            </a:r>
            <a:endParaRPr b="1"/>
          </a:p>
          <a:p>
            <a:pPr marL="457200" indent="-292100">
              <a:lnSpc>
                <a:spcPct val="115000"/>
              </a:lnSpc>
              <a:buClr>
                <a:srgbClr val="000000"/>
              </a:buClr>
              <a:buSzPts val="1000"/>
              <a:buFont typeface="Arial"/>
              <a:buChar char="●"/>
              <a:defRPr sz="1000"/>
            </a:pPr>
            <a:r>
              <a:t>When counseling clients, start with </a:t>
            </a:r>
            <a:r>
              <a:rPr b="1"/>
              <a:t>food and lifestyle strategies first</a:t>
            </a:r>
            <a:r>
              <a:t>, and if an herbal product is being considered, evaluate the indication, dose, quality, and potential interactions.</a:t>
            </a:r>
          </a:p>
          <a:p>
            <a:pPr marL="457200" indent="-292100">
              <a:lnSpc>
                <a:spcPct val="115000"/>
              </a:lnSpc>
              <a:buClr>
                <a:srgbClr val="000000"/>
              </a:buClr>
              <a:buSzPts val="1000"/>
              <a:buFont typeface="Arial"/>
              <a:buChar char="●"/>
              <a:defRPr b="1" sz="1000"/>
            </a:pPr>
            <a:r>
              <a:t>Exam tip:</a:t>
            </a:r>
            <a:r>
              <a:rPr b="0"/>
              <a:t> If you're unsure about an herb in pregnancy, the safest answer is to avoid it.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7" name="Shape 277"/>
          <p:cNvSpPr/>
          <p:nvPr>
            <p:ph type="sldImg"/>
          </p:nvPr>
        </p:nvSpPr>
        <p:spPr>
          <a:prstGeom prst="rect">
            <a:avLst/>
          </a:prstGeom>
        </p:spPr>
        <p:txBody>
          <a:bodyPr/>
          <a:lstStyle/>
          <a:p>
            <a:pPr/>
          </a:p>
        </p:txBody>
      </p:sp>
      <p:sp>
        <p:nvSpPr>
          <p:cNvPr id="278" name="Shape 278"/>
          <p:cNvSpPr/>
          <p:nvPr>
            <p:ph type="body" sz="quarter" idx="1"/>
          </p:nvPr>
        </p:nvSpPr>
        <p:spPr>
          <a:prstGeom prst="rect">
            <a:avLst/>
          </a:prstGeom>
        </p:spPr>
        <p:txBody>
          <a:bodyPr/>
          <a:lstStyle/>
          <a:p>
            <a:pPr>
              <a:lnSpc>
                <a:spcPct val="115000"/>
              </a:lnSpc>
              <a:spcBef>
                <a:spcPts val="1400"/>
              </a:spcBef>
              <a:defRPr b="1" sz="1000"/>
            </a:pPr>
            <a:r>
              <a:t>Let’s jump into postnatal &amp; lactation support</a:t>
            </a:r>
          </a:p>
          <a:p>
            <a:pPr marL="457200" indent="-292100">
              <a:lnSpc>
                <a:spcPct val="115000"/>
              </a:lnSpc>
              <a:spcBef>
                <a:spcPts val="1200"/>
              </a:spcBef>
              <a:buClr>
                <a:srgbClr val="000000"/>
              </a:buClr>
              <a:buSzPts val="1000"/>
              <a:buFont typeface="Arial"/>
              <a:buChar char="●"/>
              <a:defRPr sz="1000"/>
            </a:pPr>
            <a:r>
              <a:t>The postnatal period focuses on </a:t>
            </a:r>
            <a:r>
              <a:rPr b="1"/>
              <a:t>maternal recovery and supporting infant growth</a:t>
            </a:r>
            <a:r>
              <a:t>, especially during breastfeeding.</a:t>
            </a:r>
          </a:p>
          <a:p>
            <a:pPr marL="457200" indent="-292100">
              <a:lnSpc>
                <a:spcPct val="115000"/>
              </a:lnSpc>
              <a:buClr>
                <a:srgbClr val="000000"/>
              </a:buClr>
              <a:buSzPts val="1000"/>
              <a:buFont typeface="Arial"/>
              <a:buChar char="●"/>
              <a:defRPr sz="1000"/>
            </a:pPr>
            <a:r>
              <a:t>Protein supports tissue healing and milk production, while iron helps restore maternal stores after delivery.</a:t>
            </a:r>
          </a:p>
          <a:p>
            <a:pPr marL="457200" indent="-292100">
              <a:lnSpc>
                <a:spcPct val="115000"/>
              </a:lnSpc>
              <a:buClr>
                <a:srgbClr val="000000"/>
              </a:buClr>
              <a:buSzPts val="1000"/>
              <a:buFont typeface="Arial"/>
              <a:buChar char="●"/>
              <a:defRPr sz="1000"/>
            </a:pPr>
            <a:r>
              <a:t>Calcium, vitamin D, and iodine remain important for maternal health and infant development, and </a:t>
            </a:r>
            <a:r>
              <a:rPr b="1"/>
              <a:t>DHA and B12</a:t>
            </a:r>
            <a:r>
              <a:t> help support infant brain and nervous system development through breast milk.</a:t>
            </a:r>
          </a:p>
          <a:p>
            <a:pPr marL="457200" indent="-292100">
              <a:lnSpc>
                <a:spcPct val="115000"/>
              </a:lnSpc>
              <a:buClr>
                <a:srgbClr val="000000"/>
              </a:buClr>
              <a:buSzPts val="1000"/>
              <a:buFont typeface="Arial"/>
              <a:buChar char="●"/>
              <a:defRPr sz="1000"/>
            </a:pPr>
            <a:r>
              <a:t>Adequate hydration is also important to help support milk production.</a:t>
            </a:r>
          </a:p>
          <a:p>
            <a:pPr marL="457200" indent="-292100">
              <a:lnSpc>
                <a:spcPct val="115000"/>
              </a:lnSpc>
              <a:buClr>
                <a:srgbClr val="000000"/>
              </a:buClr>
              <a:buSzPts val="1000"/>
              <a:buFont typeface="Arial"/>
              <a:buChar char="●"/>
              <a:defRPr b="1" sz="1000"/>
            </a:pPr>
            <a:r>
              <a:t>Remember:</a:t>
            </a:r>
            <a:r>
              <a:rPr b="0"/>
              <a:t> Many nutrient needs </a:t>
            </a:r>
            <a:r>
              <a:t>remain elevated during lactation</a:t>
            </a:r>
            <a:r>
              <a:rPr b="0"/>
              <a:t>—think about supporting </a:t>
            </a:r>
            <a:r>
              <a:t>both the mother and the breastfeeding infant (also remember this for safety precautions)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7" name="Shape 287"/>
          <p:cNvSpPr/>
          <p:nvPr>
            <p:ph type="sldImg"/>
          </p:nvPr>
        </p:nvSpPr>
        <p:spPr>
          <a:prstGeom prst="rect">
            <a:avLst/>
          </a:prstGeom>
        </p:spPr>
        <p:txBody>
          <a:bodyPr/>
          <a:lstStyle/>
          <a:p>
            <a:pPr/>
          </a:p>
        </p:txBody>
      </p:sp>
      <p:sp>
        <p:nvSpPr>
          <p:cNvPr id="288" name="Shape 288"/>
          <p:cNvSpPr/>
          <p:nvPr>
            <p:ph type="body" sz="quarter" idx="1"/>
          </p:nvPr>
        </p:nvSpPr>
        <p:spPr>
          <a:prstGeom prst="rect">
            <a:avLst/>
          </a:prstGeom>
        </p:spPr>
        <p:txBody>
          <a:bodyPr/>
          <a:lstStyle/>
          <a:p>
            <a:pPr>
              <a:lnSpc>
                <a:spcPct val="115000"/>
              </a:lnSpc>
              <a:spcBef>
                <a:spcPts val="1400"/>
              </a:spcBef>
              <a:defRPr b="1" sz="1300"/>
            </a:pPr>
            <a:r>
              <a:t>Energy &amp; Macros in Lactation</a:t>
            </a:r>
          </a:p>
          <a:p>
            <a:pPr marL="457200" indent="-298450">
              <a:lnSpc>
                <a:spcPct val="115000"/>
              </a:lnSpc>
              <a:spcBef>
                <a:spcPts val="1200"/>
              </a:spcBef>
              <a:buClr>
                <a:srgbClr val="000000"/>
              </a:buClr>
              <a:buSzPts val="1100"/>
              <a:buFont typeface="Arial"/>
              <a:buChar char="●"/>
              <a:defRPr sz="1100"/>
            </a:pPr>
            <a:r>
              <a:t>Lactation is one of the most energy-demanding life stages, increasing calorie needs by roughly </a:t>
            </a:r>
            <a:r>
              <a:rPr b="1"/>
              <a:t>330–500 kcal/day</a:t>
            </a:r>
            <a:r>
              <a:t>.</a:t>
            </a:r>
          </a:p>
          <a:p>
            <a:pPr marL="457200" indent="-298450">
              <a:lnSpc>
                <a:spcPct val="115000"/>
              </a:lnSpc>
              <a:buClr>
                <a:srgbClr val="000000"/>
              </a:buClr>
              <a:buSzPts val="1100"/>
              <a:buFont typeface="Arial"/>
              <a:buChar char="●"/>
              <a:defRPr sz="1100"/>
            </a:pPr>
            <a:r>
              <a:t>Protein needs remain elevated to support milk production, and carbohydrate intake is important for lactose synthesis.</a:t>
            </a:r>
          </a:p>
          <a:p>
            <a:pPr marL="457200" indent="-298450">
              <a:lnSpc>
                <a:spcPct val="115000"/>
              </a:lnSpc>
              <a:buClr>
                <a:srgbClr val="000000"/>
              </a:buClr>
              <a:buSzPts val="1100"/>
              <a:buFont typeface="Arial"/>
              <a:buChar char="●"/>
              <a:defRPr sz="1100"/>
            </a:pPr>
            <a:r>
              <a:t>Encourage healthy fats, especially </a:t>
            </a:r>
            <a:r>
              <a:rPr b="1"/>
              <a:t>DHA</a:t>
            </a:r>
            <a:r>
              <a:t>, to support infant brain and eye development.</a:t>
            </a:r>
          </a:p>
          <a:p>
            <a:pPr marL="457200" indent="-298450">
              <a:lnSpc>
                <a:spcPct val="115000"/>
              </a:lnSpc>
              <a:buClr>
                <a:srgbClr val="000000"/>
              </a:buClr>
              <a:buSzPts val="1100"/>
              <a:buFont typeface="Arial"/>
              <a:buChar char="●"/>
              <a:defRPr sz="1100"/>
            </a:pPr>
            <a:r>
              <a:t>Unlike pregnancy, calorie needs are highest during breastfeeding, so avoid overly restrictive diets that could affect milk supply or maternal nutrient status.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Shape 122"/>
          <p:cNvSpPr/>
          <p:nvPr>
            <p:ph type="sldImg"/>
          </p:nvPr>
        </p:nvSpPr>
        <p:spPr>
          <a:prstGeom prst="rect">
            <a:avLst/>
          </a:prstGeom>
        </p:spPr>
        <p:txBody>
          <a:bodyPr/>
          <a:lstStyle/>
          <a:p>
            <a:pPr/>
          </a:p>
        </p:txBody>
      </p:sp>
      <p:sp>
        <p:nvSpPr>
          <p:cNvPr id="123" name="Shape 123"/>
          <p:cNvSpPr/>
          <p:nvPr>
            <p:ph type="body" sz="quarter" idx="1"/>
          </p:nvPr>
        </p:nvSpPr>
        <p:spPr>
          <a:prstGeom prst="rect">
            <a:avLst/>
          </a:prstGeom>
        </p:spPr>
        <p:txBody>
          <a:bodyPr/>
          <a:lstStyle/>
          <a:p>
            <a:pPr>
              <a:lnSpc>
                <a:spcPct val="115000"/>
              </a:lnSpc>
              <a:spcBef>
                <a:spcPts val="1400"/>
              </a:spcBef>
              <a:defRPr b="1" sz="1000"/>
            </a:pPr>
            <a:r>
              <a:t>Practical Application of Evidence-Based Research</a:t>
            </a:r>
          </a:p>
          <a:p>
            <a:pPr marL="457200" indent="-292100">
              <a:lnSpc>
                <a:spcPct val="115000"/>
              </a:lnSpc>
              <a:spcBef>
                <a:spcPts val="1200"/>
              </a:spcBef>
              <a:buClr>
                <a:srgbClr val="000000"/>
              </a:buClr>
              <a:buSzPts val="1000"/>
              <a:buFont typeface="Arial"/>
              <a:buChar char="●"/>
              <a:defRPr sz="1000"/>
            </a:pPr>
            <a:r>
              <a:t>Evidence-based practice means combining the </a:t>
            </a:r>
            <a:r>
              <a:rPr b="1"/>
              <a:t>best available research</a:t>
            </a:r>
            <a:r>
              <a:t> with clinical judgment and the client's individual needs.</a:t>
            </a:r>
          </a:p>
          <a:p>
            <a:pPr marL="457200" indent="-292100">
              <a:lnSpc>
                <a:spcPct val="115000"/>
              </a:lnSpc>
              <a:buClr>
                <a:srgbClr val="000000"/>
              </a:buClr>
              <a:buSzPts val="1000"/>
              <a:buFont typeface="Arial"/>
              <a:buChar char="●"/>
              <a:defRPr sz="1000"/>
            </a:pPr>
            <a:r>
              <a:t>Stay curious - research evolves, and recommendations may change as new evidence emerges.</a:t>
            </a:r>
          </a:p>
          <a:p>
            <a:pPr marL="457200" indent="-292100">
              <a:lnSpc>
                <a:spcPct val="115000"/>
              </a:lnSpc>
              <a:buClr>
                <a:srgbClr val="000000"/>
              </a:buClr>
              <a:buSzPts val="1000"/>
              <a:buFont typeface="Arial"/>
              <a:buChar char="●"/>
              <a:defRPr sz="1000"/>
            </a:pPr>
            <a:r>
              <a:t>Avoid searching only for information that confirms your beliefs (avoid confirmation bias); be open to conflicting evidence - the best scientists are actually looking to disprove their own hypothesis </a:t>
            </a:r>
          </a:p>
          <a:p>
            <a:pPr marL="457200" indent="-292100">
              <a:lnSpc>
                <a:spcPct val="115000"/>
              </a:lnSpc>
              <a:buClr>
                <a:srgbClr val="000000"/>
              </a:buClr>
              <a:buSzPts val="1000"/>
              <a:buFont typeface="Arial"/>
              <a:buChar char="●"/>
              <a:defRPr b="1" sz="1000"/>
            </a:pPr>
            <a:r>
              <a:t>Exam tip:</a:t>
            </a:r>
            <a:r>
              <a:rPr b="0"/>
              <a:t> The CNS exam favors balanced, evidence-based, client-centered recommendations over rigid or absolute answers.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7" name="Shape 297"/>
          <p:cNvSpPr/>
          <p:nvPr>
            <p:ph type="sldImg"/>
          </p:nvPr>
        </p:nvSpPr>
        <p:spPr>
          <a:prstGeom prst="rect">
            <a:avLst/>
          </a:prstGeom>
        </p:spPr>
        <p:txBody>
          <a:bodyPr/>
          <a:lstStyle/>
          <a:p>
            <a:pPr/>
          </a:p>
        </p:txBody>
      </p:sp>
      <p:sp>
        <p:nvSpPr>
          <p:cNvPr id="298" name="Shape 298"/>
          <p:cNvSpPr/>
          <p:nvPr>
            <p:ph type="body" sz="quarter" idx="1"/>
          </p:nvPr>
        </p:nvSpPr>
        <p:spPr>
          <a:prstGeom prst="rect">
            <a:avLst/>
          </a:prstGeom>
        </p:spPr>
        <p:txBody>
          <a:bodyPr/>
          <a:lstStyle/>
          <a:p>
            <a:pPr>
              <a:lnSpc>
                <a:spcPct val="115000"/>
              </a:lnSpc>
              <a:spcBef>
                <a:spcPts val="1400"/>
              </a:spcBef>
              <a:defRPr b="1" sz="1000"/>
            </a:pPr>
            <a:r>
              <a:t>Key Micronutrients in Lactation</a:t>
            </a:r>
          </a:p>
          <a:p>
            <a:pPr marL="457200" indent="-292100">
              <a:lnSpc>
                <a:spcPct val="115000"/>
              </a:lnSpc>
              <a:spcBef>
                <a:spcPts val="1200"/>
              </a:spcBef>
              <a:buClr>
                <a:srgbClr val="000000"/>
              </a:buClr>
              <a:buSzPts val="1000"/>
              <a:buFont typeface="Arial"/>
              <a:buChar char="●"/>
              <a:defRPr sz="1000"/>
            </a:pPr>
            <a:r>
              <a:t>During lactation, nutrient needs support </a:t>
            </a:r>
            <a:r>
              <a:rPr b="1"/>
              <a:t>both maternal recovery and the nutrient composition of breast milk</a:t>
            </a:r>
            <a:r>
              <a:t>.</a:t>
            </a:r>
          </a:p>
          <a:p>
            <a:pPr marL="457200" indent="-292100">
              <a:lnSpc>
                <a:spcPct val="115000"/>
              </a:lnSpc>
              <a:buClr>
                <a:srgbClr val="000000"/>
              </a:buClr>
              <a:buSzPts val="1000"/>
              <a:buFont typeface="Arial"/>
              <a:buChar char="●"/>
              <a:defRPr sz="1000"/>
            </a:pPr>
            <a:r>
              <a:t>Key nutrients to know are </a:t>
            </a:r>
            <a:r>
              <a:rPr b="1"/>
              <a:t>iodine, choline, B12, DHA, and vitamin D</a:t>
            </a:r>
            <a:r>
              <a:t>, which play major roles in infant brain and nervous system development.</a:t>
            </a:r>
          </a:p>
          <a:p>
            <a:pPr marL="457200" indent="-292100">
              <a:lnSpc>
                <a:spcPct val="115000"/>
              </a:lnSpc>
              <a:buClr>
                <a:srgbClr val="000000"/>
              </a:buClr>
              <a:buSzPts val="1000"/>
              <a:buFont typeface="Arial"/>
              <a:buChar char="●"/>
              <a:defRPr sz="1000"/>
            </a:pPr>
            <a:r>
              <a:t>Continue a prenatal or postnatal vitamin while breastfeeding, but remember that </a:t>
            </a:r>
            <a:r>
              <a:rPr b="1"/>
              <a:t>choline is often underdosed</a:t>
            </a:r>
            <a:r>
              <a:t>, and vegan mothers should pay close attention to </a:t>
            </a:r>
            <a:r>
              <a:rPr b="1"/>
              <a:t>B12, iodine, and DHA</a:t>
            </a:r>
            <a:r>
              <a:t>.</a:t>
            </a:r>
          </a:p>
          <a:p>
            <a:pPr marL="457200" indent="-292100">
              <a:lnSpc>
                <a:spcPct val="115000"/>
              </a:lnSpc>
              <a:buClr>
                <a:srgbClr val="000000"/>
              </a:buClr>
              <a:buSzPts val="1000"/>
              <a:buFont typeface="Arial"/>
              <a:buChar char="●"/>
              <a:defRPr sz="1000"/>
            </a:pPr>
            <a:r>
              <a:t>Calcium needs don't increase above baseline, but adequate calcium and vitamin D help protect maternal bone health during lactation.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7" name="Shape 307"/>
          <p:cNvSpPr/>
          <p:nvPr>
            <p:ph type="sldImg"/>
          </p:nvPr>
        </p:nvSpPr>
        <p:spPr>
          <a:prstGeom prst="rect">
            <a:avLst/>
          </a:prstGeom>
        </p:spPr>
        <p:txBody>
          <a:bodyPr/>
          <a:lstStyle/>
          <a:p>
            <a:pPr/>
          </a:p>
        </p:txBody>
      </p:sp>
      <p:sp>
        <p:nvSpPr>
          <p:cNvPr id="308" name="Shape 308"/>
          <p:cNvSpPr/>
          <p:nvPr>
            <p:ph type="body" sz="quarter" idx="1"/>
          </p:nvPr>
        </p:nvSpPr>
        <p:spPr>
          <a:prstGeom prst="rect">
            <a:avLst/>
          </a:prstGeom>
        </p:spPr>
        <p:txBody>
          <a:bodyPr/>
          <a:lstStyle/>
          <a:p>
            <a:pPr>
              <a:lnSpc>
                <a:spcPct val="115000"/>
              </a:lnSpc>
              <a:spcBef>
                <a:spcPts val="1400"/>
              </a:spcBef>
              <a:defRPr b="1" sz="1000"/>
            </a:pPr>
            <a:r>
              <a:t>Now let’s talk about infancy needs - </a:t>
            </a:r>
          </a:p>
          <a:p>
            <a:pPr marL="457200" indent="-292100">
              <a:lnSpc>
                <a:spcPct val="115000"/>
              </a:lnSpc>
              <a:spcBef>
                <a:spcPts val="1200"/>
              </a:spcBef>
              <a:buClr>
                <a:srgbClr val="000000"/>
              </a:buClr>
              <a:buSzPts val="1000"/>
              <a:buFont typeface="Arial"/>
              <a:buChar char="●"/>
              <a:defRPr sz="1000"/>
            </a:pPr>
            <a:r>
              <a:t>The first 6 months are the </a:t>
            </a:r>
            <a:r>
              <a:rPr b="1"/>
              <a:t>fastest period of growth</a:t>
            </a:r>
            <a:r>
              <a:t>, so infants have very high energy needs </a:t>
            </a:r>
            <a:r>
              <a:rPr b="1"/>
              <a:t>per kilogram</a:t>
            </a:r>
            <a:r>
              <a:t> and require a high-fat diet to support brain development.</a:t>
            </a:r>
          </a:p>
          <a:p>
            <a:pPr marL="457200" indent="-292100">
              <a:lnSpc>
                <a:spcPct val="115000"/>
              </a:lnSpc>
              <a:buClr>
                <a:srgbClr val="000000"/>
              </a:buClr>
              <a:buSzPts val="1000"/>
              <a:buFont typeface="Arial"/>
              <a:buChar char="●"/>
              <a:defRPr sz="1000"/>
            </a:pPr>
            <a:r>
              <a:t>Fat is the highest macronutrient need at this phase (40-50% of cals) with carbs at the close second (primarily from lactose in breast milk or formula)</a:t>
            </a:r>
          </a:p>
          <a:p>
            <a:pPr marL="457200" indent="-292100">
              <a:lnSpc>
                <a:spcPct val="115000"/>
              </a:lnSpc>
              <a:buClr>
                <a:srgbClr val="000000"/>
              </a:buClr>
              <a:buSzPts val="1000"/>
              <a:buFont typeface="Arial"/>
              <a:buChar char="●"/>
              <a:defRPr b="1" sz="1000"/>
            </a:pPr>
            <a:r>
              <a:t>Exclusive breast milk</a:t>
            </a:r>
            <a:r>
              <a:rPr b="0"/>
              <a:t> is preferred, or iron-fortified infant formula if breastfeeding isn't possible.</a:t>
            </a:r>
          </a:p>
          <a:p>
            <a:pPr marL="457200" indent="-292100">
              <a:lnSpc>
                <a:spcPct val="115000"/>
              </a:lnSpc>
              <a:buClr>
                <a:srgbClr val="000000"/>
              </a:buClr>
              <a:buSzPts val="1000"/>
              <a:buFont typeface="Arial"/>
              <a:buChar char="●"/>
              <a:defRPr sz="1000"/>
            </a:pPr>
            <a:r>
              <a:t>The key nutrient to remember is </a:t>
            </a:r>
            <a:r>
              <a:rPr b="1"/>
              <a:t>vitamin D—400 IU/day</a:t>
            </a:r>
            <a:r>
              <a:t> is recommended for breastfed or partially breastfed infants.</a:t>
            </a:r>
          </a:p>
          <a:p>
            <a:pPr marL="457200" indent="-292100">
              <a:lnSpc>
                <a:spcPct val="115000"/>
              </a:lnSpc>
              <a:buClr>
                <a:srgbClr val="000000"/>
              </a:buClr>
              <a:buSzPts val="1000"/>
              <a:buFont typeface="Arial"/>
              <a:buChar char="●"/>
              <a:defRPr sz="1000"/>
            </a:pPr>
            <a:r>
              <a:t>Maternal </a:t>
            </a:r>
            <a:r>
              <a:rPr b="1"/>
              <a:t>iodine and B12 status</a:t>
            </a:r>
            <a:r>
              <a:t> are especially important because they directly affect breast milk quality.</a:t>
            </a:r>
          </a:p>
          <a:p>
            <a:pPr marL="457200" indent="-292100">
              <a:lnSpc>
                <a:spcPct val="115000"/>
              </a:lnSpc>
              <a:buClr>
                <a:srgbClr val="000000"/>
              </a:buClr>
              <a:buSzPts val="1000"/>
              <a:buFont typeface="Arial"/>
              <a:buChar char="●"/>
              <a:defRPr b="1" sz="1000"/>
            </a:pPr>
            <a:r>
              <a:t>Exam tip:</a:t>
            </a:r>
            <a:r>
              <a:rPr b="0"/>
              <a:t> For healthy infants under 6 months, </a:t>
            </a:r>
            <a:r>
              <a:t>breast milk or formula provides nearly everything they need—no water is recommended.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7" name="Shape 317"/>
          <p:cNvSpPr/>
          <p:nvPr>
            <p:ph type="sldImg"/>
          </p:nvPr>
        </p:nvSpPr>
        <p:spPr>
          <a:prstGeom prst="rect">
            <a:avLst/>
          </a:prstGeom>
        </p:spPr>
        <p:txBody>
          <a:bodyPr/>
          <a:lstStyle/>
          <a:p>
            <a:pPr/>
          </a:p>
        </p:txBody>
      </p:sp>
      <p:sp>
        <p:nvSpPr>
          <p:cNvPr id="318" name="Shape 318"/>
          <p:cNvSpPr/>
          <p:nvPr>
            <p:ph type="body" sz="quarter" idx="1"/>
          </p:nvPr>
        </p:nvSpPr>
        <p:spPr>
          <a:prstGeom prst="rect">
            <a:avLst/>
          </a:prstGeom>
        </p:spPr>
        <p:txBody>
          <a:bodyPr/>
          <a:lstStyle/>
          <a:p>
            <a:pPr>
              <a:lnSpc>
                <a:spcPct val="115000"/>
              </a:lnSpc>
              <a:spcBef>
                <a:spcPts val="1400"/>
              </a:spcBef>
              <a:defRPr b="1" sz="1000"/>
            </a:pPr>
            <a:r>
              <a:t>Key Nutrient Needs for Infants (7–12 Months)</a:t>
            </a:r>
          </a:p>
          <a:p>
            <a:pPr marL="457200" indent="-298450">
              <a:lnSpc>
                <a:spcPct val="115000"/>
              </a:lnSpc>
              <a:spcBef>
                <a:spcPts val="1200"/>
              </a:spcBef>
              <a:buClr>
                <a:srgbClr val="000000"/>
              </a:buClr>
              <a:buSzPts val="1100"/>
              <a:buFont typeface="Arial"/>
              <a:buChar char="●"/>
              <a:defRPr sz="1100"/>
            </a:pPr>
            <a:r>
              <a:t>Around </a:t>
            </a:r>
            <a:r>
              <a:rPr b="1"/>
              <a:t>6 months</a:t>
            </a:r>
            <a:r>
              <a:t>, infants begin complementary foods while continuing breast milk or formula as their primary nutrition source.</a:t>
            </a:r>
          </a:p>
          <a:p>
            <a:pPr marL="457200" indent="-298450">
              <a:lnSpc>
                <a:spcPct val="115000"/>
              </a:lnSpc>
              <a:buClr>
                <a:srgbClr val="000000"/>
              </a:buClr>
              <a:buSzPts val="1100"/>
              <a:buFont typeface="Arial"/>
              <a:buChar char="●"/>
              <a:defRPr sz="1100"/>
            </a:pPr>
            <a:r>
              <a:t>The biggest nutrition priorities are </a:t>
            </a:r>
            <a:r>
              <a:rPr b="1"/>
              <a:t>iron and zinc</a:t>
            </a:r>
            <a:r>
              <a:t>, as infant iron stores begin to decline and these nutrients become harder to obtain from milk alone.</a:t>
            </a:r>
          </a:p>
          <a:p>
            <a:pPr marL="457200" indent="-298450">
              <a:lnSpc>
                <a:spcPct val="115000"/>
              </a:lnSpc>
              <a:buClr>
                <a:srgbClr val="000000"/>
              </a:buClr>
              <a:buSzPts val="1100"/>
              <a:buFont typeface="Arial"/>
              <a:buChar char="●"/>
              <a:defRPr sz="1100"/>
            </a:pPr>
            <a:r>
              <a:t>Fat remains the </a:t>
            </a:r>
            <a:r>
              <a:rPr b="1"/>
              <a:t>highest macronutrient need</a:t>
            </a:r>
            <a:r>
              <a:t>, supporting continued brain and nervous system development.</a:t>
            </a:r>
          </a:p>
          <a:p>
            <a:pPr marL="457200" indent="-298450">
              <a:lnSpc>
                <a:spcPct val="115000"/>
              </a:lnSpc>
              <a:buClr>
                <a:srgbClr val="000000"/>
              </a:buClr>
              <a:buSzPts val="1100"/>
              <a:buFont typeface="Arial"/>
              <a:buChar char="●"/>
              <a:defRPr sz="1100"/>
            </a:pPr>
            <a:r>
              <a:t>Continue </a:t>
            </a:r>
            <a:r>
              <a:rPr b="1"/>
              <a:t>400 IU/day of vitamin D</a:t>
            </a:r>
            <a:r>
              <a:t> unless the infant is consuming enough fortified formula.</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7" name="Shape 327"/>
          <p:cNvSpPr/>
          <p:nvPr>
            <p:ph type="sldImg"/>
          </p:nvPr>
        </p:nvSpPr>
        <p:spPr>
          <a:prstGeom prst="rect">
            <a:avLst/>
          </a:prstGeom>
        </p:spPr>
        <p:txBody>
          <a:bodyPr/>
          <a:lstStyle/>
          <a:p>
            <a:pPr/>
          </a:p>
        </p:txBody>
      </p:sp>
      <p:sp>
        <p:nvSpPr>
          <p:cNvPr id="328" name="Shape 328"/>
          <p:cNvSpPr/>
          <p:nvPr>
            <p:ph type="body" sz="quarter" idx="1"/>
          </p:nvPr>
        </p:nvSpPr>
        <p:spPr>
          <a:prstGeom prst="rect">
            <a:avLst/>
          </a:prstGeom>
        </p:spPr>
        <p:txBody>
          <a:bodyPr/>
          <a:lstStyle/>
          <a:p>
            <a:pPr>
              <a:lnSpc>
                <a:spcPct val="115000"/>
              </a:lnSpc>
              <a:spcBef>
                <a:spcPts val="1400"/>
              </a:spcBef>
              <a:defRPr b="1" sz="1000"/>
            </a:pPr>
            <a:r>
              <a:t>Food Safety &amp; Practical Tips (7–12 Months)</a:t>
            </a:r>
          </a:p>
          <a:p>
            <a:pPr marL="457200" indent="-298450">
              <a:lnSpc>
                <a:spcPct val="115000"/>
              </a:lnSpc>
              <a:spcBef>
                <a:spcPts val="1200"/>
              </a:spcBef>
              <a:buClr>
                <a:srgbClr val="000000"/>
              </a:buClr>
              <a:buSzPts val="1100"/>
              <a:buFont typeface="Arial"/>
              <a:buChar char="●"/>
              <a:defRPr sz="1100"/>
            </a:pPr>
            <a:r>
              <a:t>Around 6 months, introduce complementary foods with a focus on </a:t>
            </a:r>
            <a:r>
              <a:rPr b="1"/>
              <a:t>iron- and zinc-rich foods</a:t>
            </a:r>
            <a:r>
              <a:t> first.</a:t>
            </a:r>
          </a:p>
          <a:p>
            <a:pPr marL="457200" indent="-298450">
              <a:lnSpc>
                <a:spcPct val="115000"/>
              </a:lnSpc>
              <a:buClr>
                <a:srgbClr val="000000"/>
              </a:buClr>
              <a:buSzPts val="1100"/>
              <a:buFont typeface="Arial"/>
              <a:buChar char="●"/>
              <a:defRPr sz="1100"/>
            </a:pPr>
            <a:r>
              <a:t>Early allergen introduction is now encouraged -&gt; introduce common allergens one at a time when infants are developmentally ready.</a:t>
            </a:r>
          </a:p>
          <a:p>
            <a:pPr marL="457200" indent="-298450">
              <a:lnSpc>
                <a:spcPct val="115000"/>
              </a:lnSpc>
              <a:buClr>
                <a:srgbClr val="000000"/>
              </a:buClr>
              <a:buSzPts val="1100"/>
              <a:buFont typeface="Arial"/>
              <a:buChar char="●"/>
              <a:defRPr sz="1100"/>
            </a:pPr>
            <a:r>
              <a:t>Remember the key foods to </a:t>
            </a:r>
            <a:r>
              <a:rPr b="1"/>
              <a:t>avoid before 12 months</a:t>
            </a:r>
            <a:r>
              <a:t>: </a:t>
            </a:r>
            <a:r>
              <a:rPr b="1"/>
              <a:t>honey</a:t>
            </a:r>
            <a:r>
              <a:t> (botulism risk) and </a:t>
            </a:r>
            <a:r>
              <a:rPr b="1"/>
              <a:t>milk as the primary beverage</a:t>
            </a:r>
            <a:r>
              <a:t>. Also limit added sugars and excess sodium.</a:t>
            </a:r>
          </a:p>
          <a:p>
            <a:pPr marL="457200" indent="-298450">
              <a:lnSpc>
                <a:spcPct val="115000"/>
              </a:lnSpc>
              <a:buClr>
                <a:srgbClr val="000000"/>
              </a:buClr>
              <a:buSzPts val="1100"/>
              <a:buFont typeface="Arial"/>
              <a:buChar char="●"/>
              <a:defRPr sz="1100"/>
            </a:pPr>
            <a:r>
              <a:t>As feeding skills improve, gradually advance textures from purees to soft finger foods.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8" name="Shape 338"/>
          <p:cNvSpPr/>
          <p:nvPr>
            <p:ph type="sldImg"/>
          </p:nvPr>
        </p:nvSpPr>
        <p:spPr>
          <a:prstGeom prst="rect">
            <a:avLst/>
          </a:prstGeom>
        </p:spPr>
        <p:txBody>
          <a:bodyPr/>
          <a:lstStyle/>
          <a:p>
            <a:pPr/>
          </a:p>
        </p:txBody>
      </p:sp>
      <p:sp>
        <p:nvSpPr>
          <p:cNvPr id="339" name="Shape 339"/>
          <p:cNvSpPr/>
          <p:nvPr>
            <p:ph type="body" sz="quarter" idx="1"/>
          </p:nvPr>
        </p:nvSpPr>
        <p:spPr>
          <a:prstGeom prst="rect">
            <a:avLst/>
          </a:prstGeom>
        </p:spPr>
        <p:txBody>
          <a:bodyPr/>
          <a:lstStyle/>
          <a:p>
            <a:pPr>
              <a:defRPr sz="1000"/>
            </a:pPr>
            <a:r>
              <a:t>Now let’s talk about the needs of children ranging from 1 - 13</a:t>
            </a:r>
          </a:p>
          <a:p>
            <a:pPr marL="457200" indent="-292100">
              <a:buClr>
                <a:srgbClr val="000000"/>
              </a:buClr>
              <a:buSzPts val="1000"/>
              <a:buFont typeface="Arial"/>
              <a:buChar char="●"/>
              <a:defRPr sz="1000"/>
            </a:pPr>
            <a:r>
              <a:t>As children grow, calorie and protein needs increase, but </a:t>
            </a:r>
            <a:r>
              <a:rPr b="1"/>
              <a:t>fat requirements gradually decrease</a:t>
            </a:r>
            <a:r>
              <a:t> from infancy while still remaining important for growth and development.</a:t>
            </a:r>
          </a:p>
          <a:p>
            <a:pPr marL="457200" indent="-292100">
              <a:buClr>
                <a:srgbClr val="000000"/>
              </a:buClr>
              <a:buSzPts val="1000"/>
              <a:buFont typeface="Arial"/>
              <a:buChar char="●"/>
              <a:defRPr sz="1000"/>
            </a:pPr>
            <a:r>
              <a:t>Protein supports growth and lean tissue development, while carbohydrate remains the primary fuel source for the brain and daily activity.</a:t>
            </a:r>
          </a:p>
          <a:p>
            <a:pPr marL="457200" indent="-292100">
              <a:buClr>
                <a:srgbClr val="000000"/>
              </a:buClr>
              <a:buSzPts val="1000"/>
              <a:buFont typeface="Arial"/>
              <a:buChar char="●"/>
              <a:defRPr sz="1000"/>
            </a:pPr>
            <a:r>
              <a:t>Fiber needs increase with age to support digestive health and establish lifelong healthy eating habits.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7" name="Shape 347"/>
          <p:cNvSpPr/>
          <p:nvPr>
            <p:ph type="sldImg"/>
          </p:nvPr>
        </p:nvSpPr>
        <p:spPr>
          <a:prstGeom prst="rect">
            <a:avLst/>
          </a:prstGeom>
        </p:spPr>
        <p:txBody>
          <a:bodyPr/>
          <a:lstStyle/>
          <a:p>
            <a:pPr/>
          </a:p>
        </p:txBody>
      </p:sp>
      <p:sp>
        <p:nvSpPr>
          <p:cNvPr id="348" name="Shape 348"/>
          <p:cNvSpPr/>
          <p:nvPr>
            <p:ph type="body" sz="quarter" idx="1"/>
          </p:nvPr>
        </p:nvSpPr>
        <p:spPr>
          <a:prstGeom prst="rect">
            <a:avLst/>
          </a:prstGeom>
        </p:spPr>
        <p:txBody>
          <a:bodyPr/>
          <a:lstStyle/>
          <a:p>
            <a:pPr>
              <a:lnSpc>
                <a:spcPct val="115000"/>
              </a:lnSpc>
              <a:spcBef>
                <a:spcPts val="1400"/>
              </a:spcBef>
              <a:defRPr b="1" sz="1000"/>
            </a:pPr>
            <a:r>
              <a:t>Key Nutrition for Children (1–13 Years)</a:t>
            </a:r>
          </a:p>
          <a:p>
            <a:pPr marL="457200" indent="-292100">
              <a:lnSpc>
                <a:spcPct val="115000"/>
              </a:lnSpc>
              <a:spcBef>
                <a:spcPts val="1200"/>
              </a:spcBef>
              <a:buClr>
                <a:srgbClr val="000000"/>
              </a:buClr>
              <a:buSzPts val="1000"/>
              <a:buFont typeface="Arial"/>
              <a:buChar char="●"/>
              <a:defRPr sz="1000"/>
            </a:pPr>
            <a:r>
              <a:t>The focus during childhood is supporting </a:t>
            </a:r>
            <a:r>
              <a:rPr b="1"/>
              <a:t>steady growth while building lifelong healthy eating habits</a:t>
            </a:r>
            <a:r>
              <a:t>.</a:t>
            </a:r>
          </a:p>
          <a:p>
            <a:pPr marL="457200" indent="-292100">
              <a:lnSpc>
                <a:spcPct val="115000"/>
              </a:lnSpc>
              <a:buClr>
                <a:srgbClr val="000000"/>
              </a:buClr>
              <a:buSzPts val="1000"/>
              <a:buFont typeface="Arial"/>
              <a:buChar char="●"/>
              <a:defRPr sz="1000"/>
            </a:pPr>
            <a:r>
              <a:t>Prioritize </a:t>
            </a:r>
            <a:r>
              <a:rPr b="1"/>
              <a:t>iron, calcium, vitamin D, zinc, protein, and fiber</a:t>
            </a:r>
            <a:r>
              <a:t> to support growth, bone development, and overall health.</a:t>
            </a:r>
          </a:p>
          <a:p>
            <a:pPr marL="457200" indent="-292100">
              <a:lnSpc>
                <a:spcPct val="115000"/>
              </a:lnSpc>
              <a:buClr>
                <a:srgbClr val="000000"/>
              </a:buClr>
              <a:buSzPts val="1000"/>
              <a:buFont typeface="Arial"/>
              <a:buChar char="●"/>
              <a:defRPr sz="1000"/>
            </a:pPr>
            <a:r>
              <a:t>Encourage regular meals and snacks, with plates built around </a:t>
            </a:r>
            <a:r>
              <a:rPr b="1"/>
              <a:t>protein, produce, whole grains, and dairy or fortified alternatives</a:t>
            </a:r>
            <a:r>
              <a:t>.</a:t>
            </a:r>
          </a:p>
          <a:p>
            <a:pPr lvl="1" marL="914400" indent="-292100">
              <a:lnSpc>
                <a:spcPct val="115000"/>
              </a:lnSpc>
              <a:buClr>
                <a:srgbClr val="000000"/>
              </a:buClr>
              <a:buSzPts val="1000"/>
              <a:buAutoNum type="alphaLcPeriod" startAt="1"/>
              <a:defRPr sz="1000"/>
            </a:pPr>
            <a:r>
              <a:t>Teach plating methods to encourage healthy habits</a:t>
            </a:r>
          </a:p>
          <a:p>
            <a:pPr marL="457200" indent="-292100">
              <a:lnSpc>
                <a:spcPct val="115000"/>
              </a:lnSpc>
              <a:buClr>
                <a:srgbClr val="000000"/>
              </a:buClr>
              <a:buSzPts val="1000"/>
              <a:buFont typeface="Arial"/>
              <a:buChar char="●"/>
              <a:defRPr b="1" sz="1000"/>
            </a:pPr>
            <a:r>
              <a:t>Remember:</a:t>
            </a:r>
            <a:r>
              <a:rPr b="0"/>
              <a:t> Childhood nutrition is about </a:t>
            </a:r>
            <a:r>
              <a:t>nutrient density, not just calories.</a:t>
            </a:r>
            <a:r>
              <a:rPr b="0"/>
              <a:t>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7" name="Shape 357"/>
          <p:cNvSpPr/>
          <p:nvPr>
            <p:ph type="sldImg"/>
          </p:nvPr>
        </p:nvSpPr>
        <p:spPr>
          <a:prstGeom prst="rect">
            <a:avLst/>
          </a:prstGeom>
        </p:spPr>
        <p:txBody>
          <a:bodyPr/>
          <a:lstStyle/>
          <a:p>
            <a:pPr/>
          </a:p>
        </p:txBody>
      </p:sp>
      <p:sp>
        <p:nvSpPr>
          <p:cNvPr id="358" name="Shape 358"/>
          <p:cNvSpPr/>
          <p:nvPr>
            <p:ph type="body" sz="quarter" idx="1"/>
          </p:nvPr>
        </p:nvSpPr>
        <p:spPr>
          <a:prstGeom prst="rect">
            <a:avLst/>
          </a:prstGeom>
        </p:spPr>
        <p:txBody>
          <a:bodyPr/>
          <a:lstStyle/>
          <a:p>
            <a:pPr>
              <a:lnSpc>
                <a:spcPct val="115000"/>
              </a:lnSpc>
              <a:spcBef>
                <a:spcPts val="1400"/>
              </a:spcBef>
              <a:defRPr b="1" sz="1300"/>
            </a:pPr>
            <a:r>
              <a:t>Key Micronutrients for Children (1–13 Years)</a:t>
            </a:r>
          </a:p>
          <a:p>
            <a:pPr marL="457200" indent="-298450">
              <a:lnSpc>
                <a:spcPct val="115000"/>
              </a:lnSpc>
              <a:spcBef>
                <a:spcPts val="1200"/>
              </a:spcBef>
              <a:buClr>
                <a:srgbClr val="000000"/>
              </a:buClr>
              <a:buSzPts val="1100"/>
              <a:buFont typeface="Arial"/>
              <a:buChar char="●"/>
              <a:defRPr sz="1100"/>
            </a:pPr>
            <a:r>
              <a:t>During childhood, the biggest micronutrient needs are for </a:t>
            </a:r>
            <a:r>
              <a:rPr b="1"/>
              <a:t>bones (calcium + vitamin D), blood and cognition (iron), growth (zinc), thyroid (iodine), and brain development (B12, choline, DHA)</a:t>
            </a:r>
          </a:p>
          <a:p>
            <a:pPr marL="457200" indent="-298450">
              <a:lnSpc>
                <a:spcPct val="115000"/>
              </a:lnSpc>
              <a:buClr>
                <a:srgbClr val="000000"/>
              </a:buClr>
              <a:buSzPts val="1100"/>
              <a:buFont typeface="Arial"/>
              <a:buChar char="●"/>
              <a:defRPr sz="1100"/>
            </a:pPr>
            <a:r>
              <a:t>Iron is especially important for brain development and learning, while calcium and vitamin D support peak bone growth.</a:t>
            </a:r>
          </a:p>
          <a:p>
            <a:pPr marL="457200" indent="-298450">
              <a:lnSpc>
                <a:spcPct val="115000"/>
              </a:lnSpc>
              <a:buClr>
                <a:srgbClr val="000000"/>
              </a:buClr>
              <a:buSzPts val="1100"/>
              <a:buFont typeface="Arial"/>
              <a:buChar char="●"/>
              <a:defRPr sz="1100"/>
            </a:pPr>
            <a:r>
              <a:t>For vegetarian or plant-forward diets, pay close attention to </a:t>
            </a:r>
            <a:r>
              <a:rPr b="1"/>
              <a:t>B12, iron, zinc, iodine, and DHA</a:t>
            </a:r>
            <a:r>
              <a:t>.</a:t>
            </a:r>
            <a:endParaRPr b="1"/>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7" name="Shape 367"/>
          <p:cNvSpPr/>
          <p:nvPr>
            <p:ph type="sldImg"/>
          </p:nvPr>
        </p:nvSpPr>
        <p:spPr>
          <a:prstGeom prst="rect">
            <a:avLst/>
          </a:prstGeom>
        </p:spPr>
        <p:txBody>
          <a:bodyPr/>
          <a:lstStyle/>
          <a:p>
            <a:pPr/>
          </a:p>
        </p:txBody>
      </p:sp>
      <p:sp>
        <p:nvSpPr>
          <p:cNvPr id="368" name="Shape 368"/>
          <p:cNvSpPr/>
          <p:nvPr>
            <p:ph type="body" sz="quarter" idx="1"/>
          </p:nvPr>
        </p:nvSpPr>
        <p:spPr>
          <a:prstGeom prst="rect">
            <a:avLst/>
          </a:prstGeom>
        </p:spPr>
        <p:txBody>
          <a:bodyPr/>
          <a:lstStyle/>
          <a:p>
            <a:pPr>
              <a:defRPr sz="1000"/>
            </a:pPr>
            <a:r>
              <a:t>Needs change during adolescence because this is another period of </a:t>
            </a:r>
            <a:r>
              <a:rPr b="1"/>
              <a:t>rapid growth</a:t>
            </a:r>
            <a:r>
              <a:t>, with increased energy and nutrient needs driven by puberty, bone development, and often higher activity levels.</a:t>
            </a:r>
          </a:p>
          <a:p>
            <a:pPr marL="457200" indent="-292100">
              <a:buClr>
                <a:srgbClr val="000000"/>
              </a:buClr>
              <a:buSzPts val="1000"/>
              <a:buFont typeface="Arial"/>
              <a:buChar char="●"/>
              <a:defRPr sz="1000"/>
            </a:pPr>
            <a:r>
              <a:t>Focus on </a:t>
            </a:r>
            <a:r>
              <a:rPr b="1"/>
              <a:t>nutrient density</a:t>
            </a:r>
            <a:r>
              <a:t>, not just calories. Calcium, vitamin D, and iron are especially important during this stage.</a:t>
            </a:r>
          </a:p>
          <a:p>
            <a:pPr marL="457200" indent="-292100">
              <a:buClr>
                <a:srgbClr val="000000"/>
              </a:buClr>
              <a:buSzPts val="1000"/>
              <a:buFont typeface="Arial"/>
              <a:buChar char="●"/>
              <a:defRPr sz="1000"/>
            </a:pPr>
            <a:r>
              <a:t>Athletes may require additional carbohydrates and protein to support training, recovery, and continued growth.</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8" name="Shape 378"/>
          <p:cNvSpPr/>
          <p:nvPr>
            <p:ph type="sldImg"/>
          </p:nvPr>
        </p:nvSpPr>
        <p:spPr>
          <a:prstGeom prst="rect">
            <a:avLst/>
          </a:prstGeom>
        </p:spPr>
        <p:txBody>
          <a:bodyPr/>
          <a:lstStyle/>
          <a:p>
            <a:pPr/>
          </a:p>
        </p:txBody>
      </p:sp>
      <p:sp>
        <p:nvSpPr>
          <p:cNvPr id="379" name="Shape 379"/>
          <p:cNvSpPr/>
          <p:nvPr>
            <p:ph type="body" sz="quarter" idx="1"/>
          </p:nvPr>
        </p:nvSpPr>
        <p:spPr>
          <a:prstGeom prst="rect">
            <a:avLst/>
          </a:prstGeom>
        </p:spPr>
        <p:txBody>
          <a:bodyPr/>
          <a:lstStyle/>
          <a:p>
            <a:pPr>
              <a:lnSpc>
                <a:spcPct val="115000"/>
              </a:lnSpc>
              <a:spcBef>
                <a:spcPts val="1400"/>
              </a:spcBef>
              <a:defRPr b="1" sz="1000"/>
            </a:pPr>
            <a:r>
              <a:t>Key Micronutrients for Adolescents (14–18 Years)</a:t>
            </a:r>
          </a:p>
          <a:p>
            <a:pPr marL="457200" indent="-292100">
              <a:lnSpc>
                <a:spcPct val="115000"/>
              </a:lnSpc>
              <a:spcBef>
                <a:spcPts val="1200"/>
              </a:spcBef>
              <a:buClr>
                <a:srgbClr val="000000"/>
              </a:buClr>
              <a:buSzPts val="1000"/>
              <a:buFont typeface="Arial"/>
              <a:buChar char="●"/>
              <a:defRPr sz="1000"/>
            </a:pPr>
            <a:r>
              <a:t>Adolescence is the time to maximize </a:t>
            </a:r>
            <a:r>
              <a:rPr b="1"/>
              <a:t>bone mass</a:t>
            </a:r>
            <a:r>
              <a:t>, so </a:t>
            </a:r>
            <a:r>
              <a:rPr b="1"/>
              <a:t>calcium and vitamin D</a:t>
            </a:r>
            <a:r>
              <a:t> are major priorities.</a:t>
            </a:r>
          </a:p>
          <a:p>
            <a:pPr marL="457200" indent="-292100">
              <a:lnSpc>
                <a:spcPct val="115000"/>
              </a:lnSpc>
              <a:buClr>
                <a:srgbClr val="000000"/>
              </a:buClr>
              <a:buSzPts val="1000"/>
              <a:buFont typeface="Arial"/>
              <a:buChar char="●"/>
              <a:defRPr sz="1000"/>
            </a:pPr>
            <a:r>
              <a:t>Iron becomes especially important for </a:t>
            </a:r>
            <a:r>
              <a:rPr b="1"/>
              <a:t>menstruating females</a:t>
            </a:r>
            <a:r>
              <a:t>, while zinc supports growth, immune function, and sexual maturation.</a:t>
            </a:r>
          </a:p>
          <a:p>
            <a:pPr marL="457200" indent="-292100">
              <a:lnSpc>
                <a:spcPct val="115000"/>
              </a:lnSpc>
              <a:buClr>
                <a:srgbClr val="000000"/>
              </a:buClr>
              <a:buSzPts val="1000"/>
              <a:buFont typeface="Arial"/>
              <a:buChar char="●"/>
              <a:defRPr sz="1000"/>
            </a:pPr>
            <a:r>
              <a:t>Active teens often need more protein and carbohydrates to support both growth and athletic performance.</a:t>
            </a:r>
          </a:p>
          <a:p>
            <a:pPr marL="457200" indent="-292100">
              <a:lnSpc>
                <a:spcPct val="115000"/>
              </a:lnSpc>
              <a:buClr>
                <a:srgbClr val="000000"/>
              </a:buClr>
              <a:buSzPts val="1000"/>
              <a:buFont typeface="Arial"/>
              <a:buChar char="●"/>
              <a:defRPr sz="1000"/>
            </a:pPr>
            <a:r>
              <a:t>Vegetarian and vegan adolescents require extra attention to </a:t>
            </a:r>
            <a:r>
              <a:rPr b="1"/>
              <a:t>B12, iron, zinc, iodine, calcium, vitamin D, and DHA</a:t>
            </a:r>
            <a:r>
              <a:t>.</a:t>
            </a:r>
          </a:p>
          <a:p>
            <a:pPr marL="457200" indent="-292100">
              <a:lnSpc>
                <a:spcPct val="115000"/>
              </a:lnSpc>
              <a:buClr>
                <a:srgbClr val="000000"/>
              </a:buClr>
              <a:buSzPts val="1000"/>
              <a:buFont typeface="Arial"/>
              <a:buChar char="●"/>
              <a:defRPr b="1" sz="1000"/>
            </a:pPr>
            <a:r>
              <a:t>Exam tip:</a:t>
            </a:r>
            <a:r>
              <a:rPr b="0"/>
              <a:t> The highest-yield nutrients for adolescents are </a:t>
            </a:r>
            <a:r>
              <a:t>calcium + vitamin D (bone), iron (especially girls), zinc (growth), and adequate energy to support puberty and growth.</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8" name="Shape 388"/>
          <p:cNvSpPr/>
          <p:nvPr>
            <p:ph type="sldImg"/>
          </p:nvPr>
        </p:nvSpPr>
        <p:spPr>
          <a:prstGeom prst="rect">
            <a:avLst/>
          </a:prstGeom>
        </p:spPr>
        <p:txBody>
          <a:bodyPr/>
          <a:lstStyle/>
          <a:p>
            <a:pPr/>
          </a:p>
        </p:txBody>
      </p:sp>
      <p:sp>
        <p:nvSpPr>
          <p:cNvPr id="389" name="Shape 389"/>
          <p:cNvSpPr/>
          <p:nvPr>
            <p:ph type="body" sz="quarter" idx="1"/>
          </p:nvPr>
        </p:nvSpPr>
        <p:spPr>
          <a:prstGeom prst="rect">
            <a:avLst/>
          </a:prstGeom>
        </p:spPr>
        <p:txBody>
          <a:bodyPr/>
          <a:lstStyle/>
          <a:p>
            <a:pPr>
              <a:lnSpc>
                <a:spcPct val="115000"/>
              </a:lnSpc>
              <a:spcBef>
                <a:spcPts val="1400"/>
              </a:spcBef>
              <a:defRPr b="1" sz="1000"/>
            </a:pPr>
            <a:r>
              <a:t>Energy &amp; Macros for Adults (19–64 Years)</a:t>
            </a:r>
          </a:p>
          <a:p>
            <a:pPr marL="457200" indent="-292100">
              <a:lnSpc>
                <a:spcPct val="115000"/>
              </a:lnSpc>
              <a:spcBef>
                <a:spcPts val="1200"/>
              </a:spcBef>
              <a:buClr>
                <a:srgbClr val="000000"/>
              </a:buClr>
              <a:buSzPts val="1000"/>
              <a:buFont typeface="Arial"/>
              <a:buChar char="●"/>
              <a:defRPr sz="1000"/>
            </a:pPr>
            <a:r>
              <a:t>In adulthood, the focus shifts from growth to maintaining muscle, metabolic health, and preventing chronic disease.</a:t>
            </a:r>
          </a:p>
          <a:p>
            <a:pPr marL="457200" indent="-292100">
              <a:lnSpc>
                <a:spcPct val="115000"/>
              </a:lnSpc>
              <a:buClr>
                <a:srgbClr val="000000"/>
              </a:buClr>
              <a:buSzPts val="1000"/>
              <a:buFont typeface="Arial"/>
              <a:buChar char="●"/>
              <a:defRPr sz="1000"/>
            </a:pPr>
            <a:r>
              <a:t>The RDA for protein is </a:t>
            </a:r>
            <a:r>
              <a:rPr b="1"/>
              <a:t>0.8 g/kg/day</a:t>
            </a:r>
            <a:r>
              <a:t>, though emerging research supports higher intakes for body composition and healthy aging. </a:t>
            </a:r>
            <a:r>
              <a:rPr b="1"/>
              <a:t>For the exam, stick with the current RDA.</a:t>
            </a:r>
            <a:endParaRPr b="1"/>
          </a:p>
          <a:p>
            <a:pPr marL="457200" indent="-292100">
              <a:lnSpc>
                <a:spcPct val="115000"/>
              </a:lnSpc>
              <a:buClr>
                <a:srgbClr val="000000"/>
              </a:buClr>
              <a:buSzPts val="1000"/>
              <a:buFont typeface="Arial"/>
              <a:buChar char="●"/>
              <a:defRPr sz="1000"/>
            </a:pPr>
            <a:r>
              <a:t>Emphasize fiber, unsaturated fats, fruits, vegetables, whole grains, and hydration.</a:t>
            </a:r>
          </a:p>
          <a:p>
            <a:pPr marL="457200" indent="-292100">
              <a:lnSpc>
                <a:spcPct val="115000"/>
              </a:lnSpc>
              <a:buClr>
                <a:srgbClr val="000000"/>
              </a:buClr>
              <a:buSzPts val="1000"/>
              <a:buFont typeface="Arial"/>
              <a:buChar char="●"/>
              <a:defRPr sz="1000"/>
            </a:pPr>
            <a:r>
              <a:t>This is our season for prevention.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Shape 131"/>
          <p:cNvSpPr/>
          <p:nvPr>
            <p:ph type="sldImg"/>
          </p:nvPr>
        </p:nvSpPr>
        <p:spPr>
          <a:prstGeom prst="rect">
            <a:avLst/>
          </a:prstGeom>
        </p:spPr>
        <p:txBody>
          <a:bodyPr/>
          <a:lstStyle/>
          <a:p>
            <a:pPr/>
          </a:p>
        </p:txBody>
      </p:sp>
      <p:sp>
        <p:nvSpPr>
          <p:cNvPr id="132" name="Shape 132"/>
          <p:cNvSpPr/>
          <p:nvPr>
            <p:ph type="body" sz="quarter" idx="1"/>
          </p:nvPr>
        </p:nvSpPr>
        <p:spPr>
          <a:prstGeom prst="rect">
            <a:avLst/>
          </a:prstGeom>
        </p:spPr>
        <p:txBody>
          <a:bodyPr/>
          <a:lstStyle/>
          <a:p>
            <a:pPr>
              <a:defRPr b="1" sz="1000"/>
            </a:pPr>
            <a:r>
              <a:t>How do we tailor assessments and therapies to particular life cycle stages?</a:t>
            </a:r>
          </a:p>
          <a:p>
            <a:pPr marL="457200" indent="-292100">
              <a:buClr>
                <a:srgbClr val="000000"/>
              </a:buClr>
              <a:buSzPts val="1000"/>
              <a:buFont typeface="Arial"/>
              <a:buChar char="●"/>
              <a:defRPr sz="1000"/>
            </a:pPr>
            <a:r>
              <a:t>Consider how growth, hormones, aging, pregnancy, activity level, and disease risk change nutrition needs.</a:t>
            </a:r>
          </a:p>
          <a:p>
            <a:pPr marL="457200" indent="-292100">
              <a:buClr>
                <a:srgbClr val="000000"/>
              </a:buClr>
              <a:buSzPts val="1000"/>
              <a:buFont typeface="Arial"/>
              <a:buChar char="●"/>
              <a:defRPr sz="1000"/>
            </a:pPr>
            <a:r>
              <a:t>Every life stage has unique physiological changes, nutrient priorities, and health concerns that should guide your assessment and recommendations.</a:t>
            </a:r>
          </a:p>
          <a:p>
            <a:pPr marL="457200" indent="-292100">
              <a:buClr>
                <a:srgbClr val="000000"/>
              </a:buClr>
              <a:buSzPts val="1000"/>
              <a:buFont typeface="Calibri"/>
              <a:buChar char="●"/>
              <a:defRPr b="1" sz="1000"/>
            </a:pPr>
            <a:r>
              <a:t>Exam tip:</a:t>
            </a:r>
            <a:r>
              <a:rPr b="0"/>
              <a:t> Know the key nutrition priorities for </a:t>
            </a:r>
            <a:r>
              <a:rPr b="0" u="sng"/>
              <a:t>each life stage</a:t>
            </a:r>
            <a:r>
              <a:rPr b="0"/>
              <a:t> and </a:t>
            </a:r>
            <a:r>
              <a:rPr b="0" i="1"/>
              <a:t>how </a:t>
            </a:r>
            <a:r>
              <a:rPr b="0"/>
              <a:t>your approach would change from one stage to the next.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9" name="Shape 399"/>
          <p:cNvSpPr/>
          <p:nvPr>
            <p:ph type="sldImg"/>
          </p:nvPr>
        </p:nvSpPr>
        <p:spPr>
          <a:prstGeom prst="rect">
            <a:avLst/>
          </a:prstGeom>
        </p:spPr>
        <p:txBody>
          <a:bodyPr/>
          <a:lstStyle/>
          <a:p>
            <a:pPr/>
          </a:p>
        </p:txBody>
      </p:sp>
      <p:sp>
        <p:nvSpPr>
          <p:cNvPr id="400" name="Shape 400"/>
          <p:cNvSpPr/>
          <p:nvPr>
            <p:ph type="body" sz="quarter" idx="1"/>
          </p:nvPr>
        </p:nvSpPr>
        <p:spPr>
          <a:prstGeom prst="rect">
            <a:avLst/>
          </a:prstGeom>
        </p:spPr>
        <p:txBody>
          <a:bodyPr/>
          <a:lstStyle/>
          <a:p>
            <a:pPr>
              <a:lnSpc>
                <a:spcPct val="115000"/>
              </a:lnSpc>
              <a:spcBef>
                <a:spcPts val="1400"/>
              </a:spcBef>
              <a:defRPr b="1" sz="1000"/>
            </a:pPr>
            <a:r>
              <a:t>Key Micronutrients for Adults (19–64 Years)</a:t>
            </a:r>
          </a:p>
          <a:p>
            <a:pPr marL="457200" indent="-292100">
              <a:lnSpc>
                <a:spcPct val="115000"/>
              </a:lnSpc>
              <a:spcBef>
                <a:spcPts val="1200"/>
              </a:spcBef>
              <a:buClr>
                <a:srgbClr val="000000"/>
              </a:buClr>
              <a:buSzPts val="1000"/>
              <a:buFont typeface="Arial"/>
              <a:buChar char="●"/>
              <a:defRPr sz="1000"/>
            </a:pPr>
            <a:r>
              <a:t>Adult micronutrient needs focus on </a:t>
            </a:r>
            <a:r>
              <a:rPr b="1"/>
              <a:t>maintaining health and preventing chronic disease</a:t>
            </a:r>
            <a:r>
              <a:t>.</a:t>
            </a:r>
          </a:p>
          <a:p>
            <a:pPr marL="457200" indent="-292100">
              <a:lnSpc>
                <a:spcPct val="115000"/>
              </a:lnSpc>
              <a:buClr>
                <a:srgbClr val="000000"/>
              </a:buClr>
              <a:buSzPts val="1000"/>
              <a:buFont typeface="Arial"/>
              <a:buChar char="●"/>
              <a:defRPr sz="1000"/>
            </a:pPr>
            <a:r>
              <a:t>Key nutrients include </a:t>
            </a:r>
            <a:r>
              <a:rPr b="1"/>
              <a:t>calcium and vitamin D</a:t>
            </a:r>
            <a:r>
              <a:t> for bone health, </a:t>
            </a:r>
            <a:r>
              <a:rPr b="1"/>
              <a:t>iron</a:t>
            </a:r>
            <a:r>
              <a:t> (especially for premenopausal women), </a:t>
            </a:r>
            <a:r>
              <a:rPr b="1"/>
              <a:t>B12</a:t>
            </a:r>
            <a:r>
              <a:t>, </a:t>
            </a:r>
            <a:r>
              <a:rPr b="1"/>
              <a:t>magnesium</a:t>
            </a:r>
            <a:r>
              <a:t>, </a:t>
            </a:r>
            <a:r>
              <a:rPr b="1"/>
              <a:t>iodine</a:t>
            </a:r>
            <a:r>
              <a:t>, and </a:t>
            </a:r>
            <a:r>
              <a:rPr b="1"/>
              <a:t>potassium</a:t>
            </a:r>
            <a:r>
              <a:t>.</a:t>
            </a:r>
          </a:p>
          <a:p>
            <a:pPr marL="457200" indent="-292100">
              <a:lnSpc>
                <a:spcPct val="115000"/>
              </a:lnSpc>
              <a:buClr>
                <a:srgbClr val="000000"/>
              </a:buClr>
              <a:buSzPts val="1000"/>
              <a:buFont typeface="Arial"/>
              <a:buChar char="●"/>
              <a:defRPr sz="1000"/>
            </a:pPr>
            <a:r>
              <a:t>After menopause, </a:t>
            </a:r>
            <a:r>
              <a:rPr b="1"/>
              <a:t>calcium needs increase</a:t>
            </a:r>
            <a:r>
              <a:t> while iron requirements decrease due to the end of menstruation.</a:t>
            </a:r>
          </a:p>
          <a:p>
            <a:pPr marL="457200" indent="-292100">
              <a:lnSpc>
                <a:spcPct val="115000"/>
              </a:lnSpc>
              <a:buClr>
                <a:srgbClr val="000000"/>
              </a:buClr>
              <a:buSzPts val="1000"/>
              <a:buFont typeface="Arial"/>
              <a:buChar char="●"/>
              <a:defRPr sz="1000"/>
            </a:pPr>
            <a:r>
              <a:t>Know the major trends: </a:t>
            </a:r>
            <a:r>
              <a:rPr b="1"/>
              <a:t>women of reproductive age need more iron, adults over 50 need more calcium, and everyone benefits from adequate vitamin D, potassium, and magnesium for long-term health.</a:t>
            </a:r>
            <a:endParaRPr b="1"/>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9" name="Shape 409"/>
          <p:cNvSpPr/>
          <p:nvPr>
            <p:ph type="sldImg"/>
          </p:nvPr>
        </p:nvSpPr>
        <p:spPr>
          <a:prstGeom prst="rect">
            <a:avLst/>
          </a:prstGeom>
        </p:spPr>
        <p:txBody>
          <a:bodyPr/>
          <a:lstStyle/>
          <a:p>
            <a:pPr/>
          </a:p>
        </p:txBody>
      </p:sp>
      <p:sp>
        <p:nvSpPr>
          <p:cNvPr id="410" name="Shape 410"/>
          <p:cNvSpPr/>
          <p:nvPr>
            <p:ph type="body" sz="quarter" idx="1"/>
          </p:nvPr>
        </p:nvSpPr>
        <p:spPr>
          <a:prstGeom prst="rect">
            <a:avLst/>
          </a:prstGeom>
        </p:spPr>
        <p:txBody>
          <a:bodyPr/>
          <a:lstStyle/>
          <a:p>
            <a:pPr>
              <a:lnSpc>
                <a:spcPct val="115000"/>
              </a:lnSpc>
              <a:spcBef>
                <a:spcPts val="1400"/>
              </a:spcBef>
              <a:defRPr b="1" sz="1000"/>
            </a:pPr>
            <a:r>
              <a:t>Energy &amp; Macros for Older Adults (65+)</a:t>
            </a:r>
          </a:p>
          <a:p>
            <a:pPr marL="457200" indent="-292100">
              <a:lnSpc>
                <a:spcPct val="115000"/>
              </a:lnSpc>
              <a:spcBef>
                <a:spcPts val="1200"/>
              </a:spcBef>
              <a:buClr>
                <a:srgbClr val="000000"/>
              </a:buClr>
              <a:buSzPts val="1000"/>
              <a:buFont typeface="Arial"/>
              <a:buChar char="●"/>
              <a:defRPr sz="1000"/>
            </a:pPr>
            <a:r>
              <a:t>As we age, energy needs generally decline due to </a:t>
            </a:r>
            <a:r>
              <a:rPr b="1"/>
              <a:t>loss of lean muscle mass and reduced physical activity</a:t>
            </a:r>
            <a:r>
              <a:t>, but nutrient needs remain high.</a:t>
            </a:r>
          </a:p>
          <a:p>
            <a:pPr marL="457200" indent="-292100">
              <a:lnSpc>
                <a:spcPct val="115000"/>
              </a:lnSpc>
              <a:buClr>
                <a:srgbClr val="000000"/>
              </a:buClr>
              <a:buSzPts val="1000"/>
              <a:buFont typeface="Arial"/>
              <a:buChar char="●"/>
              <a:defRPr sz="1000"/>
            </a:pPr>
            <a:r>
              <a:t>Protein becomes increasingly important to help prevent </a:t>
            </a:r>
            <a:r>
              <a:rPr b="1"/>
              <a:t>sarcopenia</a:t>
            </a:r>
            <a:r>
              <a:t> (age-related muscle loss), so aim for adequate protein at each meal along with resistance exercise.</a:t>
            </a:r>
          </a:p>
          <a:p>
            <a:pPr marL="457200" indent="-292100">
              <a:lnSpc>
                <a:spcPct val="115000"/>
              </a:lnSpc>
              <a:buClr>
                <a:srgbClr val="000000"/>
              </a:buClr>
              <a:buSzPts val="1000"/>
              <a:buFont typeface="Arial"/>
              <a:buChar char="●"/>
              <a:defRPr sz="1000"/>
            </a:pPr>
            <a:r>
              <a:t>Encourage </a:t>
            </a:r>
            <a:r>
              <a:rPr b="1"/>
              <a:t>fiber-rich carbohydrates, healthy fats, and adequate hydration</a:t>
            </a:r>
            <a:r>
              <a:t>, recognizing that thirst often decreases with age. </a:t>
            </a:r>
            <a:r>
              <a:rPr b="1"/>
              <a:t>The average U.S. adult only consumes about 15–16 grams of fiber per day</a:t>
            </a:r>
            <a:r>
              <a:t>, well below the recommendation of </a:t>
            </a:r>
            <a:r>
              <a:rPr b="1"/>
              <a:t>30 g/day for older men</a:t>
            </a:r>
            <a:r>
              <a:t> and </a:t>
            </a:r>
            <a:r>
              <a:rPr b="1"/>
              <a:t>21 g/day for older women</a:t>
            </a:r>
            <a:r>
              <a:t>.</a:t>
            </a:r>
          </a:p>
          <a:p>
            <a:pPr marL="457200" indent="-292100">
              <a:lnSpc>
                <a:spcPct val="115000"/>
              </a:lnSpc>
              <a:buClr>
                <a:srgbClr val="000000"/>
              </a:buClr>
              <a:buSzPts val="1000"/>
              <a:buFont typeface="Arial"/>
              <a:buChar char="●"/>
              <a:defRPr sz="1000"/>
            </a:pPr>
            <a:r>
              <a:t>Older adults need </a:t>
            </a:r>
            <a:r>
              <a:rPr b="1"/>
              <a:t>fewer calories but more nutrient density.</a:t>
            </a:r>
            <a:r>
              <a:t> Prioritize protein, fiber, hydration, and nutrients that support muscle and bone health.</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9" name="Shape 419"/>
          <p:cNvSpPr/>
          <p:nvPr>
            <p:ph type="sldImg"/>
          </p:nvPr>
        </p:nvSpPr>
        <p:spPr>
          <a:prstGeom prst="rect">
            <a:avLst/>
          </a:prstGeom>
        </p:spPr>
        <p:txBody>
          <a:bodyPr/>
          <a:lstStyle/>
          <a:p>
            <a:pPr/>
          </a:p>
        </p:txBody>
      </p:sp>
      <p:sp>
        <p:nvSpPr>
          <p:cNvPr id="420" name="Shape 420"/>
          <p:cNvSpPr/>
          <p:nvPr>
            <p:ph type="body" sz="quarter" idx="1"/>
          </p:nvPr>
        </p:nvSpPr>
        <p:spPr>
          <a:prstGeom prst="rect">
            <a:avLst/>
          </a:prstGeom>
        </p:spPr>
        <p:txBody>
          <a:bodyPr/>
          <a:lstStyle/>
          <a:p>
            <a:pPr>
              <a:lnSpc>
                <a:spcPct val="115000"/>
              </a:lnSpc>
              <a:spcBef>
                <a:spcPts val="1400"/>
              </a:spcBef>
              <a:defRPr b="1" sz="1000"/>
            </a:pPr>
            <a:r>
              <a:t>Key Micronutrients for Older Adults (65+)</a:t>
            </a:r>
          </a:p>
          <a:p>
            <a:pPr marL="457200" indent="-292100">
              <a:lnSpc>
                <a:spcPct val="115000"/>
              </a:lnSpc>
              <a:spcBef>
                <a:spcPts val="1200"/>
              </a:spcBef>
              <a:buClr>
                <a:srgbClr val="000000"/>
              </a:buClr>
              <a:buSzPts val="1000"/>
              <a:buFont typeface="Arial"/>
              <a:buChar char="●"/>
              <a:defRPr sz="1000"/>
            </a:pPr>
            <a:r>
              <a:t>Older adults are at higher risk for nutrient deficiencies due to reduced intake, decreased absorption, medications, and chronic disease.</a:t>
            </a:r>
          </a:p>
          <a:p>
            <a:pPr marL="457200" indent="-292100">
              <a:lnSpc>
                <a:spcPct val="115000"/>
              </a:lnSpc>
              <a:buClr>
                <a:srgbClr val="000000"/>
              </a:buClr>
              <a:buSzPts val="1000"/>
              <a:buFont typeface="Arial"/>
              <a:buChar char="●"/>
              <a:defRPr sz="1000"/>
            </a:pPr>
            <a:r>
              <a:t>Pay special attention to </a:t>
            </a:r>
            <a:r>
              <a:rPr b="1"/>
              <a:t>protein, calcium, vitamin D, and B12</a:t>
            </a:r>
            <a:r>
              <a:t> to support muscle mass, bone health, and cognitive function.</a:t>
            </a:r>
          </a:p>
          <a:p>
            <a:pPr marL="457200" indent="-292100">
              <a:lnSpc>
                <a:spcPct val="115000"/>
              </a:lnSpc>
              <a:buClr>
                <a:srgbClr val="000000"/>
              </a:buClr>
              <a:buSzPts val="1000"/>
              <a:buFont typeface="Arial"/>
              <a:buChar char="●"/>
              <a:defRPr sz="1000"/>
            </a:pPr>
            <a:r>
              <a:t>Remember that </a:t>
            </a:r>
            <a:r>
              <a:rPr b="1"/>
              <a:t>B12 absorption declines with age</a:t>
            </a:r>
            <a:r>
              <a:t>, especially in individuals taking </a:t>
            </a:r>
            <a:r>
              <a:rPr b="1"/>
              <a:t>metformin or proton pump inhibitors (PPIs)</a:t>
            </a:r>
            <a:r>
              <a:t>, making fortified foods or supplements especially important.</a:t>
            </a:r>
          </a:p>
          <a:p>
            <a:pPr marL="457200" indent="-292100">
              <a:lnSpc>
                <a:spcPct val="115000"/>
              </a:lnSpc>
              <a:buClr>
                <a:srgbClr val="000000"/>
              </a:buClr>
              <a:buSzPts val="1000"/>
              <a:buFont typeface="Arial"/>
              <a:buChar char="●"/>
              <a:defRPr sz="1000"/>
            </a:pPr>
            <a:r>
              <a:t>Hydration is another major concern because the thirst response diminishes with age, increasing the risk of dehydration.</a:t>
            </a:r>
          </a:p>
          <a:p>
            <a:pPr marL="457200" indent="-292100">
              <a:lnSpc>
                <a:spcPct val="115000"/>
              </a:lnSpc>
              <a:buClr>
                <a:srgbClr val="000000"/>
              </a:buClr>
              <a:buSzPts val="1000"/>
              <a:buFont typeface="Arial"/>
              <a:buChar char="●"/>
              <a:defRPr b="1" sz="1000"/>
            </a:pPr>
            <a:r>
              <a:t>Exam tip:</a:t>
            </a:r>
            <a:r>
              <a:rPr b="0"/>
              <a:t> Think </a:t>
            </a:r>
            <a:r>
              <a:t>sarcopenia, osteoporosis, anemia, and dehydration.</a:t>
            </a:r>
            <a:r>
              <a:rPr b="0"/>
              <a:t> The highest-yield nutrients are </a:t>
            </a:r>
            <a:r>
              <a:t>protein, calcium, vitamin D, B12, and iron (when indicated)</a:t>
            </a:r>
            <a:r>
              <a:rPr b="0"/>
              <a:t>, while always considering common medication–nutrient interactions.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9" name="Shape 429"/>
          <p:cNvSpPr/>
          <p:nvPr>
            <p:ph type="sldImg"/>
          </p:nvPr>
        </p:nvSpPr>
        <p:spPr>
          <a:prstGeom prst="rect">
            <a:avLst/>
          </a:prstGeom>
        </p:spPr>
        <p:txBody>
          <a:bodyPr/>
          <a:lstStyle/>
          <a:p>
            <a:pPr/>
          </a:p>
        </p:txBody>
      </p:sp>
      <p:sp>
        <p:nvSpPr>
          <p:cNvPr id="430" name="Shape 430"/>
          <p:cNvSpPr/>
          <p:nvPr>
            <p:ph type="body" sz="quarter" idx="1"/>
          </p:nvPr>
        </p:nvSpPr>
        <p:spPr>
          <a:prstGeom prst="rect">
            <a:avLst/>
          </a:prstGeom>
        </p:spPr>
        <p:txBody>
          <a:bodyPr/>
          <a:lstStyle/>
          <a:p>
            <a:pPr>
              <a:lnSpc>
                <a:spcPct val="115000"/>
              </a:lnSpc>
              <a:spcBef>
                <a:spcPts val="1400"/>
              </a:spcBef>
              <a:defRPr b="1" sz="1000"/>
            </a:pPr>
            <a:r>
              <a:t>Why are deficiencies so common in older adults?</a:t>
            </a:r>
          </a:p>
          <a:p>
            <a:pPr marL="457200" indent="-292100">
              <a:lnSpc>
                <a:spcPct val="115000"/>
              </a:lnSpc>
              <a:spcBef>
                <a:spcPts val="1200"/>
              </a:spcBef>
              <a:buClr>
                <a:srgbClr val="000000"/>
              </a:buClr>
              <a:buSzPts val="1000"/>
              <a:buFont typeface="Arial"/>
              <a:buChar char="●"/>
              <a:defRPr sz="1000"/>
            </a:pPr>
            <a:r>
              <a:t>This happens from a combination of </a:t>
            </a:r>
            <a:r>
              <a:rPr b="1"/>
              <a:t>lower intake, reduced absorption, medications, and chronic disease</a:t>
            </a:r>
            <a:r>
              <a:t>.</a:t>
            </a:r>
          </a:p>
          <a:p>
            <a:pPr marL="457200" indent="-292100">
              <a:lnSpc>
                <a:spcPct val="115000"/>
              </a:lnSpc>
              <a:buClr>
                <a:srgbClr val="000000"/>
              </a:buClr>
              <a:buSzPts val="1000"/>
              <a:buFont typeface="Arial"/>
              <a:buChar char="●"/>
              <a:defRPr sz="1000"/>
            </a:pPr>
            <a:r>
              <a:t>Common contributors include decreased appetite, low stomach acid (affecting </a:t>
            </a:r>
            <a:r>
              <a:rPr b="1"/>
              <a:t>B12 and iron</a:t>
            </a:r>
            <a:r>
              <a:t>), less sun exposure (</a:t>
            </a:r>
            <a:r>
              <a:rPr b="1"/>
              <a:t>vitamin D</a:t>
            </a:r>
            <a:r>
              <a:t>), chewing or swallowing difficulties, and polypharmacy.</a:t>
            </a:r>
          </a:p>
          <a:p>
            <a:pPr marL="457200" indent="-292100">
              <a:lnSpc>
                <a:spcPct val="115000"/>
              </a:lnSpc>
              <a:buClr>
                <a:srgbClr val="000000"/>
              </a:buClr>
              <a:buSzPts val="1000"/>
              <a:buFont typeface="Arial"/>
              <a:buChar char="●"/>
              <a:defRPr sz="1000"/>
            </a:pPr>
            <a:r>
              <a:t>Medication–nutrient interactions are highly testable:</a:t>
            </a:r>
          </a:p>
          <a:p>
            <a:pPr lvl="1" marL="914400" indent="-292100">
              <a:lnSpc>
                <a:spcPct val="115000"/>
              </a:lnSpc>
              <a:buClr>
                <a:srgbClr val="000000"/>
              </a:buClr>
              <a:buSzPts val="1000"/>
              <a:buFont typeface="Arial"/>
              <a:buChar char="○"/>
              <a:defRPr b="1" sz="1000"/>
            </a:pPr>
            <a:r>
              <a:t>PPIs &amp; metformin → B12 deficiency</a:t>
            </a:r>
          </a:p>
          <a:p>
            <a:pPr lvl="1" marL="914400" indent="-292100">
              <a:lnSpc>
                <a:spcPct val="115000"/>
              </a:lnSpc>
              <a:buClr>
                <a:srgbClr val="000000"/>
              </a:buClr>
              <a:buSzPts val="1000"/>
              <a:buFont typeface="Arial"/>
              <a:buChar char="○"/>
              <a:defRPr b="1" sz="1000"/>
            </a:pPr>
            <a:r>
              <a:t>Diuretics → potassium and magnesium losses</a:t>
            </a:r>
          </a:p>
          <a:p>
            <a:pPr lvl="1" marL="914400" indent="-292100">
              <a:lnSpc>
                <a:spcPct val="115000"/>
              </a:lnSpc>
              <a:buClr>
                <a:srgbClr val="000000"/>
              </a:buClr>
              <a:buSzPts val="1000"/>
              <a:buFont typeface="Arial"/>
              <a:buChar char="○"/>
              <a:defRPr b="1" sz="1000"/>
            </a:pPr>
            <a:r>
              <a:t>Anticonvulsants → vitamin D deficiency</a:t>
            </a:r>
          </a:p>
          <a:p>
            <a:pPr lvl="1" marL="914400" indent="-292100">
              <a:lnSpc>
                <a:spcPct val="115000"/>
              </a:lnSpc>
              <a:buClr>
                <a:srgbClr val="000000"/>
              </a:buClr>
              <a:buSzPts val="1000"/>
              <a:buFont typeface="Arial"/>
              <a:buChar char="○"/>
              <a:defRPr b="1" sz="1000"/>
            </a:pPr>
            <a:r>
              <a:t>Warfarin → consistent vitamin K intake</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9" name="Shape 439"/>
          <p:cNvSpPr/>
          <p:nvPr>
            <p:ph type="sldImg"/>
          </p:nvPr>
        </p:nvSpPr>
        <p:spPr>
          <a:prstGeom prst="rect">
            <a:avLst/>
          </a:prstGeom>
        </p:spPr>
        <p:txBody>
          <a:bodyPr/>
          <a:lstStyle/>
          <a:p>
            <a:pPr/>
          </a:p>
        </p:txBody>
      </p:sp>
      <p:sp>
        <p:nvSpPr>
          <p:cNvPr id="440" name="Shape 440"/>
          <p:cNvSpPr/>
          <p:nvPr>
            <p:ph type="body" sz="quarter" idx="1"/>
          </p:nvPr>
        </p:nvSpPr>
        <p:spPr>
          <a:prstGeom prst="rect">
            <a:avLst/>
          </a:prstGeom>
        </p:spPr>
        <p:txBody>
          <a:bodyPr/>
          <a:lstStyle/>
          <a:p>
            <a:pPr>
              <a:lnSpc>
                <a:spcPct val="115000"/>
              </a:lnSpc>
              <a:spcBef>
                <a:spcPts val="1400"/>
              </a:spcBef>
              <a:defRPr b="1" sz="1000"/>
            </a:pPr>
            <a:r>
              <a:t>Nutrient Deficiency Risk in Older Adults</a:t>
            </a:r>
          </a:p>
          <a:p>
            <a:pPr marL="457200" indent="-292100">
              <a:lnSpc>
                <a:spcPct val="115000"/>
              </a:lnSpc>
              <a:spcBef>
                <a:spcPts val="1200"/>
              </a:spcBef>
              <a:buClr>
                <a:srgbClr val="000000"/>
              </a:buClr>
              <a:buSzPts val="1000"/>
              <a:buFont typeface="Arial"/>
              <a:buChar char="●"/>
              <a:defRPr sz="1000"/>
            </a:pPr>
            <a:r>
              <a:t>The highest-yield deficiencies to know are </a:t>
            </a:r>
            <a:r>
              <a:rPr b="1"/>
              <a:t>vitamin D, B12, calcium, protein, iron, magnesium, and zinc</a:t>
            </a:r>
            <a:r>
              <a:t>.</a:t>
            </a:r>
          </a:p>
          <a:p>
            <a:pPr marL="457200" indent="-292100">
              <a:lnSpc>
                <a:spcPct val="115000"/>
              </a:lnSpc>
              <a:buClr>
                <a:srgbClr val="000000"/>
              </a:buClr>
              <a:buSzPts val="1000"/>
              <a:buFont typeface="Arial"/>
              <a:buChar char="●"/>
              <a:defRPr sz="1000"/>
            </a:pPr>
            <a:r>
              <a:t>Recognize common patterns:</a:t>
            </a:r>
          </a:p>
          <a:p>
            <a:pPr lvl="1" marL="914400" indent="-292100">
              <a:lnSpc>
                <a:spcPct val="115000"/>
              </a:lnSpc>
              <a:buClr>
                <a:srgbClr val="000000"/>
              </a:buClr>
              <a:buSzPts val="1000"/>
              <a:buFont typeface="Arial"/>
              <a:buChar char="○"/>
              <a:defRPr b="1" sz="1000"/>
            </a:pPr>
            <a:r>
              <a:t>Vitamin D + calcium → bone health and fall prevention</a:t>
            </a:r>
          </a:p>
          <a:p>
            <a:pPr lvl="1" marL="914400" indent="-292100">
              <a:lnSpc>
                <a:spcPct val="115000"/>
              </a:lnSpc>
              <a:buClr>
                <a:srgbClr val="000000"/>
              </a:buClr>
              <a:buSzPts val="1000"/>
              <a:buFont typeface="Arial"/>
              <a:buChar char="○"/>
              <a:defRPr b="1" sz="1000"/>
            </a:pPr>
            <a:r>
              <a:t>B12 → neuropathy, cognitive changes, anemia</a:t>
            </a:r>
          </a:p>
          <a:p>
            <a:pPr lvl="1" marL="914400" indent="-292100">
              <a:lnSpc>
                <a:spcPct val="115000"/>
              </a:lnSpc>
              <a:buClr>
                <a:srgbClr val="000000"/>
              </a:buClr>
              <a:buSzPts val="1000"/>
              <a:buFont typeface="Arial"/>
              <a:buChar char="○"/>
              <a:defRPr b="1" sz="1000"/>
            </a:pPr>
            <a:r>
              <a:t>Protein → sarcopenia and frailty</a:t>
            </a:r>
          </a:p>
          <a:p>
            <a:pPr lvl="1" marL="914400" indent="-292100">
              <a:lnSpc>
                <a:spcPct val="115000"/>
              </a:lnSpc>
              <a:buClr>
                <a:srgbClr val="000000"/>
              </a:buClr>
              <a:buSzPts val="1000"/>
              <a:buFont typeface="Arial"/>
              <a:buChar char="○"/>
              <a:defRPr b="1" sz="1000"/>
            </a:pPr>
            <a:r>
              <a:t>Iron → fatigue and anemia (always investigate the cause)</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8" name="Shape 448"/>
          <p:cNvSpPr/>
          <p:nvPr>
            <p:ph type="sldImg"/>
          </p:nvPr>
        </p:nvSpPr>
        <p:spPr>
          <a:prstGeom prst="rect">
            <a:avLst/>
          </a:prstGeom>
        </p:spPr>
        <p:txBody>
          <a:bodyPr/>
          <a:lstStyle/>
          <a:p>
            <a:pPr/>
          </a:p>
        </p:txBody>
      </p:sp>
      <p:sp>
        <p:nvSpPr>
          <p:cNvPr id="449" name="Shape 449"/>
          <p:cNvSpPr/>
          <p:nvPr>
            <p:ph type="body" sz="quarter" idx="1"/>
          </p:nvPr>
        </p:nvSpPr>
        <p:spPr>
          <a:prstGeom prst="rect">
            <a:avLst/>
          </a:prstGeom>
        </p:spPr>
        <p:txBody>
          <a:bodyPr/>
          <a:lstStyle/>
          <a:p>
            <a:pPr>
              <a:defRPr sz="1100"/>
            </a:pPr>
            <a:r>
              <a:t>Now let’s shift into exactly </a:t>
            </a:r>
            <a:r>
              <a:rPr i="1"/>
              <a:t>how</a:t>
            </a:r>
            <a:r>
              <a:t> physiological needs change with different life cycles.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8" name="Shape 458"/>
          <p:cNvSpPr/>
          <p:nvPr>
            <p:ph type="sldImg"/>
          </p:nvPr>
        </p:nvSpPr>
        <p:spPr>
          <a:prstGeom prst="rect">
            <a:avLst/>
          </a:prstGeom>
        </p:spPr>
        <p:txBody>
          <a:bodyPr/>
          <a:lstStyle/>
          <a:p>
            <a:pPr/>
          </a:p>
        </p:txBody>
      </p:sp>
      <p:sp>
        <p:nvSpPr>
          <p:cNvPr id="459" name="Shape 459"/>
          <p:cNvSpPr/>
          <p:nvPr>
            <p:ph type="body" sz="quarter" idx="1"/>
          </p:nvPr>
        </p:nvSpPr>
        <p:spPr>
          <a:prstGeom prst="rect">
            <a:avLst/>
          </a:prstGeom>
        </p:spPr>
        <p:txBody>
          <a:bodyPr/>
          <a:lstStyle/>
          <a:p>
            <a:pPr>
              <a:lnSpc>
                <a:spcPct val="115000"/>
              </a:lnSpc>
              <a:spcBef>
                <a:spcPts val="1400"/>
              </a:spcBef>
              <a:defRPr b="1" sz="1000"/>
            </a:pPr>
            <a:r>
              <a:t>Pregnancy: Physiologic Changes</a:t>
            </a:r>
          </a:p>
          <a:p>
            <a:pPr marL="457200" indent="-292100">
              <a:lnSpc>
                <a:spcPct val="115000"/>
              </a:lnSpc>
              <a:spcBef>
                <a:spcPts val="1200"/>
              </a:spcBef>
              <a:buClr>
                <a:srgbClr val="000000"/>
              </a:buClr>
              <a:buSzPts val="1000"/>
              <a:buFont typeface="Arial"/>
              <a:buChar char="●"/>
              <a:defRPr sz="1000"/>
            </a:pPr>
            <a:r>
              <a:t>Pregnancy causes major physiologic adaptations that increase nutrient needs.</a:t>
            </a:r>
          </a:p>
          <a:p>
            <a:pPr marL="457200" indent="-292100">
              <a:lnSpc>
                <a:spcPct val="115000"/>
              </a:lnSpc>
              <a:buClr>
                <a:srgbClr val="000000"/>
              </a:buClr>
              <a:buSzPts val="1000"/>
              <a:buFont typeface="Arial"/>
              <a:buChar char="●"/>
              <a:defRPr sz="1000"/>
            </a:pPr>
            <a:r>
              <a:t>Increased blood volume raises </a:t>
            </a:r>
            <a:r>
              <a:rPr b="1"/>
              <a:t>iron, folate, and B12</a:t>
            </a:r>
            <a:r>
              <a:t> requirements.</a:t>
            </a:r>
          </a:p>
          <a:p>
            <a:pPr marL="457200" indent="-292100">
              <a:lnSpc>
                <a:spcPct val="115000"/>
              </a:lnSpc>
              <a:buClr>
                <a:srgbClr val="000000"/>
              </a:buClr>
              <a:buSzPts val="1000"/>
              <a:buFont typeface="Arial"/>
              <a:buChar char="●"/>
              <a:defRPr sz="1000"/>
            </a:pPr>
            <a:r>
              <a:t>Increased insulin resistance makes </a:t>
            </a:r>
            <a:r>
              <a:rPr b="1"/>
              <a:t>carbohydrate quality and distribution</a:t>
            </a:r>
            <a:r>
              <a:t> more important.</a:t>
            </a:r>
          </a:p>
          <a:p>
            <a:pPr marL="457200" indent="-292100">
              <a:lnSpc>
                <a:spcPct val="115000"/>
              </a:lnSpc>
              <a:buClr>
                <a:srgbClr val="000000"/>
              </a:buClr>
              <a:buSzPts val="1000"/>
              <a:buFont typeface="Arial"/>
              <a:buChar char="●"/>
              <a:defRPr sz="1000"/>
            </a:pPr>
            <a:r>
              <a:t>Slower GI motility contributes to constipation and reflux, so emphasize </a:t>
            </a:r>
            <a:r>
              <a:rPr b="1"/>
              <a:t>fiber, fluids, and smaller meals</a:t>
            </a:r>
            <a:r>
              <a:t>.</a:t>
            </a:r>
          </a:p>
          <a:p>
            <a:pPr marL="457200" indent="-292100">
              <a:lnSpc>
                <a:spcPct val="115000"/>
              </a:lnSpc>
              <a:buClr>
                <a:srgbClr val="000000"/>
              </a:buClr>
              <a:buSzPts val="1000"/>
              <a:buFont typeface="Arial"/>
              <a:buChar char="●"/>
              <a:defRPr sz="1000"/>
            </a:pPr>
            <a:r>
              <a:t>Increased calcium absorption, iodine needs, and immune changes highlight the importance of </a:t>
            </a:r>
            <a:r>
              <a:rPr b="1"/>
              <a:t>calcium, vitamin D, iodine, DHA, and food safety</a:t>
            </a:r>
            <a:r>
              <a: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6" name="Shape 466"/>
          <p:cNvSpPr/>
          <p:nvPr>
            <p:ph type="sldImg"/>
          </p:nvPr>
        </p:nvSpPr>
        <p:spPr>
          <a:prstGeom prst="rect">
            <a:avLst/>
          </a:prstGeom>
        </p:spPr>
        <p:txBody>
          <a:bodyPr/>
          <a:lstStyle/>
          <a:p>
            <a:pPr/>
          </a:p>
        </p:txBody>
      </p:sp>
      <p:sp>
        <p:nvSpPr>
          <p:cNvPr id="467" name="Shape 467"/>
          <p:cNvSpPr/>
          <p:nvPr>
            <p:ph type="body" sz="quarter" idx="1"/>
          </p:nvPr>
        </p:nvSpPr>
        <p:spPr>
          <a:prstGeom prst="rect">
            <a:avLst/>
          </a:prstGeom>
        </p:spPr>
        <p:txBody>
          <a:bodyPr/>
          <a:lstStyle>
            <a:lvl1pPr>
              <a:lnSpc>
                <a:spcPct val="115000"/>
              </a:lnSpc>
              <a:spcBef>
                <a:spcPts val="1200"/>
              </a:spcBef>
              <a:defRPr b="1" sz="1000"/>
            </a:lvl1pPr>
          </a:lstStyle>
          <a:p>
            <a:pPr/>
            <a:r>
              <a:t>Reference slide</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5" name="Shape 475"/>
          <p:cNvSpPr/>
          <p:nvPr>
            <p:ph type="sldImg"/>
          </p:nvPr>
        </p:nvSpPr>
        <p:spPr>
          <a:prstGeom prst="rect">
            <a:avLst/>
          </a:prstGeom>
        </p:spPr>
        <p:txBody>
          <a:bodyPr/>
          <a:lstStyle/>
          <a:p>
            <a:pPr/>
          </a:p>
        </p:txBody>
      </p:sp>
      <p:sp>
        <p:nvSpPr>
          <p:cNvPr id="476" name="Shape 476"/>
          <p:cNvSpPr/>
          <p:nvPr>
            <p:ph type="body" sz="quarter" idx="1"/>
          </p:nvPr>
        </p:nvSpPr>
        <p:spPr>
          <a:prstGeom prst="rect">
            <a:avLst/>
          </a:prstGeom>
        </p:spPr>
        <p:txBody>
          <a:bodyPr/>
          <a:lstStyle/>
          <a:p>
            <a:pPr>
              <a:lnSpc>
                <a:spcPct val="115000"/>
              </a:lnSpc>
              <a:spcBef>
                <a:spcPts val="1400"/>
              </a:spcBef>
              <a:defRPr b="1" sz="1300"/>
            </a:pPr>
            <a:r>
              <a:t>Lactation</a:t>
            </a:r>
          </a:p>
          <a:p>
            <a:pPr marL="457200" indent="-298450">
              <a:lnSpc>
                <a:spcPct val="115000"/>
              </a:lnSpc>
              <a:spcBef>
                <a:spcPts val="1200"/>
              </a:spcBef>
              <a:buClr>
                <a:srgbClr val="000000"/>
              </a:buClr>
              <a:buSzPts val="1100"/>
              <a:buFont typeface="Arial"/>
              <a:buChar char="●"/>
              <a:defRPr sz="1100"/>
            </a:pPr>
            <a:r>
              <a:t>Lactation is an energy-demanding state driven by </a:t>
            </a:r>
            <a:r>
              <a:rPr b="1"/>
              <a:t>prolactin and oxytocin</a:t>
            </a:r>
            <a:r>
              <a:t>, which support milk production and release.</a:t>
            </a:r>
          </a:p>
          <a:p>
            <a:pPr marL="457200" indent="-298450">
              <a:lnSpc>
                <a:spcPct val="115000"/>
              </a:lnSpc>
              <a:buClr>
                <a:srgbClr val="000000"/>
              </a:buClr>
              <a:buSzPts val="1100"/>
              <a:buFont typeface="Arial"/>
              <a:buChar char="●"/>
              <a:defRPr sz="1100"/>
            </a:pPr>
            <a:r>
              <a:t>Nutrient needs remain elevated to support both </a:t>
            </a:r>
            <a:r>
              <a:rPr b="1"/>
              <a:t>milk production and maternal recovery</a:t>
            </a:r>
            <a:r>
              <a:t>.</a:t>
            </a:r>
          </a:p>
          <a:p>
            <a:pPr marL="457200" indent="-298450">
              <a:lnSpc>
                <a:spcPct val="115000"/>
              </a:lnSpc>
              <a:buClr>
                <a:srgbClr val="000000"/>
              </a:buClr>
              <a:buSzPts val="1100"/>
              <a:buFont typeface="Arial"/>
              <a:buChar char="●"/>
              <a:defRPr sz="1100"/>
            </a:pPr>
            <a:r>
              <a:t>Key priorities include </a:t>
            </a:r>
            <a:r>
              <a:rPr b="1"/>
              <a:t>adequate energy, fluids, protein, iodine, choline, and B vitamins</a:t>
            </a:r>
            <a:r>
              <a:t> to maintain maternal stores and support infant development.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4" name="Shape 484"/>
          <p:cNvSpPr/>
          <p:nvPr>
            <p:ph type="sldImg"/>
          </p:nvPr>
        </p:nvSpPr>
        <p:spPr>
          <a:prstGeom prst="rect">
            <a:avLst/>
          </a:prstGeom>
        </p:spPr>
        <p:txBody>
          <a:bodyPr/>
          <a:lstStyle/>
          <a:p>
            <a:pPr/>
          </a:p>
        </p:txBody>
      </p:sp>
      <p:sp>
        <p:nvSpPr>
          <p:cNvPr id="485" name="Shape 485"/>
          <p:cNvSpPr/>
          <p:nvPr>
            <p:ph type="body" sz="quarter" idx="1"/>
          </p:nvPr>
        </p:nvSpPr>
        <p:spPr>
          <a:prstGeom prst="rect">
            <a:avLst/>
          </a:prstGeom>
        </p:spPr>
        <p:txBody>
          <a:bodyPr/>
          <a:lstStyle/>
          <a:p>
            <a:pPr>
              <a:lnSpc>
                <a:spcPct val="115000"/>
              </a:lnSpc>
              <a:spcBef>
                <a:spcPts val="1400"/>
              </a:spcBef>
              <a:defRPr b="1" sz="1000"/>
            </a:pPr>
            <a:r>
              <a:t>Infancy (0–12 Months)</a:t>
            </a:r>
          </a:p>
          <a:p>
            <a:pPr marL="457200" indent="-292100">
              <a:lnSpc>
                <a:spcPct val="115000"/>
              </a:lnSpc>
              <a:spcBef>
                <a:spcPts val="1200"/>
              </a:spcBef>
              <a:buClr>
                <a:srgbClr val="000000"/>
              </a:buClr>
              <a:buSzPts val="1000"/>
              <a:buFont typeface="Arial"/>
              <a:buChar char="●"/>
              <a:defRPr sz="1000"/>
            </a:pPr>
            <a:r>
              <a:t>Infancy is the </a:t>
            </a:r>
            <a:r>
              <a:rPr b="1"/>
              <a:t>fastest period of growth</a:t>
            </a:r>
            <a:r>
              <a:t>, with the highest energy needs per kilogram of any life stage.</a:t>
            </a:r>
          </a:p>
          <a:p>
            <a:pPr marL="457200" indent="-292100">
              <a:lnSpc>
                <a:spcPct val="115000"/>
              </a:lnSpc>
              <a:buClr>
                <a:srgbClr val="000000"/>
              </a:buClr>
              <a:buSzPts val="1000"/>
              <a:buFont typeface="Arial"/>
              <a:buChar char="●"/>
              <a:defRPr sz="1000"/>
            </a:pPr>
            <a:r>
              <a:t>The kidneys, GI tract, and immune system are still developing, making </a:t>
            </a:r>
            <a:r>
              <a:rPr b="1"/>
              <a:t>breast milk or iron-fortified formula</a:t>
            </a:r>
            <a:r>
              <a:t> the ideal nutrition source.</a:t>
            </a:r>
          </a:p>
          <a:p>
            <a:pPr marL="457200" indent="-292100">
              <a:lnSpc>
                <a:spcPct val="115000"/>
              </a:lnSpc>
              <a:buClr>
                <a:srgbClr val="000000"/>
              </a:buClr>
              <a:buSzPts val="1000"/>
              <a:buFont typeface="Arial"/>
              <a:buChar char="●"/>
              <a:defRPr sz="1000"/>
            </a:pPr>
            <a:r>
              <a:t>Key nutrition priorities include </a:t>
            </a:r>
            <a:r>
              <a:rPr b="1"/>
              <a:t>adequate energy, protein, and DHA</a:t>
            </a:r>
            <a:r>
              <a:t> to support rapid growth and brain development.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0" name="Shape 140"/>
          <p:cNvSpPr/>
          <p:nvPr>
            <p:ph type="sldImg"/>
          </p:nvPr>
        </p:nvSpPr>
        <p:spPr>
          <a:prstGeom prst="rect">
            <a:avLst/>
          </a:prstGeom>
        </p:spPr>
        <p:txBody>
          <a:bodyPr/>
          <a:lstStyle/>
          <a:p>
            <a:pPr/>
          </a:p>
        </p:txBody>
      </p:sp>
      <p:sp>
        <p:nvSpPr>
          <p:cNvPr id="141" name="Shape 141"/>
          <p:cNvSpPr/>
          <p:nvPr>
            <p:ph type="body" sz="quarter" idx="1"/>
          </p:nvPr>
        </p:nvSpPr>
        <p:spPr>
          <a:prstGeom prst="rect">
            <a:avLst/>
          </a:prstGeom>
        </p:spPr>
        <p:txBody>
          <a:bodyPr/>
          <a:lstStyle/>
          <a:p>
            <a:pPr>
              <a:lnSpc>
                <a:spcPct val="115000"/>
              </a:lnSpc>
              <a:spcBef>
                <a:spcPts val="1400"/>
              </a:spcBef>
              <a:defRPr b="1" sz="1000"/>
            </a:pPr>
            <a:r>
              <a:t>Effects of Age, Gender &amp; Physical Activity</a:t>
            </a:r>
          </a:p>
          <a:p>
            <a:pPr marL="457200" indent="-292100">
              <a:lnSpc>
                <a:spcPct val="115000"/>
              </a:lnSpc>
              <a:spcBef>
                <a:spcPts val="1200"/>
              </a:spcBef>
              <a:buClr>
                <a:srgbClr val="000000"/>
              </a:buClr>
              <a:buSzPts val="1000"/>
              <a:buFont typeface="Arial"/>
              <a:buChar char="●"/>
              <a:defRPr sz="1000"/>
            </a:pPr>
            <a:r>
              <a:t>Aging is associated with a gradual decline in metabolism for several reasons including:</a:t>
            </a:r>
          </a:p>
          <a:p>
            <a:pPr lvl="1" marL="914400" indent="-292100">
              <a:lnSpc>
                <a:spcPct val="115000"/>
              </a:lnSpc>
              <a:buClr>
                <a:srgbClr val="000000"/>
              </a:buClr>
              <a:buSzPts val="1000"/>
              <a:buFont typeface="Arial"/>
              <a:buChar char="○"/>
              <a:defRPr sz="1000"/>
            </a:pPr>
            <a:r>
              <a:t>Loss of lean muscle mass (the biggest contributor)</a:t>
            </a:r>
          </a:p>
          <a:p>
            <a:pPr lvl="1" marL="914400" indent="-292100">
              <a:lnSpc>
                <a:spcPct val="115000"/>
              </a:lnSpc>
              <a:buClr>
                <a:srgbClr val="000000"/>
              </a:buClr>
              <a:buSzPts val="1000"/>
              <a:buFont typeface="Arial"/>
              <a:buChar char="○"/>
              <a:defRPr sz="1000"/>
            </a:pPr>
            <a:r>
              <a:t>Lifestyle changes that often reduce daily activity</a:t>
            </a:r>
          </a:p>
          <a:p>
            <a:pPr lvl="1" marL="914400" indent="-292100">
              <a:lnSpc>
                <a:spcPct val="115000"/>
              </a:lnSpc>
              <a:buClr>
                <a:srgbClr val="000000"/>
              </a:buClr>
              <a:buSzPts val="1000"/>
              <a:buFont typeface="Arial"/>
              <a:buChar char="○"/>
              <a:defRPr sz="1000"/>
            </a:pPr>
            <a:r>
              <a:t>Lower overall movement and exercise</a:t>
            </a:r>
          </a:p>
          <a:p>
            <a:pPr lvl="1" marL="914400" indent="-292100">
              <a:lnSpc>
                <a:spcPct val="115000"/>
              </a:lnSpc>
              <a:buClr>
                <a:srgbClr val="000000"/>
              </a:buClr>
              <a:buSzPts val="1000"/>
              <a:buFont typeface="Arial"/>
              <a:buChar char="○"/>
              <a:defRPr sz="1000"/>
            </a:pPr>
            <a:r>
              <a:t>Hormonal changes that can influence sleep, recovery, and motivation to be active</a:t>
            </a:r>
          </a:p>
          <a:p>
            <a:pPr marL="457200" indent="-292100">
              <a:lnSpc>
                <a:spcPct val="115000"/>
              </a:lnSpc>
              <a:buClr>
                <a:srgbClr val="000000"/>
              </a:buClr>
              <a:buSzPts val="1000"/>
              <a:buFont typeface="Arial"/>
              <a:buChar char="●"/>
              <a:defRPr sz="1000"/>
            </a:pPr>
            <a:r>
              <a:t>Men generally have higher energy expenditure because they tend to have more lean body mass.</a:t>
            </a:r>
          </a:p>
          <a:p>
            <a:pPr marL="457200" indent="-292100">
              <a:lnSpc>
                <a:spcPct val="115000"/>
              </a:lnSpc>
              <a:buClr>
                <a:srgbClr val="000000"/>
              </a:buClr>
              <a:buSzPts val="1000"/>
              <a:buFont typeface="Arial"/>
              <a:buChar char="●"/>
              <a:defRPr sz="1000"/>
            </a:pPr>
            <a:r>
              <a:t>Physical activity is the most modifiable factor—it helps preserve muscle, maintain metabolic rate, and reduce age-related increases in body fat.</a:t>
            </a:r>
          </a:p>
          <a:p>
            <a:pPr marL="457200" indent="-292100">
              <a:lnSpc>
                <a:spcPct val="115000"/>
              </a:lnSpc>
              <a:buClr>
                <a:srgbClr val="000000"/>
              </a:buClr>
              <a:buSzPts val="1000"/>
              <a:buFont typeface="Arial"/>
              <a:buChar char="●"/>
              <a:defRPr b="1" sz="1000"/>
            </a:pPr>
            <a:r>
              <a:t>Remember:</a:t>
            </a:r>
            <a:r>
              <a:rPr b="0"/>
              <a:t> Lean body mass is the strongest determinant of resting energy expenditure, making resistance training, regular activity, and adequate protein intake especially important with aging.</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3" name="Shape 493"/>
          <p:cNvSpPr/>
          <p:nvPr>
            <p:ph type="sldImg"/>
          </p:nvPr>
        </p:nvSpPr>
        <p:spPr>
          <a:prstGeom prst="rect">
            <a:avLst/>
          </a:prstGeom>
        </p:spPr>
        <p:txBody>
          <a:bodyPr/>
          <a:lstStyle/>
          <a:p>
            <a:pPr/>
          </a:p>
        </p:txBody>
      </p:sp>
      <p:sp>
        <p:nvSpPr>
          <p:cNvPr id="494" name="Shape 494"/>
          <p:cNvSpPr/>
          <p:nvPr>
            <p:ph type="body" sz="quarter" idx="1"/>
          </p:nvPr>
        </p:nvSpPr>
        <p:spPr>
          <a:prstGeom prst="rect">
            <a:avLst/>
          </a:prstGeom>
        </p:spPr>
        <p:txBody>
          <a:bodyPr/>
          <a:lstStyle/>
          <a:p>
            <a:pPr>
              <a:lnSpc>
                <a:spcPct val="115000"/>
              </a:lnSpc>
              <a:spcBef>
                <a:spcPts val="1400"/>
              </a:spcBef>
              <a:defRPr b="1" sz="1000"/>
            </a:pPr>
            <a:r>
              <a:t>Toddler &amp; Early Childhood (1–5 Years)</a:t>
            </a:r>
          </a:p>
          <a:p>
            <a:pPr marL="457200" indent="-292100">
              <a:lnSpc>
                <a:spcPct val="115000"/>
              </a:lnSpc>
              <a:spcBef>
                <a:spcPts val="1200"/>
              </a:spcBef>
              <a:buClr>
                <a:srgbClr val="000000"/>
              </a:buClr>
              <a:buSzPts val="1000"/>
              <a:buFont typeface="Arial"/>
              <a:buChar char="●"/>
              <a:defRPr sz="1000"/>
            </a:pPr>
            <a:r>
              <a:t>Growth slows compared to infancy, but nutrient needs remain high to support development.</a:t>
            </a:r>
          </a:p>
          <a:p>
            <a:pPr marL="457200" indent="-292100">
              <a:lnSpc>
                <a:spcPct val="115000"/>
              </a:lnSpc>
              <a:buClr>
                <a:srgbClr val="000000"/>
              </a:buClr>
              <a:buSzPts val="1000"/>
              <a:buFont typeface="Arial"/>
              <a:buChar char="●"/>
              <a:defRPr sz="1000"/>
            </a:pPr>
            <a:r>
              <a:t>As the GI tract and feeding skills mature, children transition to a wider variety of foods.</a:t>
            </a:r>
          </a:p>
          <a:p>
            <a:pPr marL="457200" indent="-292100">
              <a:lnSpc>
                <a:spcPct val="115000"/>
              </a:lnSpc>
              <a:buClr>
                <a:srgbClr val="000000"/>
              </a:buClr>
              <a:buSzPts val="1000"/>
              <a:buFont typeface="Arial"/>
              <a:buChar char="●"/>
              <a:defRPr sz="1000"/>
            </a:pPr>
            <a:r>
              <a:t>Prioritize </a:t>
            </a:r>
            <a:r>
              <a:rPr b="1"/>
              <a:t>calcium, vitamin D, and iron</a:t>
            </a:r>
            <a:r>
              <a:t>, while recognizing that picky eating can increase the risk of nutrient deficiencies.</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2" name="Shape 502"/>
          <p:cNvSpPr/>
          <p:nvPr>
            <p:ph type="sldImg"/>
          </p:nvPr>
        </p:nvSpPr>
        <p:spPr>
          <a:prstGeom prst="rect">
            <a:avLst/>
          </a:prstGeom>
        </p:spPr>
        <p:txBody>
          <a:bodyPr/>
          <a:lstStyle/>
          <a:p>
            <a:pPr/>
          </a:p>
        </p:txBody>
      </p:sp>
      <p:sp>
        <p:nvSpPr>
          <p:cNvPr id="503" name="Shape 503"/>
          <p:cNvSpPr/>
          <p:nvPr>
            <p:ph type="body" sz="quarter" idx="1"/>
          </p:nvPr>
        </p:nvSpPr>
        <p:spPr>
          <a:prstGeom prst="rect">
            <a:avLst/>
          </a:prstGeom>
        </p:spPr>
        <p:txBody>
          <a:bodyPr/>
          <a:lstStyle/>
          <a:p>
            <a:pPr>
              <a:lnSpc>
                <a:spcPct val="115000"/>
              </a:lnSpc>
              <a:spcBef>
                <a:spcPts val="1400"/>
              </a:spcBef>
              <a:defRPr b="1" sz="1000"/>
            </a:pPr>
            <a:r>
              <a:t>Middle Childhood (6–12 Years)</a:t>
            </a:r>
          </a:p>
          <a:p>
            <a:pPr marL="457200" indent="-292100">
              <a:lnSpc>
                <a:spcPct val="115000"/>
              </a:lnSpc>
              <a:spcBef>
                <a:spcPts val="1200"/>
              </a:spcBef>
              <a:buClr>
                <a:srgbClr val="000000"/>
              </a:buClr>
              <a:buSzPts val="1000"/>
              <a:buFont typeface="Arial"/>
              <a:buChar char="●"/>
              <a:defRPr sz="1000"/>
            </a:pPr>
            <a:r>
              <a:t>This stage is marked by </a:t>
            </a:r>
            <a:r>
              <a:rPr b="1"/>
              <a:t>steady growth</a:t>
            </a:r>
            <a:r>
              <a:t>, increasing bone and muscle mass, and continued cognitive development.</a:t>
            </a:r>
          </a:p>
          <a:p>
            <a:pPr marL="457200" indent="-292100">
              <a:lnSpc>
                <a:spcPct val="115000"/>
              </a:lnSpc>
              <a:buClr>
                <a:srgbClr val="000000"/>
              </a:buClr>
              <a:buSzPts val="1000"/>
              <a:buFont typeface="Arial"/>
              <a:buChar char="●"/>
              <a:defRPr sz="1000"/>
            </a:pPr>
            <a:r>
              <a:t>Nutrition should support growth with adequate </a:t>
            </a:r>
            <a:r>
              <a:rPr b="1"/>
              <a:t>calcium, vitamin D, phosphorus, and energy</a:t>
            </a:r>
            <a:r>
              <a:t>.</a:t>
            </a:r>
          </a:p>
          <a:p>
            <a:pPr marL="457200" indent="-292100">
              <a:lnSpc>
                <a:spcPct val="115000"/>
              </a:lnSpc>
              <a:buClr>
                <a:srgbClr val="000000"/>
              </a:buClr>
              <a:buSzPts val="1000"/>
              <a:buFont typeface="Arial"/>
              <a:buChar char="●"/>
              <a:defRPr sz="1000"/>
            </a:pPr>
            <a:r>
              <a:t>It's also an important time to establish healthy eating habits that carry into adulthood.</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1" name="Shape 511"/>
          <p:cNvSpPr/>
          <p:nvPr>
            <p:ph type="sldImg"/>
          </p:nvPr>
        </p:nvSpPr>
        <p:spPr>
          <a:prstGeom prst="rect">
            <a:avLst/>
          </a:prstGeom>
        </p:spPr>
        <p:txBody>
          <a:bodyPr/>
          <a:lstStyle/>
          <a:p>
            <a:pPr/>
          </a:p>
        </p:txBody>
      </p:sp>
      <p:sp>
        <p:nvSpPr>
          <p:cNvPr id="512" name="Shape 512"/>
          <p:cNvSpPr/>
          <p:nvPr>
            <p:ph type="body" sz="quarter" idx="1"/>
          </p:nvPr>
        </p:nvSpPr>
        <p:spPr>
          <a:prstGeom prst="rect">
            <a:avLst/>
          </a:prstGeom>
        </p:spPr>
        <p:txBody>
          <a:bodyPr/>
          <a:lstStyle/>
          <a:p>
            <a:pPr>
              <a:lnSpc>
                <a:spcPct val="115000"/>
              </a:lnSpc>
              <a:spcBef>
                <a:spcPts val="1400"/>
              </a:spcBef>
              <a:defRPr b="1" sz="1000"/>
            </a:pPr>
            <a:r>
              <a:t>Adolescence (13–18 Years)</a:t>
            </a:r>
          </a:p>
          <a:p>
            <a:pPr marL="457200" indent="-292100">
              <a:lnSpc>
                <a:spcPct val="115000"/>
              </a:lnSpc>
              <a:spcBef>
                <a:spcPts val="1200"/>
              </a:spcBef>
              <a:buClr>
                <a:srgbClr val="000000"/>
              </a:buClr>
              <a:buSzPts val="1000"/>
              <a:buFont typeface="Arial"/>
              <a:buChar char="●"/>
              <a:defRPr sz="1000"/>
            </a:pPr>
            <a:r>
              <a:t>Adolescence is the </a:t>
            </a:r>
            <a:r>
              <a:rPr b="1"/>
              <a:t>second major growth spurt</a:t>
            </a:r>
            <a:r>
              <a:t>, driven by puberty and hormonal changes.</a:t>
            </a:r>
          </a:p>
          <a:p>
            <a:pPr marL="457200" indent="-292100">
              <a:lnSpc>
                <a:spcPct val="115000"/>
              </a:lnSpc>
              <a:buClr>
                <a:srgbClr val="000000"/>
              </a:buClr>
              <a:buSzPts val="1000"/>
              <a:buFont typeface="Arial"/>
              <a:buChar char="●"/>
              <a:defRPr sz="1000"/>
            </a:pPr>
            <a:r>
              <a:t>Energy and nutrient needs increase, especially for </a:t>
            </a:r>
            <a:r>
              <a:rPr b="1"/>
              <a:t>protein, calcium, vitamin D, and iron</a:t>
            </a:r>
            <a:r>
              <a:t>.</a:t>
            </a:r>
          </a:p>
          <a:p>
            <a:pPr marL="457200" indent="-292100">
              <a:lnSpc>
                <a:spcPct val="115000"/>
              </a:lnSpc>
              <a:buClr>
                <a:srgbClr val="000000"/>
              </a:buClr>
              <a:buSzPts val="1000"/>
              <a:buFont typeface="Arial"/>
              <a:buChar char="●"/>
              <a:defRPr sz="1000"/>
            </a:pPr>
            <a:r>
              <a:t>Peak bone mass is built during this stage, and </a:t>
            </a:r>
            <a:r>
              <a:rPr b="1"/>
              <a:t>menstruating females have increased iron requirements</a:t>
            </a:r>
            <a:r>
              <a:t>.</a:t>
            </a:r>
          </a:p>
          <a:p>
            <a:pPr marL="457200" indent="-292100">
              <a:lnSpc>
                <a:spcPct val="115000"/>
              </a:lnSpc>
              <a:buClr>
                <a:srgbClr val="000000"/>
              </a:buClr>
              <a:buSzPts val="1000"/>
              <a:buFont typeface="Arial"/>
              <a:buChar char="●"/>
              <a:defRPr sz="1000"/>
            </a:pPr>
            <a:r>
              <a:t>Also be mindful of the increased risk for </a:t>
            </a:r>
            <a:r>
              <a:rPr b="1"/>
              <a:t>disordered eating behaviors</a:t>
            </a:r>
            <a:r>
              <a:t> during adolescence.</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0" name="Shape 520"/>
          <p:cNvSpPr/>
          <p:nvPr>
            <p:ph type="sldImg"/>
          </p:nvPr>
        </p:nvSpPr>
        <p:spPr>
          <a:prstGeom prst="rect">
            <a:avLst/>
          </a:prstGeom>
        </p:spPr>
        <p:txBody>
          <a:bodyPr/>
          <a:lstStyle/>
          <a:p>
            <a:pPr/>
          </a:p>
        </p:txBody>
      </p:sp>
      <p:sp>
        <p:nvSpPr>
          <p:cNvPr id="521" name="Shape 521"/>
          <p:cNvSpPr/>
          <p:nvPr>
            <p:ph type="body" sz="quarter" idx="1"/>
          </p:nvPr>
        </p:nvSpPr>
        <p:spPr>
          <a:prstGeom prst="rect">
            <a:avLst/>
          </a:prstGeom>
        </p:spPr>
        <p:txBody>
          <a:bodyPr/>
          <a:lstStyle/>
          <a:p>
            <a:pPr>
              <a:lnSpc>
                <a:spcPct val="115000"/>
              </a:lnSpc>
              <a:spcBef>
                <a:spcPts val="1400"/>
              </a:spcBef>
              <a:defRPr b="1" sz="1000"/>
            </a:pPr>
            <a:r>
              <a:t>Early Adulthood (19–30 Years)</a:t>
            </a:r>
          </a:p>
          <a:p>
            <a:pPr marL="457200" indent="-292100">
              <a:lnSpc>
                <a:spcPct val="115000"/>
              </a:lnSpc>
              <a:spcBef>
                <a:spcPts val="1200"/>
              </a:spcBef>
              <a:buClr>
                <a:srgbClr val="000000"/>
              </a:buClr>
              <a:buSzPts val="1000"/>
              <a:buFont typeface="Arial"/>
              <a:buChar char="●"/>
              <a:defRPr sz="1000"/>
            </a:pPr>
            <a:r>
              <a:t>Early adulthood is when individuals are generally at their </a:t>
            </a:r>
            <a:r>
              <a:rPr b="1"/>
              <a:t>peak metabolic and physical capacity</a:t>
            </a:r>
            <a:r>
              <a:t>.</a:t>
            </a:r>
          </a:p>
          <a:p>
            <a:pPr marL="457200" indent="-292100">
              <a:lnSpc>
                <a:spcPct val="115000"/>
              </a:lnSpc>
              <a:buClr>
                <a:srgbClr val="000000"/>
              </a:buClr>
              <a:buSzPts val="1000"/>
              <a:buFont typeface="Arial"/>
              <a:buChar char="●"/>
              <a:defRPr sz="1000"/>
            </a:pPr>
            <a:r>
              <a:t>Peak bone mass is achieved around </a:t>
            </a:r>
            <a:r>
              <a:rPr b="1"/>
              <a:t>25–30 years</a:t>
            </a:r>
            <a:r>
              <a:t>, making adequate </a:t>
            </a:r>
            <a:r>
              <a:rPr b="1"/>
              <a:t>calcium and vitamin D</a:t>
            </a:r>
            <a:r>
              <a:t> especially important.</a:t>
            </a:r>
          </a:p>
          <a:p>
            <a:pPr marL="457200" indent="-292100">
              <a:lnSpc>
                <a:spcPct val="115000"/>
              </a:lnSpc>
              <a:buClr>
                <a:srgbClr val="000000"/>
              </a:buClr>
              <a:buSzPts val="1000"/>
              <a:buFont typeface="Arial"/>
              <a:buChar char="●"/>
              <a:defRPr sz="1000"/>
            </a:pPr>
            <a:r>
              <a:t>Nutrition should focus on supporting activity level, maintaining a healthy weight, and preventing future chronic disease.</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9" name="Shape 529"/>
          <p:cNvSpPr/>
          <p:nvPr>
            <p:ph type="sldImg"/>
          </p:nvPr>
        </p:nvSpPr>
        <p:spPr>
          <a:prstGeom prst="rect">
            <a:avLst/>
          </a:prstGeom>
        </p:spPr>
        <p:txBody>
          <a:bodyPr/>
          <a:lstStyle/>
          <a:p>
            <a:pPr/>
          </a:p>
        </p:txBody>
      </p:sp>
      <p:sp>
        <p:nvSpPr>
          <p:cNvPr id="530" name="Shape 530"/>
          <p:cNvSpPr/>
          <p:nvPr>
            <p:ph type="body" sz="quarter" idx="1"/>
          </p:nvPr>
        </p:nvSpPr>
        <p:spPr>
          <a:prstGeom prst="rect">
            <a:avLst/>
          </a:prstGeom>
        </p:spPr>
        <p:txBody>
          <a:bodyPr/>
          <a:lstStyle/>
          <a:p>
            <a:pPr>
              <a:lnSpc>
                <a:spcPct val="115000"/>
              </a:lnSpc>
              <a:spcBef>
                <a:spcPts val="1400"/>
              </a:spcBef>
              <a:defRPr b="1" sz="1000"/>
            </a:pPr>
            <a:r>
              <a:t>Middle Adulthood (31–50 Years)</a:t>
            </a:r>
          </a:p>
          <a:p>
            <a:pPr marL="457200" indent="-292100">
              <a:lnSpc>
                <a:spcPct val="115000"/>
              </a:lnSpc>
              <a:spcBef>
                <a:spcPts val="1200"/>
              </a:spcBef>
              <a:buClr>
                <a:srgbClr val="000000"/>
              </a:buClr>
              <a:buSzPts val="1000"/>
              <a:buFont typeface="Arial"/>
              <a:buChar char="●"/>
              <a:defRPr sz="1000"/>
            </a:pPr>
            <a:r>
              <a:t>Muscle mass and metabolic rate begin to gradually decline, while visceral fat tends to increase.</a:t>
            </a:r>
          </a:p>
          <a:p>
            <a:pPr marL="457200" indent="-292100">
              <a:lnSpc>
                <a:spcPct val="115000"/>
              </a:lnSpc>
              <a:buClr>
                <a:srgbClr val="000000"/>
              </a:buClr>
              <a:buSzPts val="1000"/>
              <a:buFont typeface="Arial"/>
              <a:buChar char="●"/>
              <a:defRPr sz="1000"/>
            </a:pPr>
            <a:r>
              <a:t>Nutrition should shift toward preserving lean mass with adequate protein while adjusting calorie intake as energy needs decrease.</a:t>
            </a:r>
          </a:p>
          <a:p>
            <a:pPr marL="457200" indent="-292100">
              <a:lnSpc>
                <a:spcPct val="115000"/>
              </a:lnSpc>
              <a:buClr>
                <a:srgbClr val="000000"/>
              </a:buClr>
              <a:buSzPts val="1000"/>
              <a:buFont typeface="Arial"/>
              <a:buChar char="●"/>
              <a:defRPr sz="1000"/>
            </a:pPr>
            <a:r>
              <a:t>Emphasize </a:t>
            </a:r>
            <a:r>
              <a:rPr b="1"/>
              <a:t>heart-healthy eating</a:t>
            </a:r>
            <a:r>
              <a:t>, including adequate fiber, fruits, vegetables, and unsaturated fats to reduce chronic disease risk.</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8" name="Shape 538"/>
          <p:cNvSpPr/>
          <p:nvPr>
            <p:ph type="sldImg"/>
          </p:nvPr>
        </p:nvSpPr>
        <p:spPr>
          <a:prstGeom prst="rect">
            <a:avLst/>
          </a:prstGeom>
        </p:spPr>
        <p:txBody>
          <a:bodyPr/>
          <a:lstStyle/>
          <a:p>
            <a:pPr/>
          </a:p>
        </p:txBody>
      </p:sp>
      <p:sp>
        <p:nvSpPr>
          <p:cNvPr id="539" name="Shape 539"/>
          <p:cNvSpPr/>
          <p:nvPr>
            <p:ph type="body" sz="quarter" idx="1"/>
          </p:nvPr>
        </p:nvSpPr>
        <p:spPr>
          <a:prstGeom prst="rect">
            <a:avLst/>
          </a:prstGeom>
        </p:spPr>
        <p:txBody>
          <a:bodyPr/>
          <a:lstStyle/>
          <a:p>
            <a:pPr>
              <a:lnSpc>
                <a:spcPct val="115000"/>
              </a:lnSpc>
              <a:spcBef>
                <a:spcPts val="1400"/>
              </a:spcBef>
              <a:defRPr b="1" sz="1000"/>
            </a:pPr>
            <a:r>
              <a:t>Older Adulthood (51+ Years)</a:t>
            </a:r>
          </a:p>
          <a:p>
            <a:pPr marL="457200" indent="-292100">
              <a:lnSpc>
                <a:spcPct val="115000"/>
              </a:lnSpc>
              <a:spcBef>
                <a:spcPts val="1200"/>
              </a:spcBef>
              <a:buClr>
                <a:srgbClr val="000000"/>
              </a:buClr>
              <a:buSzPts val="1000"/>
              <a:buFont typeface="Arial"/>
              <a:buChar char="●"/>
              <a:defRPr sz="1000"/>
            </a:pPr>
            <a:r>
              <a:t>Aging is associated with accelerated muscle and bone loss, reduced stomach acid, decreased thirst, and declining kidney function.</a:t>
            </a:r>
          </a:p>
          <a:p>
            <a:pPr marL="457200" indent="-292100">
              <a:lnSpc>
                <a:spcPct val="115000"/>
              </a:lnSpc>
              <a:buClr>
                <a:srgbClr val="000000"/>
              </a:buClr>
              <a:buSzPts val="1000"/>
              <a:buFont typeface="Arial"/>
              <a:buChar char="●"/>
              <a:defRPr sz="1000"/>
            </a:pPr>
            <a:r>
              <a:t>Although calorie needs decrease, </a:t>
            </a:r>
            <a:r>
              <a:rPr b="1"/>
              <a:t>protein, calcium, vitamin D, and B12 become even more important</a:t>
            </a:r>
            <a:r>
              <a:t>.</a:t>
            </a:r>
          </a:p>
          <a:p>
            <a:pPr marL="457200" indent="-292100">
              <a:lnSpc>
                <a:spcPct val="115000"/>
              </a:lnSpc>
              <a:buClr>
                <a:srgbClr val="000000"/>
              </a:buClr>
              <a:buSzPts val="1000"/>
              <a:buFont typeface="Arial"/>
              <a:buChar char="●"/>
              <a:defRPr sz="1000"/>
            </a:pPr>
            <a:r>
              <a:t>Prioritize hydration and nutrient-dense, easy-to-chew foods, and monitor for malnutrition.</a:t>
            </a:r>
          </a:p>
          <a:p>
            <a:pPr marL="457200" indent="-292100">
              <a:lnSpc>
                <a:spcPct val="115000"/>
              </a:lnSpc>
              <a:buClr>
                <a:srgbClr val="000000"/>
              </a:buClr>
              <a:buSzPts val="1000"/>
              <a:buFont typeface="Arial"/>
              <a:buChar char="●"/>
              <a:defRPr sz="1000"/>
            </a:pPr>
            <a:r>
              <a:t>Think </a:t>
            </a:r>
            <a:r>
              <a:rPr b="1"/>
              <a:t>fewer calories, more nutrients: </a:t>
            </a:r>
            <a:r>
              <a:t>older adults often require greater nutrient density despite lower energy needs.</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7" name="Shape 547"/>
          <p:cNvSpPr/>
          <p:nvPr>
            <p:ph type="sldImg"/>
          </p:nvPr>
        </p:nvSpPr>
        <p:spPr>
          <a:prstGeom prst="rect">
            <a:avLst/>
          </a:prstGeom>
        </p:spPr>
        <p:txBody>
          <a:bodyPr/>
          <a:lstStyle/>
          <a:p>
            <a:pPr/>
          </a:p>
        </p:txBody>
      </p:sp>
      <p:sp>
        <p:nvSpPr>
          <p:cNvPr id="548" name="Shape 548"/>
          <p:cNvSpPr/>
          <p:nvPr>
            <p:ph type="body" sz="quarter" idx="1"/>
          </p:nvPr>
        </p:nvSpPr>
        <p:spPr>
          <a:prstGeom prst="rect">
            <a:avLst/>
          </a:prstGeom>
        </p:spPr>
        <p:txBody>
          <a:bodyPr/>
          <a:lstStyle/>
          <a:p>
            <a:pPr>
              <a:lnSpc>
                <a:spcPct val="115000"/>
              </a:lnSpc>
              <a:spcBef>
                <a:spcPts val="1400"/>
              </a:spcBef>
              <a:defRPr b="1" sz="1000"/>
            </a:pPr>
            <a:r>
              <a:t>Psychological &amp; Social Considerations</a:t>
            </a:r>
          </a:p>
          <a:p>
            <a:pPr marL="457200" indent="-292100">
              <a:lnSpc>
                <a:spcPct val="115000"/>
              </a:lnSpc>
              <a:spcBef>
                <a:spcPts val="1200"/>
              </a:spcBef>
              <a:buClr>
                <a:srgbClr val="000000"/>
              </a:buClr>
              <a:buSzPts val="1000"/>
              <a:buFont typeface="Arial"/>
              <a:buChar char="●"/>
              <a:defRPr sz="1000"/>
            </a:pPr>
            <a:r>
              <a:t>Nutrition is influenced by far more than physiology: </a:t>
            </a:r>
            <a:r>
              <a:rPr b="1"/>
              <a:t>mental health, stress, body image, culture, family, and environment</a:t>
            </a:r>
            <a:r>
              <a:t> all shape eating behaviors.</a:t>
            </a:r>
          </a:p>
          <a:p>
            <a:pPr marL="457200" indent="-292100">
              <a:lnSpc>
                <a:spcPct val="115000"/>
              </a:lnSpc>
              <a:buClr>
                <a:srgbClr val="000000"/>
              </a:buClr>
              <a:buSzPts val="1000"/>
              <a:buFont typeface="Arial"/>
              <a:buChar char="●"/>
              <a:defRPr sz="1000"/>
            </a:pPr>
            <a:r>
              <a:t>These factors affect food choices, adherence, and long-term health outcomes across every life stage.</a:t>
            </a:r>
          </a:p>
          <a:p>
            <a:pPr marL="457200" indent="-292100">
              <a:lnSpc>
                <a:spcPct val="115000"/>
              </a:lnSpc>
              <a:buClr>
                <a:srgbClr val="000000"/>
              </a:buClr>
              <a:buSzPts val="1000"/>
              <a:buFont typeface="Arial"/>
              <a:buChar char="●"/>
              <a:defRPr sz="1000"/>
            </a:pPr>
            <a:r>
              <a:t>As CNS professionals, assess the </a:t>
            </a:r>
            <a:r>
              <a:rPr b="1"/>
              <a:t>whole person</a:t>
            </a:r>
            <a:r>
              <a:t>, not just their nutrient intake or lab values.</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7" name="Shape 557"/>
          <p:cNvSpPr/>
          <p:nvPr>
            <p:ph type="sldImg"/>
          </p:nvPr>
        </p:nvSpPr>
        <p:spPr>
          <a:prstGeom prst="rect">
            <a:avLst/>
          </a:prstGeom>
        </p:spPr>
        <p:txBody>
          <a:bodyPr/>
          <a:lstStyle/>
          <a:p>
            <a:pPr/>
          </a:p>
        </p:txBody>
      </p:sp>
      <p:sp>
        <p:nvSpPr>
          <p:cNvPr id="558" name="Shape 558"/>
          <p:cNvSpPr/>
          <p:nvPr>
            <p:ph type="body" sz="quarter" idx="1"/>
          </p:nvPr>
        </p:nvSpPr>
        <p:spPr>
          <a:prstGeom prst="rect">
            <a:avLst/>
          </a:prstGeom>
        </p:spPr>
        <p:txBody>
          <a:bodyPr/>
          <a:lstStyle/>
          <a:p>
            <a:pPr>
              <a:lnSpc>
                <a:spcPct val="115000"/>
              </a:lnSpc>
              <a:spcBef>
                <a:spcPts val="1400"/>
              </a:spcBef>
              <a:defRPr b="1" sz="1000"/>
            </a:pPr>
            <a:r>
              <a:t>Disease Risk &amp; Prevalence</a:t>
            </a:r>
          </a:p>
          <a:p>
            <a:pPr marL="457200" indent="-292100">
              <a:lnSpc>
                <a:spcPct val="115000"/>
              </a:lnSpc>
              <a:spcBef>
                <a:spcPts val="1200"/>
              </a:spcBef>
              <a:buClr>
                <a:srgbClr val="000000"/>
              </a:buClr>
              <a:buSzPts val="1000"/>
              <a:buFont typeface="Arial"/>
              <a:buChar char="●"/>
              <a:defRPr sz="1000"/>
            </a:pPr>
            <a:r>
              <a:t>Disease risk is influenced by </a:t>
            </a:r>
            <a:r>
              <a:rPr b="1"/>
              <a:t>more than genetics</a:t>
            </a:r>
            <a:r>
              <a:t> - socioeconomic status, geographic location, ethnicity, and life stage all play important roles.</a:t>
            </a:r>
          </a:p>
          <a:p>
            <a:pPr marL="457200" indent="-292100">
              <a:lnSpc>
                <a:spcPct val="115000"/>
              </a:lnSpc>
              <a:buClr>
                <a:srgbClr val="000000"/>
              </a:buClr>
              <a:buSzPts val="1000"/>
              <a:buFont typeface="Arial"/>
              <a:buChar char="●"/>
              <a:defRPr sz="1000"/>
            </a:pPr>
            <a:r>
              <a:t>Consider factors such as food access, healthcare access, cultural dietary patterns, and social determinants of health when assessing risk.</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64" name="Shape 564"/>
          <p:cNvSpPr/>
          <p:nvPr>
            <p:ph type="sldImg"/>
          </p:nvPr>
        </p:nvSpPr>
        <p:spPr>
          <a:prstGeom prst="rect">
            <a:avLst/>
          </a:prstGeom>
        </p:spPr>
        <p:txBody>
          <a:bodyPr/>
          <a:lstStyle/>
          <a:p>
            <a:pPr/>
          </a:p>
        </p:txBody>
      </p:sp>
      <p:sp>
        <p:nvSpPr>
          <p:cNvPr id="565" name="Shape 565"/>
          <p:cNvSpPr/>
          <p:nvPr>
            <p:ph type="body" sz="quarter" idx="1"/>
          </p:nvPr>
        </p:nvSpPr>
        <p:spPr>
          <a:prstGeom prst="rect">
            <a:avLst/>
          </a:prstGeom>
        </p:spPr>
        <p:txBody>
          <a:bodyPr/>
          <a:lstStyle>
            <a:lvl1pPr>
              <a:defRPr sz="1000"/>
            </a:lvl1pPr>
          </a:lstStyle>
          <a:p>
            <a:pPr/>
            <a:r>
              <a:t>Use this as a reference table but I would not encourage spending a lot of time memorizing these equations.</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75" name="Shape 575"/>
          <p:cNvSpPr/>
          <p:nvPr>
            <p:ph type="sldImg"/>
          </p:nvPr>
        </p:nvSpPr>
        <p:spPr>
          <a:prstGeom prst="rect">
            <a:avLst/>
          </a:prstGeom>
        </p:spPr>
        <p:txBody>
          <a:bodyPr/>
          <a:lstStyle/>
          <a:p>
            <a:pPr/>
          </a:p>
        </p:txBody>
      </p:sp>
      <p:sp>
        <p:nvSpPr>
          <p:cNvPr id="576" name="Shape 576"/>
          <p:cNvSpPr/>
          <p:nvPr>
            <p:ph type="body" sz="quarter" idx="1"/>
          </p:nvPr>
        </p:nvSpPr>
        <p:spPr>
          <a:prstGeom prst="rect">
            <a:avLst/>
          </a:prstGeom>
        </p:spPr>
        <p:txBody>
          <a:bodyPr/>
          <a:lstStyle>
            <a:lvl1pPr>
              <a:defRPr sz="1000"/>
            </a:lvl1pPr>
          </a:lstStyle>
          <a:p>
            <a:pPr/>
            <a:r>
              <a:t>This is a great reference table for protein recommendations across the life cycle - but remember that RDAs are minimums, contrary to the abbreviation ‘recommended daily allowance’. Plenty of emerging sources are recommended higher protein intakes but the exam will likely be centered around data that is already concrete and government-agency supported as opposed to emerging data.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 name="Shape 149"/>
          <p:cNvSpPr/>
          <p:nvPr>
            <p:ph type="sldImg"/>
          </p:nvPr>
        </p:nvSpPr>
        <p:spPr>
          <a:prstGeom prst="rect">
            <a:avLst/>
          </a:prstGeom>
        </p:spPr>
        <p:txBody>
          <a:bodyPr/>
          <a:lstStyle/>
          <a:p>
            <a:pPr/>
          </a:p>
        </p:txBody>
      </p:sp>
      <p:sp>
        <p:nvSpPr>
          <p:cNvPr id="150" name="Shape 150"/>
          <p:cNvSpPr/>
          <p:nvPr>
            <p:ph type="body" sz="quarter" idx="1"/>
          </p:nvPr>
        </p:nvSpPr>
        <p:spPr>
          <a:prstGeom prst="rect">
            <a:avLst/>
          </a:prstGeom>
        </p:spPr>
        <p:txBody>
          <a:bodyPr/>
          <a:lstStyle/>
          <a:p>
            <a:pPr>
              <a:lnSpc>
                <a:spcPct val="115000"/>
              </a:lnSpc>
              <a:spcBef>
                <a:spcPts val="1200"/>
              </a:spcBef>
              <a:defRPr sz="1000"/>
            </a:pPr>
            <a:r>
              <a:t>We'll work through each life stage from preconception through older adulthood.</a:t>
            </a:r>
          </a:p>
          <a:p>
            <a:pPr marL="457200" indent="-292100">
              <a:lnSpc>
                <a:spcPct val="115000"/>
              </a:lnSpc>
              <a:spcBef>
                <a:spcPts val="1200"/>
              </a:spcBef>
              <a:buClr>
                <a:srgbClr val="000000"/>
              </a:buClr>
              <a:buSzPts val="1000"/>
              <a:buFont typeface="Arial"/>
              <a:buChar char="●"/>
              <a:defRPr sz="1000"/>
            </a:pPr>
            <a:r>
              <a:t>For each stage, focus on the unique physiological changes, nutrient priorities, and common health risks.</a:t>
            </a:r>
          </a:p>
          <a:p>
            <a:pPr marL="457200" indent="-292100">
              <a:lnSpc>
                <a:spcPct val="115000"/>
              </a:lnSpc>
              <a:buClr>
                <a:srgbClr val="000000"/>
              </a:buClr>
              <a:buSzPts val="1000"/>
              <a:buFont typeface="Arial"/>
              <a:buChar char="●"/>
              <a:defRPr sz="1000"/>
            </a:pPr>
            <a:r>
              <a:t>As we go, think about </a:t>
            </a:r>
            <a:r>
              <a:rPr b="1"/>
              <a:t>how your nutrition assessment and recommendations would change</a:t>
            </a:r>
            <a:r>
              <a:t> from one stage to the next.</a:t>
            </a:r>
          </a:p>
          <a:p>
            <a:pPr marL="457200" indent="-292100">
              <a:lnSpc>
                <a:spcPct val="115000"/>
              </a:lnSpc>
              <a:buClr>
                <a:srgbClr val="000000"/>
              </a:buClr>
              <a:buSzPts val="1000"/>
              <a:buFont typeface="Arial"/>
              <a:buChar char="●"/>
              <a:defRPr sz="1000"/>
            </a:pPr>
            <a:r>
              <a:t>We’ll cover:</a:t>
            </a:r>
          </a:p>
          <a:p>
            <a:pPr lvl="1" marL="914400" indent="-292100">
              <a:lnSpc>
                <a:spcPct val="115000"/>
              </a:lnSpc>
              <a:buClr>
                <a:srgbClr val="000000"/>
              </a:buClr>
              <a:buSzPts val="1000"/>
              <a:buAutoNum type="alphaLcPeriod" startAt="1"/>
              <a:defRPr sz="1000"/>
            </a:pPr>
            <a:r>
              <a:t>Preconception/Fertility</a:t>
            </a:r>
          </a:p>
          <a:p>
            <a:pPr lvl="1" marL="914400" indent="-292100">
              <a:lnSpc>
                <a:spcPct val="115000"/>
              </a:lnSpc>
              <a:buClr>
                <a:srgbClr val="000000"/>
              </a:buClr>
              <a:buSzPts val="1000"/>
              <a:buAutoNum type="alphaLcPeriod" startAt="1"/>
              <a:defRPr sz="1000"/>
            </a:pPr>
            <a:r>
              <a:t>Pregnancy, Postnatal &amp; Lactation</a:t>
            </a:r>
          </a:p>
          <a:p>
            <a:pPr lvl="1" marL="914400" indent="-292100">
              <a:lnSpc>
                <a:spcPct val="115000"/>
              </a:lnSpc>
              <a:buClr>
                <a:srgbClr val="000000"/>
              </a:buClr>
              <a:buSzPts val="1000"/>
              <a:buAutoNum type="alphaLcPeriod" startAt="1"/>
              <a:defRPr sz="1000"/>
            </a:pPr>
            <a:r>
              <a:t>Infancy</a:t>
            </a:r>
          </a:p>
          <a:p>
            <a:pPr lvl="1" marL="914400" indent="-292100">
              <a:lnSpc>
                <a:spcPct val="115000"/>
              </a:lnSpc>
              <a:buClr>
                <a:srgbClr val="000000"/>
              </a:buClr>
              <a:buSzPts val="1000"/>
              <a:buAutoNum type="alphaLcPeriod" startAt="1"/>
              <a:defRPr sz="1000"/>
            </a:pPr>
            <a:r>
              <a:t>Childhood</a:t>
            </a:r>
          </a:p>
          <a:p>
            <a:pPr lvl="1" marL="914400" indent="-292100">
              <a:lnSpc>
                <a:spcPct val="115000"/>
              </a:lnSpc>
              <a:buClr>
                <a:srgbClr val="000000"/>
              </a:buClr>
              <a:buSzPts val="1000"/>
              <a:buAutoNum type="alphaLcPeriod" startAt="1"/>
              <a:defRPr sz="1000"/>
            </a:pPr>
            <a:r>
              <a:t>Adolescence</a:t>
            </a:r>
          </a:p>
          <a:p>
            <a:pPr lvl="1" marL="914400" indent="-292100">
              <a:lnSpc>
                <a:spcPct val="115000"/>
              </a:lnSpc>
              <a:buClr>
                <a:srgbClr val="000000"/>
              </a:buClr>
              <a:buSzPts val="1000"/>
              <a:buAutoNum type="alphaLcPeriod" startAt="1"/>
              <a:defRPr sz="1000"/>
            </a:pPr>
            <a:r>
              <a:t>Adulthood</a:t>
            </a:r>
          </a:p>
          <a:p>
            <a:pPr lvl="1" marL="914400" indent="-292100">
              <a:lnSpc>
                <a:spcPct val="115000"/>
              </a:lnSpc>
              <a:buClr>
                <a:srgbClr val="000000"/>
              </a:buClr>
              <a:buSzPts val="1000"/>
              <a:buAutoNum type="alphaLcPeriod" startAt="1"/>
              <a:defRPr sz="1000"/>
            </a:pPr>
            <a:r>
              <a:t>Older Adulthood</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84" name="Shape 584"/>
          <p:cNvSpPr/>
          <p:nvPr>
            <p:ph type="sldImg"/>
          </p:nvPr>
        </p:nvSpPr>
        <p:spPr>
          <a:prstGeom prst="rect">
            <a:avLst/>
          </a:prstGeom>
        </p:spPr>
        <p:txBody>
          <a:bodyPr/>
          <a:lstStyle/>
          <a:p>
            <a:pPr/>
          </a:p>
        </p:txBody>
      </p:sp>
      <p:sp>
        <p:nvSpPr>
          <p:cNvPr id="585" name="Shape 585"/>
          <p:cNvSpPr/>
          <p:nvPr>
            <p:ph type="body" sz="quarter" idx="1"/>
          </p:nvPr>
        </p:nvSpPr>
        <p:spPr>
          <a:prstGeom prst="rect">
            <a:avLst/>
          </a:prstGeom>
        </p:spPr>
        <p:txBody>
          <a:bodyPr/>
          <a:lstStyle>
            <a:lvl1pPr>
              <a:defRPr sz="1000"/>
            </a:lvl1pPr>
          </a:lstStyle>
          <a:p>
            <a:pPr/>
            <a:r>
              <a:t>These next few slides are helpful for your work as a practitioner and for understanding meal composition. We will get more into specific MNT later in the program. </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16" name="Shape 616"/>
          <p:cNvSpPr/>
          <p:nvPr>
            <p:ph type="sldImg"/>
          </p:nvPr>
        </p:nvSpPr>
        <p:spPr>
          <a:prstGeom prst="rect">
            <a:avLst/>
          </a:prstGeom>
        </p:spPr>
        <p:txBody>
          <a:bodyPr/>
          <a:lstStyle/>
          <a:p>
            <a:pPr/>
          </a:p>
        </p:txBody>
      </p:sp>
      <p:sp>
        <p:nvSpPr>
          <p:cNvPr id="617" name="Shape 617"/>
          <p:cNvSpPr/>
          <p:nvPr>
            <p:ph type="body" sz="quarter" idx="1"/>
          </p:nvPr>
        </p:nvSpPr>
        <p:spPr>
          <a:prstGeom prst="rect">
            <a:avLst/>
          </a:prstGeom>
        </p:spPr>
        <p:txBody>
          <a:bodyPr/>
          <a:lstStyle/>
          <a:p>
            <a:pPr>
              <a:defRPr sz="1000"/>
            </a:pPr>
            <a:r>
              <a:t>You will not likely have to memorize scores of equations but you will likely be asked to do a few calculations based on macros.</a:t>
            </a:r>
          </a:p>
          <a:p>
            <a:pPr/>
            <a:endParaRPr sz="1000"/>
          </a:p>
          <a:p>
            <a:pPr>
              <a:defRPr b="1" sz="1000"/>
            </a:pPr>
            <a:r>
              <a:t>Refresher:</a:t>
            </a:r>
            <a:r>
              <a:rPr b="0"/>
              <a:t> Protein = 4 kcal/g      Carbs = 4 kcal/g        Fat = 9 kcal/g</a:t>
            </a:r>
          </a:p>
          <a:p>
            <a:pPr/>
            <a:endParaRPr sz="1000"/>
          </a:p>
          <a:p>
            <a:pPr>
              <a:defRPr sz="1000"/>
            </a:pPr>
            <a:r>
              <a:t>You should feel confident and comfortable doing this level of equation both for the exam and in daily practice. </a:t>
            </a:r>
          </a:p>
          <a:p>
            <a:pPr>
              <a:defRPr sz="1000"/>
            </a:pPr>
            <a:r>
              <a:t> </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27" name="Shape 627"/>
          <p:cNvSpPr/>
          <p:nvPr>
            <p:ph type="sldImg"/>
          </p:nvPr>
        </p:nvSpPr>
        <p:spPr>
          <a:prstGeom prst="rect">
            <a:avLst/>
          </a:prstGeom>
        </p:spPr>
        <p:txBody>
          <a:bodyPr/>
          <a:lstStyle/>
          <a:p>
            <a:pPr/>
          </a:p>
        </p:txBody>
      </p:sp>
      <p:sp>
        <p:nvSpPr>
          <p:cNvPr id="628" name="Shape 628"/>
          <p:cNvSpPr/>
          <p:nvPr>
            <p:ph type="body" sz="quarter" idx="1"/>
          </p:nvPr>
        </p:nvSpPr>
        <p:spPr>
          <a:prstGeom prst="rect">
            <a:avLst/>
          </a:prstGeom>
        </p:spPr>
        <p:txBody>
          <a:bodyPr/>
          <a:lstStyle/>
          <a:p>
            <a:pPr marL="160420" indent="-160420">
              <a:buClr>
                <a:srgbClr val="000000"/>
              </a:buClr>
              <a:buSzPts val="1200"/>
              <a:buAutoNum type="arabicPeriod" startAt="1"/>
              <a:defRPr sz="1200">
                <a:latin typeface="Calibri"/>
                <a:ea typeface="Calibri"/>
                <a:cs typeface="Calibri"/>
                <a:sym typeface="Calibri"/>
              </a:defRPr>
            </a:pPr>
            <a:r>
              <a:t>C - Folic Acid: Rationale: Folate (folic acid) begun ≥1 month preconception reduces neural tube defect risk.</a:t>
            </a:r>
          </a:p>
          <a:p>
            <a:pPr marL="160420" indent="-160420">
              <a:buClr>
                <a:srgbClr val="000000"/>
              </a:buClr>
              <a:buSzPts val="1200"/>
              <a:buAutoNum type="arabicPeriod" startAt="1"/>
              <a:defRPr sz="1200">
                <a:latin typeface="Calibri"/>
                <a:ea typeface="Calibri"/>
                <a:cs typeface="Calibri"/>
                <a:sym typeface="Calibri"/>
              </a:defRPr>
            </a:pPr>
            <a:r>
              <a:t>B- Distribute carbohydrates across 3 meals + 2 snacks: Rationale: Spreading carbs with fiber/protein blunts post-prandial glycemia.</a:t>
            </a:r>
          </a:p>
          <a:p>
            <a:pPr marL="160420" indent="-160420">
              <a:buClr>
                <a:srgbClr val="000000"/>
              </a:buClr>
              <a:buSzPts val="1200"/>
              <a:buAutoNum type="arabicPeriod" startAt="1"/>
              <a:defRPr sz="1200">
                <a:latin typeface="Calibri"/>
                <a:ea typeface="Calibri"/>
                <a:cs typeface="Calibri"/>
                <a:sym typeface="Calibri"/>
              </a:defRPr>
            </a:pPr>
            <a:r>
              <a:t>C. Deli turkey reheated until steaming hot (≥165°F/74°C) Rationale: Reheating RTE meats to steaming hot reduces Listeria risk.</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39" name="Shape 639"/>
          <p:cNvSpPr/>
          <p:nvPr>
            <p:ph type="sldImg"/>
          </p:nvPr>
        </p:nvSpPr>
        <p:spPr>
          <a:prstGeom prst="rect">
            <a:avLst/>
          </a:prstGeom>
        </p:spPr>
        <p:txBody>
          <a:bodyPr/>
          <a:lstStyle/>
          <a:p>
            <a:pPr/>
          </a:p>
        </p:txBody>
      </p:sp>
      <p:sp>
        <p:nvSpPr>
          <p:cNvPr id="640" name="Shape 640"/>
          <p:cNvSpPr/>
          <p:nvPr>
            <p:ph type="body" sz="quarter" idx="1"/>
          </p:nvPr>
        </p:nvSpPr>
        <p:spPr>
          <a:prstGeom prst="rect">
            <a:avLst/>
          </a:prstGeom>
        </p:spPr>
        <p:txBody>
          <a:bodyPr/>
          <a:lstStyle/>
          <a:p>
            <a:pPr>
              <a:defRPr sz="1200">
                <a:latin typeface="Calibri"/>
                <a:ea typeface="Calibri"/>
                <a:cs typeface="Calibri"/>
                <a:sym typeface="Calibri"/>
              </a:defRPr>
            </a:pPr>
            <a:r>
              <a:t>4. C. Iron-fortified infant cereal + puréed beef, with mashed berries (vitamin C). Rationale: Iron + vitamin C combination maximizes non-heme iron absorption.</a:t>
            </a:r>
          </a:p>
          <a:p>
            <a:pPr>
              <a:defRPr sz="1200">
                <a:latin typeface="Calibri"/>
                <a:ea typeface="Calibri"/>
                <a:cs typeface="Calibri"/>
                <a:sym typeface="Calibri"/>
              </a:defRPr>
            </a:pPr>
            <a:r>
              <a:t>5. C. Calcium 1,300 mg; Iron 15 mg . Rationale: Peak bone development needs Ca 1,300 mg; menses raises iron to 15 mg.</a:t>
            </a:r>
          </a:p>
          <a:p>
            <a:pPr>
              <a:defRPr sz="1200">
                <a:latin typeface="Calibri"/>
                <a:ea typeface="Calibri"/>
                <a:cs typeface="Calibri"/>
                <a:sym typeface="Calibri"/>
              </a:defRPr>
            </a:pPr>
            <a:r>
              <a:t>6. C. 84 g .  Rationale: 70 kg × 1.2 g/kg = 84 g/day (spread ~25–30 g per meal)</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3" name="Shape 673"/>
          <p:cNvSpPr/>
          <p:nvPr>
            <p:ph type="sldImg"/>
          </p:nvPr>
        </p:nvSpPr>
        <p:spPr>
          <a:prstGeom prst="rect">
            <a:avLst/>
          </a:prstGeom>
        </p:spPr>
        <p:txBody>
          <a:bodyPr/>
          <a:lstStyle/>
          <a:p>
            <a:pPr/>
          </a:p>
        </p:txBody>
      </p:sp>
      <p:sp>
        <p:nvSpPr>
          <p:cNvPr id="674" name="Shape 674"/>
          <p:cNvSpPr/>
          <p:nvPr>
            <p:ph type="body" sz="quarter" idx="1"/>
          </p:nvPr>
        </p:nvSpPr>
        <p:spPr>
          <a:prstGeom prst="rect">
            <a:avLst/>
          </a:prstGeom>
        </p:spPr>
        <p:txBody>
          <a:bodyPr/>
          <a:lstStyle>
            <a:lvl1pPr>
              <a:defRPr sz="1000"/>
            </a:lvl1pPr>
          </a:lstStyle>
          <a:p>
            <a:pPr/>
            <a:r>
              <a:t>Okay, now that we’ve covered the Life Cycle aspects of nutrition - let’s talk about the gut, inflammation, and digestion pathways. This is still a component of Domain I - each domain is pretty hefty. </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83" name="Shape 683"/>
          <p:cNvSpPr/>
          <p:nvPr>
            <p:ph type="sldImg"/>
          </p:nvPr>
        </p:nvSpPr>
        <p:spPr>
          <a:prstGeom prst="rect">
            <a:avLst/>
          </a:prstGeom>
        </p:spPr>
        <p:txBody>
          <a:bodyPr/>
          <a:lstStyle/>
          <a:p>
            <a:pPr/>
          </a:p>
        </p:txBody>
      </p:sp>
      <p:sp>
        <p:nvSpPr>
          <p:cNvPr id="684" name="Shape 684"/>
          <p:cNvSpPr/>
          <p:nvPr>
            <p:ph type="body" sz="quarter" idx="1"/>
          </p:nvPr>
        </p:nvSpPr>
        <p:spPr>
          <a:prstGeom prst="rect">
            <a:avLst/>
          </a:prstGeom>
        </p:spPr>
        <p:txBody>
          <a:bodyPr/>
          <a:lstStyle/>
          <a:p>
            <a:pPr>
              <a:lnSpc>
                <a:spcPct val="115000"/>
              </a:lnSpc>
              <a:spcBef>
                <a:spcPts val="1400"/>
              </a:spcBef>
              <a:defRPr b="1" sz="1000"/>
            </a:pPr>
            <a:r>
              <a:t>Digestion, Absorption &amp; Transport</a:t>
            </a:r>
          </a:p>
          <a:p>
            <a:pPr marL="457200" indent="-292100">
              <a:lnSpc>
                <a:spcPct val="115000"/>
              </a:lnSpc>
              <a:spcBef>
                <a:spcPts val="1200"/>
              </a:spcBef>
              <a:buClr>
                <a:srgbClr val="000000"/>
              </a:buClr>
              <a:buSzPts val="1000"/>
              <a:buFont typeface="Arial"/>
              <a:buChar char="●"/>
              <a:defRPr sz="1000"/>
            </a:pPr>
            <a:r>
              <a:t>Think of this process in </a:t>
            </a:r>
            <a:r>
              <a:rPr b="1"/>
              <a:t>three steps</a:t>
            </a:r>
            <a:r>
              <a:t>: </a:t>
            </a:r>
            <a:r>
              <a:rPr b="1"/>
              <a:t>digestion → absorption → transport</a:t>
            </a:r>
            <a:r>
              <a:t>.</a:t>
            </a:r>
          </a:p>
          <a:p>
            <a:pPr marL="457200" indent="-292100">
              <a:lnSpc>
                <a:spcPct val="115000"/>
              </a:lnSpc>
              <a:buClr>
                <a:srgbClr val="000000"/>
              </a:buClr>
              <a:buSzPts val="1000"/>
              <a:buFont typeface="Arial"/>
              <a:buChar char="●"/>
              <a:defRPr sz="1000"/>
            </a:pPr>
            <a:r>
              <a:t>Digestion breaks food into absorbable units, absorption moves nutrients across the intestinal wall, and transport delivers them to tissues where they're used or stored.</a:t>
            </a:r>
          </a:p>
          <a:p>
            <a:pPr marL="457200" indent="-292100">
              <a:lnSpc>
                <a:spcPct val="115000"/>
              </a:lnSpc>
              <a:buClr>
                <a:srgbClr val="000000"/>
              </a:buClr>
              <a:buSzPts val="1000"/>
              <a:buFont typeface="Arial"/>
              <a:buChar char="●"/>
              <a:defRPr sz="1000"/>
            </a:pPr>
            <a:r>
              <a:t>Most nutrients enter the bloodstream directly, while </a:t>
            </a:r>
            <a:r>
              <a:rPr b="1"/>
              <a:t>dietary fats are first packaged into chylomicrons and transported through the lymphatic system</a:t>
            </a:r>
            <a:r>
              <a:t> before entering circulation.</a:t>
            </a:r>
          </a:p>
          <a:p>
            <a:pPr marL="457200" indent="-292100">
              <a:lnSpc>
                <a:spcPct val="115000"/>
              </a:lnSpc>
              <a:buClr>
                <a:srgbClr val="000000"/>
              </a:buClr>
              <a:buSzPts val="1000"/>
              <a:buFont typeface="Arial"/>
              <a:buChar char="●"/>
              <a:defRPr b="1" sz="1000"/>
            </a:pPr>
            <a:r>
              <a:t>Best practice:</a:t>
            </a:r>
            <a:r>
              <a:rPr b="0"/>
              <a:t> Be comfortable following a nutrient from ingestion to its final destination in the body.</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96" name="Shape 696"/>
          <p:cNvSpPr/>
          <p:nvPr>
            <p:ph type="sldImg"/>
          </p:nvPr>
        </p:nvSpPr>
        <p:spPr>
          <a:prstGeom prst="rect">
            <a:avLst/>
          </a:prstGeom>
        </p:spPr>
        <p:txBody>
          <a:bodyPr/>
          <a:lstStyle/>
          <a:p>
            <a:pPr/>
          </a:p>
        </p:txBody>
      </p:sp>
      <p:sp>
        <p:nvSpPr>
          <p:cNvPr id="697" name="Shape 697"/>
          <p:cNvSpPr/>
          <p:nvPr>
            <p:ph type="body" sz="quarter" idx="1"/>
          </p:nvPr>
        </p:nvSpPr>
        <p:spPr>
          <a:prstGeom prst="rect">
            <a:avLst/>
          </a:prstGeom>
        </p:spPr>
        <p:txBody>
          <a:bodyPr/>
          <a:lstStyle/>
          <a:p>
            <a:pPr>
              <a:lnSpc>
                <a:spcPct val="115000"/>
              </a:lnSpc>
              <a:spcBef>
                <a:spcPts val="1400"/>
              </a:spcBef>
              <a:defRPr b="1" sz="1000"/>
            </a:pPr>
            <a:r>
              <a:t>Carbohydrate Digestion, Absorption &amp; Transport</a:t>
            </a:r>
          </a:p>
          <a:p>
            <a:pPr marL="457200" indent="-292100">
              <a:lnSpc>
                <a:spcPct val="115000"/>
              </a:lnSpc>
              <a:spcBef>
                <a:spcPts val="1200"/>
              </a:spcBef>
              <a:buClr>
                <a:srgbClr val="000000"/>
              </a:buClr>
              <a:buSzPts val="1000"/>
              <a:buFont typeface="Arial"/>
              <a:buChar char="●"/>
              <a:defRPr sz="1000"/>
            </a:pPr>
            <a:r>
              <a:t>Carbohydrate digestion begins in the </a:t>
            </a:r>
            <a:r>
              <a:rPr b="1"/>
              <a:t>mouth</a:t>
            </a:r>
            <a:r>
              <a:t> with salivary amylase, pauses in the stomach, and is completed in the </a:t>
            </a:r>
            <a:r>
              <a:rPr b="1"/>
              <a:t>small intestine</a:t>
            </a:r>
            <a:r>
              <a:t> by pancreatic amylase and brush border enzymes.</a:t>
            </a:r>
          </a:p>
          <a:p>
            <a:pPr marL="457200" indent="-292100">
              <a:lnSpc>
                <a:spcPct val="115000"/>
              </a:lnSpc>
              <a:buClr>
                <a:srgbClr val="000000"/>
              </a:buClr>
              <a:buSzPts val="1000"/>
              <a:buFont typeface="Arial"/>
              <a:buChar char="●"/>
              <a:defRPr sz="1000"/>
            </a:pPr>
            <a:r>
              <a:t>Carbohydrates are ultimately absorbed as </a:t>
            </a:r>
            <a:r>
              <a:rPr b="1"/>
              <a:t>glucose, fructose, and galactose</a:t>
            </a:r>
            <a:r>
              <a:t>, primarily in the jejunum.</a:t>
            </a:r>
          </a:p>
          <a:p>
            <a:pPr marL="457200" indent="-292100">
              <a:lnSpc>
                <a:spcPct val="115000"/>
              </a:lnSpc>
              <a:buClr>
                <a:srgbClr val="000000"/>
              </a:buClr>
              <a:buSzPts val="1000"/>
              <a:buFont typeface="Arial"/>
              <a:buChar char="●"/>
              <a:defRPr b="1" sz="1000"/>
            </a:pPr>
            <a:r>
              <a:t>Glucose and galactose use SGLT1 (active transport)</a:t>
            </a:r>
            <a:r>
              <a:rPr b="0"/>
              <a:t>, while </a:t>
            </a:r>
            <a:r>
              <a:t>fructose uses GLUT5 (facilitated diffusion)</a:t>
            </a:r>
            <a:r>
              <a:rPr b="0"/>
              <a:t> - this is a common exam point.</a:t>
            </a:r>
          </a:p>
          <a:p>
            <a:pPr marL="457200" indent="-292100">
              <a:lnSpc>
                <a:spcPct val="115000"/>
              </a:lnSpc>
              <a:buClr>
                <a:srgbClr val="000000"/>
              </a:buClr>
              <a:buSzPts val="1000"/>
              <a:buFont typeface="Arial"/>
              <a:buChar char="●"/>
              <a:defRPr sz="1000"/>
            </a:pPr>
            <a:r>
              <a:t>After absorption, all monosaccharides travel through the </a:t>
            </a:r>
            <a:r>
              <a:rPr b="1"/>
              <a:t>portal vein to the liver</a:t>
            </a:r>
            <a:r>
              <a:t>, where fructose and galactose are converted before being distributed to the body.</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10" name="Shape 710"/>
          <p:cNvSpPr/>
          <p:nvPr>
            <p:ph type="sldImg"/>
          </p:nvPr>
        </p:nvSpPr>
        <p:spPr>
          <a:prstGeom prst="rect">
            <a:avLst/>
          </a:prstGeom>
        </p:spPr>
        <p:txBody>
          <a:bodyPr/>
          <a:lstStyle/>
          <a:p>
            <a:pPr/>
          </a:p>
        </p:txBody>
      </p:sp>
      <p:sp>
        <p:nvSpPr>
          <p:cNvPr id="711" name="Shape 711"/>
          <p:cNvSpPr/>
          <p:nvPr>
            <p:ph type="body" sz="quarter" idx="1"/>
          </p:nvPr>
        </p:nvSpPr>
        <p:spPr>
          <a:prstGeom prst="rect">
            <a:avLst/>
          </a:prstGeom>
        </p:spPr>
        <p:txBody>
          <a:bodyPr/>
          <a:lstStyle/>
          <a:p>
            <a:pPr>
              <a:defRPr sz="1600">
                <a:latin typeface="Calibri"/>
                <a:ea typeface="Calibri"/>
                <a:cs typeface="Calibri"/>
                <a:sym typeface="Calibri"/>
              </a:defRPr>
            </a:pPr>
            <a:r>
              <a:t>Protein digestion starts in the stomach:</a:t>
            </a:r>
            <a:endParaRPr sz="1200"/>
          </a:p>
          <a:p>
            <a:pPr>
              <a:defRPr sz="1600">
                <a:latin typeface="Calibri"/>
                <a:ea typeface="Calibri"/>
                <a:cs typeface="Calibri"/>
                <a:sym typeface="Calibri"/>
              </a:defRPr>
            </a:pPr>
            <a:r>
              <a:t>HCl denatures protein, exposing peptide bonds.</a:t>
            </a:r>
            <a:endParaRPr sz="1200"/>
          </a:p>
          <a:p>
            <a:pPr>
              <a:defRPr sz="1600">
                <a:latin typeface="Calibri"/>
                <a:ea typeface="Calibri"/>
                <a:cs typeface="Calibri"/>
                <a:sym typeface="Calibri"/>
              </a:defRPr>
            </a:pPr>
            <a:r>
              <a:t>Pepsin breaks large chains into smaller peptides.</a:t>
            </a:r>
            <a:endParaRPr sz="1200"/>
          </a:p>
          <a:p>
            <a:pPr>
              <a:defRPr sz="1600">
                <a:latin typeface="Calibri"/>
                <a:ea typeface="Calibri"/>
                <a:cs typeface="Calibri"/>
                <a:sym typeface="Calibri"/>
              </a:defRPr>
            </a:pPr>
            <a:r>
              <a:t>In the small intestine, pancreatic enzymes (trypsin, chymotrypsin, carboxypeptidase) continue the process.</a:t>
            </a:r>
            <a:endParaRPr sz="1200"/>
          </a:p>
          <a:p>
            <a:pPr>
              <a:defRPr sz="1600">
                <a:latin typeface="Calibri"/>
                <a:ea typeface="Calibri"/>
                <a:cs typeface="Calibri"/>
                <a:sym typeface="Calibri"/>
              </a:defRPr>
            </a:pPr>
            <a:r>
              <a:t>Brush border enzymes (peptidases) reduce peptides to amino acids, dipeptides, and tripeptides.</a:t>
            </a:r>
            <a:endParaRPr sz="1200"/>
          </a:p>
          <a:p>
            <a:pPr>
              <a:defRPr sz="1600">
                <a:latin typeface="Calibri"/>
                <a:ea typeface="Calibri"/>
                <a:cs typeface="Calibri"/>
                <a:sym typeface="Calibri"/>
              </a:defRPr>
            </a:pPr>
            <a:r>
              <a:t>Amino acids are absorbed in the jejunum and ileum by active transport using sodium-dependent carriers.</a:t>
            </a:r>
            <a:endParaRPr sz="1200"/>
          </a:p>
          <a:p>
            <a:pPr>
              <a:defRPr sz="1600">
                <a:latin typeface="Calibri"/>
                <a:ea typeface="Calibri"/>
                <a:cs typeface="Calibri"/>
                <a:sym typeface="Calibri"/>
              </a:defRPr>
            </a:pPr>
            <a:r>
              <a:t>Dipeptides and tripeptides use H⁺-dependent transport (PepT1) and are further broken down inside cells.</a:t>
            </a:r>
            <a:endParaRPr sz="1200"/>
          </a:p>
          <a:p>
            <a:pPr>
              <a:defRPr sz="1600">
                <a:latin typeface="Calibri"/>
                <a:ea typeface="Calibri"/>
                <a:cs typeface="Calibri"/>
                <a:sym typeface="Calibri"/>
              </a:defRPr>
            </a:pPr>
            <a:r>
              <a:t>Amino acids then enter the portal vein → liver, where they are used for protein synthesis, energy, or conversion to glucose.</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25" name="Shape 725"/>
          <p:cNvSpPr/>
          <p:nvPr>
            <p:ph type="sldImg"/>
          </p:nvPr>
        </p:nvSpPr>
        <p:spPr>
          <a:prstGeom prst="rect">
            <a:avLst/>
          </a:prstGeom>
        </p:spPr>
        <p:txBody>
          <a:bodyPr/>
          <a:lstStyle/>
          <a:p>
            <a:pPr/>
          </a:p>
        </p:txBody>
      </p:sp>
      <p:sp>
        <p:nvSpPr>
          <p:cNvPr id="726" name="Shape 726"/>
          <p:cNvSpPr/>
          <p:nvPr>
            <p:ph type="body" sz="quarter" idx="1"/>
          </p:nvPr>
        </p:nvSpPr>
        <p:spPr>
          <a:prstGeom prst="rect">
            <a:avLst/>
          </a:prstGeom>
        </p:spPr>
        <p:txBody>
          <a:bodyPr/>
          <a:lstStyle/>
          <a:p>
            <a:pPr>
              <a:lnSpc>
                <a:spcPct val="115000"/>
              </a:lnSpc>
              <a:spcBef>
                <a:spcPts val="1400"/>
              </a:spcBef>
              <a:defRPr b="1" sz="1300"/>
            </a:pPr>
            <a:r>
              <a:t>Lipid Digestion, Absorption &amp; Transport</a:t>
            </a:r>
          </a:p>
          <a:p>
            <a:pPr marL="457200" indent="-298450">
              <a:lnSpc>
                <a:spcPct val="115000"/>
              </a:lnSpc>
              <a:spcBef>
                <a:spcPts val="1200"/>
              </a:spcBef>
              <a:buClr>
                <a:srgbClr val="000000"/>
              </a:buClr>
              <a:buSzPts val="1100"/>
              <a:buFont typeface="Arial"/>
              <a:buChar char="●"/>
              <a:defRPr sz="1100"/>
            </a:pPr>
            <a:r>
              <a:t>Lipid digestion begins minimally in the </a:t>
            </a:r>
            <a:r>
              <a:rPr b="1"/>
              <a:t>mouth and stomach</a:t>
            </a:r>
            <a:r>
              <a:t>, but most digestion occurs in the </a:t>
            </a:r>
            <a:r>
              <a:rPr b="1"/>
              <a:t>small intestine</a:t>
            </a:r>
            <a:r>
              <a:t>.</a:t>
            </a:r>
          </a:p>
          <a:p>
            <a:pPr marL="457200" indent="-298450">
              <a:lnSpc>
                <a:spcPct val="115000"/>
              </a:lnSpc>
              <a:buClr>
                <a:srgbClr val="000000"/>
              </a:buClr>
              <a:buSzPts val="1100"/>
              <a:buFont typeface="Arial"/>
              <a:buChar char="●"/>
              <a:defRPr b="1" sz="1100"/>
            </a:pPr>
            <a:r>
              <a:t>Bile salts emulsify fats</a:t>
            </a:r>
            <a:r>
              <a:rPr b="0"/>
              <a:t>, allowing </a:t>
            </a:r>
            <a:r>
              <a:t>pancreatic lipase</a:t>
            </a:r>
            <a:r>
              <a:rPr b="0"/>
              <a:t> to break triglycerides into monoglycerides and free fatty acids.</a:t>
            </a:r>
          </a:p>
          <a:p>
            <a:pPr marL="457200" indent="-298450">
              <a:lnSpc>
                <a:spcPct val="115000"/>
              </a:lnSpc>
              <a:buClr>
                <a:srgbClr val="000000"/>
              </a:buClr>
              <a:buSzPts val="1100"/>
              <a:buFont typeface="Arial"/>
              <a:buChar char="●"/>
              <a:defRPr sz="1100"/>
            </a:pPr>
            <a:r>
              <a:t>These are absorbed into enterocytes, reassembled into triglycerides, and packaged into </a:t>
            </a:r>
            <a:r>
              <a:rPr b="1"/>
              <a:t>chylomicrons</a:t>
            </a:r>
            <a:r>
              <a:t>.</a:t>
            </a:r>
          </a:p>
          <a:p>
            <a:pPr marL="457200" indent="-298450">
              <a:lnSpc>
                <a:spcPct val="115000"/>
              </a:lnSpc>
              <a:buClr>
                <a:srgbClr val="000000"/>
              </a:buClr>
              <a:buSzPts val="1100"/>
              <a:buFont typeface="Arial"/>
              <a:buChar char="●"/>
              <a:defRPr sz="1100"/>
            </a:pPr>
            <a:r>
              <a:t>Unlike carbs and proteins, </a:t>
            </a:r>
            <a:r>
              <a:rPr b="1"/>
              <a:t>chylomicrons enter the lymphatic system first</a:t>
            </a:r>
            <a:r>
              <a:t> before reaching the bloodstream.</a:t>
            </a:r>
          </a:p>
          <a:p>
            <a:pPr marL="457200" indent="-298450">
              <a:lnSpc>
                <a:spcPct val="115000"/>
              </a:lnSpc>
              <a:buClr>
                <a:srgbClr val="000000"/>
              </a:buClr>
              <a:buSzPts val="1100"/>
              <a:buFont typeface="Arial"/>
              <a:buChar char="●"/>
              <a:defRPr b="1" sz="1100"/>
            </a:pPr>
            <a:r>
              <a:t>MCTs are the exception</a:t>
            </a:r>
            <a:r>
              <a:rPr b="0"/>
              <a:t> which bypass chylomicrons and are absorbed directly into the </a:t>
            </a:r>
            <a:r>
              <a:t>portal vein</a:t>
            </a:r>
            <a:r>
              <a:rPr b="0"/>
              <a:t>.</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35" name="Shape 735"/>
          <p:cNvSpPr/>
          <p:nvPr>
            <p:ph type="sldImg"/>
          </p:nvPr>
        </p:nvSpPr>
        <p:spPr>
          <a:prstGeom prst="rect">
            <a:avLst/>
          </a:prstGeom>
        </p:spPr>
        <p:txBody>
          <a:bodyPr/>
          <a:lstStyle/>
          <a:p>
            <a:pPr/>
          </a:p>
        </p:txBody>
      </p:sp>
      <p:sp>
        <p:nvSpPr>
          <p:cNvPr id="736" name="Shape 736"/>
          <p:cNvSpPr/>
          <p:nvPr>
            <p:ph type="body" sz="quarter" idx="1"/>
          </p:nvPr>
        </p:nvSpPr>
        <p:spPr>
          <a:prstGeom prst="rect">
            <a:avLst/>
          </a:prstGeom>
        </p:spPr>
        <p:txBody>
          <a:bodyPr/>
          <a:lstStyle/>
          <a:p>
            <a:pPr>
              <a:defRPr sz="1000"/>
            </a:pPr>
            <a:r>
              <a:t>We’re going to spend a lot of time on vitamins in coming sessions but this is a brief overview of absorption &amp; digestion.</a:t>
            </a:r>
          </a:p>
          <a:p>
            <a:pPr/>
            <a:endParaRPr b="1" sz="1000"/>
          </a:p>
          <a:p>
            <a:pPr marL="457200" indent="-292100">
              <a:buClr>
                <a:srgbClr val="000000"/>
              </a:buClr>
              <a:buSzPts val="1000"/>
              <a:buFont typeface="Arial"/>
              <a:buChar char="●"/>
              <a:defRPr b="1" sz="1000"/>
            </a:pPr>
            <a:r>
              <a:t>Fat-soluble vitamins (A, D, E, K)</a:t>
            </a:r>
            <a:r>
              <a:rPr b="0"/>
              <a:t> require </a:t>
            </a:r>
            <a:r>
              <a:t>dietary fat and bile</a:t>
            </a:r>
            <a:r>
              <a:rPr b="0"/>
              <a:t> for absorption and travel through the </a:t>
            </a:r>
            <a:r>
              <a:t>lymphatic system in chylomicrons</a:t>
            </a:r>
            <a:r>
              <a:rPr b="0"/>
              <a:t>.</a:t>
            </a:r>
          </a:p>
          <a:p>
            <a:pPr marL="457200" indent="-292100">
              <a:buClr>
                <a:srgbClr val="000000"/>
              </a:buClr>
              <a:buSzPts val="1000"/>
              <a:buFont typeface="Arial"/>
              <a:buChar char="●"/>
              <a:defRPr b="1" sz="1000"/>
            </a:pPr>
            <a:r>
              <a:t>Water-soluble vitamins (B-complex and C)</a:t>
            </a:r>
            <a:r>
              <a:rPr b="0"/>
              <a:t> are absorbed directly into the </a:t>
            </a:r>
            <a:r>
              <a:t>portal circulation</a:t>
            </a:r>
            <a:r>
              <a:rPr b="0"/>
              <a:t> and transported to the liver.</a:t>
            </a:r>
          </a:p>
          <a:p>
            <a:pPr marL="457200" indent="-292100">
              <a:buClr>
                <a:srgbClr val="000000"/>
              </a:buClr>
              <a:buSzPts val="1000"/>
              <a:buFont typeface="Arial"/>
              <a:buChar char="●"/>
              <a:defRPr b="1" sz="1000"/>
            </a:pPr>
            <a:r>
              <a:t>Exception:</a:t>
            </a:r>
            <a:r>
              <a:rPr b="0"/>
              <a:t> </a:t>
            </a:r>
            <a:r>
              <a:t>Vitamin B12</a:t>
            </a:r>
            <a:r>
              <a:rPr b="0"/>
              <a:t> requires </a:t>
            </a:r>
            <a:r>
              <a:t>intrinsic factor</a:t>
            </a:r>
            <a:r>
              <a:rPr b="0"/>
              <a:t> for absorption in the </a:t>
            </a:r>
            <a:r>
              <a:t>ileum</a:t>
            </a:r>
            <a:r>
              <a:rPr b="0"/>
              <a:t>, making it a favorite exam topic.</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9" name="Shape 159"/>
          <p:cNvSpPr/>
          <p:nvPr>
            <p:ph type="sldImg"/>
          </p:nvPr>
        </p:nvSpPr>
        <p:spPr>
          <a:prstGeom prst="rect">
            <a:avLst/>
          </a:prstGeom>
        </p:spPr>
        <p:txBody>
          <a:bodyPr/>
          <a:lstStyle/>
          <a:p>
            <a:pPr/>
          </a:p>
        </p:txBody>
      </p:sp>
      <p:sp>
        <p:nvSpPr>
          <p:cNvPr id="160" name="Shape 160"/>
          <p:cNvSpPr/>
          <p:nvPr>
            <p:ph type="body" sz="quarter" idx="1"/>
          </p:nvPr>
        </p:nvSpPr>
        <p:spPr>
          <a:prstGeom prst="rect">
            <a:avLst/>
          </a:prstGeom>
        </p:spPr>
        <p:txBody>
          <a:bodyPr/>
          <a:lstStyle/>
          <a:p>
            <a:pPr>
              <a:lnSpc>
                <a:spcPct val="115000"/>
              </a:lnSpc>
              <a:spcBef>
                <a:spcPts val="1400"/>
              </a:spcBef>
              <a:defRPr b="1" sz="1000"/>
            </a:pPr>
            <a:r>
              <a:t>Let’s Discuss Preconception Nutrient Needs</a:t>
            </a:r>
          </a:p>
          <a:p>
            <a:pPr marL="457200" indent="-292100">
              <a:lnSpc>
                <a:spcPct val="115000"/>
              </a:lnSpc>
              <a:spcBef>
                <a:spcPts val="1200"/>
              </a:spcBef>
              <a:buClr>
                <a:srgbClr val="000000"/>
              </a:buClr>
              <a:buSzPts val="1000"/>
              <a:buFont typeface="Arial"/>
              <a:buChar char="●"/>
              <a:defRPr sz="1000"/>
            </a:pPr>
            <a:r>
              <a:t>Nutrition</a:t>
            </a:r>
            <a:r>
              <a:rPr i="1"/>
              <a:t> before </a:t>
            </a:r>
            <a:r>
              <a:t>conception can influence fertility, implantation, and early fetal development - even before pregnancy is recognized.</a:t>
            </a:r>
          </a:p>
          <a:p>
            <a:pPr marL="457200" indent="-292100">
              <a:lnSpc>
                <a:spcPct val="115000"/>
              </a:lnSpc>
              <a:buClr>
                <a:srgbClr val="000000"/>
              </a:buClr>
              <a:buSzPts val="1000"/>
              <a:buFont typeface="Arial"/>
              <a:buChar char="●"/>
              <a:defRPr sz="1000"/>
            </a:pPr>
            <a:r>
              <a:t>Folate is one of the highest-yield nutrients to know because adequate intake before conception helps prevent neural tube defects.</a:t>
            </a:r>
          </a:p>
          <a:p>
            <a:pPr marL="457200" indent="-292100">
              <a:lnSpc>
                <a:spcPct val="115000"/>
              </a:lnSpc>
              <a:buClr>
                <a:srgbClr val="000000"/>
              </a:buClr>
              <a:buSzPts val="1000"/>
              <a:buFont typeface="Arial"/>
              <a:buChar char="●"/>
              <a:defRPr sz="1000"/>
            </a:pPr>
            <a:r>
              <a:t>Iron, zinc, vitamin D, iodine, omega-3s, and B12 all support reproductive health, hormone production, and early embryonic development.</a:t>
            </a:r>
          </a:p>
          <a:p>
            <a:pPr marL="457200" indent="-292100">
              <a:lnSpc>
                <a:spcPct val="115000"/>
              </a:lnSpc>
              <a:buClr>
                <a:srgbClr val="000000"/>
              </a:buClr>
              <a:buSzPts val="1000"/>
              <a:buFont typeface="Arial"/>
              <a:buChar char="●"/>
              <a:defRPr sz="1000"/>
            </a:pPr>
            <a:r>
              <a:t>Think of preconception nutrition as preparing the body for a healthy pregnancy, not just supporting fertility. Focus on food-first strategies while recognizing when supplementation is recommended (especially folic acid).</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45" name="Shape 745"/>
          <p:cNvSpPr/>
          <p:nvPr>
            <p:ph type="sldImg"/>
          </p:nvPr>
        </p:nvSpPr>
        <p:spPr>
          <a:prstGeom prst="rect">
            <a:avLst/>
          </a:prstGeom>
        </p:spPr>
        <p:txBody>
          <a:bodyPr/>
          <a:lstStyle/>
          <a:p>
            <a:pPr/>
          </a:p>
        </p:txBody>
      </p:sp>
      <p:sp>
        <p:nvSpPr>
          <p:cNvPr id="746" name="Shape 746"/>
          <p:cNvSpPr/>
          <p:nvPr>
            <p:ph type="body" sz="quarter" idx="1"/>
          </p:nvPr>
        </p:nvSpPr>
        <p:spPr>
          <a:prstGeom prst="rect">
            <a:avLst/>
          </a:prstGeom>
        </p:spPr>
        <p:txBody>
          <a:bodyPr/>
          <a:lstStyle/>
          <a:p>
            <a:pPr>
              <a:lnSpc>
                <a:spcPct val="115000"/>
              </a:lnSpc>
              <a:spcBef>
                <a:spcPts val="1400"/>
              </a:spcBef>
              <a:defRPr b="1" sz="1300">
                <a:latin typeface="Calibri"/>
                <a:ea typeface="Calibri"/>
                <a:cs typeface="Calibri"/>
                <a:sym typeface="Calibri"/>
              </a:defRPr>
            </a:pPr>
            <a:r>
              <a:t>Minerals</a:t>
            </a:r>
          </a:p>
          <a:p>
            <a:pPr marL="457200" indent="-298450">
              <a:lnSpc>
                <a:spcPct val="115000"/>
              </a:lnSpc>
              <a:spcBef>
                <a:spcPts val="1200"/>
              </a:spcBef>
              <a:buClr>
                <a:srgbClr val="000000"/>
              </a:buClr>
              <a:buSzPts val="1100"/>
              <a:buFont typeface="Arial"/>
              <a:buChar char="●"/>
              <a:defRPr b="1" sz="1100">
                <a:latin typeface="Calibri"/>
                <a:ea typeface="Calibri"/>
                <a:cs typeface="Calibri"/>
                <a:sym typeface="Calibri"/>
              </a:defRPr>
            </a:pPr>
            <a:r>
              <a:t>Calcium</a:t>
            </a:r>
            <a:r>
              <a:rPr b="0"/>
              <a:t> is absorbed primarily in the </a:t>
            </a:r>
            <a:r>
              <a:t>duodenum</a:t>
            </a:r>
            <a:r>
              <a:rPr b="0"/>
              <a:t>, with vitamin D playing a key role in active absorption.</a:t>
            </a:r>
          </a:p>
          <a:p>
            <a:pPr marL="457200" indent="-298450">
              <a:lnSpc>
                <a:spcPct val="115000"/>
              </a:lnSpc>
              <a:buClr>
                <a:srgbClr val="000000"/>
              </a:buClr>
              <a:buSzPts val="1100"/>
              <a:buFont typeface="Arial"/>
              <a:buChar char="●"/>
              <a:defRPr b="1" sz="1100">
                <a:latin typeface="Calibri"/>
                <a:ea typeface="Calibri"/>
                <a:cs typeface="Calibri"/>
                <a:sym typeface="Calibri"/>
              </a:defRPr>
            </a:pPr>
            <a:r>
              <a:t>Iron</a:t>
            </a:r>
            <a:r>
              <a:rPr b="0"/>
              <a:t> is also absorbed in the </a:t>
            </a:r>
            <a:r>
              <a:t>duodenum</a:t>
            </a:r>
            <a:r>
              <a:rPr b="0"/>
              <a:t> - </a:t>
            </a:r>
            <a:r>
              <a:t>heme iron</a:t>
            </a:r>
            <a:r>
              <a:rPr b="0"/>
              <a:t> is absorbed more efficiently, while </a:t>
            </a:r>
            <a:r>
              <a:t>non-heme iron</a:t>
            </a:r>
            <a:r>
              <a:rPr b="0"/>
              <a:t> requires reduction by </a:t>
            </a:r>
            <a:r>
              <a:t>vitamin C</a:t>
            </a:r>
            <a:r>
              <a:rPr b="0"/>
              <a:t> before absorption.</a:t>
            </a:r>
          </a:p>
          <a:p>
            <a:pPr marL="457200" indent="-298450">
              <a:lnSpc>
                <a:spcPct val="115000"/>
              </a:lnSpc>
              <a:buClr>
                <a:srgbClr val="000000"/>
              </a:buClr>
              <a:buSzPts val="1100"/>
              <a:buFont typeface="Arial"/>
              <a:buChar char="●"/>
              <a:defRPr b="1" sz="1100">
                <a:latin typeface="Calibri"/>
                <a:ea typeface="Calibri"/>
                <a:cs typeface="Calibri"/>
                <a:sym typeface="Calibri"/>
              </a:defRPr>
            </a:pPr>
            <a:r>
              <a:t>Zinc</a:t>
            </a:r>
            <a:r>
              <a:rPr b="0"/>
              <a:t> is absorbed mainly in the </a:t>
            </a:r>
            <a:r>
              <a:t>jejunum</a:t>
            </a:r>
            <a:r>
              <a:rPr b="0"/>
              <a:t>, and most minerals travel through the blood </a:t>
            </a:r>
            <a:r>
              <a:t>bound to carrier proteins</a:t>
            </a:r>
            <a:r>
              <a:rPr b="0"/>
              <a:t>.</a:t>
            </a:r>
          </a:p>
          <a:p>
            <a:pPr marL="457200" indent="-298450">
              <a:lnSpc>
                <a:spcPct val="115000"/>
              </a:lnSpc>
              <a:buClr>
                <a:srgbClr val="000000"/>
              </a:buClr>
              <a:buSzPts val="1100"/>
              <a:buFont typeface="Arial"/>
              <a:buChar char="●"/>
              <a:defRPr sz="1100">
                <a:latin typeface="Calibri"/>
                <a:ea typeface="Calibri"/>
                <a:cs typeface="Calibri"/>
                <a:sym typeface="Calibri"/>
              </a:defRPr>
            </a:pPr>
            <a:r>
              <a:t>Remember the key transport proteins: </a:t>
            </a:r>
            <a:r>
              <a:rPr b="1"/>
              <a:t>transferrin transports iron</a:t>
            </a:r>
            <a:r>
              <a:t>, while </a:t>
            </a:r>
            <a:r>
              <a:rPr b="1"/>
              <a:t>albumin transports calcium (partially), zinc, and several other minerals.</a:t>
            </a:r>
            <a:endParaRPr b="1"/>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54" name="Shape 754"/>
          <p:cNvSpPr/>
          <p:nvPr>
            <p:ph type="sldImg"/>
          </p:nvPr>
        </p:nvSpPr>
        <p:spPr>
          <a:prstGeom prst="rect">
            <a:avLst/>
          </a:prstGeom>
        </p:spPr>
        <p:txBody>
          <a:bodyPr/>
          <a:lstStyle/>
          <a:p>
            <a:pPr/>
          </a:p>
        </p:txBody>
      </p:sp>
      <p:sp>
        <p:nvSpPr>
          <p:cNvPr id="755" name="Shape 755"/>
          <p:cNvSpPr/>
          <p:nvPr>
            <p:ph type="body" sz="quarter" idx="1"/>
          </p:nvPr>
        </p:nvSpPr>
        <p:spPr>
          <a:prstGeom prst="rect">
            <a:avLst/>
          </a:prstGeom>
        </p:spPr>
        <p:txBody>
          <a:bodyPr/>
          <a:lstStyle/>
          <a:p>
            <a:pPr>
              <a:lnSpc>
                <a:spcPct val="115000"/>
              </a:lnSpc>
              <a:spcBef>
                <a:spcPts val="1400"/>
              </a:spcBef>
              <a:defRPr b="1" sz="1000"/>
            </a:pPr>
            <a:r>
              <a:t>Summary: Digestion, Absorption &amp; Transport</a:t>
            </a:r>
          </a:p>
          <a:p>
            <a:pPr marL="457200" indent="-292100">
              <a:lnSpc>
                <a:spcPct val="115000"/>
              </a:lnSpc>
              <a:spcBef>
                <a:spcPts val="1200"/>
              </a:spcBef>
              <a:buClr>
                <a:srgbClr val="000000"/>
              </a:buClr>
              <a:buSzPts val="1000"/>
              <a:buFont typeface="Arial"/>
              <a:buChar char="●"/>
              <a:defRPr sz="1000"/>
            </a:pPr>
            <a:r>
              <a:t>Digestion breaks food into absorbable nutrients, absorption occurs primarily in the </a:t>
            </a:r>
            <a:r>
              <a:rPr b="1"/>
              <a:t>small intestine</a:t>
            </a:r>
            <a:r>
              <a:t>, and nutrients are then transported via the </a:t>
            </a:r>
            <a:r>
              <a:rPr b="1"/>
              <a:t>blood or lymph</a:t>
            </a:r>
            <a:r>
              <a:t> to the liver and body tissues.</a:t>
            </a:r>
          </a:p>
          <a:p>
            <a:pPr marL="457200" indent="-292100">
              <a:lnSpc>
                <a:spcPct val="115000"/>
              </a:lnSpc>
              <a:buClr>
                <a:srgbClr val="000000"/>
              </a:buClr>
              <a:buSzPts val="1000"/>
              <a:buFont typeface="Arial"/>
              <a:buChar char="●"/>
              <a:defRPr sz="1000"/>
            </a:pPr>
            <a:r>
              <a:t>The </a:t>
            </a:r>
            <a:r>
              <a:rPr b="1"/>
              <a:t>liver</a:t>
            </a:r>
            <a:r>
              <a:t> serves as the central hub for nutrient metabolism, while hormones regulate nutrient utilization.</a:t>
            </a:r>
          </a:p>
          <a:p>
            <a:pPr marL="457200" indent="-292100">
              <a:lnSpc>
                <a:spcPct val="115000"/>
              </a:lnSpc>
              <a:buClr>
                <a:srgbClr val="000000"/>
              </a:buClr>
              <a:buSzPts val="1000"/>
              <a:buFont typeface="Arial"/>
              <a:buChar char="●"/>
              <a:defRPr sz="1000"/>
            </a:pPr>
            <a:r>
              <a:t>The </a:t>
            </a:r>
            <a:r>
              <a:rPr b="1"/>
              <a:t>gut microbiota</a:t>
            </a:r>
            <a:r>
              <a:t> also plays an important role by producing nutrients such as </a:t>
            </a:r>
            <a:r>
              <a:rPr b="1"/>
              <a:t>vitamin K and biotin</a:t>
            </a:r>
            <a:r>
              <a:t> and supporting overall intestinal health.</a:t>
            </a:r>
          </a:p>
          <a:p>
            <a:pPr marL="457200" indent="-292100">
              <a:lnSpc>
                <a:spcPct val="115000"/>
              </a:lnSpc>
              <a:buClr>
                <a:srgbClr val="000000"/>
              </a:buClr>
              <a:buSzPts val="1000"/>
              <a:buFont typeface="Arial"/>
              <a:buChar char="●"/>
              <a:defRPr sz="1000"/>
            </a:pPr>
            <a:r>
              <a:t>Understanding these processes helps explain </a:t>
            </a:r>
            <a:r>
              <a:rPr b="1"/>
              <a:t>malabsorption syndromes, nutrient deficiencies, and metabolic disorders.</a:t>
            </a:r>
            <a:endParaRPr b="1"/>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63" name="Shape 763"/>
          <p:cNvSpPr/>
          <p:nvPr>
            <p:ph type="sldImg"/>
          </p:nvPr>
        </p:nvSpPr>
        <p:spPr>
          <a:prstGeom prst="rect">
            <a:avLst/>
          </a:prstGeom>
        </p:spPr>
        <p:txBody>
          <a:bodyPr/>
          <a:lstStyle/>
          <a:p>
            <a:pPr/>
          </a:p>
        </p:txBody>
      </p:sp>
      <p:sp>
        <p:nvSpPr>
          <p:cNvPr id="764" name="Shape 764"/>
          <p:cNvSpPr/>
          <p:nvPr>
            <p:ph type="body" sz="quarter" idx="1"/>
          </p:nvPr>
        </p:nvSpPr>
        <p:spPr>
          <a:prstGeom prst="rect">
            <a:avLst/>
          </a:prstGeom>
        </p:spPr>
        <p:txBody>
          <a:bodyPr/>
          <a:lstStyle/>
          <a:p>
            <a:pPr>
              <a:lnSpc>
                <a:spcPct val="115000"/>
              </a:lnSpc>
              <a:spcBef>
                <a:spcPts val="1400"/>
              </a:spcBef>
              <a:defRPr b="1" sz="1000"/>
            </a:pPr>
            <a:r>
              <a:t>Let’s talk about the physiology of the digestive tract</a:t>
            </a:r>
          </a:p>
          <a:p>
            <a:pPr marL="457200" indent="-292100">
              <a:lnSpc>
                <a:spcPct val="115000"/>
              </a:lnSpc>
              <a:spcBef>
                <a:spcPts val="1200"/>
              </a:spcBef>
              <a:buClr>
                <a:srgbClr val="000000"/>
              </a:buClr>
              <a:buSzPts val="1000"/>
              <a:buFont typeface="Arial"/>
              <a:buChar char="●"/>
              <a:defRPr sz="1000"/>
            </a:pPr>
            <a:r>
              <a:t>The digestive tract has </a:t>
            </a:r>
            <a:r>
              <a:rPr b="1"/>
              <a:t>four major functions</a:t>
            </a:r>
            <a:r>
              <a:t>: </a:t>
            </a:r>
            <a:r>
              <a:rPr b="1"/>
              <a:t>motility, secretion, absorption, and barrier protection</a:t>
            </a:r>
            <a:r>
              <a:t>.</a:t>
            </a:r>
          </a:p>
          <a:p>
            <a:pPr marL="457200" indent="-292100">
              <a:lnSpc>
                <a:spcPct val="115000"/>
              </a:lnSpc>
              <a:buClr>
                <a:srgbClr val="000000"/>
              </a:buClr>
              <a:buSzPts val="1000"/>
              <a:buFont typeface="Arial"/>
              <a:buChar char="●"/>
              <a:defRPr b="1" sz="1000"/>
            </a:pPr>
            <a:r>
              <a:t>Motility</a:t>
            </a:r>
            <a:r>
              <a:rPr b="0"/>
              <a:t> moves and mixes food, </a:t>
            </a:r>
            <a:r>
              <a:t>secretions</a:t>
            </a:r>
            <a:r>
              <a:rPr b="0"/>
              <a:t> chemically digest food, </a:t>
            </a:r>
            <a:r>
              <a:t>absorption</a:t>
            </a:r>
            <a:r>
              <a:rPr b="0"/>
              <a:t> transfers nutrients into the blood or lymph, and the </a:t>
            </a:r>
            <a:r>
              <a:t>intestinal barrier</a:t>
            </a:r>
            <a:r>
              <a:rPr b="0"/>
              <a:t> selectively allows nutrients through while protecting against pathogens and toxins.</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74" name="Shape 774"/>
          <p:cNvSpPr/>
          <p:nvPr>
            <p:ph type="sldImg"/>
          </p:nvPr>
        </p:nvSpPr>
        <p:spPr>
          <a:prstGeom prst="rect">
            <a:avLst/>
          </a:prstGeom>
        </p:spPr>
        <p:txBody>
          <a:bodyPr/>
          <a:lstStyle/>
          <a:p>
            <a:pPr/>
          </a:p>
        </p:txBody>
      </p:sp>
      <p:sp>
        <p:nvSpPr>
          <p:cNvPr id="775" name="Shape 775"/>
          <p:cNvSpPr/>
          <p:nvPr>
            <p:ph type="body" sz="quarter" idx="1"/>
          </p:nvPr>
        </p:nvSpPr>
        <p:spPr>
          <a:prstGeom prst="rect">
            <a:avLst/>
          </a:prstGeom>
        </p:spPr>
        <p:txBody>
          <a:bodyPr/>
          <a:lstStyle/>
          <a:p>
            <a:pPr marL="457200" indent="-298450">
              <a:buClr>
                <a:srgbClr val="000000"/>
              </a:buClr>
              <a:buSzPts val="1100"/>
              <a:buFont typeface="Arial"/>
              <a:buChar char="●"/>
              <a:defRPr b="1" sz="1100"/>
            </a:pPr>
            <a:r>
              <a:t>Motility</a:t>
            </a:r>
            <a:r>
              <a:rPr b="0"/>
              <a:t> refers to the movement of food through the GI tract.</a:t>
            </a:r>
          </a:p>
          <a:p>
            <a:pPr marL="457200" indent="-298450">
              <a:buClr>
                <a:srgbClr val="000000"/>
              </a:buClr>
              <a:buSzPts val="1100"/>
              <a:buFont typeface="Arial"/>
              <a:buChar char="●"/>
              <a:defRPr b="1" sz="1100"/>
            </a:pPr>
            <a:r>
              <a:t>Peristalsis</a:t>
            </a:r>
            <a:r>
              <a:rPr b="0"/>
              <a:t> propels food forward, while </a:t>
            </a:r>
            <a:r>
              <a:t>segmentation</a:t>
            </a:r>
            <a:r>
              <a:rPr b="0"/>
              <a:t> mixes chyme to improve digestion and absorption.</a:t>
            </a:r>
          </a:p>
          <a:p>
            <a:pPr marL="457200" indent="-298450">
              <a:buClr>
                <a:srgbClr val="000000"/>
              </a:buClr>
              <a:buSzPts val="1100"/>
              <a:buFont typeface="Arial"/>
              <a:buChar char="●"/>
              <a:defRPr b="1" sz="1100"/>
            </a:pPr>
            <a:r>
              <a:t>Tonic contractions</a:t>
            </a:r>
            <a:r>
              <a:rPr b="0"/>
              <a:t> maintain sphincter function, and the </a:t>
            </a:r>
            <a:r>
              <a:t>migrating motor complex (MMC)</a:t>
            </a:r>
            <a:r>
              <a:rPr b="0"/>
              <a:t> acts as the "housekeeping wave" during fasting, clearing residual food and bacteria.</a:t>
            </a:r>
          </a:p>
          <a:p>
            <a:pPr marL="457200" indent="-298450">
              <a:buClr>
                <a:srgbClr val="000000"/>
              </a:buClr>
              <a:buSzPts val="1100"/>
              <a:buFont typeface="Arial"/>
              <a:buChar char="●"/>
              <a:defRPr sz="1100"/>
            </a:pPr>
            <a:r>
              <a:t>GI motility is regulated by the </a:t>
            </a:r>
            <a:r>
              <a:rPr b="1"/>
              <a:t>enteric nervous system</a:t>
            </a:r>
            <a:r>
              <a:t>, with input from the autonomic nervous system.</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86" name="Shape 786"/>
          <p:cNvSpPr/>
          <p:nvPr>
            <p:ph type="sldImg"/>
          </p:nvPr>
        </p:nvSpPr>
        <p:spPr>
          <a:prstGeom prst="rect">
            <a:avLst/>
          </a:prstGeom>
        </p:spPr>
        <p:txBody>
          <a:bodyPr/>
          <a:lstStyle/>
          <a:p>
            <a:pPr/>
          </a:p>
        </p:txBody>
      </p:sp>
      <p:sp>
        <p:nvSpPr>
          <p:cNvPr id="787" name="Shape 787"/>
          <p:cNvSpPr/>
          <p:nvPr>
            <p:ph type="body" sz="quarter" idx="1"/>
          </p:nvPr>
        </p:nvSpPr>
        <p:spPr>
          <a:prstGeom prst="rect">
            <a:avLst/>
          </a:prstGeom>
        </p:spPr>
        <p:txBody>
          <a:bodyPr/>
          <a:lstStyle/>
          <a:p>
            <a:pPr>
              <a:lnSpc>
                <a:spcPct val="115000"/>
              </a:lnSpc>
              <a:spcBef>
                <a:spcPts val="1400"/>
              </a:spcBef>
              <a:defRPr b="1" sz="1000"/>
            </a:pPr>
            <a:r>
              <a:t>Secretory Function</a:t>
            </a:r>
          </a:p>
          <a:p>
            <a:pPr marL="457200" indent="-292100">
              <a:lnSpc>
                <a:spcPct val="115000"/>
              </a:lnSpc>
              <a:spcBef>
                <a:spcPts val="1200"/>
              </a:spcBef>
              <a:buClr>
                <a:srgbClr val="000000"/>
              </a:buClr>
              <a:buSzPts val="1000"/>
              <a:buFont typeface="Arial"/>
              <a:buChar char="●"/>
              <a:defRPr sz="1000"/>
            </a:pPr>
            <a:r>
              <a:t>The GI tract secretes about </a:t>
            </a:r>
            <a:r>
              <a:rPr b="1"/>
              <a:t>7 liters of fluid per day</a:t>
            </a:r>
            <a:r>
              <a:t> to support digestion, protect the intestinal lining, and maintain the appropriate pH.</a:t>
            </a:r>
          </a:p>
          <a:p>
            <a:pPr marL="457200" indent="-292100">
              <a:lnSpc>
                <a:spcPct val="115000"/>
              </a:lnSpc>
              <a:buClr>
                <a:srgbClr val="000000"/>
              </a:buClr>
              <a:buSzPts val="1000"/>
              <a:buFont typeface="Arial"/>
              <a:buChar char="●"/>
              <a:defRPr sz="1000"/>
            </a:pPr>
            <a:r>
              <a:t>Key secretions include </a:t>
            </a:r>
            <a:r>
              <a:rPr b="1"/>
              <a:t>saliva, gastric acid, pancreatic enzymes and bicarbonate, bile, and brush border enzymes</a:t>
            </a:r>
            <a:r>
              <a:t>.</a:t>
            </a:r>
          </a:p>
          <a:p>
            <a:pPr marL="457200" indent="-292100">
              <a:lnSpc>
                <a:spcPct val="115000"/>
              </a:lnSpc>
              <a:buClr>
                <a:srgbClr val="000000"/>
              </a:buClr>
              <a:buSzPts val="1000"/>
              <a:buFont typeface="Arial"/>
              <a:buChar char="●"/>
              <a:defRPr sz="1000"/>
            </a:pPr>
            <a:r>
              <a:t>Three hormones are especially high yield:</a:t>
            </a:r>
          </a:p>
          <a:p>
            <a:pPr lvl="1" marL="914400" indent="-292100">
              <a:lnSpc>
                <a:spcPct val="115000"/>
              </a:lnSpc>
              <a:buClr>
                <a:srgbClr val="000000"/>
              </a:buClr>
              <a:buSzPts val="1000"/>
              <a:buFont typeface="Arial"/>
              <a:buChar char="○"/>
              <a:defRPr b="1" sz="1000"/>
            </a:pPr>
            <a:r>
              <a:t>Gastrin → gastric acid</a:t>
            </a:r>
          </a:p>
          <a:p>
            <a:pPr lvl="1" marL="914400" indent="-292100">
              <a:lnSpc>
                <a:spcPct val="115000"/>
              </a:lnSpc>
              <a:buClr>
                <a:srgbClr val="000000"/>
              </a:buClr>
              <a:buSzPts val="1000"/>
              <a:buFont typeface="Arial"/>
              <a:buChar char="○"/>
              <a:defRPr b="1" sz="1000"/>
            </a:pPr>
            <a:r>
              <a:t>Secretin → pancreatic bicarbonate</a:t>
            </a:r>
          </a:p>
          <a:p>
            <a:pPr lvl="1" marL="914400" indent="-292100">
              <a:lnSpc>
                <a:spcPct val="115000"/>
              </a:lnSpc>
              <a:buClr>
                <a:srgbClr val="000000"/>
              </a:buClr>
              <a:buSzPts val="1000"/>
              <a:buFont typeface="Arial"/>
              <a:buChar char="○"/>
              <a:defRPr b="1" sz="1000"/>
            </a:pPr>
            <a:r>
              <a:t>CCK → pancreatic enzymes and bile release</a:t>
            </a:r>
          </a:p>
          <a:p>
            <a:pPr>
              <a:lnSpc>
                <a:spcPct val="115000"/>
              </a:lnSpc>
              <a:spcBef>
                <a:spcPts val="1200"/>
              </a:spcBef>
              <a:defRPr i="1" sz="1000"/>
            </a:pPr>
            <a:r>
              <a:t>(Deeper dive for those who want more):</a:t>
            </a:r>
          </a:p>
          <a:p>
            <a:pPr>
              <a:lnSpc>
                <a:spcPct val="115000"/>
              </a:lnSpc>
              <a:spcBef>
                <a:spcPts val="1400"/>
              </a:spcBef>
              <a:defRPr b="1" sz="1000"/>
            </a:pPr>
            <a:r>
              <a:t>Gastrin</a:t>
            </a:r>
          </a:p>
          <a:p>
            <a:pPr marL="457200" indent="-292100">
              <a:lnSpc>
                <a:spcPct val="115000"/>
              </a:lnSpc>
              <a:spcBef>
                <a:spcPts val="1200"/>
              </a:spcBef>
              <a:buClr>
                <a:srgbClr val="000000"/>
              </a:buClr>
              <a:buSzPts val="1000"/>
              <a:buFont typeface="Arial"/>
              <a:buChar char="●"/>
              <a:defRPr b="1" sz="1000"/>
            </a:pPr>
            <a:r>
              <a:t>Released by:</a:t>
            </a:r>
            <a:r>
              <a:rPr b="0"/>
              <a:t> G cells in the </a:t>
            </a:r>
            <a:r>
              <a:t>stomach</a:t>
            </a:r>
          </a:p>
          <a:p>
            <a:pPr marL="457200" indent="-292100">
              <a:lnSpc>
                <a:spcPct val="115000"/>
              </a:lnSpc>
              <a:buClr>
                <a:srgbClr val="000000"/>
              </a:buClr>
              <a:buSzPts val="1000"/>
              <a:buFont typeface="Arial"/>
              <a:buChar char="●"/>
              <a:defRPr b="1" sz="1000"/>
            </a:pPr>
            <a:r>
              <a:t>Primary action:</a:t>
            </a:r>
            <a:r>
              <a:rPr b="0"/>
              <a:t> </a:t>
            </a:r>
            <a:r>
              <a:t>Stimulates gastric acid (HCl) secretion</a:t>
            </a:r>
            <a:r>
              <a:rPr b="0"/>
              <a:t> from parietal cells.</a:t>
            </a:r>
          </a:p>
          <a:p>
            <a:pPr marL="457200" indent="-292100">
              <a:lnSpc>
                <a:spcPct val="115000"/>
              </a:lnSpc>
              <a:buClr>
                <a:srgbClr val="000000"/>
              </a:buClr>
              <a:buSzPts val="1000"/>
              <a:buFont typeface="Arial"/>
              <a:buChar char="●"/>
              <a:defRPr sz="1000"/>
            </a:pPr>
            <a:r>
              <a:t>Also increases gastric motility and supports growth of the gastric mucosa.</a:t>
            </a:r>
          </a:p>
          <a:p>
            <a:pPr>
              <a:lnSpc>
                <a:spcPct val="115000"/>
              </a:lnSpc>
              <a:spcBef>
                <a:spcPts val="1200"/>
              </a:spcBef>
              <a:defRPr b="1" sz="1000"/>
            </a:pPr>
            <a:r>
              <a:t>Think:</a:t>
            </a:r>
            <a:r>
              <a:rPr b="0"/>
              <a:t> </a:t>
            </a:r>
            <a:r>
              <a:t>Gastrin = Gastric acid.</a:t>
            </a:r>
          </a:p>
          <a:p>
            <a:pPr>
              <a:lnSpc>
                <a:spcPct val="115000"/>
              </a:lnSpc>
              <a:spcBef>
                <a:spcPts val="1400"/>
              </a:spcBef>
              <a:defRPr b="1" sz="1000"/>
            </a:pPr>
            <a:r>
              <a:t>Secretin</a:t>
            </a:r>
          </a:p>
          <a:p>
            <a:pPr marL="457200" indent="-292100">
              <a:lnSpc>
                <a:spcPct val="115000"/>
              </a:lnSpc>
              <a:spcBef>
                <a:spcPts val="1200"/>
              </a:spcBef>
              <a:buClr>
                <a:srgbClr val="000000"/>
              </a:buClr>
              <a:buSzPts val="1000"/>
              <a:buFont typeface="Arial"/>
              <a:buChar char="●"/>
              <a:defRPr b="1" sz="1000"/>
            </a:pPr>
            <a:r>
              <a:t>Released by:</a:t>
            </a:r>
            <a:r>
              <a:rPr b="0"/>
              <a:t> S cells in the </a:t>
            </a:r>
            <a:r>
              <a:t>duodenum</a:t>
            </a:r>
          </a:p>
          <a:p>
            <a:pPr marL="457200" indent="-292100">
              <a:lnSpc>
                <a:spcPct val="115000"/>
              </a:lnSpc>
              <a:buClr>
                <a:srgbClr val="000000"/>
              </a:buClr>
              <a:buSzPts val="1000"/>
              <a:buFont typeface="Arial"/>
              <a:buChar char="●"/>
              <a:defRPr b="1" sz="1000"/>
            </a:pPr>
            <a:r>
              <a:t>Triggered by:</a:t>
            </a:r>
            <a:r>
              <a:rPr b="0"/>
              <a:t> Acidic chyme entering the small intestine.</a:t>
            </a:r>
          </a:p>
          <a:p>
            <a:pPr marL="457200" indent="-292100">
              <a:lnSpc>
                <a:spcPct val="115000"/>
              </a:lnSpc>
              <a:buClr>
                <a:srgbClr val="000000"/>
              </a:buClr>
              <a:buSzPts val="1000"/>
              <a:buFont typeface="Arial"/>
              <a:buChar char="●"/>
              <a:defRPr b="1" sz="1000"/>
            </a:pPr>
            <a:r>
              <a:t>Primary action:</a:t>
            </a:r>
            <a:r>
              <a:rPr b="0"/>
              <a:t> Stimulates the </a:t>
            </a:r>
            <a:r>
              <a:t>pancreas to release bicarbonate</a:t>
            </a:r>
            <a:r>
              <a:rPr b="0"/>
              <a:t>, which neutralizes stomach acid.</a:t>
            </a:r>
          </a:p>
          <a:p>
            <a:pPr marL="457200" indent="-292100">
              <a:lnSpc>
                <a:spcPct val="115000"/>
              </a:lnSpc>
              <a:buClr>
                <a:srgbClr val="000000"/>
              </a:buClr>
              <a:buSzPts val="1000"/>
              <a:buFont typeface="Arial"/>
              <a:buChar char="●"/>
              <a:defRPr sz="1000"/>
            </a:pPr>
            <a:r>
              <a:t>Also decreases gastric acid secretion and slows gastric emptying.</a:t>
            </a:r>
          </a:p>
          <a:p>
            <a:pPr>
              <a:lnSpc>
                <a:spcPct val="115000"/>
              </a:lnSpc>
              <a:spcBef>
                <a:spcPts val="1200"/>
              </a:spcBef>
              <a:defRPr b="1" sz="1000"/>
            </a:pPr>
            <a:r>
              <a:t>Think:</a:t>
            </a:r>
            <a:r>
              <a:rPr b="0"/>
              <a:t> </a:t>
            </a:r>
            <a:r>
              <a:t>Secretin = Secretes bicarbonate.</a:t>
            </a:r>
          </a:p>
          <a:p>
            <a:pPr>
              <a:lnSpc>
                <a:spcPct val="115000"/>
              </a:lnSpc>
              <a:spcBef>
                <a:spcPts val="1400"/>
              </a:spcBef>
              <a:defRPr b="1" sz="1000"/>
            </a:pPr>
            <a:r>
              <a:t>CCK (Cholecystokinin)</a:t>
            </a:r>
          </a:p>
          <a:p>
            <a:pPr marL="457200" indent="-292100">
              <a:lnSpc>
                <a:spcPct val="115000"/>
              </a:lnSpc>
              <a:spcBef>
                <a:spcPts val="1200"/>
              </a:spcBef>
              <a:buClr>
                <a:srgbClr val="000000"/>
              </a:buClr>
              <a:buSzPts val="1000"/>
              <a:buFont typeface="Arial"/>
              <a:buChar char="●"/>
              <a:defRPr b="1" sz="1000"/>
            </a:pPr>
            <a:r>
              <a:t>Released by:</a:t>
            </a:r>
            <a:r>
              <a:rPr b="0"/>
              <a:t> I cells in the </a:t>
            </a:r>
            <a:r>
              <a:t>duodenum and jejunum</a:t>
            </a:r>
          </a:p>
          <a:p>
            <a:pPr marL="457200" indent="-292100">
              <a:lnSpc>
                <a:spcPct val="115000"/>
              </a:lnSpc>
              <a:buClr>
                <a:srgbClr val="000000"/>
              </a:buClr>
              <a:buSzPts val="1000"/>
              <a:buFont typeface="Arial"/>
              <a:buChar char="●"/>
              <a:defRPr b="1" sz="1000"/>
            </a:pPr>
            <a:r>
              <a:t>Triggered by:</a:t>
            </a:r>
            <a:r>
              <a:rPr b="0"/>
              <a:t> </a:t>
            </a:r>
            <a:r>
              <a:t>Fat and protein</a:t>
            </a:r>
            <a:r>
              <a:rPr b="0"/>
              <a:t> entering the small intestine.</a:t>
            </a:r>
          </a:p>
          <a:p>
            <a:pPr marL="457200" indent="-292100">
              <a:lnSpc>
                <a:spcPct val="115000"/>
              </a:lnSpc>
              <a:buClr>
                <a:srgbClr val="000000"/>
              </a:buClr>
              <a:buSzPts val="1000"/>
              <a:buFont typeface="Arial"/>
              <a:buChar char="●"/>
              <a:defRPr b="1" sz="1000"/>
            </a:pPr>
            <a:r>
              <a:t>Primary actions:</a:t>
            </a:r>
          </a:p>
          <a:p>
            <a:pPr lvl="1" marL="914400" indent="-292100">
              <a:lnSpc>
                <a:spcPct val="115000"/>
              </a:lnSpc>
              <a:buClr>
                <a:srgbClr val="000000"/>
              </a:buClr>
              <a:buSzPts val="1000"/>
              <a:buFont typeface="Arial"/>
              <a:buChar char="○"/>
              <a:defRPr sz="1000"/>
            </a:pPr>
            <a:r>
              <a:t>Stimulates the </a:t>
            </a:r>
            <a:r>
              <a:rPr b="1"/>
              <a:t>gallbladder to contract</a:t>
            </a:r>
            <a:r>
              <a:t> and release bile.</a:t>
            </a:r>
          </a:p>
          <a:p>
            <a:pPr lvl="1" marL="914400" indent="-292100">
              <a:lnSpc>
                <a:spcPct val="115000"/>
              </a:lnSpc>
              <a:buClr>
                <a:srgbClr val="000000"/>
              </a:buClr>
              <a:buSzPts val="1000"/>
              <a:buFont typeface="Arial"/>
              <a:buChar char="○"/>
              <a:defRPr sz="1000"/>
            </a:pPr>
            <a:r>
              <a:t>Stimulates the </a:t>
            </a:r>
            <a:r>
              <a:rPr b="1"/>
              <a:t>pancreas to release digestive enzymes</a:t>
            </a:r>
            <a:r>
              <a:t> (lipase, amylase, proteases).</a:t>
            </a:r>
          </a:p>
          <a:p>
            <a:pPr lvl="1" marL="914400" indent="-292100">
              <a:lnSpc>
                <a:spcPct val="115000"/>
              </a:lnSpc>
              <a:buClr>
                <a:srgbClr val="000000"/>
              </a:buClr>
              <a:buSzPts val="1000"/>
              <a:buFont typeface="Arial"/>
              <a:buChar char="○"/>
              <a:defRPr sz="1000"/>
            </a:pPr>
            <a:r>
              <a:t>Slows gastric emptying so fats have more time to be digested.</a:t>
            </a:r>
          </a:p>
          <a:p>
            <a:pPr lvl="1" marL="914400" indent="-292100">
              <a:lnSpc>
                <a:spcPct val="115000"/>
              </a:lnSpc>
              <a:buClr>
                <a:srgbClr val="000000"/>
              </a:buClr>
              <a:buSzPts val="1000"/>
              <a:buFont typeface="Arial"/>
              <a:buChar char="○"/>
              <a:defRPr sz="1000"/>
            </a:pPr>
            <a:r>
              <a:t>Helps promote satiety.</a:t>
            </a:r>
          </a:p>
          <a:p>
            <a:pPr>
              <a:lnSpc>
                <a:spcPct val="115000"/>
              </a:lnSpc>
              <a:spcBef>
                <a:spcPts val="1200"/>
              </a:spcBef>
              <a:defRPr b="1" sz="1000"/>
            </a:pPr>
            <a:r>
              <a:t>Think:</a:t>
            </a:r>
            <a:r>
              <a:rPr b="0"/>
              <a:t> </a:t>
            </a:r>
            <a:r>
              <a:t>CCK = Contracts the gallbladder + Calls pancreatic enzymes.</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98" name="Shape 798"/>
          <p:cNvSpPr/>
          <p:nvPr>
            <p:ph type="sldImg"/>
          </p:nvPr>
        </p:nvSpPr>
        <p:spPr>
          <a:prstGeom prst="rect">
            <a:avLst/>
          </a:prstGeom>
        </p:spPr>
        <p:txBody>
          <a:bodyPr/>
          <a:lstStyle/>
          <a:p>
            <a:pPr/>
          </a:p>
        </p:txBody>
      </p:sp>
      <p:sp>
        <p:nvSpPr>
          <p:cNvPr id="799" name="Shape 799"/>
          <p:cNvSpPr/>
          <p:nvPr>
            <p:ph type="body" sz="quarter" idx="1"/>
          </p:nvPr>
        </p:nvSpPr>
        <p:spPr>
          <a:prstGeom prst="rect">
            <a:avLst/>
          </a:prstGeom>
        </p:spPr>
        <p:txBody>
          <a:bodyPr/>
          <a:lstStyle/>
          <a:p>
            <a:pPr>
              <a:lnSpc>
                <a:spcPct val="115000"/>
              </a:lnSpc>
              <a:spcBef>
                <a:spcPts val="1400"/>
              </a:spcBef>
              <a:defRPr b="1" sz="1000"/>
            </a:pPr>
            <a:r>
              <a:t>Absorptive Regions</a:t>
            </a:r>
          </a:p>
          <a:p>
            <a:pPr marL="457200" indent="-292100">
              <a:lnSpc>
                <a:spcPct val="115000"/>
              </a:lnSpc>
              <a:spcBef>
                <a:spcPts val="1200"/>
              </a:spcBef>
              <a:buClr>
                <a:srgbClr val="000000"/>
              </a:buClr>
              <a:buSzPts val="1000"/>
              <a:buFont typeface="Arial"/>
              <a:buChar char="●"/>
              <a:defRPr sz="1000"/>
            </a:pPr>
            <a:r>
              <a:t>Most nutrient absorption occurs in the </a:t>
            </a:r>
            <a:r>
              <a:rPr b="1"/>
              <a:t>small intestine</a:t>
            </a:r>
            <a:r>
              <a:t>, thanks to its </a:t>
            </a:r>
            <a:r>
              <a:rPr b="1"/>
              <a:t>villi and microvilli</a:t>
            </a:r>
            <a:r>
              <a:t>, which greatly increase surface area.</a:t>
            </a:r>
          </a:p>
          <a:p>
            <a:pPr marL="457200" indent="-292100">
              <a:lnSpc>
                <a:spcPct val="115000"/>
              </a:lnSpc>
              <a:buClr>
                <a:srgbClr val="000000"/>
              </a:buClr>
              <a:buSzPts val="1000"/>
              <a:buFont typeface="Arial"/>
              <a:buChar char="●"/>
              <a:defRPr sz="1000"/>
            </a:pPr>
            <a:r>
              <a:t>Remember the key regions:</a:t>
            </a:r>
          </a:p>
          <a:p>
            <a:pPr lvl="1" marL="914400" indent="-292100">
              <a:lnSpc>
                <a:spcPct val="115000"/>
              </a:lnSpc>
              <a:buClr>
                <a:srgbClr val="000000"/>
              </a:buClr>
              <a:buSzPts val="1000"/>
              <a:buFont typeface="Arial"/>
              <a:buChar char="○"/>
              <a:defRPr b="1" sz="1000"/>
            </a:pPr>
            <a:r>
              <a:t>Duodenum:</a:t>
            </a:r>
            <a:r>
              <a:rPr b="0"/>
              <a:t> primarily </a:t>
            </a:r>
            <a:r>
              <a:t>iron, calcium, and magnesium</a:t>
            </a:r>
          </a:p>
          <a:p>
            <a:pPr lvl="1" marL="914400" indent="-292100">
              <a:lnSpc>
                <a:spcPct val="115000"/>
              </a:lnSpc>
              <a:buClr>
                <a:srgbClr val="000000"/>
              </a:buClr>
              <a:buSzPts val="1000"/>
              <a:buFont typeface="Arial"/>
              <a:buChar char="○"/>
              <a:defRPr b="1" sz="1000"/>
            </a:pPr>
            <a:r>
              <a:t>Jejunum:</a:t>
            </a:r>
            <a:r>
              <a:rPr b="0"/>
              <a:t> most </a:t>
            </a:r>
            <a:r>
              <a:t>carbohydrates, proteins, fats, and vitamins</a:t>
            </a:r>
          </a:p>
          <a:p>
            <a:pPr lvl="1" marL="914400" indent="-292100">
              <a:lnSpc>
                <a:spcPct val="115000"/>
              </a:lnSpc>
              <a:buClr>
                <a:srgbClr val="000000"/>
              </a:buClr>
              <a:buSzPts val="1000"/>
              <a:buFont typeface="Arial"/>
              <a:buChar char="○"/>
              <a:defRPr b="1" sz="1000"/>
            </a:pPr>
            <a:r>
              <a:t>Ileum:</a:t>
            </a:r>
            <a:r>
              <a:rPr b="0"/>
              <a:t> </a:t>
            </a:r>
            <a:r>
              <a:t>vitamin B12 and bile salts</a:t>
            </a:r>
          </a:p>
          <a:p>
            <a:pPr marL="457200" indent="-292100">
              <a:lnSpc>
                <a:spcPct val="115000"/>
              </a:lnSpc>
              <a:buClr>
                <a:srgbClr val="000000"/>
              </a:buClr>
              <a:buSzPts val="1000"/>
              <a:buFont typeface="Arial"/>
              <a:buChar char="●"/>
              <a:defRPr sz="1000"/>
            </a:pPr>
            <a:r>
              <a:t>Hydrophilic nutrients enter the </a:t>
            </a:r>
            <a:r>
              <a:rPr b="1"/>
              <a:t>portal circulation</a:t>
            </a:r>
            <a:r>
              <a:t>, while lipids enter the </a:t>
            </a:r>
            <a:r>
              <a:rPr b="1"/>
              <a:t>lymphatic system</a:t>
            </a:r>
            <a:r>
              <a:t>.</a:t>
            </a:r>
          </a:p>
          <a:p>
            <a:pPr marL="457200" indent="-292100">
              <a:lnSpc>
                <a:spcPct val="115000"/>
              </a:lnSpc>
              <a:buClr>
                <a:srgbClr val="000000"/>
              </a:buClr>
              <a:buSzPts val="1000"/>
              <a:buFont typeface="Arial"/>
              <a:buChar char="●"/>
              <a:defRPr sz="1000"/>
            </a:pPr>
            <a:r>
              <a:t>The </a:t>
            </a:r>
            <a:r>
              <a:rPr b="1"/>
              <a:t>large intestine</a:t>
            </a:r>
            <a:r>
              <a:t> primarily absorbs </a:t>
            </a:r>
            <a:r>
              <a:rPr b="1"/>
              <a:t>water, sodium, and short-chain fatty acids</a:t>
            </a:r>
            <a:r>
              <a:t> produced by the gut microbiota.</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09" name="Shape 809"/>
          <p:cNvSpPr/>
          <p:nvPr>
            <p:ph type="sldImg"/>
          </p:nvPr>
        </p:nvSpPr>
        <p:spPr>
          <a:prstGeom prst="rect">
            <a:avLst/>
          </a:prstGeom>
        </p:spPr>
        <p:txBody>
          <a:bodyPr/>
          <a:lstStyle/>
          <a:p>
            <a:pPr/>
          </a:p>
        </p:txBody>
      </p:sp>
      <p:sp>
        <p:nvSpPr>
          <p:cNvPr id="810" name="Shape 810"/>
          <p:cNvSpPr/>
          <p:nvPr>
            <p:ph type="body" sz="quarter" idx="1"/>
          </p:nvPr>
        </p:nvSpPr>
        <p:spPr>
          <a:prstGeom prst="rect">
            <a:avLst/>
          </a:prstGeom>
        </p:spPr>
        <p:txBody>
          <a:bodyPr/>
          <a:lstStyle/>
          <a:p>
            <a:pPr>
              <a:lnSpc>
                <a:spcPct val="115000"/>
              </a:lnSpc>
              <a:spcBef>
                <a:spcPts val="1400"/>
              </a:spcBef>
              <a:defRPr b="1" sz="1000"/>
            </a:pPr>
            <a:r>
              <a:t>Intestinal Barrier Function</a:t>
            </a:r>
          </a:p>
          <a:p>
            <a:pPr marL="457200" indent="-292100">
              <a:lnSpc>
                <a:spcPct val="115000"/>
              </a:lnSpc>
              <a:spcBef>
                <a:spcPts val="1200"/>
              </a:spcBef>
              <a:buClr>
                <a:srgbClr val="000000"/>
              </a:buClr>
              <a:buSzPts val="1000"/>
              <a:buFont typeface="Arial"/>
              <a:buChar char="●"/>
              <a:defRPr sz="1000"/>
            </a:pPr>
            <a:r>
              <a:t>The intestinal barrier has </a:t>
            </a:r>
            <a:r>
              <a:rPr b="1"/>
              <a:t>4 layers of defense</a:t>
            </a:r>
            <a:r>
              <a:t>: </a:t>
            </a:r>
            <a:r>
              <a:rPr b="1"/>
              <a:t>physical, chemical, immune, and microbial</a:t>
            </a:r>
            <a:r>
              <a:t>.</a:t>
            </a:r>
          </a:p>
          <a:p>
            <a:pPr marL="457200" indent="-292100">
              <a:lnSpc>
                <a:spcPct val="115000"/>
              </a:lnSpc>
              <a:buClr>
                <a:srgbClr val="000000"/>
              </a:buClr>
              <a:buSzPts val="1000"/>
              <a:buFont typeface="Arial"/>
              <a:buChar char="●"/>
              <a:defRPr sz="1000"/>
            </a:pPr>
            <a:r>
              <a:t>Its job is to </a:t>
            </a:r>
            <a:r>
              <a:rPr b="1"/>
              <a:t>allow nutrients to pass while keeping pathogens and toxins out</a:t>
            </a:r>
            <a:r>
              <a:t>.</a:t>
            </a:r>
          </a:p>
          <a:p>
            <a:pPr marL="457200" indent="-292100">
              <a:lnSpc>
                <a:spcPct val="115000"/>
              </a:lnSpc>
              <a:buClr>
                <a:srgbClr val="000000"/>
              </a:buClr>
              <a:buSzPts val="1000"/>
              <a:buFont typeface="Arial"/>
              <a:buChar char="●"/>
              <a:defRPr sz="1000"/>
            </a:pPr>
            <a:r>
              <a:t>Tight junctions regulate intestinal permeability, while mucus, </a:t>
            </a:r>
            <a:r>
              <a:rPr b="1"/>
              <a:t>secretory IgA</a:t>
            </a:r>
            <a:r>
              <a:t>, and the gut microbiota provide additional protection.</a:t>
            </a:r>
          </a:p>
          <a:p>
            <a:pPr marL="457200" indent="-292100">
              <a:lnSpc>
                <a:spcPct val="115000"/>
              </a:lnSpc>
              <a:buClr>
                <a:srgbClr val="000000"/>
              </a:buClr>
              <a:buSzPts val="1000"/>
              <a:buFont typeface="Arial"/>
              <a:buChar char="●"/>
              <a:defRPr sz="1000"/>
            </a:pPr>
            <a:r>
              <a:t>When barrier function is compromised ("</a:t>
            </a:r>
            <a:r>
              <a:rPr b="1"/>
              <a:t>leaky gut</a:t>
            </a:r>
            <a:r>
              <a:t>"), it may contribute to inflammation and impaired metabolic health.</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20" name="Shape 820"/>
          <p:cNvSpPr/>
          <p:nvPr>
            <p:ph type="sldImg"/>
          </p:nvPr>
        </p:nvSpPr>
        <p:spPr>
          <a:prstGeom prst="rect">
            <a:avLst/>
          </a:prstGeom>
        </p:spPr>
        <p:txBody>
          <a:bodyPr/>
          <a:lstStyle/>
          <a:p>
            <a:pPr/>
          </a:p>
        </p:txBody>
      </p:sp>
      <p:sp>
        <p:nvSpPr>
          <p:cNvPr id="821" name="Shape 821"/>
          <p:cNvSpPr/>
          <p:nvPr>
            <p:ph type="body" sz="quarter" idx="1"/>
          </p:nvPr>
        </p:nvSpPr>
        <p:spPr>
          <a:prstGeom prst="rect">
            <a:avLst/>
          </a:prstGeom>
        </p:spPr>
        <p:txBody>
          <a:bodyPr/>
          <a:lstStyle/>
          <a:p>
            <a:pPr>
              <a:lnSpc>
                <a:spcPct val="115000"/>
              </a:lnSpc>
              <a:spcBef>
                <a:spcPts val="1400"/>
              </a:spcBef>
              <a:defRPr b="1" sz="1000"/>
            </a:pPr>
            <a:r>
              <a:t>Neural &amp; Hormonal Regulation</a:t>
            </a:r>
          </a:p>
          <a:p>
            <a:pPr marL="457200" indent="-292100">
              <a:lnSpc>
                <a:spcPct val="115000"/>
              </a:lnSpc>
              <a:spcBef>
                <a:spcPts val="1200"/>
              </a:spcBef>
              <a:buClr>
                <a:srgbClr val="000000"/>
              </a:buClr>
              <a:buSzPts val="1000"/>
              <a:buFont typeface="Arial"/>
              <a:buChar char="●"/>
              <a:defRPr sz="1000"/>
            </a:pPr>
            <a:r>
              <a:t>Digestion is regulated by both the </a:t>
            </a:r>
            <a:r>
              <a:rPr b="1"/>
              <a:t>nervous system and GI hormones</a:t>
            </a:r>
            <a:r>
              <a:t>.</a:t>
            </a:r>
          </a:p>
          <a:p>
            <a:pPr marL="457200" indent="-292100">
              <a:lnSpc>
                <a:spcPct val="115000"/>
              </a:lnSpc>
              <a:buClr>
                <a:srgbClr val="000000"/>
              </a:buClr>
              <a:buSzPts val="1000"/>
              <a:buFont typeface="Arial"/>
              <a:buChar char="●"/>
              <a:defRPr sz="1000"/>
            </a:pPr>
            <a:r>
              <a:t>The </a:t>
            </a:r>
            <a:r>
              <a:rPr b="1"/>
              <a:t>enteric nervous system (ENS)</a:t>
            </a:r>
            <a:r>
              <a:t> provides local control of motility and secretion, while the </a:t>
            </a:r>
            <a:r>
              <a:rPr b="1"/>
              <a:t>parasympathetic nervous system stimulates</a:t>
            </a:r>
            <a:r>
              <a:t> digestion and the </a:t>
            </a:r>
            <a:r>
              <a:rPr b="1"/>
              <a:t>sympathetic nervous system inhibits</a:t>
            </a:r>
            <a:r>
              <a:t> it.</a:t>
            </a:r>
          </a:p>
          <a:p>
            <a:pPr marL="457200" indent="-292100">
              <a:lnSpc>
                <a:spcPct val="115000"/>
              </a:lnSpc>
              <a:buClr>
                <a:srgbClr val="000000"/>
              </a:buClr>
              <a:buSzPts val="1000"/>
              <a:buFont typeface="Arial"/>
              <a:buChar char="●"/>
              <a:defRPr sz="1000"/>
            </a:pPr>
            <a:r>
              <a:t>Key hormones include </a:t>
            </a:r>
            <a:r>
              <a:rPr b="1"/>
              <a:t>gastrin, secretin, CCK, GIP, and motilin</a:t>
            </a:r>
            <a:r>
              <a:t>, which coordinate acid secretion, pancreatic function, bile release, gastric emptying, and motility.</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29" name="Shape 829"/>
          <p:cNvSpPr/>
          <p:nvPr>
            <p:ph type="sldImg"/>
          </p:nvPr>
        </p:nvSpPr>
        <p:spPr>
          <a:prstGeom prst="rect">
            <a:avLst/>
          </a:prstGeom>
        </p:spPr>
        <p:txBody>
          <a:bodyPr/>
          <a:lstStyle/>
          <a:p>
            <a:pPr/>
          </a:p>
        </p:txBody>
      </p:sp>
      <p:sp>
        <p:nvSpPr>
          <p:cNvPr id="830" name="Shape 830"/>
          <p:cNvSpPr/>
          <p:nvPr>
            <p:ph type="body" sz="quarter" idx="1"/>
          </p:nvPr>
        </p:nvSpPr>
        <p:spPr>
          <a:prstGeom prst="rect">
            <a:avLst/>
          </a:prstGeom>
        </p:spPr>
        <p:txBody>
          <a:bodyPr/>
          <a:lstStyle/>
          <a:p>
            <a:pPr>
              <a:lnSpc>
                <a:spcPct val="115000"/>
              </a:lnSpc>
              <a:spcBef>
                <a:spcPts val="1400"/>
              </a:spcBef>
              <a:defRPr b="1" sz="1000"/>
            </a:pPr>
            <a:r>
              <a:t>Clinical Integration</a:t>
            </a:r>
          </a:p>
          <a:p>
            <a:pPr marL="457200" indent="-292100">
              <a:lnSpc>
                <a:spcPct val="115000"/>
              </a:lnSpc>
              <a:spcBef>
                <a:spcPts val="1200"/>
              </a:spcBef>
              <a:buClr>
                <a:srgbClr val="000000"/>
              </a:buClr>
              <a:buSzPts val="1000"/>
              <a:buFont typeface="Arial"/>
              <a:buChar char="●"/>
              <a:defRPr sz="1000"/>
            </a:pPr>
            <a:r>
              <a:t>Many GI disorders can be understood by identifying </a:t>
            </a:r>
            <a:r>
              <a:rPr b="1"/>
              <a:t>which digestive function is impaired</a:t>
            </a:r>
            <a:r>
              <a:t>.</a:t>
            </a:r>
          </a:p>
          <a:p>
            <a:pPr marL="457200" indent="-292100">
              <a:lnSpc>
                <a:spcPct val="115000"/>
              </a:lnSpc>
              <a:buClr>
                <a:srgbClr val="000000"/>
              </a:buClr>
              <a:buSzPts val="1000"/>
              <a:buFont typeface="Arial"/>
              <a:buChar char="●"/>
              <a:defRPr sz="1000"/>
            </a:pPr>
            <a:r>
              <a:t>Examples include </a:t>
            </a:r>
            <a:r>
              <a:rPr b="1"/>
              <a:t>motility disorders</a:t>
            </a:r>
            <a:r>
              <a:t> (GERD, constipation), </a:t>
            </a:r>
            <a:r>
              <a:rPr b="1"/>
              <a:t>secretory disorders</a:t>
            </a:r>
            <a:r>
              <a:t> (pancreatic insufficiency), </a:t>
            </a:r>
            <a:r>
              <a:rPr b="1"/>
              <a:t>absorptive disorders</a:t>
            </a:r>
            <a:r>
              <a:t> (celiac disease, Crohn's disease), and </a:t>
            </a:r>
            <a:r>
              <a:rPr b="1"/>
              <a:t>barrier dysfunction</a:t>
            </a:r>
            <a:r>
              <a:t> (IBD, dysbiosis).</a:t>
            </a:r>
          </a:p>
          <a:p>
            <a:pPr marL="457200" indent="-292100">
              <a:lnSpc>
                <a:spcPct val="115000"/>
              </a:lnSpc>
              <a:buClr>
                <a:srgbClr val="000000"/>
              </a:buClr>
              <a:buSzPts val="1000"/>
              <a:buFont typeface="Arial"/>
              <a:buChar char="●"/>
              <a:defRPr sz="1000"/>
            </a:pPr>
            <a:r>
              <a:t>Understanding these physiologic processes helps explain common symptoms like bloating, diarrhea, and malabsorption, and guides nutrition interventions.</a:t>
            </a: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44" name="Shape 844"/>
          <p:cNvSpPr/>
          <p:nvPr>
            <p:ph type="sldImg"/>
          </p:nvPr>
        </p:nvSpPr>
        <p:spPr>
          <a:prstGeom prst="rect">
            <a:avLst/>
          </a:prstGeom>
        </p:spPr>
        <p:txBody>
          <a:bodyPr/>
          <a:lstStyle/>
          <a:p>
            <a:pPr/>
          </a:p>
        </p:txBody>
      </p:sp>
      <p:sp>
        <p:nvSpPr>
          <p:cNvPr id="845" name="Shape 845"/>
          <p:cNvSpPr/>
          <p:nvPr>
            <p:ph type="body" sz="quarter" idx="1"/>
          </p:nvPr>
        </p:nvSpPr>
        <p:spPr>
          <a:prstGeom prst="rect">
            <a:avLst/>
          </a:prstGeom>
        </p:spPr>
        <p:txBody>
          <a:bodyPr/>
          <a:lstStyle/>
          <a:p>
            <a:pPr>
              <a:lnSpc>
                <a:spcPct val="115000"/>
              </a:lnSpc>
              <a:spcBef>
                <a:spcPts val="1400"/>
              </a:spcBef>
              <a:defRPr b="1" sz="1000"/>
            </a:pPr>
            <a:r>
              <a:t>Effect of the Microbiome on Body Composition &amp; Metabolism</a:t>
            </a:r>
          </a:p>
          <a:p>
            <a:pPr marL="457200" indent="-292100">
              <a:lnSpc>
                <a:spcPct val="115000"/>
              </a:lnSpc>
              <a:spcBef>
                <a:spcPts val="1200"/>
              </a:spcBef>
              <a:buClr>
                <a:srgbClr val="000000"/>
              </a:buClr>
              <a:buSzPts val="1000"/>
              <a:buFont typeface="Arial"/>
              <a:buChar char="●"/>
              <a:defRPr sz="1000"/>
            </a:pPr>
            <a:r>
              <a:t>The gut microbiome consists of </a:t>
            </a:r>
            <a:r>
              <a:rPr b="1"/>
              <a:t>trillions of microorganisms</a:t>
            </a:r>
            <a:r>
              <a:t> that play a major role in digestion, metabolism, and immune function.</a:t>
            </a:r>
          </a:p>
          <a:p>
            <a:pPr marL="457200" indent="-292100">
              <a:lnSpc>
                <a:spcPct val="115000"/>
              </a:lnSpc>
              <a:buClr>
                <a:srgbClr val="000000"/>
              </a:buClr>
              <a:buSzPts val="1000"/>
              <a:buFont typeface="Arial"/>
              <a:buChar char="●"/>
              <a:defRPr sz="1000"/>
            </a:pPr>
            <a:r>
              <a:t>Key functions include </a:t>
            </a:r>
            <a:r>
              <a:rPr b="1"/>
              <a:t>fermenting fiber, producing short-chain fatty acids (SCFAs), regulating inflammation, and communicating through the gut–brain–liver axis</a:t>
            </a:r>
            <a:r>
              <a:t>.</a:t>
            </a:r>
          </a:p>
          <a:p>
            <a:pPr marL="457200" indent="-292100">
              <a:lnSpc>
                <a:spcPct val="115000"/>
              </a:lnSpc>
              <a:buClr>
                <a:srgbClr val="000000"/>
              </a:buClr>
              <a:buSzPts val="1000"/>
              <a:buFont typeface="Arial"/>
              <a:buChar char="●"/>
              <a:defRPr b="1" sz="1000"/>
            </a:pPr>
            <a:r>
              <a:t>Firmicutes and Bacteroidetes</a:t>
            </a:r>
            <a:r>
              <a:rPr b="0"/>
              <a:t> are the dominant bacterial phyla commonly discussed in nutrition and metabolism.</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0" name="Shape 170"/>
          <p:cNvSpPr/>
          <p:nvPr>
            <p:ph type="sldImg"/>
          </p:nvPr>
        </p:nvSpPr>
        <p:spPr>
          <a:prstGeom prst="rect">
            <a:avLst/>
          </a:prstGeom>
        </p:spPr>
        <p:txBody>
          <a:bodyPr/>
          <a:lstStyle/>
          <a:p>
            <a:pPr/>
          </a:p>
        </p:txBody>
      </p:sp>
      <p:sp>
        <p:nvSpPr>
          <p:cNvPr id="171" name="Shape 171"/>
          <p:cNvSpPr/>
          <p:nvPr>
            <p:ph type="body" sz="quarter" idx="1"/>
          </p:nvPr>
        </p:nvSpPr>
        <p:spPr>
          <a:prstGeom prst="rect">
            <a:avLst/>
          </a:prstGeom>
        </p:spPr>
        <p:txBody>
          <a:bodyPr/>
          <a:lstStyle/>
          <a:p>
            <a:pPr>
              <a:lnSpc>
                <a:spcPct val="115000"/>
              </a:lnSpc>
              <a:spcBef>
                <a:spcPts val="1400"/>
              </a:spcBef>
              <a:defRPr b="1" sz="1000"/>
            </a:pPr>
            <a:r>
              <a:t>Conception Disruptors</a:t>
            </a:r>
          </a:p>
          <a:p>
            <a:pPr marL="457200" indent="-292100">
              <a:lnSpc>
                <a:spcPct val="115000"/>
              </a:lnSpc>
              <a:spcBef>
                <a:spcPts val="1200"/>
              </a:spcBef>
              <a:buClr>
                <a:srgbClr val="000000"/>
              </a:buClr>
              <a:buSzPts val="1000"/>
              <a:buFont typeface="Arial"/>
              <a:buChar char="●"/>
              <a:defRPr sz="1000"/>
            </a:pPr>
            <a:r>
              <a:t>Several factors can affect fertility and increase the risk of miscarriage.</a:t>
            </a:r>
          </a:p>
          <a:p>
            <a:pPr marL="457200" indent="-292100">
              <a:lnSpc>
                <a:spcPct val="115000"/>
              </a:lnSpc>
              <a:buClr>
                <a:srgbClr val="000000"/>
              </a:buClr>
              <a:buSzPts val="1000"/>
              <a:buFont typeface="Arial"/>
              <a:buChar char="●"/>
              <a:defRPr sz="1000"/>
            </a:pPr>
            <a:r>
              <a:t>Weight and overall metabolic health matter—both underweight status and metabolic dysfunction can negatively impact fertility and pregnancy outcomes.</a:t>
            </a:r>
          </a:p>
          <a:p>
            <a:pPr marL="457200" indent="-292100">
              <a:lnSpc>
                <a:spcPct val="115000"/>
              </a:lnSpc>
              <a:buClr>
                <a:srgbClr val="000000"/>
              </a:buClr>
              <a:buSzPts val="1000"/>
              <a:buFont typeface="Arial"/>
              <a:buChar char="●"/>
              <a:defRPr sz="1000"/>
            </a:pPr>
            <a:r>
              <a:t>Poor glucose control early in pregnancy is associated with congenital abnormalities and miscarriage. Remember that gestational diabetes increases the mother's future risk of type 2 diabetes.</a:t>
            </a:r>
          </a:p>
          <a:p>
            <a:pPr marL="457200" indent="-292100">
              <a:lnSpc>
                <a:spcPct val="115000"/>
              </a:lnSpc>
              <a:buClr>
                <a:srgbClr val="000000"/>
              </a:buClr>
              <a:buSzPts val="1000"/>
              <a:buFont typeface="Arial"/>
              <a:buChar char="●"/>
              <a:defRPr sz="1000"/>
            </a:pPr>
            <a:r>
              <a:t>Nutrient deficiencies—especially folate, vitamin D, vitamin E, magnesium, selenium, and B vitamins—have all been associated with poorer pregnancy outcomes.</a:t>
            </a:r>
          </a:p>
          <a:p>
            <a:pPr marL="457200" indent="-292100">
              <a:lnSpc>
                <a:spcPct val="115000"/>
              </a:lnSpc>
              <a:buClr>
                <a:srgbClr val="000000"/>
              </a:buClr>
              <a:buSzPts val="1000"/>
              <a:buFont typeface="Arial"/>
              <a:buChar char="●"/>
              <a:defRPr sz="1000"/>
            </a:pPr>
            <a:r>
              <a:t>Insulin resistance is another important contributor and is commonly seen in individuals with recurrent pregnancy loss.</a:t>
            </a:r>
          </a:p>
          <a:p>
            <a:pPr marL="457200" indent="-292100">
              <a:lnSpc>
                <a:spcPct val="115000"/>
              </a:lnSpc>
              <a:buClr>
                <a:srgbClr val="000000"/>
              </a:buClr>
              <a:buSzPts val="1000"/>
              <a:buFont typeface="Arial"/>
              <a:buChar char="●"/>
              <a:defRPr b="1" sz="1000"/>
            </a:pPr>
            <a:r>
              <a:t>Remember that</a:t>
            </a:r>
            <a:r>
              <a:rPr b="0"/>
              <a:t> fertility is influenced by </a:t>
            </a:r>
            <a:r>
              <a:t>both maternal and paternal health</a:t>
            </a:r>
            <a:r>
              <a:rPr b="0"/>
              <a:t>. </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54" name="Shape 854"/>
          <p:cNvSpPr/>
          <p:nvPr>
            <p:ph type="sldImg"/>
          </p:nvPr>
        </p:nvSpPr>
        <p:spPr>
          <a:prstGeom prst="rect">
            <a:avLst/>
          </a:prstGeom>
        </p:spPr>
        <p:txBody>
          <a:bodyPr/>
          <a:lstStyle/>
          <a:p>
            <a:pPr/>
          </a:p>
        </p:txBody>
      </p:sp>
      <p:sp>
        <p:nvSpPr>
          <p:cNvPr id="855" name="Shape 855"/>
          <p:cNvSpPr/>
          <p:nvPr>
            <p:ph type="body" sz="quarter" idx="1"/>
          </p:nvPr>
        </p:nvSpPr>
        <p:spPr>
          <a:prstGeom prst="rect">
            <a:avLst/>
          </a:prstGeom>
        </p:spPr>
        <p:txBody>
          <a:bodyPr/>
          <a:lstStyle/>
          <a:p>
            <a:pPr>
              <a:lnSpc>
                <a:spcPct val="115000"/>
              </a:lnSpc>
              <a:spcBef>
                <a:spcPts val="1400"/>
              </a:spcBef>
              <a:defRPr b="1" sz="1300"/>
            </a:pPr>
            <a:r>
              <a:t>Carbohydrate Metabolism</a:t>
            </a:r>
          </a:p>
          <a:p>
            <a:pPr marL="457200" indent="-298450">
              <a:lnSpc>
                <a:spcPct val="115000"/>
              </a:lnSpc>
              <a:spcBef>
                <a:spcPts val="1200"/>
              </a:spcBef>
              <a:buClr>
                <a:srgbClr val="000000"/>
              </a:buClr>
              <a:buSzPts val="1100"/>
              <a:buFont typeface="Arial"/>
              <a:buChar char="●"/>
              <a:defRPr b="1" sz="1100"/>
            </a:pPr>
            <a:r>
              <a:t>Bacteroidetes and Firmicutes</a:t>
            </a:r>
            <a:r>
              <a:rPr b="0"/>
              <a:t> ferment soluble fiber, resistant starches, and oligosaccharides into the short-chain fatty acids </a:t>
            </a:r>
            <a:r>
              <a:t>acetate, propionate, and butyrate</a:t>
            </a:r>
            <a:r>
              <a:rPr b="0"/>
              <a:t>.</a:t>
            </a:r>
          </a:p>
          <a:p>
            <a:pPr marL="457200" indent="-298450">
              <a:lnSpc>
                <a:spcPct val="115000"/>
              </a:lnSpc>
              <a:buClr>
                <a:srgbClr val="000000"/>
              </a:buClr>
              <a:buSzPts val="1100"/>
              <a:buFont typeface="Arial"/>
              <a:buChar char="●"/>
              <a:defRPr b="1" sz="1100"/>
            </a:pPr>
            <a:r>
              <a:t>Butyrate</a:t>
            </a:r>
            <a:r>
              <a:rPr b="0"/>
              <a:t> supports intestinal barrier integrity, while </a:t>
            </a:r>
            <a:r>
              <a:t>propionate and acetate</a:t>
            </a:r>
            <a:r>
              <a:rPr b="0"/>
              <a:t> help regulate glucose and lipid metabolism.</a:t>
            </a:r>
          </a:p>
          <a:p>
            <a:pPr marL="457200" indent="-298450">
              <a:lnSpc>
                <a:spcPct val="115000"/>
              </a:lnSpc>
              <a:buClr>
                <a:srgbClr val="000000"/>
              </a:buClr>
              <a:buSzPts val="1100"/>
              <a:buFont typeface="Arial"/>
              <a:buChar char="●"/>
              <a:defRPr sz="1100"/>
            </a:pPr>
            <a:r>
              <a:t>SCFAs also improve </a:t>
            </a:r>
            <a:r>
              <a:rPr b="1"/>
              <a:t>insulin sensitivity</a:t>
            </a:r>
            <a:r>
              <a:t> and stimulate satiety hormones like </a:t>
            </a:r>
            <a:r>
              <a:rPr b="1"/>
              <a:t>GLP-1 and PYY</a:t>
            </a:r>
            <a:r>
              <a:t>.</a:t>
            </a:r>
          </a:p>
          <a:p>
            <a:pPr marL="457200" indent="-298450">
              <a:lnSpc>
                <a:spcPct val="115000"/>
              </a:lnSpc>
              <a:buClr>
                <a:srgbClr val="000000"/>
              </a:buClr>
              <a:buSzPts val="1100"/>
              <a:buFont typeface="Arial"/>
              <a:buChar char="●"/>
              <a:defRPr sz="1100"/>
            </a:pPr>
            <a:r>
              <a:t>A </a:t>
            </a:r>
            <a:r>
              <a:rPr b="1"/>
              <a:t>low-fiber diet</a:t>
            </a:r>
            <a:r>
              <a:t> reduces SCFA-producing bacteria, which can impair glucose control and promote metabolic dysfunction.</a:t>
            </a: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64" name="Shape 864"/>
          <p:cNvSpPr/>
          <p:nvPr>
            <p:ph type="sldImg"/>
          </p:nvPr>
        </p:nvSpPr>
        <p:spPr>
          <a:prstGeom prst="rect">
            <a:avLst/>
          </a:prstGeom>
        </p:spPr>
        <p:txBody>
          <a:bodyPr/>
          <a:lstStyle/>
          <a:p>
            <a:pPr/>
          </a:p>
        </p:txBody>
      </p:sp>
      <p:sp>
        <p:nvSpPr>
          <p:cNvPr id="865" name="Shape 865"/>
          <p:cNvSpPr/>
          <p:nvPr>
            <p:ph type="body" sz="quarter" idx="1"/>
          </p:nvPr>
        </p:nvSpPr>
        <p:spPr>
          <a:prstGeom prst="rect">
            <a:avLst/>
          </a:prstGeom>
        </p:spPr>
        <p:txBody>
          <a:bodyPr/>
          <a:lstStyle/>
          <a:p>
            <a:pPr>
              <a:lnSpc>
                <a:spcPct val="115000"/>
              </a:lnSpc>
              <a:spcBef>
                <a:spcPts val="1400"/>
              </a:spcBef>
              <a:defRPr b="1" sz="1100"/>
            </a:pPr>
            <a:r>
              <a:t>The Microbiome &amp; Protein Metabolism</a:t>
            </a:r>
          </a:p>
          <a:p>
            <a:pPr marL="457200" indent="-298450">
              <a:lnSpc>
                <a:spcPct val="115000"/>
              </a:lnSpc>
              <a:spcBef>
                <a:spcPts val="1200"/>
              </a:spcBef>
              <a:buClr>
                <a:srgbClr val="000000"/>
              </a:buClr>
              <a:buSzPts val="1100"/>
              <a:buFont typeface="Arial"/>
              <a:buChar char="●"/>
              <a:defRPr sz="1100"/>
            </a:pPr>
            <a:r>
              <a:t>Gut microbes also ferment </a:t>
            </a:r>
            <a:r>
              <a:rPr b="1"/>
              <a:t>proteins and amino acids</a:t>
            </a:r>
            <a:r>
              <a:t>, particularly in the colon.</a:t>
            </a:r>
          </a:p>
          <a:p>
            <a:pPr marL="457200" indent="-298450">
              <a:lnSpc>
                <a:spcPct val="115000"/>
              </a:lnSpc>
              <a:buClr>
                <a:srgbClr val="000000"/>
              </a:buClr>
              <a:buSzPts val="1100"/>
              <a:buFont typeface="Arial"/>
              <a:buChar char="●"/>
              <a:defRPr sz="1100"/>
            </a:pPr>
            <a:r>
              <a:t>This process produces both </a:t>
            </a:r>
            <a:r>
              <a:rPr b="1"/>
              <a:t>beneficial metabolites</a:t>
            </a:r>
            <a:r>
              <a:t> (SCFAs and branched-chain fatty acids) and </a:t>
            </a:r>
            <a:r>
              <a:rPr b="1"/>
              <a:t>potentially harmful compounds</a:t>
            </a:r>
            <a:r>
              <a:t> such as ammonia, phenols, indoles, and hydrogen sulfide.</a:t>
            </a:r>
          </a:p>
          <a:p>
            <a:pPr marL="457200" indent="-298450">
              <a:lnSpc>
                <a:spcPct val="115000"/>
              </a:lnSpc>
              <a:buClr>
                <a:srgbClr val="000000"/>
              </a:buClr>
              <a:buSzPts val="1100"/>
              <a:buFont typeface="Arial"/>
              <a:buChar char="●"/>
              <a:defRPr sz="1100"/>
            </a:pPr>
            <a:r>
              <a:t>A diet </a:t>
            </a:r>
            <a:r>
              <a:rPr b="1"/>
              <a:t>high in fiber</a:t>
            </a:r>
            <a:r>
              <a:t> helps shift the microbiome toward more beneficial fermentation and reduces harmful byproducts.</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74" name="Shape 874"/>
          <p:cNvSpPr/>
          <p:nvPr>
            <p:ph type="sldImg"/>
          </p:nvPr>
        </p:nvSpPr>
        <p:spPr>
          <a:prstGeom prst="rect">
            <a:avLst/>
          </a:prstGeom>
        </p:spPr>
        <p:txBody>
          <a:bodyPr/>
          <a:lstStyle/>
          <a:p>
            <a:pPr/>
          </a:p>
        </p:txBody>
      </p:sp>
      <p:sp>
        <p:nvSpPr>
          <p:cNvPr id="875" name="Shape 875"/>
          <p:cNvSpPr/>
          <p:nvPr>
            <p:ph type="body" sz="quarter" idx="1"/>
          </p:nvPr>
        </p:nvSpPr>
        <p:spPr>
          <a:prstGeom prst="rect">
            <a:avLst/>
          </a:prstGeom>
        </p:spPr>
        <p:txBody>
          <a:bodyPr/>
          <a:lstStyle/>
          <a:p>
            <a:pPr>
              <a:lnSpc>
                <a:spcPct val="115000"/>
              </a:lnSpc>
              <a:spcBef>
                <a:spcPts val="1400"/>
              </a:spcBef>
              <a:defRPr b="1" sz="1000"/>
            </a:pPr>
            <a:r>
              <a:t>The Microbiome &amp; Lipid Metabolism</a:t>
            </a:r>
          </a:p>
          <a:p>
            <a:pPr marL="457200" indent="-292100">
              <a:lnSpc>
                <a:spcPct val="115000"/>
              </a:lnSpc>
              <a:spcBef>
                <a:spcPts val="1200"/>
              </a:spcBef>
              <a:buClr>
                <a:srgbClr val="000000"/>
              </a:buClr>
              <a:buSzPts val="1000"/>
              <a:buFont typeface="Arial"/>
              <a:buChar char="●"/>
              <a:defRPr sz="1000"/>
            </a:pPr>
            <a:r>
              <a:t>The microbiome helps regulate </a:t>
            </a:r>
            <a:r>
              <a:rPr b="1"/>
              <a:t>bile acid metabolism</a:t>
            </a:r>
            <a:r>
              <a:t>, lipid absorption, fat storage, and fat oxidation.</a:t>
            </a:r>
          </a:p>
          <a:p>
            <a:pPr marL="457200" indent="-292100">
              <a:lnSpc>
                <a:spcPct val="115000"/>
              </a:lnSpc>
              <a:buClr>
                <a:srgbClr val="000000"/>
              </a:buClr>
              <a:buSzPts val="1000"/>
              <a:buFont typeface="Arial"/>
              <a:buChar char="●"/>
              <a:defRPr b="1" sz="1000"/>
            </a:pPr>
            <a:r>
              <a:t>Butyrate</a:t>
            </a:r>
            <a:r>
              <a:rPr b="0"/>
              <a:t> promotes fat oxidation, while </a:t>
            </a:r>
            <a:r>
              <a:t>propionate</a:t>
            </a:r>
            <a:r>
              <a:rPr b="0"/>
              <a:t> helps reduce hepatic lipogenesis.</a:t>
            </a:r>
          </a:p>
          <a:p>
            <a:pPr marL="457200" indent="-292100">
              <a:lnSpc>
                <a:spcPct val="115000"/>
              </a:lnSpc>
              <a:buClr>
                <a:srgbClr val="000000"/>
              </a:buClr>
              <a:buSzPts val="1000"/>
              <a:buFont typeface="Arial"/>
              <a:buChar char="●"/>
              <a:defRPr sz="1000"/>
            </a:pPr>
            <a:r>
              <a:t>Gut bacteria also influence metabolism through </a:t>
            </a:r>
            <a:r>
              <a:rPr b="1"/>
              <a:t>FXR (Farnesoid X Receptor) and TGR5 (Takeda G Protein-Coupled Receptor 5)  signaling</a:t>
            </a:r>
            <a:r>
              <a:t>, affecting triglyceride synthesis and energy expenditure.</a:t>
            </a:r>
          </a:p>
          <a:p>
            <a:pPr marL="457200" indent="-292100">
              <a:lnSpc>
                <a:spcPct val="115000"/>
              </a:lnSpc>
              <a:buClr>
                <a:srgbClr val="000000"/>
              </a:buClr>
              <a:buSzPts val="1000"/>
              <a:buFont typeface="Arial"/>
              <a:buChar char="●"/>
              <a:defRPr sz="1000"/>
            </a:pPr>
            <a:r>
              <a:t>Dysbiosis can disrupt bile acid metabolism, contributing to </a:t>
            </a:r>
            <a:r>
              <a:rPr b="1"/>
              <a:t>insulin resistance and fatty liver disease</a:t>
            </a:r>
            <a:r>
              <a:t>.</a:t>
            </a:r>
          </a:p>
          <a:p>
            <a:pPr>
              <a:lnSpc>
                <a:spcPct val="115000"/>
              </a:lnSpc>
              <a:spcBef>
                <a:spcPts val="1200"/>
              </a:spcBef>
              <a:defRPr i="1" sz="1000"/>
            </a:pPr>
            <a:r>
              <a:t>For those who want a deeper dive: </a:t>
            </a:r>
            <a:br/>
          </a:p>
          <a:p>
            <a:pPr>
              <a:lnSpc>
                <a:spcPct val="115000"/>
              </a:lnSpc>
              <a:spcBef>
                <a:spcPts val="1200"/>
              </a:spcBef>
              <a:defRPr b="1" sz="1000"/>
            </a:pPr>
            <a:r>
              <a:t>FXR (Farnesoid X Receptor) - </a:t>
            </a:r>
            <a:r>
              <a:rPr b="0"/>
              <a:t>Think of FXR as the body's </a:t>
            </a:r>
            <a:r>
              <a:t>"bile acid sensor."</a:t>
            </a:r>
          </a:p>
          <a:p>
            <a:pPr marL="457200" indent="-292100">
              <a:lnSpc>
                <a:spcPct val="115000"/>
              </a:lnSpc>
              <a:spcBef>
                <a:spcPts val="1200"/>
              </a:spcBef>
              <a:buClr>
                <a:srgbClr val="000000"/>
              </a:buClr>
              <a:buSzPts val="1000"/>
              <a:buFont typeface="Arial"/>
              <a:buChar char="●"/>
              <a:defRPr b="1" sz="1000"/>
            </a:pPr>
            <a:r>
              <a:t>Where it's found:</a:t>
            </a:r>
            <a:r>
              <a:rPr b="0"/>
              <a:t> Liver and intestine</a:t>
            </a:r>
          </a:p>
          <a:p>
            <a:pPr marL="457200" indent="-292100">
              <a:lnSpc>
                <a:spcPct val="115000"/>
              </a:lnSpc>
              <a:buClr>
                <a:srgbClr val="000000"/>
              </a:buClr>
              <a:buSzPts val="1000"/>
              <a:buFont typeface="Arial"/>
              <a:buChar char="●"/>
              <a:defRPr b="1" sz="1000"/>
            </a:pPr>
            <a:r>
              <a:t>Activated by:</a:t>
            </a:r>
            <a:r>
              <a:rPr b="0"/>
              <a:t> Bile acids</a:t>
            </a:r>
          </a:p>
          <a:p>
            <a:pPr marL="457200" indent="-292100">
              <a:lnSpc>
                <a:spcPct val="115000"/>
              </a:lnSpc>
              <a:buClr>
                <a:srgbClr val="000000"/>
              </a:buClr>
              <a:buSzPts val="1000"/>
              <a:buFont typeface="Arial"/>
              <a:buChar char="●"/>
              <a:defRPr b="1" sz="1000"/>
            </a:pPr>
            <a:r>
              <a:t>Main jobs:</a:t>
            </a:r>
          </a:p>
          <a:p>
            <a:pPr lvl="1" marL="914400" indent="-292100">
              <a:lnSpc>
                <a:spcPct val="115000"/>
              </a:lnSpc>
              <a:buClr>
                <a:srgbClr val="000000"/>
              </a:buClr>
              <a:buSzPts val="1000"/>
              <a:buFont typeface="Arial"/>
              <a:buChar char="○"/>
              <a:defRPr sz="1000"/>
            </a:pPr>
            <a:r>
              <a:t>Regulates bile acid production (prevents making too much)</a:t>
            </a:r>
          </a:p>
          <a:p>
            <a:pPr lvl="1" marL="914400" indent="-292100">
              <a:lnSpc>
                <a:spcPct val="115000"/>
              </a:lnSpc>
              <a:buClr>
                <a:srgbClr val="000000"/>
              </a:buClr>
              <a:buSzPts val="1000"/>
              <a:buFont typeface="Arial"/>
              <a:buChar char="○"/>
              <a:defRPr sz="1000"/>
            </a:pPr>
            <a:r>
              <a:t>Helps regulate </a:t>
            </a:r>
            <a:r>
              <a:rPr b="1"/>
              <a:t>glucose metabolism</a:t>
            </a:r>
            <a:endParaRPr b="1"/>
          </a:p>
          <a:p>
            <a:pPr lvl="1" marL="914400" indent="-292100">
              <a:lnSpc>
                <a:spcPct val="115000"/>
              </a:lnSpc>
              <a:buClr>
                <a:srgbClr val="000000"/>
              </a:buClr>
              <a:buSzPts val="1000"/>
              <a:buFont typeface="Arial"/>
              <a:buChar char="○"/>
              <a:defRPr sz="1000"/>
            </a:pPr>
            <a:r>
              <a:t>Decreases </a:t>
            </a:r>
            <a:r>
              <a:rPr b="1"/>
              <a:t>fat (triglyceride) synthesis</a:t>
            </a:r>
            <a:r>
              <a:t> in the liver</a:t>
            </a:r>
          </a:p>
          <a:p>
            <a:pPr lvl="1" marL="914400" indent="-292100">
              <a:lnSpc>
                <a:spcPct val="115000"/>
              </a:lnSpc>
              <a:buClr>
                <a:srgbClr val="000000"/>
              </a:buClr>
              <a:buSzPts val="1000"/>
              <a:buFont typeface="Arial"/>
              <a:buChar char="○"/>
              <a:defRPr sz="1000"/>
            </a:pPr>
            <a:r>
              <a:t>Improves insulin sensitivity</a:t>
            </a:r>
          </a:p>
          <a:p>
            <a:pPr>
              <a:lnSpc>
                <a:spcPct val="115000"/>
              </a:lnSpc>
              <a:spcBef>
                <a:spcPts val="1200"/>
              </a:spcBef>
              <a:defRPr b="1" sz="1000"/>
            </a:pPr>
            <a:r>
              <a:t>Easy way to remember: FXR = "Fuel regulator."</a:t>
            </a:r>
            <a:r>
              <a:rPr b="0"/>
              <a:t> It senses bile acids and helps regulate fat and glucose metabolism.</a:t>
            </a:r>
          </a:p>
          <a:p>
            <a:pPr>
              <a:lnSpc>
                <a:spcPct val="115000"/>
              </a:lnSpc>
              <a:spcBef>
                <a:spcPts val="1400"/>
              </a:spcBef>
              <a:defRPr b="1" sz="1000"/>
            </a:pPr>
            <a:r>
              <a:t>TGR5 (Takeda G Protein-Coupled Receptor 5) - </a:t>
            </a:r>
            <a:r>
              <a:rPr b="0"/>
              <a:t>Think of TGR5 as the </a:t>
            </a:r>
            <a:r>
              <a:t>"energy expenditure receptor."</a:t>
            </a:r>
          </a:p>
          <a:p>
            <a:pPr marL="457200" indent="-292100">
              <a:lnSpc>
                <a:spcPct val="115000"/>
              </a:lnSpc>
              <a:spcBef>
                <a:spcPts val="1200"/>
              </a:spcBef>
              <a:buClr>
                <a:srgbClr val="000000"/>
              </a:buClr>
              <a:buSzPts val="1000"/>
              <a:buFont typeface="Arial"/>
              <a:buChar char="●"/>
              <a:defRPr b="1" sz="1000"/>
            </a:pPr>
            <a:r>
              <a:t>Where it's found:</a:t>
            </a:r>
            <a:r>
              <a:rPr b="0"/>
              <a:t> Intestine, brown fat, immune cells, muscle</a:t>
            </a:r>
          </a:p>
          <a:p>
            <a:pPr marL="457200" indent="-292100">
              <a:lnSpc>
                <a:spcPct val="115000"/>
              </a:lnSpc>
              <a:buClr>
                <a:srgbClr val="000000"/>
              </a:buClr>
              <a:buSzPts val="1000"/>
              <a:buFont typeface="Arial"/>
              <a:buChar char="●"/>
              <a:defRPr b="1" sz="1000"/>
            </a:pPr>
            <a:r>
              <a:t>Activated by:</a:t>
            </a:r>
            <a:r>
              <a:rPr b="0"/>
              <a:t> Bile acids</a:t>
            </a:r>
          </a:p>
          <a:p>
            <a:pPr marL="457200" indent="-292100">
              <a:lnSpc>
                <a:spcPct val="115000"/>
              </a:lnSpc>
              <a:buClr>
                <a:srgbClr val="000000"/>
              </a:buClr>
              <a:buSzPts val="1000"/>
              <a:buFont typeface="Arial"/>
              <a:buChar char="●"/>
              <a:defRPr b="1" sz="1000"/>
            </a:pPr>
            <a:r>
              <a:t>Main jobs:</a:t>
            </a:r>
          </a:p>
          <a:p>
            <a:pPr lvl="1" marL="914400" indent="-292100">
              <a:lnSpc>
                <a:spcPct val="115000"/>
              </a:lnSpc>
              <a:buClr>
                <a:srgbClr val="000000"/>
              </a:buClr>
              <a:buSzPts val="1000"/>
              <a:buFont typeface="Arial"/>
              <a:buChar char="○"/>
              <a:defRPr sz="1000"/>
            </a:pPr>
            <a:r>
              <a:t>Increases </a:t>
            </a:r>
            <a:r>
              <a:rPr b="1"/>
              <a:t>energy expenditure</a:t>
            </a:r>
            <a:endParaRPr b="1"/>
          </a:p>
          <a:p>
            <a:pPr lvl="1" marL="914400" indent="-292100">
              <a:lnSpc>
                <a:spcPct val="115000"/>
              </a:lnSpc>
              <a:buClr>
                <a:srgbClr val="000000"/>
              </a:buClr>
              <a:buSzPts val="1000"/>
              <a:buFont typeface="Arial"/>
              <a:buChar char="○"/>
              <a:defRPr sz="1000"/>
            </a:pPr>
            <a:r>
              <a:t>Stimulates </a:t>
            </a:r>
            <a:r>
              <a:rPr b="1"/>
              <a:t>GLP-1 release</a:t>
            </a:r>
            <a:r>
              <a:t> from the intestine</a:t>
            </a:r>
          </a:p>
          <a:p>
            <a:pPr lvl="1" marL="914400" indent="-292100">
              <a:lnSpc>
                <a:spcPct val="115000"/>
              </a:lnSpc>
              <a:buClr>
                <a:srgbClr val="000000"/>
              </a:buClr>
              <a:buSzPts val="1000"/>
              <a:buFont typeface="Arial"/>
              <a:buChar char="○"/>
              <a:defRPr sz="1000"/>
            </a:pPr>
            <a:r>
              <a:t>Improves insulin secretion and glucose regulation</a:t>
            </a:r>
          </a:p>
          <a:p>
            <a:pPr lvl="1" marL="914400" indent="-292100">
              <a:lnSpc>
                <a:spcPct val="115000"/>
              </a:lnSpc>
              <a:buClr>
                <a:srgbClr val="000000"/>
              </a:buClr>
              <a:buSzPts val="1000"/>
              <a:buFont typeface="Arial"/>
              <a:buChar char="○"/>
              <a:defRPr sz="1000"/>
            </a:pPr>
            <a:r>
              <a:t>Reduces inflammation</a:t>
            </a:r>
          </a:p>
          <a:p>
            <a:pPr>
              <a:lnSpc>
                <a:spcPct val="115000"/>
              </a:lnSpc>
              <a:spcBef>
                <a:spcPts val="1200"/>
              </a:spcBef>
              <a:defRPr b="1" sz="1000"/>
            </a:pPr>
            <a:r>
              <a:t>Easy way to remember: TGR5 = "Turns up the thermostat."</a:t>
            </a:r>
            <a:r>
              <a:rPr b="0"/>
              <a:t> It helps burn more energy and improves metabolic health.</a:t>
            </a:r>
          </a:p>
          <a:p>
            <a:pPr>
              <a:lnSpc>
                <a:spcPct val="115000"/>
              </a:lnSpc>
              <a:spcBef>
                <a:spcPts val="1200"/>
              </a:spcBef>
            </a:pPr>
            <a:endParaRPr sz="100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85" name="Shape 885"/>
          <p:cNvSpPr/>
          <p:nvPr>
            <p:ph type="sldImg"/>
          </p:nvPr>
        </p:nvSpPr>
        <p:spPr>
          <a:prstGeom prst="rect">
            <a:avLst/>
          </a:prstGeom>
        </p:spPr>
        <p:txBody>
          <a:bodyPr/>
          <a:lstStyle/>
          <a:p>
            <a:pPr/>
          </a:p>
        </p:txBody>
      </p:sp>
      <p:sp>
        <p:nvSpPr>
          <p:cNvPr id="886" name="Shape 886"/>
          <p:cNvSpPr/>
          <p:nvPr>
            <p:ph type="body" sz="quarter" idx="1"/>
          </p:nvPr>
        </p:nvSpPr>
        <p:spPr>
          <a:prstGeom prst="rect">
            <a:avLst/>
          </a:prstGeom>
        </p:spPr>
        <p:txBody>
          <a:bodyPr/>
          <a:lstStyle/>
          <a:p>
            <a:pPr marL="457200" indent="-298450">
              <a:buClr>
                <a:srgbClr val="000000"/>
              </a:buClr>
              <a:buSzPts val="1100"/>
              <a:buFont typeface="Arial"/>
              <a:buChar char="●"/>
              <a:defRPr sz="1100"/>
            </a:pPr>
            <a:r>
              <a:t>The gut microbiome contributes to </a:t>
            </a:r>
            <a:r>
              <a:rPr b="1"/>
              <a:t>micronutrient homeostasis</a:t>
            </a:r>
            <a:r>
              <a:t> by synthesizing </a:t>
            </a:r>
            <a:r>
              <a:rPr b="1"/>
              <a:t>vitamin K and several B vitamins</a:t>
            </a:r>
            <a:r>
              <a:t> and enhancing the absorption of minerals like </a:t>
            </a:r>
            <a:r>
              <a:rPr b="1"/>
              <a:t>calcium, magnesium, iron, and zinc</a:t>
            </a:r>
            <a:r>
              <a:t>.</a:t>
            </a:r>
          </a:p>
          <a:p>
            <a:pPr marL="457200" indent="-298450">
              <a:buClr>
                <a:srgbClr val="000000"/>
              </a:buClr>
              <a:buSzPts val="1100"/>
              <a:buFont typeface="Arial"/>
              <a:buChar char="●"/>
              <a:defRPr sz="1100"/>
            </a:pPr>
            <a:r>
              <a:t>Gut bacteria also convert </a:t>
            </a:r>
            <a:r>
              <a:rPr b="1"/>
              <a:t>polyphenols and other phytochemicals</a:t>
            </a:r>
            <a:r>
              <a:t> into more bioactive forms that the body can use.</a:t>
            </a:r>
          </a:p>
          <a:p>
            <a:pPr marL="457200" indent="-298450">
              <a:buClr>
                <a:srgbClr val="000000"/>
              </a:buClr>
              <a:buSzPts val="1100"/>
              <a:buFont typeface="Arial"/>
              <a:buChar char="●"/>
              <a:defRPr b="1" sz="1100"/>
            </a:pPr>
            <a:r>
              <a:t>Exam pearl:</a:t>
            </a:r>
            <a:r>
              <a:rPr b="0"/>
              <a:t> A healthy microbiome doesn't just digest food - it also helps </a:t>
            </a:r>
            <a:r>
              <a:t>produce, activate, and improve the absorption of key nutrients.</a:t>
            </a: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94" name="Shape 894"/>
          <p:cNvSpPr/>
          <p:nvPr>
            <p:ph type="sldImg"/>
          </p:nvPr>
        </p:nvSpPr>
        <p:spPr>
          <a:prstGeom prst="rect">
            <a:avLst/>
          </a:prstGeom>
        </p:spPr>
        <p:txBody>
          <a:bodyPr/>
          <a:lstStyle/>
          <a:p>
            <a:pPr/>
          </a:p>
        </p:txBody>
      </p:sp>
      <p:sp>
        <p:nvSpPr>
          <p:cNvPr id="895" name="Shape 895"/>
          <p:cNvSpPr/>
          <p:nvPr>
            <p:ph type="body" sz="quarter" idx="1"/>
          </p:nvPr>
        </p:nvSpPr>
        <p:spPr>
          <a:prstGeom prst="rect">
            <a:avLst/>
          </a:prstGeom>
        </p:spPr>
        <p:txBody>
          <a:bodyPr/>
          <a:lstStyle/>
          <a:p>
            <a:pPr>
              <a:lnSpc>
                <a:spcPct val="115000"/>
              </a:lnSpc>
              <a:spcBef>
                <a:spcPts val="1400"/>
              </a:spcBef>
              <a:defRPr b="1" sz="1000"/>
            </a:pPr>
            <a:r>
              <a:t>Dysbiosis &amp; Nutrient Imbalance</a:t>
            </a:r>
          </a:p>
          <a:p>
            <a:pPr marL="457200" indent="-292100">
              <a:lnSpc>
                <a:spcPct val="115000"/>
              </a:lnSpc>
              <a:spcBef>
                <a:spcPts val="1200"/>
              </a:spcBef>
              <a:buClr>
                <a:srgbClr val="000000"/>
              </a:buClr>
              <a:buSzPts val="1000"/>
              <a:buFont typeface="Arial"/>
              <a:buChar char="●"/>
              <a:defRPr b="1" sz="1000"/>
            </a:pPr>
            <a:r>
              <a:t>Dysbiosis</a:t>
            </a:r>
            <a:r>
              <a:rPr b="0"/>
              <a:t> refers to an imbalance in the gut microbiome that can impair nutrient metabolism and overall health.</a:t>
            </a:r>
          </a:p>
          <a:p>
            <a:pPr marL="457200" indent="-292100">
              <a:lnSpc>
                <a:spcPct val="115000"/>
              </a:lnSpc>
              <a:buClr>
                <a:srgbClr val="000000"/>
              </a:buClr>
              <a:buSzPts val="1000"/>
              <a:buFont typeface="Arial"/>
              <a:buChar char="●"/>
              <a:defRPr sz="1000"/>
            </a:pPr>
            <a:r>
              <a:t>It can reduce </a:t>
            </a:r>
            <a:r>
              <a:rPr b="1"/>
              <a:t>SCFA and vitamin production</a:t>
            </a:r>
            <a:r>
              <a:t>, increase intestinal permeability, and promote chronic inflammation.</a:t>
            </a:r>
          </a:p>
          <a:p>
            <a:pPr marL="457200" indent="-292100">
              <a:lnSpc>
                <a:spcPct val="115000"/>
              </a:lnSpc>
              <a:buClr>
                <a:srgbClr val="000000"/>
              </a:buClr>
              <a:buSzPts val="1000"/>
              <a:buFont typeface="Arial"/>
              <a:buChar char="●"/>
              <a:defRPr sz="1000"/>
            </a:pPr>
            <a:r>
              <a:t>Common contributors include </a:t>
            </a:r>
            <a:r>
              <a:rPr b="1"/>
              <a:t>antibiotics, low-fiber diets, chronic stress, and illness</a:t>
            </a:r>
            <a:r>
              <a:t>.</a:t>
            </a:r>
          </a:p>
          <a:p>
            <a:pPr marL="457200" indent="-292100">
              <a:lnSpc>
                <a:spcPct val="115000"/>
              </a:lnSpc>
              <a:buClr>
                <a:srgbClr val="000000"/>
              </a:buClr>
              <a:buSzPts val="1000"/>
              <a:buFont typeface="Arial"/>
              <a:buChar char="●"/>
              <a:defRPr sz="1000"/>
            </a:pPr>
            <a:r>
              <a:t>Restoring microbial balance through nutrition and lifestyle supports </a:t>
            </a:r>
            <a:r>
              <a:rPr b="1"/>
              <a:t>better nutrient absorption and metabolic health</a:t>
            </a:r>
            <a:r>
              <a:t>.</a:t>
            </a: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03" name="Shape 903"/>
          <p:cNvSpPr/>
          <p:nvPr>
            <p:ph type="sldImg"/>
          </p:nvPr>
        </p:nvSpPr>
        <p:spPr>
          <a:prstGeom prst="rect">
            <a:avLst/>
          </a:prstGeom>
        </p:spPr>
        <p:txBody>
          <a:bodyPr/>
          <a:lstStyle/>
          <a:p>
            <a:pPr/>
          </a:p>
        </p:txBody>
      </p:sp>
      <p:sp>
        <p:nvSpPr>
          <p:cNvPr id="904" name="Shape 904"/>
          <p:cNvSpPr/>
          <p:nvPr>
            <p:ph type="body" sz="quarter" idx="1"/>
          </p:nvPr>
        </p:nvSpPr>
        <p:spPr>
          <a:prstGeom prst="rect">
            <a:avLst/>
          </a:prstGeom>
        </p:spPr>
        <p:txBody>
          <a:bodyPr/>
          <a:lstStyle/>
          <a:p>
            <a:pPr>
              <a:lnSpc>
                <a:spcPct val="115000"/>
              </a:lnSpc>
              <a:spcBef>
                <a:spcPts val="1400"/>
              </a:spcBef>
              <a:defRPr b="1" sz="1000"/>
            </a:pPr>
            <a:r>
              <a:t>The Role of Probiotics</a:t>
            </a:r>
          </a:p>
          <a:p>
            <a:pPr marL="457200" indent="-292100">
              <a:lnSpc>
                <a:spcPct val="115000"/>
              </a:lnSpc>
              <a:spcBef>
                <a:spcPts val="1200"/>
              </a:spcBef>
              <a:buClr>
                <a:srgbClr val="000000"/>
              </a:buClr>
              <a:buSzPts val="1000"/>
              <a:buFont typeface="Arial"/>
              <a:buChar char="●"/>
              <a:defRPr b="1" sz="1000"/>
            </a:pPr>
            <a:r>
              <a:t>Probiotics</a:t>
            </a:r>
            <a:r>
              <a:rPr b="0"/>
              <a:t> are live microorganisms that provide health benefits when consumed in adequate amounts.</a:t>
            </a:r>
          </a:p>
          <a:p>
            <a:pPr marL="457200" indent="-292100">
              <a:lnSpc>
                <a:spcPct val="115000"/>
              </a:lnSpc>
              <a:buClr>
                <a:srgbClr val="000000"/>
              </a:buClr>
              <a:buSzPts val="1000"/>
              <a:buFont typeface="Arial"/>
              <a:buChar char="●"/>
              <a:defRPr sz="1000"/>
            </a:pPr>
            <a:r>
              <a:t>They support </a:t>
            </a:r>
            <a:r>
              <a:rPr b="1"/>
              <a:t>SCFA production, gut barrier integrity, and healthy glucose and lipid metabolism</a:t>
            </a:r>
            <a:r>
              <a:t>.</a:t>
            </a:r>
          </a:p>
          <a:p>
            <a:pPr marL="457200" indent="-292100">
              <a:lnSpc>
                <a:spcPct val="115000"/>
              </a:lnSpc>
              <a:buClr>
                <a:srgbClr val="000000"/>
              </a:buClr>
              <a:buSzPts val="1000"/>
              <a:buFont typeface="Arial"/>
              <a:buChar char="●"/>
              <a:defRPr sz="1000"/>
            </a:pPr>
            <a:r>
              <a:t>Common probiotic genera include </a:t>
            </a:r>
            <a:r>
              <a:rPr b="1"/>
              <a:t>Lactobacillus, Bifidobacterium, and </a:t>
            </a:r>
            <a:r>
              <a:rPr b="1" i="1"/>
              <a:t>Saccharomyces boulardii</a:t>
            </a:r>
            <a:r>
              <a:rPr b="1"/>
              <a:t>.</a:t>
            </a:r>
            <a:endParaRPr b="1"/>
          </a:p>
          <a:p>
            <a:pPr marL="457200" indent="-292100">
              <a:lnSpc>
                <a:spcPct val="115000"/>
              </a:lnSpc>
              <a:buClr>
                <a:srgbClr val="000000"/>
              </a:buClr>
              <a:buSzPts val="1000"/>
              <a:buFont typeface="Arial"/>
              <a:buChar char="●"/>
              <a:defRPr sz="1000"/>
            </a:pPr>
            <a:r>
              <a:t>Not all probiotics have the same clinical benefits</a:t>
            </a: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13" name="Shape 913"/>
          <p:cNvSpPr/>
          <p:nvPr>
            <p:ph type="sldImg"/>
          </p:nvPr>
        </p:nvSpPr>
        <p:spPr>
          <a:prstGeom prst="rect">
            <a:avLst/>
          </a:prstGeom>
        </p:spPr>
        <p:txBody>
          <a:bodyPr/>
          <a:lstStyle/>
          <a:p>
            <a:pPr/>
          </a:p>
        </p:txBody>
      </p:sp>
      <p:sp>
        <p:nvSpPr>
          <p:cNvPr id="914" name="Shape 914"/>
          <p:cNvSpPr/>
          <p:nvPr>
            <p:ph type="body" sz="quarter" idx="1"/>
          </p:nvPr>
        </p:nvSpPr>
        <p:spPr>
          <a:prstGeom prst="rect">
            <a:avLst/>
          </a:prstGeom>
        </p:spPr>
        <p:txBody>
          <a:bodyPr/>
          <a:lstStyle/>
          <a:p>
            <a:pPr>
              <a:lnSpc>
                <a:spcPct val="115000"/>
              </a:lnSpc>
              <a:spcBef>
                <a:spcPts val="1400"/>
              </a:spcBef>
              <a:defRPr b="1" sz="1000"/>
            </a:pPr>
            <a:r>
              <a:t>The Role of Prebiotics</a:t>
            </a:r>
          </a:p>
          <a:p>
            <a:pPr marL="457200" indent="-292100">
              <a:lnSpc>
                <a:spcPct val="115000"/>
              </a:lnSpc>
              <a:spcBef>
                <a:spcPts val="1200"/>
              </a:spcBef>
              <a:buClr>
                <a:srgbClr val="000000"/>
              </a:buClr>
              <a:buSzPts val="1000"/>
              <a:buFont typeface="Arial"/>
              <a:buChar char="●"/>
              <a:defRPr b="1" sz="1000"/>
            </a:pPr>
            <a:r>
              <a:t>Prebiotics</a:t>
            </a:r>
            <a:r>
              <a:rPr b="0"/>
              <a:t> are non-digestible fibers that </a:t>
            </a:r>
            <a:r>
              <a:t>feed beneficial gut bacteria</a:t>
            </a:r>
            <a:r>
              <a:rPr b="0"/>
              <a:t>.</a:t>
            </a:r>
          </a:p>
          <a:p>
            <a:pPr marL="457200" indent="-292100">
              <a:lnSpc>
                <a:spcPct val="115000"/>
              </a:lnSpc>
              <a:buClr>
                <a:srgbClr val="000000"/>
              </a:buClr>
              <a:buSzPts val="1000"/>
              <a:buFont typeface="Arial"/>
              <a:buChar char="●"/>
              <a:defRPr sz="1000"/>
            </a:pPr>
            <a:r>
              <a:t>Common examples include </a:t>
            </a:r>
            <a:r>
              <a:rPr b="1"/>
              <a:t>inulin, FOS, GOS, and resistant starch</a:t>
            </a:r>
            <a:r>
              <a:t>.</a:t>
            </a:r>
          </a:p>
          <a:p>
            <a:pPr marL="457200" indent="-292100">
              <a:lnSpc>
                <a:spcPct val="115000"/>
              </a:lnSpc>
              <a:buClr>
                <a:srgbClr val="000000"/>
              </a:buClr>
              <a:buSzPts val="1000"/>
              <a:buFont typeface="Arial"/>
              <a:buChar char="●"/>
              <a:defRPr sz="1000"/>
            </a:pPr>
            <a:r>
              <a:t>They promote the growth of </a:t>
            </a:r>
            <a:r>
              <a:rPr b="1"/>
              <a:t>Bifidobacteria and Lactobacilli</a:t>
            </a:r>
            <a:r>
              <a:t>, increase </a:t>
            </a:r>
            <a:r>
              <a:rPr b="1"/>
              <a:t>SCFA production</a:t>
            </a:r>
            <a:r>
              <a:t>, reduce inflammation, and can improve </a:t>
            </a:r>
            <a:r>
              <a:rPr b="1"/>
              <a:t>calcium and magnesium absorption</a:t>
            </a:r>
            <a:r>
              <a:t>.</a:t>
            </a: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22" name="Shape 922"/>
          <p:cNvSpPr/>
          <p:nvPr>
            <p:ph type="sldImg"/>
          </p:nvPr>
        </p:nvSpPr>
        <p:spPr>
          <a:prstGeom prst="rect">
            <a:avLst/>
          </a:prstGeom>
        </p:spPr>
        <p:txBody>
          <a:bodyPr/>
          <a:lstStyle/>
          <a:p>
            <a:pPr/>
          </a:p>
        </p:txBody>
      </p:sp>
      <p:sp>
        <p:nvSpPr>
          <p:cNvPr id="923" name="Shape 923"/>
          <p:cNvSpPr/>
          <p:nvPr>
            <p:ph type="body" sz="quarter" idx="1"/>
          </p:nvPr>
        </p:nvSpPr>
        <p:spPr>
          <a:prstGeom prst="rect">
            <a:avLst/>
          </a:prstGeom>
        </p:spPr>
        <p:txBody>
          <a:bodyPr/>
          <a:lstStyle/>
          <a:p>
            <a:pPr>
              <a:lnSpc>
                <a:spcPct val="115000"/>
              </a:lnSpc>
              <a:spcBef>
                <a:spcPts val="1400"/>
              </a:spcBef>
              <a:defRPr b="1" sz="1000"/>
            </a:pPr>
            <a:r>
              <a:t>Gut–Brain–Metabolism Axis</a:t>
            </a:r>
          </a:p>
          <a:p>
            <a:pPr marL="457200" indent="-292100">
              <a:lnSpc>
                <a:spcPct val="115000"/>
              </a:lnSpc>
              <a:spcBef>
                <a:spcPts val="1200"/>
              </a:spcBef>
              <a:buClr>
                <a:srgbClr val="000000"/>
              </a:buClr>
              <a:buSzPts val="1000"/>
              <a:buFont typeface="Arial"/>
              <a:buChar char="●"/>
              <a:defRPr sz="1000"/>
            </a:pPr>
            <a:r>
              <a:t>The gut and brain communicate through the </a:t>
            </a:r>
            <a:r>
              <a:rPr b="1"/>
              <a:t>vagus nerve, microbial metabolites (SCFAs), hormones, and immune signaling</a:t>
            </a:r>
            <a:r>
              <a:t>.</a:t>
            </a:r>
          </a:p>
          <a:p>
            <a:pPr marL="457200" indent="-292100">
              <a:lnSpc>
                <a:spcPct val="115000"/>
              </a:lnSpc>
              <a:buClr>
                <a:srgbClr val="000000"/>
              </a:buClr>
              <a:buSzPts val="1000"/>
              <a:buFont typeface="Arial"/>
              <a:buChar char="●"/>
              <a:defRPr sz="1000"/>
            </a:pPr>
            <a:r>
              <a:t>The microbiome also influences </a:t>
            </a:r>
            <a:r>
              <a:rPr b="1"/>
              <a:t>appetite regulation</a:t>
            </a:r>
            <a:r>
              <a:t> through hormones like </a:t>
            </a:r>
            <a:r>
              <a:rPr b="1"/>
              <a:t>ghrelin and leptin</a:t>
            </a:r>
            <a:r>
              <a:t>, and affects mood, stress, and energy balance.</a:t>
            </a:r>
          </a:p>
          <a:p>
            <a:pPr marL="457200" indent="-292100">
              <a:lnSpc>
                <a:spcPct val="115000"/>
              </a:lnSpc>
              <a:buClr>
                <a:srgbClr val="000000"/>
              </a:buClr>
              <a:buSzPts val="1000"/>
              <a:buFont typeface="Arial"/>
              <a:buChar char="●"/>
              <a:defRPr sz="1000"/>
            </a:pPr>
            <a:r>
              <a:t>Chronic stress can contribute to </a:t>
            </a:r>
            <a:r>
              <a:rPr b="1"/>
              <a:t>dysbiosis</a:t>
            </a:r>
            <a:r>
              <a:t>, alter cortisol signaling, and promote abdominal fat accumulation.</a:t>
            </a:r>
          </a:p>
          <a:p>
            <a:pPr marL="457200" indent="-292100">
              <a:lnSpc>
                <a:spcPct val="115000"/>
              </a:lnSpc>
              <a:buClr>
                <a:srgbClr val="000000"/>
              </a:buClr>
              <a:buSzPts val="1000"/>
              <a:buFont typeface="Arial"/>
              <a:buChar char="●"/>
              <a:defRPr sz="1000"/>
            </a:pPr>
            <a:r>
              <a:t>Lifestyle interventions such as </a:t>
            </a:r>
            <a:r>
              <a:rPr b="1"/>
              <a:t>stress management, adequate fiber, and probiotics</a:t>
            </a:r>
            <a:r>
              <a:t> can support both gut and metabolic health.</a:t>
            </a: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31" name="Shape 931"/>
          <p:cNvSpPr/>
          <p:nvPr>
            <p:ph type="sldImg"/>
          </p:nvPr>
        </p:nvSpPr>
        <p:spPr>
          <a:prstGeom prst="rect">
            <a:avLst/>
          </a:prstGeom>
        </p:spPr>
        <p:txBody>
          <a:bodyPr/>
          <a:lstStyle/>
          <a:p>
            <a:pPr/>
          </a:p>
        </p:txBody>
      </p:sp>
      <p:sp>
        <p:nvSpPr>
          <p:cNvPr id="932" name="Shape 932"/>
          <p:cNvSpPr/>
          <p:nvPr>
            <p:ph type="body" sz="quarter" idx="1"/>
          </p:nvPr>
        </p:nvSpPr>
        <p:spPr>
          <a:prstGeom prst="rect">
            <a:avLst/>
          </a:prstGeom>
        </p:spPr>
        <p:txBody>
          <a:bodyPr/>
          <a:lstStyle/>
          <a:p>
            <a:pPr>
              <a:lnSpc>
                <a:spcPct val="115000"/>
              </a:lnSpc>
              <a:spcBef>
                <a:spcPts val="1400"/>
              </a:spcBef>
              <a:defRPr b="1" sz="1000"/>
            </a:pPr>
            <a:r>
              <a:t>Clinical Implications</a:t>
            </a:r>
          </a:p>
          <a:p>
            <a:pPr marL="457200" indent="-292100">
              <a:lnSpc>
                <a:spcPct val="115000"/>
              </a:lnSpc>
              <a:spcBef>
                <a:spcPts val="1200"/>
              </a:spcBef>
              <a:buClr>
                <a:srgbClr val="000000"/>
              </a:buClr>
              <a:buSzPts val="1000"/>
              <a:buFont typeface="Arial"/>
              <a:buChar char="●"/>
              <a:defRPr sz="1000"/>
            </a:pPr>
            <a:r>
              <a:t>A healthy microbiome supports </a:t>
            </a:r>
            <a:r>
              <a:rPr b="1"/>
              <a:t>nutrient absorption, metabolic regulation, and immune function</a:t>
            </a:r>
            <a:r>
              <a:t>.</a:t>
            </a:r>
          </a:p>
          <a:p>
            <a:pPr marL="457200" indent="-292100">
              <a:lnSpc>
                <a:spcPct val="115000"/>
              </a:lnSpc>
              <a:buClr>
                <a:srgbClr val="000000"/>
              </a:buClr>
              <a:buSzPts val="1000"/>
              <a:buFont typeface="Arial"/>
              <a:buChar char="●"/>
              <a:defRPr sz="1000"/>
            </a:pPr>
            <a:r>
              <a:t>Dysbiosis is associated with </a:t>
            </a:r>
            <a:r>
              <a:rPr b="1"/>
              <a:t>obesity, diabetes, NAFLD, nutrient deficiencies, and GI inflammation</a:t>
            </a:r>
            <a:r>
              <a:t>.</a:t>
            </a:r>
          </a:p>
          <a:p>
            <a:pPr marL="457200" indent="-292100">
              <a:lnSpc>
                <a:spcPct val="115000"/>
              </a:lnSpc>
              <a:buClr>
                <a:srgbClr val="000000"/>
              </a:buClr>
              <a:buSzPts val="1000"/>
              <a:buFont typeface="Arial"/>
              <a:buChar char="●"/>
              <a:defRPr sz="1000"/>
            </a:pPr>
            <a:r>
              <a:t>Nutrition interventions focus on </a:t>
            </a:r>
            <a:r>
              <a:rPr b="1"/>
              <a:t>diet diversity, adequate fiber, probiotics, prebiotics, and healthy lifestyle habits</a:t>
            </a:r>
            <a:r>
              <a:t> to restore microbial balance and support overall health.</a:t>
            </a: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8" name="Shape 948"/>
          <p:cNvSpPr/>
          <p:nvPr>
            <p:ph type="sldImg"/>
          </p:nvPr>
        </p:nvSpPr>
        <p:spPr>
          <a:prstGeom prst="rect">
            <a:avLst/>
          </a:prstGeom>
        </p:spPr>
        <p:txBody>
          <a:bodyPr/>
          <a:lstStyle/>
          <a:p>
            <a:pPr/>
          </a:p>
        </p:txBody>
      </p:sp>
      <p:sp>
        <p:nvSpPr>
          <p:cNvPr id="949" name="Shape 949"/>
          <p:cNvSpPr/>
          <p:nvPr>
            <p:ph type="body" sz="quarter" idx="1"/>
          </p:nvPr>
        </p:nvSpPr>
        <p:spPr>
          <a:prstGeom prst="rect">
            <a:avLst/>
          </a:prstGeom>
        </p:spPr>
        <p:txBody>
          <a:bodyPr/>
          <a:lstStyle/>
          <a:p>
            <a:pPr>
              <a:lnSpc>
                <a:spcPct val="115000"/>
              </a:lnSpc>
              <a:spcBef>
                <a:spcPts val="1400"/>
              </a:spcBef>
              <a:defRPr b="1" sz="1000"/>
            </a:pPr>
            <a:r>
              <a:t>Now we’re going to get into inflammatory pathways - </a:t>
            </a:r>
          </a:p>
          <a:p>
            <a:pPr marL="457200" indent="-292100">
              <a:lnSpc>
                <a:spcPct val="115000"/>
              </a:lnSpc>
              <a:spcBef>
                <a:spcPts val="1200"/>
              </a:spcBef>
              <a:buClr>
                <a:srgbClr val="000000"/>
              </a:buClr>
              <a:buSzPts val="1000"/>
              <a:buFont typeface="Arial"/>
              <a:buChar char="●"/>
              <a:defRPr sz="1000"/>
            </a:pPr>
            <a:r>
              <a:t>Chronic low-grade </a:t>
            </a:r>
            <a:r>
              <a:rPr b="1"/>
              <a:t>metabolic inflammation </a:t>
            </a:r>
            <a:r>
              <a:t>is driven by nutrient excess, stress, and dysbiosis.</a:t>
            </a:r>
          </a:p>
          <a:p>
            <a:pPr marL="457200" indent="-292100">
              <a:lnSpc>
                <a:spcPct val="115000"/>
              </a:lnSpc>
              <a:buClr>
                <a:srgbClr val="000000"/>
              </a:buClr>
              <a:buSzPts val="1000"/>
              <a:buFont typeface="Arial"/>
              <a:buChar char="●"/>
              <a:defRPr sz="1000"/>
            </a:pPr>
            <a:r>
              <a:t>It disrupts </a:t>
            </a:r>
            <a:r>
              <a:rPr b="1"/>
              <a:t>insulin signaling</a:t>
            </a:r>
            <a:r>
              <a:t>, increases </a:t>
            </a:r>
            <a:r>
              <a:rPr b="1"/>
              <a:t>oxidative stress</a:t>
            </a:r>
            <a:r>
              <a:t>, and impairs </a:t>
            </a:r>
            <a:r>
              <a:rPr b="1"/>
              <a:t>fatty acid oxidation</a:t>
            </a:r>
            <a:r>
              <a:t>.</a:t>
            </a:r>
          </a:p>
          <a:p>
            <a:pPr marL="457200" indent="-292100">
              <a:lnSpc>
                <a:spcPct val="115000"/>
              </a:lnSpc>
              <a:buClr>
                <a:srgbClr val="000000"/>
              </a:buClr>
              <a:buSzPts val="1000"/>
              <a:buFont typeface="Arial"/>
              <a:buChar char="●"/>
              <a:defRPr sz="1000"/>
            </a:pPr>
            <a:r>
              <a:t>Over time, this contributes to </a:t>
            </a:r>
            <a:r>
              <a:rPr b="1"/>
              <a:t>insulin resistance, endothelial dysfunction, and reduced metabolic flexibility</a:t>
            </a:r>
            <a:r>
              <a:t>, increasing the risk of chronic disease.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0" name="Shape 180"/>
          <p:cNvSpPr/>
          <p:nvPr>
            <p:ph type="sldImg"/>
          </p:nvPr>
        </p:nvSpPr>
        <p:spPr>
          <a:prstGeom prst="rect">
            <a:avLst/>
          </a:prstGeom>
        </p:spPr>
        <p:txBody>
          <a:bodyPr/>
          <a:lstStyle/>
          <a:p>
            <a:pPr/>
          </a:p>
        </p:txBody>
      </p:sp>
      <p:sp>
        <p:nvSpPr>
          <p:cNvPr id="181" name="Shape 181"/>
          <p:cNvSpPr/>
          <p:nvPr>
            <p:ph type="body" sz="quarter" idx="1"/>
          </p:nvPr>
        </p:nvSpPr>
        <p:spPr>
          <a:prstGeom prst="rect">
            <a:avLst/>
          </a:prstGeom>
        </p:spPr>
        <p:txBody>
          <a:bodyPr/>
          <a:lstStyle/>
          <a:p>
            <a:pPr>
              <a:lnSpc>
                <a:spcPct val="115000"/>
              </a:lnSpc>
              <a:spcBef>
                <a:spcPts val="1400"/>
              </a:spcBef>
              <a:defRPr b="1" sz="1000"/>
            </a:pPr>
            <a:r>
              <a:t>Nutrients Associated with Infertility</a:t>
            </a:r>
          </a:p>
          <a:p>
            <a:pPr marL="457200" indent="-292100">
              <a:lnSpc>
                <a:spcPct val="115000"/>
              </a:lnSpc>
              <a:spcBef>
                <a:spcPts val="1200"/>
              </a:spcBef>
              <a:buClr>
                <a:srgbClr val="000000"/>
              </a:buClr>
              <a:buSzPts val="1000"/>
              <a:buFont typeface="Arial"/>
              <a:buChar char="●"/>
              <a:defRPr sz="1000"/>
            </a:pPr>
            <a:r>
              <a:t>One pattern you'll notice throughout </a:t>
            </a:r>
            <a:r>
              <a:rPr b="1"/>
              <a:t>preconception, fertility, and pregnancy</a:t>
            </a:r>
            <a:r>
              <a:t> is that many of the same nutrients show up repeatedly. These aren't isolated life stages - they build on one another. </a:t>
            </a:r>
            <a:r>
              <a:rPr b="1"/>
              <a:t>You may be asked about specific nutrient recommendations</a:t>
            </a:r>
            <a:r>
              <a:t>, but understanding these recurring nutrient patterns will often help you reason through questions even if you don't remember every value exactly.</a:t>
            </a:r>
          </a:p>
          <a:p>
            <a:pPr marL="457200" indent="-292100">
              <a:lnSpc>
                <a:spcPct val="115000"/>
              </a:lnSpc>
              <a:buClr>
                <a:srgbClr val="000000"/>
              </a:buClr>
              <a:buSzPts val="1000"/>
              <a:buFont typeface="Arial"/>
              <a:buChar char="●"/>
              <a:defRPr sz="1000"/>
            </a:pPr>
            <a:r>
              <a:t>Rather than memorizing every table, focus on the </a:t>
            </a:r>
            <a:r>
              <a:rPr b="1"/>
              <a:t>patterns</a:t>
            </a:r>
            <a:r>
              <a:t>:</a:t>
            </a:r>
          </a:p>
          <a:p>
            <a:pPr lvl="1" marL="914400" indent="-292100">
              <a:lnSpc>
                <a:spcPct val="115000"/>
              </a:lnSpc>
              <a:buClr>
                <a:srgbClr val="000000"/>
              </a:buClr>
              <a:buSzPts val="1000"/>
              <a:buFont typeface="Arial"/>
              <a:buChar char="○"/>
              <a:defRPr b="1" sz="1000"/>
            </a:pPr>
            <a:r>
              <a:t>Folate, iodine, iron, and vitamin D</a:t>
            </a:r>
            <a:r>
              <a:rPr b="0"/>
              <a:t> support healthy pregnancy and fetal development.</a:t>
            </a:r>
          </a:p>
          <a:p>
            <a:pPr lvl="1" marL="914400" indent="-292100">
              <a:lnSpc>
                <a:spcPct val="115000"/>
              </a:lnSpc>
              <a:buClr>
                <a:srgbClr val="000000"/>
              </a:buClr>
              <a:buSzPts val="1000"/>
              <a:buFont typeface="Arial"/>
              <a:buChar char="○"/>
              <a:defRPr b="1" sz="1000"/>
            </a:pPr>
            <a:r>
              <a:t>Zinc, selenium, and omega-3s</a:t>
            </a:r>
            <a:r>
              <a:rPr b="0"/>
              <a:t> are especially important for male fertility and sperm quality.</a:t>
            </a:r>
          </a:p>
          <a:p>
            <a:pPr lvl="1" marL="914400" indent="-292100">
              <a:lnSpc>
                <a:spcPct val="115000"/>
              </a:lnSpc>
              <a:buClr>
                <a:srgbClr val="000000"/>
              </a:buClr>
              <a:buSzPts val="1000"/>
              <a:buFont typeface="Arial"/>
              <a:buChar char="○"/>
              <a:defRPr sz="1000"/>
            </a:pPr>
            <a:r>
              <a:t>Overall metabolic health, adequate micronutrient status, and a nutrient-dense diet support fertility for both partners.</a:t>
            </a:r>
          </a:p>
          <a:p>
            <a:pPr marL="457200" indent="-292100">
              <a:lnSpc>
                <a:spcPct val="115000"/>
              </a:lnSpc>
              <a:buClr>
                <a:srgbClr val="000000"/>
              </a:buClr>
              <a:buSzPts val="1000"/>
              <a:buFont typeface="Arial"/>
              <a:buChar char="●"/>
              <a:defRPr sz="1000"/>
            </a:pPr>
            <a:r>
              <a:t>Biggest modifiable factors include maintaining a healthy weight, avoiding tobacco, limiting alcohol, correcting iron, vitamin D, and thyroid issues, and ensuring adequate folate and iodine (women) and zinc, selenium, and omega-3s (men).</a:t>
            </a: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60" name="Shape 960"/>
          <p:cNvSpPr/>
          <p:nvPr>
            <p:ph type="sldImg"/>
          </p:nvPr>
        </p:nvSpPr>
        <p:spPr>
          <a:prstGeom prst="rect">
            <a:avLst/>
          </a:prstGeom>
        </p:spPr>
        <p:txBody>
          <a:bodyPr/>
          <a:lstStyle/>
          <a:p>
            <a:pPr/>
          </a:p>
        </p:txBody>
      </p:sp>
      <p:sp>
        <p:nvSpPr>
          <p:cNvPr id="961" name="Shape 961"/>
          <p:cNvSpPr/>
          <p:nvPr>
            <p:ph type="body" sz="quarter" idx="1"/>
          </p:nvPr>
        </p:nvSpPr>
        <p:spPr>
          <a:prstGeom prst="rect">
            <a:avLst/>
          </a:prstGeom>
        </p:spPr>
        <p:txBody>
          <a:bodyPr/>
          <a:lstStyle/>
          <a:p>
            <a:pPr>
              <a:lnSpc>
                <a:spcPct val="115000"/>
              </a:lnSpc>
              <a:spcBef>
                <a:spcPts val="1400"/>
              </a:spcBef>
              <a:defRPr b="1" sz="1000"/>
            </a:pPr>
            <a:r>
              <a:t>Insulin &amp; Inflammatory Pathways</a:t>
            </a:r>
          </a:p>
          <a:p>
            <a:pPr marL="457200" indent="-292100">
              <a:lnSpc>
                <a:spcPct val="115000"/>
              </a:lnSpc>
              <a:spcBef>
                <a:spcPts val="1200"/>
              </a:spcBef>
              <a:buClr>
                <a:srgbClr val="000000"/>
              </a:buClr>
              <a:buSzPts val="1000"/>
              <a:buFont typeface="Arial"/>
              <a:buChar char="●"/>
              <a:defRPr sz="1000"/>
            </a:pPr>
            <a:r>
              <a:t>Chronic inflammation disrupts normal insulin signaling, leading to </a:t>
            </a:r>
            <a:r>
              <a:rPr b="1"/>
              <a:t>insulin resistance</a:t>
            </a:r>
            <a:r>
              <a:t>.</a:t>
            </a:r>
          </a:p>
          <a:p>
            <a:pPr marL="457200" indent="-292100">
              <a:lnSpc>
                <a:spcPct val="115000"/>
              </a:lnSpc>
              <a:buClr>
                <a:srgbClr val="000000"/>
              </a:buClr>
              <a:buSzPts val="1000"/>
              <a:buFont typeface="Arial"/>
              <a:buChar char="●"/>
              <a:defRPr sz="1000"/>
            </a:pPr>
            <a:r>
              <a:t>Major pro-inflammatory drivers include </a:t>
            </a:r>
            <a:r>
              <a:rPr b="1"/>
              <a:t>refined carbohydrates, excess visceral fat, and diets high in omega-6 fats</a:t>
            </a:r>
            <a:r>
              <a:t>, while </a:t>
            </a:r>
            <a:r>
              <a:rPr b="1"/>
              <a:t>omega-3s, polyphenols, fiber, and SCFAs</a:t>
            </a:r>
            <a:r>
              <a:t> help reduce inflammation.</a:t>
            </a:r>
          </a:p>
          <a:p>
            <a:pPr marL="457200" indent="-292100">
              <a:lnSpc>
                <a:spcPct val="115000"/>
              </a:lnSpc>
              <a:buClr>
                <a:srgbClr val="000000"/>
              </a:buClr>
              <a:buSzPts val="1000"/>
              <a:buFont typeface="Arial"/>
              <a:buChar char="●"/>
              <a:defRPr sz="1000"/>
            </a:pPr>
            <a:r>
              <a:t>Inflammatory cytokines like </a:t>
            </a:r>
            <a:r>
              <a:rPr b="1"/>
              <a:t>TNF-α, IL-6, and CRP</a:t>
            </a:r>
            <a:r>
              <a:t> interfere with insulin signaling and decrease glucose uptake.</a:t>
            </a:r>
          </a:p>
          <a:p>
            <a:pPr marL="457200" indent="-292100">
              <a:lnSpc>
                <a:spcPct val="115000"/>
              </a:lnSpc>
              <a:buClr>
                <a:srgbClr val="000000"/>
              </a:buClr>
              <a:buSzPts val="1000"/>
              <a:buFont typeface="Arial"/>
              <a:buChar char="●"/>
              <a:defRPr sz="1000"/>
            </a:pPr>
            <a:r>
              <a:t>Remember that </a:t>
            </a:r>
            <a:r>
              <a:rPr b="1"/>
              <a:t>fiber and omega-3s improve insulin sensitivity by reducing inflammation.</a:t>
            </a:r>
            <a:endParaRPr b="1"/>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69" name="Shape 969"/>
          <p:cNvSpPr/>
          <p:nvPr>
            <p:ph type="sldImg"/>
          </p:nvPr>
        </p:nvSpPr>
        <p:spPr>
          <a:prstGeom prst="rect">
            <a:avLst/>
          </a:prstGeom>
        </p:spPr>
        <p:txBody>
          <a:bodyPr/>
          <a:lstStyle/>
          <a:p>
            <a:pPr/>
          </a:p>
        </p:txBody>
      </p:sp>
      <p:sp>
        <p:nvSpPr>
          <p:cNvPr id="970" name="Shape 970"/>
          <p:cNvSpPr/>
          <p:nvPr>
            <p:ph type="body" sz="quarter" idx="1"/>
          </p:nvPr>
        </p:nvSpPr>
        <p:spPr>
          <a:prstGeom prst="rect">
            <a:avLst/>
          </a:prstGeom>
        </p:spPr>
        <p:txBody>
          <a:bodyPr/>
          <a:lstStyle/>
          <a:p>
            <a:pPr>
              <a:lnSpc>
                <a:spcPct val="115000"/>
              </a:lnSpc>
              <a:spcBef>
                <a:spcPts val="1400"/>
              </a:spcBef>
              <a:defRPr b="1" sz="1000"/>
            </a:pPr>
            <a:r>
              <a:t>Oxidative Stress: Definition &amp; Role</a:t>
            </a:r>
          </a:p>
          <a:p>
            <a:pPr marL="457200" indent="-292100">
              <a:lnSpc>
                <a:spcPct val="115000"/>
              </a:lnSpc>
              <a:spcBef>
                <a:spcPts val="1200"/>
              </a:spcBef>
              <a:buClr>
                <a:srgbClr val="000000"/>
              </a:buClr>
              <a:buSzPts val="1000"/>
              <a:buFont typeface="Arial"/>
              <a:buChar char="●"/>
              <a:defRPr b="1" sz="1000"/>
            </a:pPr>
            <a:r>
              <a:t>Oxidative stress</a:t>
            </a:r>
            <a:r>
              <a:rPr b="0"/>
              <a:t> occurs when the production of </a:t>
            </a:r>
            <a:r>
              <a:t>reactive oxygen species (ROS)</a:t>
            </a:r>
            <a:r>
              <a:rPr b="0"/>
              <a:t> exceeds the body's antioxidant defenses.</a:t>
            </a:r>
          </a:p>
          <a:p>
            <a:pPr marL="457200" indent="-292100">
              <a:lnSpc>
                <a:spcPct val="115000"/>
              </a:lnSpc>
              <a:buClr>
                <a:srgbClr val="000000"/>
              </a:buClr>
              <a:buSzPts val="1000"/>
              <a:buFont typeface="Arial"/>
              <a:buChar char="●"/>
              <a:defRPr sz="1000"/>
            </a:pPr>
            <a:r>
              <a:t>ROS are produced naturally during metabolism but can increase with </a:t>
            </a:r>
            <a:r>
              <a:rPr b="1"/>
              <a:t>inflammation, mitochondrial dysfunction, and metabolic disease</a:t>
            </a:r>
            <a:r>
              <a:t>.</a:t>
            </a:r>
          </a:p>
          <a:p>
            <a:pPr marL="457200" indent="-292100">
              <a:lnSpc>
                <a:spcPct val="115000"/>
              </a:lnSpc>
              <a:buClr>
                <a:srgbClr val="000000"/>
              </a:buClr>
              <a:buSzPts val="1000"/>
              <a:buFont typeface="Arial"/>
              <a:buChar char="●"/>
              <a:defRPr sz="1000"/>
            </a:pPr>
            <a:r>
              <a:t>Excess ROS damages </a:t>
            </a:r>
            <a:r>
              <a:rPr b="1"/>
              <a:t>lipids, proteins, and DNA</a:t>
            </a:r>
            <a:r>
              <a:t>, contributing to chronic disease and impaired cellular function.</a:t>
            </a:r>
          </a:p>
          <a:p>
            <a:pPr marL="457200" indent="-292100">
              <a:lnSpc>
                <a:spcPct val="115000"/>
              </a:lnSpc>
              <a:buClr>
                <a:srgbClr val="000000"/>
              </a:buClr>
              <a:buSzPts val="1000"/>
              <a:buFont typeface="Arial"/>
              <a:buChar char="●"/>
              <a:defRPr b="1" sz="1000"/>
            </a:pPr>
            <a:r>
              <a:t>Remember: </a:t>
            </a:r>
            <a:r>
              <a:rPr b="0"/>
              <a:t>Oxidative stress isn't the presence of ROS - it's the </a:t>
            </a:r>
            <a:r>
              <a:t>imbalance</a:t>
            </a:r>
            <a:r>
              <a:rPr b="0"/>
              <a:t> between ROS production and antioxidant capacity.</a:t>
            </a: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78" name="Shape 978"/>
          <p:cNvSpPr/>
          <p:nvPr>
            <p:ph type="sldImg"/>
          </p:nvPr>
        </p:nvSpPr>
        <p:spPr>
          <a:prstGeom prst="rect">
            <a:avLst/>
          </a:prstGeom>
        </p:spPr>
        <p:txBody>
          <a:bodyPr/>
          <a:lstStyle/>
          <a:p>
            <a:pPr/>
          </a:p>
        </p:txBody>
      </p:sp>
      <p:sp>
        <p:nvSpPr>
          <p:cNvPr id="979" name="Shape 979"/>
          <p:cNvSpPr/>
          <p:nvPr>
            <p:ph type="body" sz="quarter" idx="1"/>
          </p:nvPr>
        </p:nvSpPr>
        <p:spPr>
          <a:prstGeom prst="rect">
            <a:avLst/>
          </a:prstGeom>
        </p:spPr>
        <p:txBody>
          <a:bodyPr/>
          <a:lstStyle/>
          <a:p>
            <a:pPr>
              <a:lnSpc>
                <a:spcPct val="115000"/>
              </a:lnSpc>
              <a:spcBef>
                <a:spcPts val="1400"/>
              </a:spcBef>
              <a:defRPr b="1" sz="1000"/>
            </a:pPr>
            <a:r>
              <a:t>Oxidative Stress &amp; Inflammation</a:t>
            </a:r>
          </a:p>
          <a:p>
            <a:pPr marL="457200" indent="-292100">
              <a:lnSpc>
                <a:spcPct val="115000"/>
              </a:lnSpc>
              <a:spcBef>
                <a:spcPts val="1200"/>
              </a:spcBef>
              <a:buClr>
                <a:srgbClr val="000000"/>
              </a:buClr>
              <a:buSzPts val="1000"/>
              <a:buFont typeface="Arial"/>
              <a:buChar char="●"/>
              <a:defRPr sz="1000"/>
            </a:pPr>
            <a:r>
              <a:t>Excess </a:t>
            </a:r>
            <a:r>
              <a:rPr b="1"/>
              <a:t>ROS activate NF-κB (N-F kappa B)</a:t>
            </a:r>
            <a:r>
              <a:t>, increasing the production of pro-inflammatory cytokines.</a:t>
            </a:r>
          </a:p>
          <a:p>
            <a:pPr marL="457200" indent="-292100">
              <a:lnSpc>
                <a:spcPct val="115000"/>
              </a:lnSpc>
              <a:buClr>
                <a:srgbClr val="000000"/>
              </a:buClr>
              <a:buSzPts val="1000"/>
              <a:buFont typeface="Arial"/>
              <a:buChar char="●"/>
              <a:defRPr sz="1000"/>
            </a:pPr>
            <a:r>
              <a:t>Oxidized lipids promote </a:t>
            </a:r>
            <a:r>
              <a:rPr b="1"/>
              <a:t>macrophage activation and foam cell formation</a:t>
            </a:r>
            <a:r>
              <a:t>, contributing to atherosclerosis.</a:t>
            </a:r>
          </a:p>
          <a:p>
            <a:pPr marL="457200" indent="-292100">
              <a:lnSpc>
                <a:spcPct val="115000"/>
              </a:lnSpc>
              <a:buClr>
                <a:srgbClr val="000000"/>
              </a:buClr>
              <a:buSzPts val="1000"/>
              <a:buFont typeface="Arial"/>
              <a:buChar char="●"/>
              <a:defRPr sz="1000"/>
            </a:pPr>
            <a:r>
              <a:t>Mitochondrial dysfunction further increases oxidative stress, reduces ATP production, and perpetuates chronic inflammation</a:t>
            </a:r>
          </a:p>
          <a:p>
            <a:pPr>
              <a:lnSpc>
                <a:spcPct val="115000"/>
              </a:lnSpc>
              <a:spcBef>
                <a:spcPts val="1200"/>
              </a:spcBef>
              <a:defRPr i="1" sz="1000"/>
            </a:pPr>
            <a:r>
              <a:t>For those who want a deeper dive:</a:t>
            </a:r>
          </a:p>
          <a:p>
            <a:pPr>
              <a:lnSpc>
                <a:spcPct val="115000"/>
              </a:lnSpc>
              <a:spcBef>
                <a:spcPts val="1200"/>
              </a:spcBef>
              <a:defRPr b="1" sz="1000"/>
            </a:pPr>
            <a:r>
              <a:t>NF-κB</a:t>
            </a:r>
            <a:r>
              <a:rPr b="0" sz="1100"/>
              <a:t> is a major inflammatory signaling pathway. When it's activated by oxidative stress or inflammatory stimuli, it turns on genes that produce pro-inflammatory cytokines</a:t>
            </a: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87" name="Shape 987"/>
          <p:cNvSpPr/>
          <p:nvPr>
            <p:ph type="sldImg"/>
          </p:nvPr>
        </p:nvSpPr>
        <p:spPr>
          <a:prstGeom prst="rect">
            <a:avLst/>
          </a:prstGeom>
        </p:spPr>
        <p:txBody>
          <a:bodyPr/>
          <a:lstStyle/>
          <a:p>
            <a:pPr/>
          </a:p>
        </p:txBody>
      </p:sp>
      <p:sp>
        <p:nvSpPr>
          <p:cNvPr id="988" name="Shape 988"/>
          <p:cNvSpPr/>
          <p:nvPr>
            <p:ph type="body" sz="quarter" idx="1"/>
          </p:nvPr>
        </p:nvSpPr>
        <p:spPr>
          <a:prstGeom prst="rect">
            <a:avLst/>
          </a:prstGeom>
        </p:spPr>
        <p:txBody>
          <a:bodyPr/>
          <a:lstStyle/>
          <a:p>
            <a:pPr>
              <a:lnSpc>
                <a:spcPct val="115000"/>
              </a:lnSpc>
              <a:spcBef>
                <a:spcPts val="1400"/>
              </a:spcBef>
              <a:defRPr b="1" sz="1000"/>
            </a:pPr>
            <a:r>
              <a:t>Fatty Acid Oxidation &amp; Inflammatory Crosstalk</a:t>
            </a:r>
          </a:p>
          <a:p>
            <a:pPr marL="457200" indent="-292100">
              <a:lnSpc>
                <a:spcPct val="115000"/>
              </a:lnSpc>
              <a:spcBef>
                <a:spcPts val="1200"/>
              </a:spcBef>
              <a:buClr>
                <a:srgbClr val="000000"/>
              </a:buClr>
              <a:buSzPts val="1000"/>
              <a:buFont typeface="Arial"/>
              <a:buChar char="●"/>
              <a:defRPr sz="1000"/>
            </a:pPr>
            <a:r>
              <a:t>Efficient </a:t>
            </a:r>
            <a:r>
              <a:rPr b="1"/>
              <a:t>fatty acid oxidation</a:t>
            </a:r>
            <a:r>
              <a:t> helps reduce inflammation, while impaired β-oxidation leads to </a:t>
            </a:r>
            <a:r>
              <a:rPr b="1"/>
              <a:t>lipid accumulation and lipotoxicity</a:t>
            </a:r>
            <a:r>
              <a:t>.</a:t>
            </a:r>
          </a:p>
          <a:p>
            <a:pPr marL="457200" indent="-292100">
              <a:lnSpc>
                <a:spcPct val="115000"/>
              </a:lnSpc>
              <a:buClr>
                <a:srgbClr val="000000"/>
              </a:buClr>
              <a:buSzPts val="1000"/>
              <a:buFont typeface="Arial"/>
              <a:buChar char="●"/>
              <a:defRPr sz="1000"/>
            </a:pPr>
            <a:r>
              <a:t>Key regulators like </a:t>
            </a:r>
            <a:r>
              <a:rPr b="1"/>
              <a:t>PPAR-α (alpha), PPAR-γ (gamma), and AMPK</a:t>
            </a:r>
            <a:r>
              <a:t> promote fat oxidation and improve metabolic health.</a:t>
            </a:r>
          </a:p>
          <a:p>
            <a:pPr marL="457200" indent="-292100">
              <a:lnSpc>
                <a:spcPct val="115000"/>
              </a:lnSpc>
              <a:buClr>
                <a:srgbClr val="000000"/>
              </a:buClr>
              <a:buSzPts val="1000"/>
              <a:buFont typeface="Arial"/>
              <a:buChar char="●"/>
              <a:defRPr b="1" sz="1000"/>
            </a:pPr>
            <a:r>
              <a:t>Saturated fats</a:t>
            </a:r>
            <a:r>
              <a:rPr b="0"/>
              <a:t> can activate inflammatory pathways through </a:t>
            </a:r>
            <a:r>
              <a:t>TLR4 and NF-κB</a:t>
            </a:r>
            <a:r>
              <a:rPr b="0"/>
              <a:t>, whereas </a:t>
            </a:r>
            <a:r>
              <a:t>omega-3 fatty acids</a:t>
            </a:r>
            <a:r>
              <a:rPr b="0"/>
              <a:t> give rise to </a:t>
            </a:r>
            <a:r>
              <a:t>resolvins and protectins</a:t>
            </a:r>
            <a:r>
              <a:rPr b="0"/>
              <a:t>, which help resolve inflammation rather than simply suppress it.</a:t>
            </a:r>
          </a:p>
          <a:p>
            <a:pPr>
              <a:lnSpc>
                <a:spcPct val="115000"/>
              </a:lnSpc>
              <a:spcBef>
                <a:spcPts val="1200"/>
              </a:spcBef>
              <a:defRPr i="1" sz="1000"/>
            </a:pPr>
            <a:r>
              <a:t>For those who want a deeper dive: </a:t>
            </a:r>
            <a:br/>
          </a:p>
          <a:p>
            <a:pPr>
              <a:lnSpc>
                <a:spcPct val="115000"/>
              </a:lnSpc>
              <a:spcBef>
                <a:spcPts val="1200"/>
              </a:spcBef>
              <a:defRPr b="1" sz="1000"/>
            </a:pPr>
            <a:r>
              <a:t>PPAR-α (PPAR-alpha) - </a:t>
            </a:r>
            <a:r>
              <a:rPr b="0"/>
              <a:t>Think of it as the </a:t>
            </a:r>
            <a:r>
              <a:t>fat-burning switch</a:t>
            </a:r>
            <a:r>
              <a:rPr b="0"/>
              <a:t>.</a:t>
            </a:r>
          </a:p>
          <a:p>
            <a:pPr>
              <a:lnSpc>
                <a:spcPct val="115000"/>
              </a:lnSpc>
              <a:spcBef>
                <a:spcPts val="1200"/>
              </a:spcBef>
              <a:defRPr sz="1000"/>
            </a:pPr>
            <a:r>
              <a:t>When activated, it:</a:t>
            </a:r>
          </a:p>
          <a:p>
            <a:pPr marL="457200" indent="-292100">
              <a:lnSpc>
                <a:spcPct val="115000"/>
              </a:lnSpc>
              <a:spcBef>
                <a:spcPts val="1200"/>
              </a:spcBef>
              <a:buClr>
                <a:srgbClr val="000000"/>
              </a:buClr>
              <a:buSzPts val="1000"/>
              <a:buFont typeface="Arial"/>
              <a:buChar char="●"/>
              <a:defRPr sz="1000"/>
            </a:pPr>
            <a:r>
              <a:t>Increases </a:t>
            </a:r>
            <a:r>
              <a:rPr b="1"/>
              <a:t>fatty acid oxidation (burning fat)</a:t>
            </a:r>
            <a:endParaRPr b="1"/>
          </a:p>
          <a:p>
            <a:pPr marL="457200" indent="-292100">
              <a:lnSpc>
                <a:spcPct val="115000"/>
              </a:lnSpc>
              <a:buClr>
                <a:srgbClr val="000000"/>
              </a:buClr>
              <a:buSzPts val="1000"/>
              <a:buFont typeface="Arial"/>
              <a:buChar char="●"/>
              <a:defRPr sz="1000"/>
            </a:pPr>
            <a:r>
              <a:t>Lowers triglycerides</a:t>
            </a:r>
          </a:p>
          <a:p>
            <a:pPr marL="457200" indent="-292100">
              <a:lnSpc>
                <a:spcPct val="115000"/>
              </a:lnSpc>
              <a:buClr>
                <a:srgbClr val="000000"/>
              </a:buClr>
              <a:buSzPts val="1000"/>
              <a:buFont typeface="Arial"/>
              <a:buChar char="●"/>
              <a:defRPr sz="1000"/>
            </a:pPr>
            <a:r>
              <a:t>Reduces inflammation</a:t>
            </a:r>
          </a:p>
          <a:p>
            <a:pPr>
              <a:lnSpc>
                <a:spcPct val="115000"/>
              </a:lnSpc>
              <a:spcBef>
                <a:spcPts val="1200"/>
              </a:spcBef>
              <a:defRPr b="1" sz="1000"/>
            </a:pPr>
            <a:r>
              <a:t>Memory trick:</a:t>
            </a:r>
            <a:r>
              <a:rPr b="0"/>
              <a:t> </a:t>
            </a:r>
            <a:r>
              <a:t>PPAR-alpha = burns fat.</a:t>
            </a:r>
          </a:p>
          <a:p>
            <a:pPr>
              <a:lnSpc>
                <a:spcPct val="115000"/>
              </a:lnSpc>
              <a:spcBef>
                <a:spcPts val="1400"/>
              </a:spcBef>
              <a:defRPr b="1" sz="1000"/>
            </a:pPr>
            <a:r>
              <a:t>PPAR-γ (PPAR-gamma) - </a:t>
            </a:r>
            <a:r>
              <a:rPr b="0"/>
              <a:t>Think of it as the </a:t>
            </a:r>
            <a:r>
              <a:t>insulin sensitivity switch</a:t>
            </a:r>
            <a:r>
              <a:rPr b="0"/>
              <a:t>.</a:t>
            </a:r>
          </a:p>
          <a:p>
            <a:pPr marL="457200" indent="-292100">
              <a:lnSpc>
                <a:spcPct val="115000"/>
              </a:lnSpc>
              <a:spcBef>
                <a:spcPts val="1200"/>
              </a:spcBef>
              <a:buClr>
                <a:srgbClr val="000000"/>
              </a:buClr>
              <a:buSzPts val="1000"/>
              <a:buFont typeface="Arial"/>
              <a:buChar char="●"/>
              <a:defRPr sz="1000"/>
            </a:pPr>
            <a:r>
              <a:t>Improves insulin sensitivity</a:t>
            </a:r>
          </a:p>
          <a:p>
            <a:pPr marL="457200" indent="-292100">
              <a:lnSpc>
                <a:spcPct val="115000"/>
              </a:lnSpc>
              <a:buClr>
                <a:srgbClr val="000000"/>
              </a:buClr>
              <a:buSzPts val="1000"/>
              <a:buFont typeface="Arial"/>
              <a:buChar char="●"/>
              <a:defRPr sz="1000"/>
            </a:pPr>
            <a:r>
              <a:t>Regulates fat cell function</a:t>
            </a:r>
          </a:p>
          <a:p>
            <a:pPr marL="457200" indent="-292100">
              <a:lnSpc>
                <a:spcPct val="115000"/>
              </a:lnSpc>
              <a:buClr>
                <a:srgbClr val="000000"/>
              </a:buClr>
              <a:buSzPts val="1000"/>
              <a:buFont typeface="Arial"/>
              <a:buChar char="●"/>
              <a:defRPr sz="1000"/>
            </a:pPr>
            <a:r>
              <a:t>Decreases inflammation</a:t>
            </a:r>
          </a:p>
          <a:p>
            <a:pPr>
              <a:lnSpc>
                <a:spcPct val="115000"/>
              </a:lnSpc>
              <a:spcBef>
                <a:spcPts val="1200"/>
              </a:spcBef>
              <a:defRPr sz="1000"/>
            </a:pPr>
            <a:r>
              <a:t>(Some diabetes medications, like thiazolidinediones, work by activating PPAR-γ.)</a:t>
            </a:r>
          </a:p>
          <a:p>
            <a:pPr>
              <a:lnSpc>
                <a:spcPct val="115000"/>
              </a:lnSpc>
              <a:spcBef>
                <a:spcPts val="1200"/>
              </a:spcBef>
              <a:defRPr b="1" sz="1000"/>
            </a:pPr>
            <a:r>
              <a:t>Memory trick:</a:t>
            </a:r>
            <a:r>
              <a:rPr b="0"/>
              <a:t> </a:t>
            </a:r>
            <a:r>
              <a:t>PPAR-gamma = glucose control.</a:t>
            </a:r>
          </a:p>
          <a:p>
            <a:pPr>
              <a:lnSpc>
                <a:spcPct val="115000"/>
              </a:lnSpc>
              <a:spcBef>
                <a:spcPts val="1400"/>
              </a:spcBef>
              <a:defRPr b="1" sz="1000"/>
            </a:pPr>
            <a:r>
              <a:t>AMPK - </a:t>
            </a:r>
            <a:r>
              <a:rPr b="0"/>
              <a:t>Often called the body's </a:t>
            </a:r>
            <a:r>
              <a:t>energy sensor</a:t>
            </a:r>
            <a:r>
              <a:rPr b="0"/>
              <a:t>.</a:t>
            </a:r>
          </a:p>
          <a:p>
            <a:pPr>
              <a:lnSpc>
                <a:spcPct val="115000"/>
              </a:lnSpc>
              <a:spcBef>
                <a:spcPts val="1200"/>
              </a:spcBef>
              <a:defRPr sz="1000"/>
            </a:pPr>
            <a:r>
              <a:t>When cellular energy is low, AMPK:</a:t>
            </a:r>
          </a:p>
          <a:p>
            <a:pPr marL="457200" indent="-292100">
              <a:lnSpc>
                <a:spcPct val="115000"/>
              </a:lnSpc>
              <a:spcBef>
                <a:spcPts val="1200"/>
              </a:spcBef>
              <a:buClr>
                <a:srgbClr val="000000"/>
              </a:buClr>
              <a:buSzPts val="1000"/>
              <a:buFont typeface="Arial"/>
              <a:buChar char="●"/>
              <a:defRPr sz="1000"/>
            </a:pPr>
            <a:r>
              <a:t>Increases glucose uptake</a:t>
            </a:r>
          </a:p>
          <a:p>
            <a:pPr marL="457200" indent="-292100">
              <a:lnSpc>
                <a:spcPct val="115000"/>
              </a:lnSpc>
              <a:buClr>
                <a:srgbClr val="000000"/>
              </a:buClr>
              <a:buSzPts val="1000"/>
              <a:buFont typeface="Arial"/>
              <a:buChar char="●"/>
              <a:defRPr sz="1000"/>
            </a:pPr>
            <a:r>
              <a:t>Increases fat burning</a:t>
            </a:r>
          </a:p>
          <a:p>
            <a:pPr marL="457200" indent="-292100">
              <a:lnSpc>
                <a:spcPct val="115000"/>
              </a:lnSpc>
              <a:buClr>
                <a:srgbClr val="000000"/>
              </a:buClr>
              <a:buSzPts val="1000"/>
              <a:buFont typeface="Arial"/>
              <a:buChar char="●"/>
              <a:defRPr sz="1000"/>
            </a:pPr>
            <a:r>
              <a:t>Decreases fat synthesis</a:t>
            </a:r>
          </a:p>
          <a:p>
            <a:pPr marL="457200" indent="-292100">
              <a:lnSpc>
                <a:spcPct val="115000"/>
              </a:lnSpc>
              <a:buClr>
                <a:srgbClr val="000000"/>
              </a:buClr>
              <a:buSzPts val="1000"/>
              <a:buFont typeface="Arial"/>
              <a:buChar char="●"/>
              <a:defRPr sz="1000"/>
            </a:pPr>
            <a:r>
              <a:t>Promotes ATP production</a:t>
            </a:r>
          </a:p>
          <a:p>
            <a:pPr>
              <a:lnSpc>
                <a:spcPct val="115000"/>
              </a:lnSpc>
              <a:spcBef>
                <a:spcPts val="1200"/>
              </a:spcBef>
              <a:defRPr sz="1000"/>
            </a:pPr>
            <a:r>
              <a:t>Exercise and calorie restriction activate AMPK.</a:t>
            </a:r>
          </a:p>
          <a:p>
            <a:pPr>
              <a:lnSpc>
                <a:spcPct val="115000"/>
              </a:lnSpc>
              <a:spcBef>
                <a:spcPts val="1200"/>
              </a:spcBef>
              <a:defRPr b="1" sz="1000"/>
            </a:pPr>
            <a:r>
              <a:t>Memory trick:</a:t>
            </a:r>
            <a:r>
              <a:rPr b="0"/>
              <a:t> </a:t>
            </a:r>
            <a:r>
              <a:t>AMPK = "We're low on energy—start making ATP!"</a:t>
            </a:r>
          </a:p>
          <a:p>
            <a:pPr>
              <a:lnSpc>
                <a:spcPct val="115000"/>
              </a:lnSpc>
              <a:spcBef>
                <a:spcPts val="1400"/>
              </a:spcBef>
              <a:defRPr b="1" sz="1000"/>
            </a:pPr>
            <a:r>
              <a:t>TLR4 (Toll-like Receptor 4) - </a:t>
            </a:r>
            <a:r>
              <a:rPr b="0"/>
              <a:t>This is part of the </a:t>
            </a:r>
            <a:r>
              <a:t>innate immune system</a:t>
            </a:r>
            <a:r>
              <a:rPr b="0"/>
              <a:t>.</a:t>
            </a:r>
          </a:p>
          <a:p>
            <a:pPr>
              <a:lnSpc>
                <a:spcPct val="115000"/>
              </a:lnSpc>
              <a:spcBef>
                <a:spcPts val="1200"/>
              </a:spcBef>
              <a:defRPr sz="1000"/>
            </a:pPr>
            <a:r>
              <a:t>Its job is to detect danger signals such as:</a:t>
            </a:r>
          </a:p>
          <a:p>
            <a:pPr marL="457200" indent="-292100">
              <a:lnSpc>
                <a:spcPct val="115000"/>
              </a:lnSpc>
              <a:spcBef>
                <a:spcPts val="1200"/>
              </a:spcBef>
              <a:buClr>
                <a:srgbClr val="000000"/>
              </a:buClr>
              <a:buSzPts val="1000"/>
              <a:buFont typeface="Arial"/>
              <a:buChar char="●"/>
              <a:defRPr sz="1000"/>
            </a:pPr>
            <a:r>
              <a:t>Bacterial </a:t>
            </a:r>
            <a:r>
              <a:rPr b="1"/>
              <a:t>LPS (endotoxin)</a:t>
            </a:r>
            <a:endParaRPr b="1"/>
          </a:p>
          <a:p>
            <a:pPr marL="457200" indent="-292100">
              <a:lnSpc>
                <a:spcPct val="115000"/>
              </a:lnSpc>
              <a:buClr>
                <a:srgbClr val="000000"/>
              </a:buClr>
              <a:buSzPts val="1000"/>
              <a:buFont typeface="Arial"/>
              <a:buChar char="●"/>
              <a:defRPr sz="1000"/>
            </a:pPr>
            <a:r>
              <a:t>Saturated fatty acids (through indirect inflammatory signaling)</a:t>
            </a:r>
          </a:p>
          <a:p>
            <a:pPr>
              <a:lnSpc>
                <a:spcPct val="115000"/>
              </a:lnSpc>
              <a:spcBef>
                <a:spcPts val="1200"/>
              </a:spcBef>
              <a:defRPr sz="1000"/>
            </a:pPr>
            <a:r>
              <a:t>When activated, it turns on </a:t>
            </a:r>
            <a:r>
              <a:rPr b="1"/>
              <a:t>NF-κB</a:t>
            </a:r>
            <a:r>
              <a:t>, which increases inflammatory cytokines like TNF-α and IL-6.</a:t>
            </a:r>
          </a:p>
          <a:p>
            <a:pPr>
              <a:lnSpc>
                <a:spcPct val="115000"/>
              </a:lnSpc>
              <a:spcBef>
                <a:spcPts val="1200"/>
              </a:spcBef>
              <a:defRPr b="1" sz="1000"/>
            </a:pPr>
            <a:r>
              <a:t>Memory trick:</a:t>
            </a:r>
            <a:r>
              <a:rPr b="0"/>
              <a:t> </a:t>
            </a:r>
            <a:r>
              <a:t>TLR4 = inflammation alarm.</a:t>
            </a:r>
          </a:p>
          <a:p>
            <a:pPr>
              <a:lnSpc>
                <a:spcPct val="115000"/>
              </a:lnSpc>
              <a:spcBef>
                <a:spcPts val="1200"/>
              </a:spcBef>
            </a:pPr>
            <a:endParaRPr sz="100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97" name="Shape 997"/>
          <p:cNvSpPr/>
          <p:nvPr>
            <p:ph type="sldImg"/>
          </p:nvPr>
        </p:nvSpPr>
        <p:spPr>
          <a:prstGeom prst="rect">
            <a:avLst/>
          </a:prstGeom>
        </p:spPr>
        <p:txBody>
          <a:bodyPr/>
          <a:lstStyle/>
          <a:p>
            <a:pPr/>
          </a:p>
        </p:txBody>
      </p:sp>
      <p:sp>
        <p:nvSpPr>
          <p:cNvPr id="998" name="Shape 998"/>
          <p:cNvSpPr/>
          <p:nvPr>
            <p:ph type="body" sz="quarter" idx="1"/>
          </p:nvPr>
        </p:nvSpPr>
        <p:spPr>
          <a:prstGeom prst="rect">
            <a:avLst/>
          </a:prstGeom>
        </p:spPr>
        <p:txBody>
          <a:bodyPr/>
          <a:lstStyle/>
          <a:p>
            <a:pPr>
              <a:lnSpc>
                <a:spcPct val="115000"/>
              </a:lnSpc>
              <a:spcBef>
                <a:spcPts val="1400"/>
              </a:spcBef>
              <a:defRPr b="1" sz="1000"/>
            </a:pPr>
            <a:r>
              <a:t>Integration of Pathways</a:t>
            </a:r>
          </a:p>
          <a:p>
            <a:pPr marL="457200" indent="-292100">
              <a:lnSpc>
                <a:spcPct val="115000"/>
              </a:lnSpc>
              <a:spcBef>
                <a:spcPts val="1200"/>
              </a:spcBef>
              <a:buClr>
                <a:srgbClr val="000000"/>
              </a:buClr>
              <a:buSzPts val="1000"/>
              <a:buFont typeface="Arial"/>
              <a:buChar char="●"/>
              <a:defRPr sz="1000"/>
            </a:pPr>
            <a:r>
              <a:t>These three pathways are closely interconnected and drive metabolic disease.</a:t>
            </a:r>
          </a:p>
          <a:p>
            <a:pPr marL="457200" indent="-292100">
              <a:lnSpc>
                <a:spcPct val="115000"/>
              </a:lnSpc>
              <a:buClr>
                <a:srgbClr val="000000"/>
              </a:buClr>
              <a:buSzPts val="1000"/>
              <a:buFont typeface="Arial"/>
              <a:buChar char="●"/>
              <a:defRPr b="1" sz="1000"/>
            </a:pPr>
            <a:r>
              <a:t>Overnutrition</a:t>
            </a:r>
            <a:r>
              <a:rPr b="0"/>
              <a:t> impairs insulin signaling, </a:t>
            </a:r>
            <a:r>
              <a:t>ROS accumulation</a:t>
            </a:r>
            <a:r>
              <a:rPr b="0"/>
              <a:t> increases oxidative stress and inflammation, and </a:t>
            </a:r>
            <a:r>
              <a:t>lipid overload</a:t>
            </a:r>
            <a:r>
              <a:rPr b="0"/>
              <a:t> overwhelms fat oxidation, leading to lipotoxicity.</a:t>
            </a:r>
          </a:p>
          <a:p>
            <a:pPr marL="457200" indent="-292100">
              <a:lnSpc>
                <a:spcPct val="115000"/>
              </a:lnSpc>
              <a:buClr>
                <a:srgbClr val="000000"/>
              </a:buClr>
              <a:buSzPts val="1000"/>
              <a:buFont typeface="Arial"/>
              <a:buChar char="●"/>
              <a:defRPr sz="1000"/>
            </a:pPr>
            <a:r>
              <a:t>Together, these processes reinforce one another, promoting </a:t>
            </a:r>
            <a:r>
              <a:rPr b="1"/>
              <a:t>insulin resistance, chronic inflammation, and metabolic dysfunction</a:t>
            </a:r>
            <a:endParaRPr b="1"/>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06" name="Shape 1006"/>
          <p:cNvSpPr/>
          <p:nvPr>
            <p:ph type="sldImg"/>
          </p:nvPr>
        </p:nvSpPr>
        <p:spPr>
          <a:prstGeom prst="rect">
            <a:avLst/>
          </a:prstGeom>
        </p:spPr>
        <p:txBody>
          <a:bodyPr/>
          <a:lstStyle/>
          <a:p>
            <a:pPr/>
          </a:p>
        </p:txBody>
      </p:sp>
      <p:sp>
        <p:nvSpPr>
          <p:cNvPr id="1007" name="Shape 1007"/>
          <p:cNvSpPr/>
          <p:nvPr>
            <p:ph type="body" sz="quarter" idx="1"/>
          </p:nvPr>
        </p:nvSpPr>
        <p:spPr>
          <a:prstGeom prst="rect">
            <a:avLst/>
          </a:prstGeom>
        </p:spPr>
        <p:txBody>
          <a:bodyPr/>
          <a:lstStyle/>
          <a:p>
            <a:pPr>
              <a:lnSpc>
                <a:spcPct val="115000"/>
              </a:lnSpc>
              <a:spcBef>
                <a:spcPts val="1400"/>
              </a:spcBef>
              <a:defRPr b="1" sz="1000"/>
            </a:pPr>
            <a:r>
              <a:t>Nutritional &amp; Functional Modulators</a:t>
            </a:r>
          </a:p>
          <a:p>
            <a:pPr marL="457200" indent="-292100">
              <a:lnSpc>
                <a:spcPct val="115000"/>
              </a:lnSpc>
              <a:spcBef>
                <a:spcPts val="1200"/>
              </a:spcBef>
              <a:buClr>
                <a:srgbClr val="000000"/>
              </a:buClr>
              <a:buSzPts val="1000"/>
              <a:buFont typeface="Arial"/>
              <a:buChar char="●"/>
              <a:defRPr sz="1000"/>
            </a:pPr>
            <a:r>
              <a:t>Nutrition and lifestyle can shift metabolism toward a more </a:t>
            </a:r>
            <a:r>
              <a:rPr b="1"/>
              <a:t>anti-inflammatory state</a:t>
            </a:r>
            <a:r>
              <a:t>.</a:t>
            </a:r>
          </a:p>
          <a:p>
            <a:pPr marL="457200" indent="-292100">
              <a:lnSpc>
                <a:spcPct val="115000"/>
              </a:lnSpc>
              <a:buClr>
                <a:srgbClr val="000000"/>
              </a:buClr>
              <a:buSzPts val="1000"/>
              <a:buFont typeface="Arial"/>
              <a:buChar char="●"/>
              <a:defRPr b="1" sz="1000"/>
            </a:pPr>
            <a:r>
              <a:t>Omega-3s, polyphenols, antioxidants, and SCFAs</a:t>
            </a:r>
            <a:r>
              <a:rPr b="0"/>
              <a:t> help reduce inflammation, improve insulin sensitivity, and decrease oxidative stress.</a:t>
            </a:r>
          </a:p>
          <a:p>
            <a:pPr marL="457200" indent="-292100">
              <a:lnSpc>
                <a:spcPct val="115000"/>
              </a:lnSpc>
              <a:buClr>
                <a:srgbClr val="000000"/>
              </a:buClr>
              <a:buSzPts val="1000"/>
              <a:buFont typeface="Arial"/>
              <a:buChar char="●"/>
              <a:defRPr b="1" sz="1000"/>
            </a:pPr>
            <a:r>
              <a:t>Exercise</a:t>
            </a:r>
            <a:r>
              <a:rPr b="0"/>
              <a:t> enhances fatty acid oxidation, activates AMPK, and supports healthy mitochondrial function.</a:t>
            </a:r>
          </a:p>
          <a:p>
            <a:pPr marL="457200" indent="-292100">
              <a:lnSpc>
                <a:spcPct val="115000"/>
              </a:lnSpc>
              <a:buClr>
                <a:srgbClr val="000000"/>
              </a:buClr>
              <a:buSzPts val="1000"/>
              <a:buFont typeface="Arial"/>
              <a:buChar char="●"/>
              <a:defRPr sz="1000"/>
            </a:pPr>
            <a:r>
              <a:t>Together, these interventions improve </a:t>
            </a:r>
            <a:r>
              <a:rPr b="1"/>
              <a:t>metabolic flexibility and overall metabolic health</a:t>
            </a:r>
            <a:r>
              <a:t>.</a:t>
            </a: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16" name="Shape 1016"/>
          <p:cNvSpPr/>
          <p:nvPr>
            <p:ph type="sldImg"/>
          </p:nvPr>
        </p:nvSpPr>
        <p:spPr>
          <a:prstGeom prst="rect">
            <a:avLst/>
          </a:prstGeom>
        </p:spPr>
        <p:txBody>
          <a:bodyPr/>
          <a:lstStyle/>
          <a:p>
            <a:pPr/>
          </a:p>
        </p:txBody>
      </p:sp>
      <p:sp>
        <p:nvSpPr>
          <p:cNvPr id="1017" name="Shape 1017"/>
          <p:cNvSpPr/>
          <p:nvPr>
            <p:ph type="body" sz="quarter" idx="1"/>
          </p:nvPr>
        </p:nvSpPr>
        <p:spPr>
          <a:prstGeom prst="rect">
            <a:avLst/>
          </a:prstGeom>
        </p:spPr>
        <p:txBody>
          <a:bodyPr/>
          <a:lstStyle/>
          <a:p>
            <a:pPr>
              <a:lnSpc>
                <a:spcPct val="115000"/>
              </a:lnSpc>
              <a:spcBef>
                <a:spcPts val="1400"/>
              </a:spcBef>
              <a:defRPr b="1" sz="1000"/>
            </a:pPr>
            <a:r>
              <a:t>Clinical &amp; Functional Implications</a:t>
            </a:r>
          </a:p>
          <a:p>
            <a:pPr marL="457200" indent="-292100">
              <a:lnSpc>
                <a:spcPct val="115000"/>
              </a:lnSpc>
              <a:spcBef>
                <a:spcPts val="1200"/>
              </a:spcBef>
              <a:buClr>
                <a:srgbClr val="000000"/>
              </a:buClr>
              <a:buSzPts val="1000"/>
              <a:buFont typeface="Arial"/>
              <a:buChar char="●"/>
              <a:defRPr b="1" sz="1000"/>
            </a:pPr>
            <a:r>
              <a:t>Insulin resistance, oxidative stress, and chronic inflammation</a:t>
            </a:r>
            <a:r>
              <a:rPr b="0"/>
              <a:t> are common drivers of many chronic diseases, including </a:t>
            </a:r>
            <a:r>
              <a:t>metabolic syndrome, type 2 diabetes, atherosclerosis, and NAFLD</a:t>
            </a:r>
            <a:r>
              <a:rPr b="0"/>
              <a:t>.</a:t>
            </a:r>
          </a:p>
          <a:p>
            <a:pPr marL="457200" indent="-292100">
              <a:lnSpc>
                <a:spcPct val="115000"/>
              </a:lnSpc>
              <a:buClr>
                <a:srgbClr val="000000"/>
              </a:buClr>
              <a:buSzPts val="1000"/>
              <a:buFont typeface="Arial"/>
              <a:buChar char="●"/>
              <a:defRPr sz="1000"/>
            </a:pPr>
            <a:r>
              <a:t>Nutrition is a cornerstone of treatment, with dietary patterns that reduce inflammation, support mitochondrial function, and improve metabolic flexibility.</a:t>
            </a:r>
          </a:p>
          <a:p>
            <a:pPr marL="457200" indent="-292100">
              <a:lnSpc>
                <a:spcPct val="115000"/>
              </a:lnSpc>
              <a:buClr>
                <a:srgbClr val="000000"/>
              </a:buClr>
              <a:buSzPts val="1000"/>
              <a:buFont typeface="Arial"/>
              <a:buChar char="●"/>
              <a:defRPr b="1" sz="1000"/>
            </a:pPr>
            <a:r>
              <a:t>Remember that inflammation is the common thread linking many chronic cardiometabolic diseases.</a:t>
            </a: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34" name="Shape 1034"/>
          <p:cNvSpPr/>
          <p:nvPr>
            <p:ph type="sldImg"/>
          </p:nvPr>
        </p:nvSpPr>
        <p:spPr>
          <a:prstGeom prst="rect">
            <a:avLst/>
          </a:prstGeom>
        </p:spPr>
        <p:txBody>
          <a:bodyPr/>
          <a:lstStyle/>
          <a:p>
            <a:pPr/>
          </a:p>
        </p:txBody>
      </p:sp>
      <p:sp>
        <p:nvSpPr>
          <p:cNvPr id="1035" name="Shape 1035"/>
          <p:cNvSpPr/>
          <p:nvPr>
            <p:ph type="body" sz="quarter" idx="1"/>
          </p:nvPr>
        </p:nvSpPr>
        <p:spPr>
          <a:prstGeom prst="rect">
            <a:avLst/>
          </a:prstGeom>
        </p:spPr>
        <p:txBody>
          <a:bodyPr/>
          <a:lstStyle/>
          <a:p>
            <a:pPr>
              <a:lnSpc>
                <a:spcPct val="115000"/>
              </a:lnSpc>
              <a:spcBef>
                <a:spcPts val="1400"/>
              </a:spcBef>
              <a:defRPr b="1" sz="1000"/>
            </a:pPr>
            <a:r>
              <a:t>Regulation of Fluid, Electrolyte &amp; Acid–Base Balance</a:t>
            </a:r>
          </a:p>
          <a:p>
            <a:pPr marL="457200" indent="-292100">
              <a:lnSpc>
                <a:spcPct val="115000"/>
              </a:lnSpc>
              <a:spcBef>
                <a:spcPts val="1200"/>
              </a:spcBef>
              <a:buClr>
                <a:srgbClr val="000000"/>
              </a:buClr>
              <a:buSzPts val="1000"/>
              <a:buFont typeface="Arial"/>
              <a:buChar char="●"/>
              <a:defRPr sz="1000"/>
            </a:pPr>
            <a:r>
              <a:t>Total body water is divided into </a:t>
            </a:r>
            <a:r>
              <a:rPr b="1"/>
              <a:t>intracellular fluid (ICF)</a:t>
            </a:r>
            <a:r>
              <a:t>, which makes up about </a:t>
            </a:r>
            <a:r>
              <a:rPr b="1"/>
              <a:t>two-thirds</a:t>
            </a:r>
            <a:r>
              <a:t>, and </a:t>
            </a:r>
            <a:r>
              <a:rPr b="1"/>
              <a:t>extracellular fluid (ECF)</a:t>
            </a:r>
            <a:r>
              <a:t>, which makes up about </a:t>
            </a:r>
            <a:r>
              <a:rPr b="1"/>
              <a:t>one-third</a:t>
            </a:r>
            <a:r>
              <a:t>.</a:t>
            </a:r>
          </a:p>
          <a:p>
            <a:pPr marL="457200" indent="-292100">
              <a:lnSpc>
                <a:spcPct val="115000"/>
              </a:lnSpc>
              <a:buClr>
                <a:srgbClr val="000000"/>
              </a:buClr>
              <a:buSzPts val="1000"/>
              <a:buFont typeface="Arial"/>
              <a:buChar char="●"/>
              <a:defRPr sz="1000"/>
            </a:pPr>
            <a:r>
              <a:t>The ECF is further divided into </a:t>
            </a:r>
            <a:r>
              <a:rPr b="1"/>
              <a:t>interstitial fluid</a:t>
            </a:r>
            <a:r>
              <a:t> and </a:t>
            </a:r>
            <a:r>
              <a:rPr b="1"/>
              <a:t>plasma</a:t>
            </a:r>
            <a:r>
              <a:t>.</a:t>
            </a:r>
          </a:p>
          <a:p>
            <a:pPr marL="457200" indent="-292100">
              <a:lnSpc>
                <a:spcPct val="115000"/>
              </a:lnSpc>
              <a:buClr>
                <a:srgbClr val="000000"/>
              </a:buClr>
              <a:buSzPts val="1000"/>
              <a:buFont typeface="Arial"/>
              <a:buChar char="●"/>
              <a:defRPr sz="1000"/>
            </a:pPr>
            <a:r>
              <a:t>Water constantly shifts between these compartments based on </a:t>
            </a:r>
            <a:r>
              <a:rPr b="1"/>
              <a:t>osmotic and hydrostatic pressures</a:t>
            </a:r>
            <a:r>
              <a:t>, helping maintain cell volume and overall fluid balance.</a:t>
            </a:r>
          </a:p>
          <a:p>
            <a:pPr marL="457200" indent="-292100">
              <a:lnSpc>
                <a:spcPct val="115000"/>
              </a:lnSpc>
              <a:buClr>
                <a:srgbClr val="000000"/>
              </a:buClr>
              <a:buSzPts val="1000"/>
              <a:buFont typeface="Arial"/>
              <a:buChar char="●"/>
              <a:defRPr sz="1000"/>
            </a:pPr>
            <a:r>
              <a:t>Electrolytes are the major regulators of these processes</a:t>
            </a: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44" name="Shape 1044"/>
          <p:cNvSpPr/>
          <p:nvPr>
            <p:ph type="sldImg"/>
          </p:nvPr>
        </p:nvSpPr>
        <p:spPr>
          <a:prstGeom prst="rect">
            <a:avLst/>
          </a:prstGeom>
        </p:spPr>
        <p:txBody>
          <a:bodyPr/>
          <a:lstStyle/>
          <a:p>
            <a:pPr/>
          </a:p>
        </p:txBody>
      </p:sp>
      <p:sp>
        <p:nvSpPr>
          <p:cNvPr id="1045" name="Shape 1045"/>
          <p:cNvSpPr/>
          <p:nvPr>
            <p:ph type="body" sz="quarter" idx="1"/>
          </p:nvPr>
        </p:nvSpPr>
        <p:spPr>
          <a:prstGeom prst="rect">
            <a:avLst/>
          </a:prstGeom>
        </p:spPr>
        <p:txBody>
          <a:bodyPr/>
          <a:lstStyle/>
          <a:p>
            <a:pPr>
              <a:lnSpc>
                <a:spcPct val="115000"/>
              </a:lnSpc>
              <a:spcBef>
                <a:spcPts val="1400"/>
              </a:spcBef>
              <a:defRPr b="1" sz="1000"/>
            </a:pPr>
            <a:r>
              <a:t>Regulation of Fluid Balance</a:t>
            </a:r>
          </a:p>
          <a:p>
            <a:pPr marL="457200" indent="-292100">
              <a:lnSpc>
                <a:spcPct val="115000"/>
              </a:lnSpc>
              <a:spcBef>
                <a:spcPts val="1200"/>
              </a:spcBef>
              <a:buClr>
                <a:srgbClr val="000000"/>
              </a:buClr>
              <a:buSzPts val="1000"/>
              <a:buFont typeface="Arial"/>
              <a:buChar char="●"/>
              <a:defRPr sz="1000"/>
            </a:pPr>
            <a:r>
              <a:t>Fluid balance is maintained by matching </a:t>
            </a:r>
            <a:r>
              <a:rPr b="1"/>
              <a:t>fluid intake with fluid losses</a:t>
            </a:r>
            <a:r>
              <a:t>.</a:t>
            </a:r>
          </a:p>
          <a:p>
            <a:pPr marL="457200" indent="-292100">
              <a:lnSpc>
                <a:spcPct val="115000"/>
              </a:lnSpc>
              <a:buClr>
                <a:srgbClr val="000000"/>
              </a:buClr>
              <a:buSzPts val="1000"/>
              <a:buFont typeface="Arial"/>
              <a:buChar char="●"/>
              <a:defRPr sz="1000"/>
            </a:pPr>
            <a:r>
              <a:t>The major regulators are </a:t>
            </a:r>
            <a:r>
              <a:rPr b="1"/>
              <a:t>thirst, ADH, RAAS, and ANP</a:t>
            </a:r>
            <a:r>
              <a:t>.</a:t>
            </a:r>
          </a:p>
          <a:p>
            <a:pPr marL="457200" indent="-292100">
              <a:lnSpc>
                <a:spcPct val="115000"/>
              </a:lnSpc>
              <a:buClr>
                <a:srgbClr val="000000"/>
              </a:buClr>
              <a:buSzPts val="1000"/>
              <a:buFont typeface="Arial"/>
              <a:buChar char="●"/>
              <a:defRPr b="1" sz="1000"/>
            </a:pPr>
            <a:r>
              <a:t>ADH conserves water</a:t>
            </a:r>
            <a:r>
              <a:rPr b="0"/>
              <a:t>, </a:t>
            </a:r>
            <a:r>
              <a:t>RAAS retains sodium and water during low blood volume</a:t>
            </a:r>
            <a:r>
              <a:rPr b="0"/>
              <a:t>, and </a:t>
            </a:r>
            <a:r>
              <a:t>ANP promotes sodium and water excretion</a:t>
            </a:r>
            <a:r>
              <a:rPr b="0"/>
              <a:t> when blood volume is too high.</a:t>
            </a: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54" name="Shape 1054"/>
          <p:cNvSpPr/>
          <p:nvPr>
            <p:ph type="sldImg"/>
          </p:nvPr>
        </p:nvSpPr>
        <p:spPr>
          <a:prstGeom prst="rect">
            <a:avLst/>
          </a:prstGeom>
        </p:spPr>
        <p:txBody>
          <a:bodyPr/>
          <a:lstStyle/>
          <a:p>
            <a:pPr/>
          </a:p>
        </p:txBody>
      </p:sp>
      <p:sp>
        <p:nvSpPr>
          <p:cNvPr id="1055" name="Shape 1055"/>
          <p:cNvSpPr/>
          <p:nvPr>
            <p:ph type="body" sz="quarter" idx="1"/>
          </p:nvPr>
        </p:nvSpPr>
        <p:spPr>
          <a:prstGeom prst="rect">
            <a:avLst/>
          </a:prstGeom>
        </p:spPr>
        <p:txBody>
          <a:bodyPr/>
          <a:lstStyle/>
          <a:p>
            <a:pPr>
              <a:lnSpc>
                <a:spcPct val="115000"/>
              </a:lnSpc>
              <a:spcBef>
                <a:spcPts val="1400"/>
              </a:spcBef>
              <a:defRPr b="1" sz="1000"/>
            </a:pPr>
            <a:r>
              <a:t>This is a great electrolyte review</a:t>
            </a:r>
          </a:p>
          <a:p>
            <a:pPr marL="457200" indent="-292100">
              <a:lnSpc>
                <a:spcPct val="115000"/>
              </a:lnSpc>
              <a:spcBef>
                <a:spcPts val="1200"/>
              </a:spcBef>
              <a:buClr>
                <a:srgbClr val="000000"/>
              </a:buClr>
              <a:buSzPts val="1000"/>
              <a:buFont typeface="Arial"/>
              <a:buChar char="●"/>
              <a:defRPr sz="1000"/>
            </a:pPr>
            <a:r>
              <a:t>Electrolytes regulate </a:t>
            </a:r>
            <a:r>
              <a:rPr b="1"/>
              <a:t>fluid balance, nerve conduction, muscle contraction, and acid–base balance</a:t>
            </a:r>
            <a:r>
              <a:t>.</a:t>
            </a:r>
          </a:p>
          <a:p>
            <a:pPr marL="457200" indent="-292100">
              <a:lnSpc>
                <a:spcPct val="115000"/>
              </a:lnSpc>
              <a:buClr>
                <a:srgbClr val="000000"/>
              </a:buClr>
              <a:buSzPts val="1000"/>
              <a:buFont typeface="Arial"/>
              <a:buChar char="●"/>
              <a:defRPr sz="1000"/>
            </a:pPr>
            <a:r>
              <a:t>Know the major roles of </a:t>
            </a:r>
            <a:r>
              <a:rPr b="1"/>
              <a:t>sodium, potassium, chloride, calcium, magnesium, and phosphate</a:t>
            </a:r>
            <a:r>
              <a:t>.</a:t>
            </a:r>
          </a:p>
          <a:p>
            <a:pPr marL="457200" indent="-292100">
              <a:lnSpc>
                <a:spcPct val="115000"/>
              </a:lnSpc>
              <a:buClr>
                <a:srgbClr val="000000"/>
              </a:buClr>
              <a:buSzPts val="1000"/>
              <a:buFont typeface="Arial"/>
              <a:buChar char="●"/>
              <a:defRPr b="1" sz="1000"/>
            </a:pPr>
            <a:r>
              <a:t>Sodium is the primary extracellular cation</a:t>
            </a:r>
            <a:r>
              <a:rPr b="0"/>
              <a:t>, while </a:t>
            </a:r>
            <a:r>
              <a:t>potassium is the primary intracellular cation</a:t>
            </a:r>
            <a:r>
              <a:rPr b="0"/>
              <a:t> - this is a common exam concept.</a:t>
            </a:r>
          </a:p>
          <a:p>
            <a:pPr marL="457200" indent="-292100">
              <a:lnSpc>
                <a:spcPct val="115000"/>
              </a:lnSpc>
              <a:buClr>
                <a:srgbClr val="000000"/>
              </a:buClr>
              <a:buSzPts val="1000"/>
              <a:buFont typeface="Arial"/>
              <a:buChar char="●"/>
              <a:defRPr sz="1000"/>
            </a:pPr>
            <a:r>
              <a:t>The </a:t>
            </a:r>
            <a:r>
              <a:rPr b="1"/>
              <a:t>Na⁺/K⁺ ATPase pump</a:t>
            </a:r>
            <a:r>
              <a:t> maintains these gradients and is essential for normal nerve and muscle function.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Shape 189"/>
          <p:cNvSpPr/>
          <p:nvPr>
            <p:ph type="sldImg"/>
          </p:nvPr>
        </p:nvSpPr>
        <p:spPr>
          <a:prstGeom prst="rect">
            <a:avLst/>
          </a:prstGeom>
        </p:spPr>
        <p:txBody>
          <a:bodyPr/>
          <a:lstStyle/>
          <a:p>
            <a:pPr/>
          </a:p>
        </p:txBody>
      </p:sp>
      <p:sp>
        <p:nvSpPr>
          <p:cNvPr id="190" name="Shape 190"/>
          <p:cNvSpPr/>
          <p:nvPr>
            <p:ph type="body" sz="quarter" idx="1"/>
          </p:nvPr>
        </p:nvSpPr>
        <p:spPr>
          <a:prstGeom prst="rect">
            <a:avLst/>
          </a:prstGeom>
        </p:spPr>
        <p:txBody>
          <a:bodyPr/>
          <a:lstStyle/>
          <a:p>
            <a:pPr>
              <a:lnSpc>
                <a:spcPct val="115000"/>
              </a:lnSpc>
              <a:spcBef>
                <a:spcPts val="1400"/>
              </a:spcBef>
              <a:defRPr b="1" sz="1000"/>
            </a:pPr>
            <a:r>
              <a:t>Risk Factors in Infertility</a:t>
            </a:r>
          </a:p>
          <a:p>
            <a:pPr marL="457200" indent="-292100">
              <a:lnSpc>
                <a:spcPct val="115000"/>
              </a:lnSpc>
              <a:spcBef>
                <a:spcPts val="1200"/>
              </a:spcBef>
              <a:buClr>
                <a:srgbClr val="000000"/>
              </a:buClr>
              <a:buSzPts val="1000"/>
              <a:buFont typeface="Arial"/>
              <a:buChar char="●"/>
              <a:defRPr sz="1000"/>
            </a:pPr>
            <a:r>
              <a:t>Infertility is </a:t>
            </a:r>
            <a:r>
              <a:rPr b="1"/>
              <a:t>multifactorial</a:t>
            </a:r>
            <a:r>
              <a:t>, so always consider both female and male factors.</a:t>
            </a:r>
          </a:p>
          <a:p>
            <a:pPr marL="457200" indent="-292100">
              <a:lnSpc>
                <a:spcPct val="115000"/>
              </a:lnSpc>
              <a:buClr>
                <a:srgbClr val="000000"/>
              </a:buClr>
              <a:buSzPts val="1000"/>
              <a:buFont typeface="Arial"/>
              <a:buChar char="●"/>
              <a:defRPr sz="1000"/>
            </a:pPr>
            <a:r>
              <a:t>Common contributors include advanced age, abnormal body weight, endocrine disorders (especially PCOS and thyroid disease), endometriosis, prior STIs, and lifestyle factors like smoking, marijuana, and excess alcohol.</a:t>
            </a:r>
          </a:p>
          <a:p>
            <a:pPr marL="457200" indent="-292100">
              <a:lnSpc>
                <a:spcPct val="115000"/>
              </a:lnSpc>
              <a:buClr>
                <a:srgbClr val="000000"/>
              </a:buClr>
              <a:buSzPts val="1000"/>
              <a:buFont typeface="Arial"/>
              <a:buChar char="●"/>
              <a:defRPr sz="1000"/>
            </a:pPr>
            <a:r>
              <a:t>Male factors are often overlooked, be sure to pay attention to these in your assessments</a:t>
            </a: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64" name="Shape 1064"/>
          <p:cNvSpPr/>
          <p:nvPr>
            <p:ph type="sldImg"/>
          </p:nvPr>
        </p:nvSpPr>
        <p:spPr>
          <a:prstGeom prst="rect">
            <a:avLst/>
          </a:prstGeom>
        </p:spPr>
        <p:txBody>
          <a:bodyPr/>
          <a:lstStyle/>
          <a:p>
            <a:pPr/>
          </a:p>
        </p:txBody>
      </p:sp>
      <p:sp>
        <p:nvSpPr>
          <p:cNvPr id="1065" name="Shape 1065"/>
          <p:cNvSpPr/>
          <p:nvPr>
            <p:ph type="body" sz="quarter" idx="1"/>
          </p:nvPr>
        </p:nvSpPr>
        <p:spPr>
          <a:prstGeom prst="rect">
            <a:avLst/>
          </a:prstGeom>
        </p:spPr>
        <p:txBody>
          <a:bodyPr/>
          <a:lstStyle/>
          <a:p>
            <a:pPr>
              <a:defRPr sz="1000"/>
            </a:pPr>
            <a:r>
              <a:t>We all know that sodium aid in water </a:t>
            </a:r>
            <a:r>
              <a:rPr i="1"/>
              <a:t>retention</a:t>
            </a:r>
            <a:r>
              <a:t>, but how - </a:t>
            </a:r>
          </a:p>
          <a:p>
            <a:pPr marL="457200" indent="-292100">
              <a:buClr>
                <a:srgbClr val="000000"/>
              </a:buClr>
              <a:buSzPts val="1000"/>
              <a:buFont typeface="Arial"/>
              <a:buChar char="●"/>
              <a:defRPr b="1" sz="1000"/>
            </a:pPr>
            <a:r>
              <a:t>Sodium is the primary determinant of extracellular fluid volume</a:t>
            </a:r>
            <a:r>
              <a:rPr b="0"/>
              <a:t>, so sodium and water are tightly regulated together.</a:t>
            </a:r>
          </a:p>
          <a:p>
            <a:pPr marL="457200" indent="-292100">
              <a:buClr>
                <a:srgbClr val="000000"/>
              </a:buClr>
              <a:buSzPts val="1000"/>
              <a:buFont typeface="Arial"/>
              <a:buChar char="●"/>
              <a:defRPr sz="1000"/>
            </a:pPr>
            <a:r>
              <a:t>Increased plasma osmolality stimulates </a:t>
            </a:r>
            <a:r>
              <a:rPr b="1"/>
              <a:t>ADH</a:t>
            </a:r>
            <a:r>
              <a:t>, which promotes </a:t>
            </a:r>
            <a:r>
              <a:rPr b="1"/>
              <a:t>water reabsorption</a:t>
            </a:r>
            <a:r>
              <a:t> to dilute the blood.</a:t>
            </a:r>
          </a:p>
          <a:p>
            <a:pPr marL="457200" indent="-292100">
              <a:buClr>
                <a:srgbClr val="000000"/>
              </a:buClr>
              <a:buSzPts val="1000"/>
              <a:buFont typeface="Arial"/>
              <a:buChar char="●"/>
              <a:defRPr sz="1000"/>
            </a:pPr>
            <a:r>
              <a:t>Low blood volume activates the </a:t>
            </a:r>
            <a:r>
              <a:rPr b="1"/>
              <a:t>RAAS</a:t>
            </a:r>
            <a:r>
              <a:t>, increasing </a:t>
            </a:r>
            <a:r>
              <a:rPr b="1"/>
              <a:t>sodium and water retention</a:t>
            </a:r>
            <a:r>
              <a:t>.</a:t>
            </a:r>
          </a:p>
          <a:p>
            <a:pPr marL="457200" indent="-292100">
              <a:buClr>
                <a:srgbClr val="000000"/>
              </a:buClr>
              <a:buSzPts val="1000"/>
              <a:buFont typeface="Arial"/>
              <a:buChar char="●"/>
              <a:defRPr sz="1000"/>
            </a:pPr>
            <a:r>
              <a:t>When blood volume is too high, </a:t>
            </a:r>
            <a:r>
              <a:rPr b="1"/>
              <a:t>ANP promotes sodium and water excretion</a:t>
            </a:r>
            <a:r>
              <a:t> to restore balance.</a:t>
            </a: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76" name="Shape 1076"/>
          <p:cNvSpPr/>
          <p:nvPr>
            <p:ph type="sldImg"/>
          </p:nvPr>
        </p:nvSpPr>
        <p:spPr>
          <a:prstGeom prst="rect">
            <a:avLst/>
          </a:prstGeom>
        </p:spPr>
        <p:txBody>
          <a:bodyPr/>
          <a:lstStyle/>
          <a:p>
            <a:pPr/>
          </a:p>
        </p:txBody>
      </p:sp>
      <p:sp>
        <p:nvSpPr>
          <p:cNvPr id="1077" name="Shape 1077"/>
          <p:cNvSpPr/>
          <p:nvPr>
            <p:ph type="body" sz="quarter" idx="1"/>
          </p:nvPr>
        </p:nvSpPr>
        <p:spPr>
          <a:prstGeom prst="rect">
            <a:avLst/>
          </a:prstGeom>
        </p:spPr>
        <p:txBody>
          <a:bodyPr/>
          <a:lstStyle/>
          <a:p>
            <a:pPr>
              <a:lnSpc>
                <a:spcPct val="115000"/>
              </a:lnSpc>
              <a:spcBef>
                <a:spcPts val="1400"/>
              </a:spcBef>
              <a:defRPr b="1" sz="1000"/>
            </a:pPr>
            <a:r>
              <a:t>Potassium &amp; Cellular Function</a:t>
            </a:r>
          </a:p>
          <a:p>
            <a:pPr marL="457200" indent="-292100">
              <a:lnSpc>
                <a:spcPct val="115000"/>
              </a:lnSpc>
              <a:spcBef>
                <a:spcPts val="1200"/>
              </a:spcBef>
              <a:buClr>
                <a:srgbClr val="000000"/>
              </a:buClr>
              <a:buSzPts val="1000"/>
              <a:buFont typeface="Arial"/>
              <a:buChar char="●"/>
              <a:defRPr b="1" sz="1000"/>
            </a:pPr>
            <a:r>
              <a:t>Potassium is the primary intracellular cation</a:t>
            </a:r>
            <a:r>
              <a:rPr b="0"/>
              <a:t>, with about </a:t>
            </a:r>
            <a:r>
              <a:t>98% found inside cells</a:t>
            </a:r>
            <a:r>
              <a:rPr b="0"/>
              <a:t>, making small changes in blood potassium clinically significant.</a:t>
            </a:r>
          </a:p>
          <a:p>
            <a:pPr marL="457200" indent="-292100">
              <a:lnSpc>
                <a:spcPct val="115000"/>
              </a:lnSpc>
              <a:buClr>
                <a:srgbClr val="000000"/>
              </a:buClr>
              <a:buSzPts val="1000"/>
              <a:buFont typeface="Arial"/>
              <a:buChar char="●"/>
              <a:defRPr sz="1000"/>
            </a:pPr>
            <a:r>
              <a:t>It is essential for </a:t>
            </a:r>
            <a:r>
              <a:rPr b="1"/>
              <a:t>resting membrane potential, muscle contraction, and normal cardiac rhythm</a:t>
            </a:r>
            <a:r>
              <a:t>.</a:t>
            </a:r>
          </a:p>
          <a:p>
            <a:pPr marL="457200" indent="-292100">
              <a:lnSpc>
                <a:spcPct val="115000"/>
              </a:lnSpc>
              <a:buClr>
                <a:srgbClr val="000000"/>
              </a:buClr>
              <a:buSzPts val="1000"/>
              <a:buFont typeface="Arial"/>
              <a:buChar char="●"/>
              <a:defRPr b="1" sz="1000"/>
            </a:pPr>
            <a:r>
              <a:t>Aldosterone increases potassium excretion</a:t>
            </a:r>
            <a:r>
              <a:rPr b="0"/>
              <a:t>, while insulin promotes potassium movement </a:t>
            </a:r>
            <a:r>
              <a:t>into cells</a:t>
            </a:r>
            <a:r>
              <a:rPr b="0"/>
              <a:t>.</a:t>
            </a: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87" name="Shape 1087"/>
          <p:cNvSpPr/>
          <p:nvPr>
            <p:ph type="sldImg"/>
          </p:nvPr>
        </p:nvSpPr>
        <p:spPr>
          <a:prstGeom prst="rect">
            <a:avLst/>
          </a:prstGeom>
        </p:spPr>
        <p:txBody>
          <a:bodyPr/>
          <a:lstStyle/>
          <a:p>
            <a:pPr/>
          </a:p>
        </p:txBody>
      </p:sp>
      <p:sp>
        <p:nvSpPr>
          <p:cNvPr id="1088" name="Shape 1088"/>
          <p:cNvSpPr/>
          <p:nvPr>
            <p:ph type="body" sz="quarter" idx="1"/>
          </p:nvPr>
        </p:nvSpPr>
        <p:spPr>
          <a:prstGeom prst="rect">
            <a:avLst/>
          </a:prstGeom>
        </p:spPr>
        <p:txBody>
          <a:bodyPr/>
          <a:lstStyle/>
          <a:p>
            <a:pPr>
              <a:lnSpc>
                <a:spcPct val="115000"/>
              </a:lnSpc>
              <a:spcBef>
                <a:spcPts val="1400"/>
              </a:spcBef>
              <a:defRPr b="1" sz="1000"/>
            </a:pPr>
            <a:r>
              <a:t>Acid–Base Overview</a:t>
            </a:r>
          </a:p>
          <a:p>
            <a:pPr marL="457200" indent="-292100">
              <a:lnSpc>
                <a:spcPct val="115000"/>
              </a:lnSpc>
              <a:spcBef>
                <a:spcPts val="1200"/>
              </a:spcBef>
              <a:buClr>
                <a:srgbClr val="000000"/>
              </a:buClr>
              <a:buSzPts val="1000"/>
              <a:buFont typeface="Arial"/>
              <a:buChar char="●"/>
              <a:defRPr sz="1000"/>
            </a:pPr>
            <a:r>
              <a:t>The body tightly regulates blood pH between </a:t>
            </a:r>
            <a:r>
              <a:rPr b="1"/>
              <a:t>7.35 and 7.45</a:t>
            </a:r>
            <a:r>
              <a:t> because even small changes can impair enzyme function, protein structure, and normal cardiac and nervous system activity.</a:t>
            </a:r>
          </a:p>
          <a:p>
            <a:pPr marL="457200" indent="-292100">
              <a:lnSpc>
                <a:spcPct val="115000"/>
              </a:lnSpc>
              <a:buClr>
                <a:srgbClr val="000000"/>
              </a:buClr>
              <a:buSzPts val="1000"/>
              <a:buFont typeface="Arial"/>
              <a:buChar char="●"/>
              <a:defRPr sz="1000"/>
            </a:pPr>
            <a:r>
              <a:t>pH is maintained through </a:t>
            </a:r>
            <a:r>
              <a:rPr b="1"/>
              <a:t>three lines of defense</a:t>
            </a:r>
            <a:r>
              <a:t>: </a:t>
            </a:r>
            <a:r>
              <a:rPr b="1"/>
              <a:t>buffer systems (seconds), the respiratory system (minutes), and the kidneys (hours to days)</a:t>
            </a:r>
            <a:r>
              <a:t>.</a:t>
            </a:r>
          </a:p>
          <a:p>
            <a:pPr marL="457200" indent="-292100">
              <a:lnSpc>
                <a:spcPct val="115000"/>
              </a:lnSpc>
              <a:buClr>
                <a:srgbClr val="000000"/>
              </a:buClr>
              <a:buSzPts val="1000"/>
              <a:buFont typeface="Arial"/>
              <a:buChar char="●"/>
              <a:defRPr b="1" sz="1000"/>
            </a:pPr>
            <a:r>
              <a:t>Remember: </a:t>
            </a:r>
            <a:r>
              <a:rPr b="0"/>
              <a:t>The body has multiple overlapping mechanisms to maintain pH because </a:t>
            </a:r>
            <a:r>
              <a:t>acid–base balance is essential for life</a:t>
            </a:r>
            <a:r>
              <a:rPr b="0"/>
              <a:t>.</a:t>
            </a: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97" name="Shape 1097"/>
          <p:cNvSpPr/>
          <p:nvPr>
            <p:ph type="sldImg"/>
          </p:nvPr>
        </p:nvSpPr>
        <p:spPr>
          <a:prstGeom prst="rect">
            <a:avLst/>
          </a:prstGeom>
        </p:spPr>
        <p:txBody>
          <a:bodyPr/>
          <a:lstStyle/>
          <a:p>
            <a:pPr/>
          </a:p>
        </p:txBody>
      </p:sp>
      <p:sp>
        <p:nvSpPr>
          <p:cNvPr id="1098" name="Shape 1098"/>
          <p:cNvSpPr/>
          <p:nvPr>
            <p:ph type="body" sz="quarter" idx="1"/>
          </p:nvPr>
        </p:nvSpPr>
        <p:spPr>
          <a:prstGeom prst="rect">
            <a:avLst/>
          </a:prstGeom>
        </p:spPr>
        <p:txBody>
          <a:bodyPr/>
          <a:lstStyle/>
          <a:p>
            <a:pPr>
              <a:lnSpc>
                <a:spcPct val="115000"/>
              </a:lnSpc>
              <a:spcBef>
                <a:spcPts val="1400"/>
              </a:spcBef>
              <a:defRPr b="1" sz="1000"/>
            </a:pPr>
            <a:r>
              <a:t>Buffer Systems</a:t>
            </a:r>
          </a:p>
          <a:p>
            <a:pPr marL="457200" indent="-292100">
              <a:lnSpc>
                <a:spcPct val="115000"/>
              </a:lnSpc>
              <a:spcBef>
                <a:spcPts val="1200"/>
              </a:spcBef>
              <a:buClr>
                <a:srgbClr val="000000"/>
              </a:buClr>
              <a:buSzPts val="1000"/>
              <a:buFont typeface="Arial"/>
              <a:buChar char="●"/>
              <a:defRPr b="1" sz="1000"/>
            </a:pPr>
            <a:r>
              <a:t>Buffers are the body's first line of defense</a:t>
            </a:r>
            <a:r>
              <a:rPr b="0"/>
              <a:t> against changes in pH, acting within seconds.</a:t>
            </a:r>
          </a:p>
          <a:p>
            <a:pPr marL="457200" indent="-292100">
              <a:lnSpc>
                <a:spcPct val="115000"/>
              </a:lnSpc>
              <a:buClr>
                <a:srgbClr val="000000"/>
              </a:buClr>
              <a:buSzPts val="1000"/>
              <a:buFont typeface="Arial"/>
              <a:buChar char="●"/>
              <a:defRPr sz="1000"/>
            </a:pPr>
            <a:r>
              <a:t>The </a:t>
            </a:r>
            <a:r>
              <a:rPr b="1"/>
              <a:t>bicarbonate buffer</a:t>
            </a:r>
            <a:r>
              <a:t> is the primary extracellular buffer and is regulated by both the </a:t>
            </a:r>
            <a:r>
              <a:rPr b="1"/>
              <a:t>lungs and kidneys</a:t>
            </a:r>
            <a:r>
              <a:t>.</a:t>
            </a:r>
          </a:p>
          <a:p>
            <a:pPr marL="457200" indent="-292100">
              <a:lnSpc>
                <a:spcPct val="115000"/>
              </a:lnSpc>
              <a:buClr>
                <a:srgbClr val="000000"/>
              </a:buClr>
              <a:buSzPts val="1000"/>
              <a:buFont typeface="Arial"/>
              <a:buChar char="●"/>
              <a:defRPr b="1" sz="1000"/>
            </a:pPr>
            <a:r>
              <a:t>Protein buffers</a:t>
            </a:r>
            <a:r>
              <a:rPr b="0"/>
              <a:t> (especially hemoglobin and albumin) and the </a:t>
            </a:r>
            <a:r>
              <a:t>phosphate buffer system</a:t>
            </a:r>
            <a:r>
              <a:rPr b="0"/>
              <a:t> provide additional protection, particularly inside cells and in the kidneys.</a:t>
            </a: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07" name="Shape 1107"/>
          <p:cNvSpPr/>
          <p:nvPr>
            <p:ph type="sldImg"/>
          </p:nvPr>
        </p:nvSpPr>
        <p:spPr>
          <a:prstGeom prst="rect">
            <a:avLst/>
          </a:prstGeom>
        </p:spPr>
        <p:txBody>
          <a:bodyPr/>
          <a:lstStyle/>
          <a:p>
            <a:pPr/>
          </a:p>
        </p:txBody>
      </p:sp>
      <p:sp>
        <p:nvSpPr>
          <p:cNvPr id="1108" name="Shape 1108"/>
          <p:cNvSpPr/>
          <p:nvPr>
            <p:ph type="body" sz="quarter" idx="1"/>
          </p:nvPr>
        </p:nvSpPr>
        <p:spPr>
          <a:prstGeom prst="rect">
            <a:avLst/>
          </a:prstGeom>
        </p:spPr>
        <p:txBody>
          <a:bodyPr/>
          <a:lstStyle/>
          <a:p>
            <a:pPr>
              <a:defRPr sz="1000"/>
            </a:pPr>
            <a:r>
              <a:t>Respiration in another means of regulating pH</a:t>
            </a:r>
          </a:p>
          <a:p>
            <a:pPr/>
            <a:endParaRPr sz="1000"/>
          </a:p>
          <a:p>
            <a:pPr marL="457200" indent="-292100">
              <a:buClr>
                <a:srgbClr val="000000"/>
              </a:buClr>
              <a:buSzPts val="1000"/>
              <a:buFont typeface="Arial"/>
              <a:buChar char="●"/>
              <a:defRPr sz="1000"/>
            </a:pPr>
            <a:r>
              <a:t>The lungs help regulate pH by controlling the amount of </a:t>
            </a:r>
            <a:r>
              <a:rPr b="1"/>
              <a:t>CO₂</a:t>
            </a:r>
            <a:r>
              <a:t> in the blood.</a:t>
            </a:r>
          </a:p>
          <a:p>
            <a:pPr marL="457200" indent="-292100">
              <a:buClr>
                <a:srgbClr val="000000"/>
              </a:buClr>
              <a:buSzPts val="1000"/>
              <a:buFont typeface="Arial"/>
              <a:buChar char="●"/>
              <a:defRPr b="1" sz="1000"/>
            </a:pPr>
            <a:r>
              <a:t>More CO₂ increases H⁺ and lowers pH</a:t>
            </a:r>
            <a:r>
              <a:rPr b="0"/>
              <a:t>, while </a:t>
            </a:r>
            <a:r>
              <a:t>less CO₂ decreases H⁺ and raises pH</a:t>
            </a:r>
            <a:r>
              <a:rPr b="0"/>
              <a:t>.</a:t>
            </a:r>
          </a:p>
          <a:p>
            <a:pPr marL="457200" indent="-292100">
              <a:buClr>
                <a:srgbClr val="000000"/>
              </a:buClr>
              <a:buSzPts val="1000"/>
              <a:buFont typeface="Arial"/>
              <a:buChar char="●"/>
              <a:defRPr sz="1000"/>
            </a:pPr>
            <a:r>
              <a:t>In </a:t>
            </a:r>
            <a:r>
              <a:rPr b="1"/>
              <a:t>metabolic acidosis</a:t>
            </a:r>
            <a:r>
              <a:t>, breathing becomes faster and deeper (e.g., </a:t>
            </a:r>
            <a:r>
              <a:rPr b="1"/>
              <a:t>Kussmaul respirations</a:t>
            </a:r>
            <a:r>
              <a:t>) to eliminate CO₂ and help raise pH.</a:t>
            </a: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17" name="Shape 1117"/>
          <p:cNvSpPr/>
          <p:nvPr>
            <p:ph type="sldImg"/>
          </p:nvPr>
        </p:nvSpPr>
        <p:spPr>
          <a:prstGeom prst="rect">
            <a:avLst/>
          </a:prstGeom>
        </p:spPr>
        <p:txBody>
          <a:bodyPr/>
          <a:lstStyle/>
          <a:p>
            <a:pPr/>
          </a:p>
        </p:txBody>
      </p:sp>
      <p:sp>
        <p:nvSpPr>
          <p:cNvPr id="1118" name="Shape 1118"/>
          <p:cNvSpPr/>
          <p:nvPr>
            <p:ph type="body" sz="quarter" idx="1"/>
          </p:nvPr>
        </p:nvSpPr>
        <p:spPr>
          <a:prstGeom prst="rect">
            <a:avLst/>
          </a:prstGeom>
        </p:spPr>
        <p:txBody>
          <a:bodyPr/>
          <a:lstStyle/>
          <a:p>
            <a:pPr>
              <a:lnSpc>
                <a:spcPct val="115000"/>
              </a:lnSpc>
              <a:spcBef>
                <a:spcPts val="1400"/>
              </a:spcBef>
              <a:defRPr b="1" sz="1000"/>
            </a:pPr>
            <a:r>
              <a:t>Renal Regulation of Acid–Base</a:t>
            </a:r>
          </a:p>
          <a:p>
            <a:pPr marL="457200" indent="-292100">
              <a:lnSpc>
                <a:spcPct val="115000"/>
              </a:lnSpc>
              <a:spcBef>
                <a:spcPts val="1200"/>
              </a:spcBef>
              <a:buClr>
                <a:srgbClr val="000000"/>
              </a:buClr>
              <a:buSzPts val="1000"/>
              <a:buFont typeface="Arial"/>
              <a:buChar char="●"/>
              <a:defRPr sz="1000"/>
            </a:pPr>
            <a:r>
              <a:t>The kidneys provide the </a:t>
            </a:r>
            <a:r>
              <a:rPr b="1"/>
              <a:t>long-term regulation of acid–base balance</a:t>
            </a:r>
            <a:r>
              <a:t> by </a:t>
            </a:r>
            <a:r>
              <a:rPr b="1"/>
              <a:t>reabsorbing bicarbonate, excreting hydrogen ions, and generating new bicarbonate</a:t>
            </a:r>
            <a:r>
              <a:t>.</a:t>
            </a:r>
          </a:p>
          <a:p>
            <a:pPr marL="457200" indent="-292100">
              <a:lnSpc>
                <a:spcPct val="115000"/>
              </a:lnSpc>
              <a:buClr>
                <a:srgbClr val="000000"/>
              </a:buClr>
              <a:buSzPts val="1000"/>
              <a:buFont typeface="Arial"/>
              <a:buChar char="●"/>
              <a:defRPr sz="1000"/>
            </a:pPr>
            <a:r>
              <a:t>These adjustments occur over </a:t>
            </a:r>
            <a:r>
              <a:rPr b="1"/>
              <a:t>hours to days</a:t>
            </a:r>
            <a:r>
              <a:t>, making the kidneys the body's most powerful mechanism for correcting pH disturbances.</a:t>
            </a: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27" name="Shape 1127"/>
          <p:cNvSpPr/>
          <p:nvPr>
            <p:ph type="sldImg"/>
          </p:nvPr>
        </p:nvSpPr>
        <p:spPr>
          <a:prstGeom prst="rect">
            <a:avLst/>
          </a:prstGeom>
        </p:spPr>
        <p:txBody>
          <a:bodyPr/>
          <a:lstStyle/>
          <a:p>
            <a:pPr/>
          </a:p>
        </p:txBody>
      </p:sp>
      <p:sp>
        <p:nvSpPr>
          <p:cNvPr id="1128" name="Shape 1128"/>
          <p:cNvSpPr/>
          <p:nvPr>
            <p:ph type="body" sz="quarter" idx="1"/>
          </p:nvPr>
        </p:nvSpPr>
        <p:spPr>
          <a:prstGeom prst="rect">
            <a:avLst/>
          </a:prstGeom>
        </p:spPr>
        <p:txBody>
          <a:bodyPr/>
          <a:lstStyle/>
          <a:p>
            <a:pPr>
              <a:lnSpc>
                <a:spcPct val="115000"/>
              </a:lnSpc>
              <a:spcBef>
                <a:spcPts val="1400"/>
              </a:spcBef>
              <a:defRPr b="1" sz="1300"/>
            </a:pPr>
            <a:r>
              <a:t>Acid–Base Imbalances</a:t>
            </a:r>
          </a:p>
          <a:p>
            <a:pPr marL="457200" indent="-298450">
              <a:lnSpc>
                <a:spcPct val="115000"/>
              </a:lnSpc>
              <a:spcBef>
                <a:spcPts val="1200"/>
              </a:spcBef>
              <a:buClr>
                <a:srgbClr val="000000"/>
              </a:buClr>
              <a:buSzPts val="1100"/>
              <a:buFont typeface="Arial"/>
              <a:buChar char="●"/>
              <a:defRPr sz="1100"/>
            </a:pPr>
            <a:r>
              <a:t>Acid–base disorders are classified as </a:t>
            </a:r>
            <a:r>
              <a:rPr b="1"/>
              <a:t>metabolic</a:t>
            </a:r>
            <a:r>
              <a:t> (bicarbonate problem) or </a:t>
            </a:r>
            <a:r>
              <a:rPr b="1"/>
              <a:t>respiratory</a:t>
            </a:r>
            <a:r>
              <a:t> (CO₂ problem).</a:t>
            </a:r>
          </a:p>
          <a:p>
            <a:pPr marL="457200" indent="-298450">
              <a:lnSpc>
                <a:spcPct val="115000"/>
              </a:lnSpc>
              <a:buClr>
                <a:srgbClr val="000000"/>
              </a:buClr>
              <a:buSzPts val="1100"/>
              <a:buFont typeface="Arial"/>
              <a:buChar char="●"/>
              <a:defRPr sz="1100"/>
            </a:pPr>
            <a:r>
              <a:t>The body compensates by using the </a:t>
            </a:r>
            <a:r>
              <a:rPr b="1"/>
              <a:t>lungs for metabolic disorders</a:t>
            </a:r>
            <a:r>
              <a:t> and the </a:t>
            </a:r>
            <a:r>
              <a:rPr b="1"/>
              <a:t>kidneys for respiratory disorders</a:t>
            </a:r>
            <a:r>
              <a:t>.</a:t>
            </a: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37" name="Shape 1137"/>
          <p:cNvSpPr/>
          <p:nvPr>
            <p:ph type="sldImg"/>
          </p:nvPr>
        </p:nvSpPr>
        <p:spPr>
          <a:prstGeom prst="rect">
            <a:avLst/>
          </a:prstGeom>
        </p:spPr>
        <p:txBody>
          <a:bodyPr/>
          <a:lstStyle/>
          <a:p>
            <a:pPr/>
          </a:p>
        </p:txBody>
      </p:sp>
      <p:sp>
        <p:nvSpPr>
          <p:cNvPr id="1138" name="Shape 1138"/>
          <p:cNvSpPr/>
          <p:nvPr>
            <p:ph type="body" sz="quarter" idx="1"/>
          </p:nvPr>
        </p:nvSpPr>
        <p:spPr>
          <a:prstGeom prst="rect">
            <a:avLst/>
          </a:prstGeom>
        </p:spPr>
        <p:txBody>
          <a:bodyPr/>
          <a:lstStyle/>
          <a:p>
            <a:pPr>
              <a:lnSpc>
                <a:spcPct val="115000"/>
              </a:lnSpc>
              <a:spcBef>
                <a:spcPts val="1400"/>
              </a:spcBef>
              <a:defRPr b="1" sz="1000"/>
            </a:pPr>
            <a:r>
              <a:t>Nutrition &amp; Clinical Implications</a:t>
            </a:r>
          </a:p>
          <a:p>
            <a:pPr marL="457200" indent="-292100">
              <a:lnSpc>
                <a:spcPct val="115000"/>
              </a:lnSpc>
              <a:spcBef>
                <a:spcPts val="1200"/>
              </a:spcBef>
              <a:buClr>
                <a:srgbClr val="000000"/>
              </a:buClr>
              <a:buSzPts val="1000"/>
              <a:buFont typeface="Arial"/>
              <a:buChar char="●"/>
              <a:defRPr sz="1000"/>
            </a:pPr>
            <a:r>
              <a:t>Adequate </a:t>
            </a:r>
            <a:r>
              <a:rPr b="1"/>
              <a:t>hydration and electrolyte balance</a:t>
            </a:r>
            <a:r>
              <a:t> are essential for circulation, thermoregulation, muscle and nerve function, and acid–base homeostasis.</a:t>
            </a:r>
          </a:p>
          <a:p>
            <a:pPr marL="457200" indent="-292100">
              <a:lnSpc>
                <a:spcPct val="115000"/>
              </a:lnSpc>
              <a:buClr>
                <a:srgbClr val="000000"/>
              </a:buClr>
              <a:buSzPts val="1000"/>
              <a:buFont typeface="Arial"/>
              <a:buChar char="●"/>
              <a:defRPr sz="1000"/>
            </a:pPr>
            <a:r>
              <a:t>A diet rich in </a:t>
            </a:r>
            <a:r>
              <a:rPr b="1"/>
              <a:t>fruits and vegetables</a:t>
            </a:r>
            <a:r>
              <a:t> provides a more alkalinizing dietary pattern, while limiting highly processed foods helps reduce excess sodium intake.</a:t>
            </a: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51" name="Shape 1151"/>
          <p:cNvSpPr/>
          <p:nvPr>
            <p:ph type="sldImg"/>
          </p:nvPr>
        </p:nvSpPr>
        <p:spPr>
          <a:prstGeom prst="rect">
            <a:avLst/>
          </a:prstGeom>
        </p:spPr>
        <p:txBody>
          <a:bodyPr/>
          <a:lstStyle/>
          <a:p>
            <a:pPr/>
          </a:p>
        </p:txBody>
      </p:sp>
      <p:sp>
        <p:nvSpPr>
          <p:cNvPr id="1152" name="Shape 1152"/>
          <p:cNvSpPr/>
          <p:nvPr>
            <p:ph type="body" sz="quarter" idx="1"/>
          </p:nvPr>
        </p:nvSpPr>
        <p:spPr>
          <a:prstGeom prst="rect">
            <a:avLst/>
          </a:prstGeom>
        </p:spPr>
        <p:txBody>
          <a:bodyPr/>
          <a:lstStyle/>
          <a:p>
            <a:pPr>
              <a:lnSpc>
                <a:spcPct val="115000"/>
              </a:lnSpc>
              <a:spcBef>
                <a:spcPts val="1200"/>
              </a:spcBef>
              <a:defRPr b="1" sz="1100"/>
            </a:pPr>
            <a:r>
              <a:t>1. Correct Answer: B</a:t>
            </a:r>
          </a:p>
          <a:p>
            <a:pPr>
              <a:lnSpc>
                <a:spcPct val="115000"/>
              </a:lnSpc>
              <a:spcBef>
                <a:spcPts val="1200"/>
              </a:spcBef>
              <a:defRPr b="1" sz="1100"/>
            </a:pPr>
            <a:r>
              <a:t>Rationale: </a:t>
            </a:r>
            <a:r>
              <a:rPr b="0"/>
              <a:t>Segmentation is all about </a:t>
            </a:r>
            <a:r>
              <a:t>mixing, not moving</a:t>
            </a:r>
            <a:r>
              <a:rPr b="0"/>
              <a:t>. These rhythmic contractions churn the chyme together with digestive enzymes and intestinal secretions, giving your body more time and surface area to digest and absorb nutrients. </a:t>
            </a:r>
            <a:r>
              <a:t>Peristalsis</a:t>
            </a:r>
            <a:r>
              <a:rPr b="0"/>
              <a:t>, on the other hand, is the movement that pushes food forward through the GI tract.</a:t>
            </a:r>
          </a:p>
          <a:p>
            <a:pPr>
              <a:lnSpc>
                <a:spcPct val="115000"/>
              </a:lnSpc>
              <a:spcBef>
                <a:spcPts val="1200"/>
              </a:spcBef>
              <a:defRPr b="1" sz="1100"/>
            </a:pPr>
            <a:r>
              <a:t>2. Correct Answer: C</a:t>
            </a:r>
          </a:p>
          <a:p>
            <a:pPr>
              <a:lnSpc>
                <a:spcPct val="115000"/>
              </a:lnSpc>
              <a:spcBef>
                <a:spcPts val="1200"/>
              </a:spcBef>
              <a:defRPr b="1" sz="1100"/>
            </a:pPr>
            <a:r>
              <a:t>Rationale: </a:t>
            </a:r>
            <a:r>
              <a:rPr b="0"/>
              <a:t> Think of </a:t>
            </a:r>
            <a:r>
              <a:t>CCK as the "fat digestion hormone."</a:t>
            </a:r>
            <a:r>
              <a:rPr b="0"/>
              <a:t> When fat (and to a lesser extent protein) enters the small intestine, CCK is released. It tells the </a:t>
            </a:r>
            <a:r>
              <a:t>gallbladder to squeeze out bile</a:t>
            </a:r>
            <a:r>
              <a:rPr b="0"/>
              <a:t> and the </a:t>
            </a:r>
            <a:r>
              <a:t>pancreas to release digestive enzymes</a:t>
            </a:r>
            <a:r>
              <a:rPr b="0"/>
              <a:t>, making it much easier to break down and absorb dietary fat.</a:t>
            </a:r>
          </a:p>
          <a:p>
            <a:pPr>
              <a:lnSpc>
                <a:spcPct val="115000"/>
              </a:lnSpc>
              <a:spcBef>
                <a:spcPts val="1200"/>
              </a:spcBef>
              <a:defRPr b="1" sz="1100"/>
            </a:pPr>
            <a:r>
              <a:t>3. Correct Answer: B</a:t>
            </a:r>
          </a:p>
          <a:p>
            <a:pPr>
              <a:lnSpc>
                <a:spcPct val="115000"/>
              </a:lnSpc>
              <a:spcBef>
                <a:spcPts val="1200"/>
              </a:spcBef>
              <a:defRPr b="1" sz="1100"/>
            </a:pPr>
            <a:r>
              <a:t>Rationale: </a:t>
            </a:r>
            <a:r>
              <a:rPr b="0"/>
              <a:t>The </a:t>
            </a:r>
            <a:r>
              <a:t>jejunum is where the majority of nutrient absorption happens.</a:t>
            </a:r>
            <a:r>
              <a:rPr b="0"/>
              <a:t> Its lining is packed with villi, microvilli, and specialized transporters, giving it an enormous surface area to absorb carbohydrates, proteins, fats, vitamins, and many minerals.</a:t>
            </a: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59" name="Shape 1159"/>
          <p:cNvSpPr/>
          <p:nvPr>
            <p:ph type="sldImg"/>
          </p:nvPr>
        </p:nvSpPr>
        <p:spPr>
          <a:prstGeom prst="rect">
            <a:avLst/>
          </a:prstGeom>
        </p:spPr>
        <p:txBody>
          <a:bodyPr/>
          <a:lstStyle/>
          <a:p>
            <a:pPr/>
          </a:p>
        </p:txBody>
      </p:sp>
      <p:sp>
        <p:nvSpPr>
          <p:cNvPr id="1160" name="Shape 1160"/>
          <p:cNvSpPr/>
          <p:nvPr>
            <p:ph type="body" sz="quarter" idx="1"/>
          </p:nvPr>
        </p:nvSpPr>
        <p:spPr>
          <a:prstGeom prst="rect">
            <a:avLst/>
          </a:prstGeom>
        </p:spPr>
        <p:txBody>
          <a:bodyPr/>
          <a:lstStyle/>
          <a:p>
            <a:pPr>
              <a:lnSpc>
                <a:spcPct val="115000"/>
              </a:lnSpc>
              <a:spcBef>
                <a:spcPts val="1200"/>
              </a:spcBef>
              <a:defRPr b="1" sz="1100"/>
            </a:pPr>
            <a:r>
              <a:t>4. Correct Answer: B</a:t>
            </a:r>
          </a:p>
          <a:p>
            <a:pPr>
              <a:lnSpc>
                <a:spcPct val="115000"/>
              </a:lnSpc>
              <a:spcBef>
                <a:spcPts val="1200"/>
              </a:spcBef>
              <a:defRPr b="1" sz="1100"/>
            </a:pPr>
            <a:r>
              <a:t>Rationale: </a:t>
            </a:r>
            <a:r>
              <a:rPr b="0"/>
              <a:t>Think of </a:t>
            </a:r>
            <a:r>
              <a:t>tight junctions as the gut's security guards.</a:t>
            </a:r>
            <a:r>
              <a:rPr b="0"/>
              <a:t> They sit between intestinal cells and control what gets through and what stays out. When they're functioning properly, they allow nutrients to be absorbed while helping keep bacteria, toxins, and other unwanted substances from entering the bloodstream.</a:t>
            </a:r>
          </a:p>
          <a:p>
            <a:pPr>
              <a:lnSpc>
                <a:spcPct val="115000"/>
              </a:lnSpc>
              <a:spcBef>
                <a:spcPts val="1200"/>
              </a:spcBef>
              <a:defRPr b="1" sz="1100"/>
            </a:pPr>
            <a:r>
              <a:t>5. Correct Answer: B</a:t>
            </a:r>
          </a:p>
          <a:p>
            <a:pPr>
              <a:lnSpc>
                <a:spcPct val="115000"/>
              </a:lnSpc>
              <a:spcBef>
                <a:spcPts val="1200"/>
              </a:spcBef>
              <a:defRPr b="1" sz="1100"/>
            </a:pPr>
            <a:r>
              <a:t>Rationale: Bile salts don't actually digest fat - they prepare it for digestion.</a:t>
            </a:r>
            <a:r>
              <a:rPr b="0"/>
              <a:t> They break large fat droplets into tiny micelles, giving pancreatic lipase much more surface area to work on. Without bile, fat digestion and absorption become much less efficient.</a:t>
            </a:r>
          </a:p>
          <a:p>
            <a:pPr>
              <a:lnSpc>
                <a:spcPct val="115000"/>
              </a:lnSpc>
              <a:spcBef>
                <a:spcPts val="1200"/>
              </a:spcBef>
              <a:defRPr b="1" sz="1100"/>
            </a:pPr>
            <a:r>
              <a:t>6. Correct Answer: B</a:t>
            </a:r>
          </a:p>
          <a:p>
            <a:pPr>
              <a:lnSpc>
                <a:spcPct val="115000"/>
              </a:lnSpc>
              <a:spcBef>
                <a:spcPts val="1200"/>
              </a:spcBef>
              <a:defRPr b="1" sz="1100"/>
            </a:pPr>
            <a:r>
              <a:t>Rationale: </a:t>
            </a:r>
            <a:r>
              <a:rPr b="0"/>
              <a:t>The </a:t>
            </a:r>
            <a:r>
              <a:t>enteric nervous system (ENS)</a:t>
            </a:r>
            <a:r>
              <a:rPr b="0"/>
              <a:t> is often called the </a:t>
            </a:r>
            <a:r>
              <a:t>"brain of the gut"</a:t>
            </a:r>
            <a:r>
              <a:rPr b="0"/>
              <a:t> because it can coordinate digestion on its own. It controls </a:t>
            </a:r>
            <a:r>
              <a:t>motility (like peristalsis and segmentation) and secretion</a:t>
            </a:r>
            <a:r>
              <a:rPr b="0"/>
              <a:t>, while still communicating with the brain through the autonomic nervous system. Think of it as having its own local control center that keeps digestion running smoothly.</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_AND_BODY">
    <p:spTree>
      <p:nvGrpSpPr>
        <p:cNvPr id="1" name=""/>
        <p:cNvGrpSpPr/>
        <p:nvPr/>
      </p:nvGrpSpPr>
      <p:grpSpPr>
        <a:xfrm>
          <a:off x="0" y="0"/>
          <a:ext cx="0" cy="0"/>
          <a:chOff x="0" y="0"/>
          <a:chExt cx="0" cy="0"/>
        </a:xfrm>
      </p:grpSpPr>
      <p:sp>
        <p:nvSpPr>
          <p:cNvPr id="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p:spTree>
      <p:nvGrpSpPr>
        <p:cNvPr id="1" name=""/>
        <p:cNvGrpSpPr/>
        <p:nvPr/>
      </p:nvGrpSpPr>
      <p:grpSpPr>
        <a:xfrm>
          <a:off x="0" y="0"/>
          <a:ext cx="0" cy="0"/>
          <a:chOff x="0" y="0"/>
          <a:chExt cx="0" cy="0"/>
        </a:xfrm>
      </p:grpSpPr>
      <p:sp>
        <p:nvSpPr>
          <p:cNvPr id="18" name="Title Text"/>
          <p:cNvSpPr txBox="1"/>
          <p:nvPr>
            <p:ph type="title"/>
          </p:nvPr>
        </p:nvSpPr>
        <p:spPr>
          <a:xfrm>
            <a:off x="685800" y="2130425"/>
            <a:ext cx="7772400" cy="1470025"/>
          </a:xfrm>
          <a:prstGeom prst="rect">
            <a:avLst/>
          </a:prstGeom>
        </p:spPr>
        <p:txBody>
          <a:bodyPr/>
          <a:lstStyle/>
          <a:p>
            <a:pPr/>
            <a:r>
              <a:t>Title Text</a:t>
            </a:r>
          </a:p>
        </p:txBody>
      </p:sp>
      <p:sp>
        <p:nvSpPr>
          <p:cNvPr id="19" name="Body Level One…"/>
          <p:cNvSpPr txBox="1"/>
          <p:nvPr>
            <p:ph type="body" sz="quarter" idx="1"/>
          </p:nvPr>
        </p:nvSpPr>
        <p:spPr>
          <a:xfrm>
            <a:off x="1371600" y="3886200"/>
            <a:ext cx="6400800" cy="1752600"/>
          </a:xfrm>
          <a:prstGeom prst="rect">
            <a:avLst/>
          </a:prstGeom>
        </p:spPr>
        <p:txBody>
          <a:bodyPr/>
          <a:lstStyle>
            <a:lvl1pPr marL="228600" indent="0" algn="ctr">
              <a:buClrTx/>
              <a:buSzTx/>
              <a:buFontTx/>
              <a:buNone/>
              <a:defRPr>
                <a:solidFill>
                  <a:srgbClr val="888888"/>
                </a:solidFill>
              </a:defRPr>
            </a:lvl1pPr>
            <a:lvl2pPr marL="228600" indent="457200" algn="ctr">
              <a:buClrTx/>
              <a:buSzTx/>
              <a:buFontTx/>
              <a:buNone/>
              <a:defRPr>
                <a:solidFill>
                  <a:srgbClr val="888888"/>
                </a:solidFill>
              </a:defRPr>
            </a:lvl2pPr>
            <a:lvl3pPr marL="228600" indent="914400" algn="ctr">
              <a:buClrTx/>
              <a:buSzTx/>
              <a:buFontTx/>
              <a:buNone/>
              <a:defRPr>
                <a:solidFill>
                  <a:srgbClr val="888888"/>
                </a:solidFill>
              </a:defRPr>
            </a:lvl3pPr>
            <a:lvl4pPr marL="228600" indent="1371600" algn="ctr">
              <a:buClrTx/>
              <a:buSzTx/>
              <a:buFontTx/>
              <a:buNone/>
              <a:defRPr>
                <a:solidFill>
                  <a:srgbClr val="888888"/>
                </a:solidFill>
              </a:defRPr>
            </a:lvl4pPr>
            <a:lvl5pPr marL="228600" indent="1828800" algn="ctr">
              <a:buClrTx/>
              <a:buSzTx/>
              <a:buFontTx/>
              <a:buNone/>
              <a:defRPr>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2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7" name="Title Text"/>
          <p:cNvSpPr txBox="1"/>
          <p:nvPr>
            <p:ph type="title"/>
          </p:nvPr>
        </p:nvSpPr>
        <p:spPr>
          <a:prstGeom prst="rect">
            <a:avLst/>
          </a:prstGeom>
        </p:spPr>
        <p:txBody>
          <a:bodyPr/>
          <a:lstStyle/>
          <a:p>
            <a:pPr/>
            <a:r>
              <a:t>Title Text</a:t>
            </a:r>
          </a:p>
        </p:txBody>
      </p:sp>
      <p:sp>
        <p:nvSpPr>
          <p:cNvPr id="28" name="Body Level One…"/>
          <p:cNvSpPr txBox="1"/>
          <p:nvPr>
            <p:ph type="body" sz="quarter" idx="1"/>
          </p:nvPr>
        </p:nvSpPr>
        <p:spPr>
          <a:xfrm>
            <a:off x="457200" y="1600200"/>
            <a:ext cx="8229600" cy="4525963"/>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36" name="Title Text"/>
          <p:cNvSpPr txBox="1"/>
          <p:nvPr>
            <p:ph type="title"/>
          </p:nvPr>
        </p:nvSpPr>
        <p:spPr>
          <a:xfrm>
            <a:off x="722312" y="4406900"/>
            <a:ext cx="7772401" cy="1362075"/>
          </a:xfrm>
          <a:prstGeom prst="rect">
            <a:avLst/>
          </a:prstGeom>
        </p:spPr>
        <p:txBody>
          <a:bodyPr anchor="t"/>
          <a:lstStyle>
            <a:lvl1pPr algn="l">
              <a:defRPr b="1" sz="4000"/>
            </a:lvl1pPr>
          </a:lstStyle>
          <a:p>
            <a:pPr/>
            <a:r>
              <a:t>Title Text</a:t>
            </a:r>
          </a:p>
        </p:txBody>
      </p:sp>
      <p:sp>
        <p:nvSpPr>
          <p:cNvPr id="37" name="Body Level One…"/>
          <p:cNvSpPr txBox="1"/>
          <p:nvPr>
            <p:ph type="body" sz="quarter" idx="1"/>
          </p:nvPr>
        </p:nvSpPr>
        <p:spPr>
          <a:xfrm>
            <a:off x="722312" y="2906713"/>
            <a:ext cx="7772401" cy="1500197"/>
          </a:xfrm>
          <a:prstGeom prst="rect">
            <a:avLst/>
          </a:prstGeom>
        </p:spPr>
        <p:txBody>
          <a:bodyPr anchor="b"/>
          <a:lstStyle>
            <a:lvl1pPr marL="228600" indent="0">
              <a:spcBef>
                <a:spcPts val="400"/>
              </a:spcBef>
              <a:buClrTx/>
              <a:buSzTx/>
              <a:buFontTx/>
              <a:buNone/>
              <a:defRPr sz="2000">
                <a:solidFill>
                  <a:srgbClr val="888888"/>
                </a:solidFill>
              </a:defRPr>
            </a:lvl1pPr>
            <a:lvl2pPr marL="228600" indent="457200">
              <a:spcBef>
                <a:spcPts val="400"/>
              </a:spcBef>
              <a:buClrTx/>
              <a:buSzTx/>
              <a:buFontTx/>
              <a:buNone/>
              <a:defRPr sz="2000">
                <a:solidFill>
                  <a:srgbClr val="888888"/>
                </a:solidFill>
              </a:defRPr>
            </a:lvl2pPr>
            <a:lvl3pPr marL="228600" indent="914400">
              <a:spcBef>
                <a:spcPts val="400"/>
              </a:spcBef>
              <a:buClrTx/>
              <a:buSzTx/>
              <a:buFontTx/>
              <a:buNone/>
              <a:defRPr sz="2000">
                <a:solidFill>
                  <a:srgbClr val="888888"/>
                </a:solidFill>
              </a:defRPr>
            </a:lvl3pPr>
            <a:lvl4pPr marL="228600" indent="1371600">
              <a:spcBef>
                <a:spcPts val="400"/>
              </a:spcBef>
              <a:buClrTx/>
              <a:buSzTx/>
              <a:buFontTx/>
              <a:buNone/>
              <a:defRPr sz="2000">
                <a:solidFill>
                  <a:srgbClr val="888888"/>
                </a:solidFill>
              </a:defRPr>
            </a:lvl4pPr>
            <a:lvl5pPr marL="228600" indent="1828800">
              <a:spcBef>
                <a:spcPts val="400"/>
              </a:spcBef>
              <a:buClrTx/>
              <a:buSzTx/>
              <a:buFontTx/>
              <a:buNone/>
              <a:defRPr sz="20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3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45" name="Title Text"/>
          <p:cNvSpPr txBox="1"/>
          <p:nvPr>
            <p:ph type="title"/>
          </p:nvPr>
        </p:nvSpPr>
        <p:spPr>
          <a:prstGeom prst="rect">
            <a:avLst/>
          </a:prstGeom>
        </p:spPr>
        <p:txBody>
          <a:bodyPr/>
          <a:lstStyle/>
          <a:p>
            <a:pPr/>
            <a:r>
              <a:t>Title Text</a:t>
            </a:r>
          </a:p>
        </p:txBody>
      </p:sp>
      <p:sp>
        <p:nvSpPr>
          <p:cNvPr id="46" name="Body Level One…"/>
          <p:cNvSpPr txBox="1"/>
          <p:nvPr>
            <p:ph type="body" sz="quarter" idx="1"/>
          </p:nvPr>
        </p:nvSpPr>
        <p:spPr>
          <a:xfrm>
            <a:off x="457200" y="1600200"/>
            <a:ext cx="4038600" cy="4525963"/>
          </a:xfrm>
          <a:prstGeom prst="rect">
            <a:avLst/>
          </a:prstGeom>
        </p:spPr>
        <p:txBody>
          <a:bodyPr/>
          <a:lstStyle>
            <a:lvl1pPr indent="-406400">
              <a:spcBef>
                <a:spcPts val="600"/>
              </a:spcBef>
              <a:buSzPts val="2800"/>
              <a:defRPr sz="2800"/>
            </a:lvl1pPr>
            <a:lvl2pPr indent="-406400">
              <a:spcBef>
                <a:spcPts val="600"/>
              </a:spcBef>
              <a:buSzPts val="2800"/>
              <a:defRPr sz="2800"/>
            </a:lvl2pPr>
            <a:lvl3pPr indent="-406400">
              <a:spcBef>
                <a:spcPts val="600"/>
              </a:spcBef>
              <a:buSzPts val="2800"/>
              <a:defRPr sz="2800"/>
            </a:lvl3pPr>
            <a:lvl4pPr indent="-406400">
              <a:spcBef>
                <a:spcPts val="600"/>
              </a:spcBef>
              <a:buSzPts val="2800"/>
              <a:defRPr sz="2800"/>
            </a:lvl4pPr>
            <a:lvl5pPr indent="-406400">
              <a:spcBef>
                <a:spcPts val="600"/>
              </a:spcBef>
              <a:buSzPts val="2800"/>
              <a:defRPr sz="2800"/>
            </a:lvl5pPr>
          </a:lstStyle>
          <a:p>
            <a:pPr/>
            <a:r>
              <a:t>Body Level One</a:t>
            </a:r>
          </a:p>
          <a:p>
            <a:pPr lvl="1"/>
            <a:r>
              <a:t>Body Level Two</a:t>
            </a:r>
          </a:p>
          <a:p>
            <a:pPr lvl="2"/>
            <a:r>
              <a:t>Body Level Three</a:t>
            </a:r>
          </a:p>
          <a:p>
            <a:pPr lvl="3"/>
            <a:r>
              <a:t>Body Level Four</a:t>
            </a:r>
          </a:p>
          <a:p>
            <a:pPr lvl="4"/>
            <a:r>
              <a:t>Body Level Five</a:t>
            </a:r>
          </a:p>
        </p:txBody>
      </p:sp>
      <p:sp>
        <p:nvSpPr>
          <p:cNvPr id="4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54" name="Title Text"/>
          <p:cNvSpPr txBox="1"/>
          <p:nvPr>
            <p:ph type="title"/>
          </p:nvPr>
        </p:nvSpPr>
        <p:spPr>
          <a:prstGeom prst="rect">
            <a:avLst/>
          </a:prstGeom>
        </p:spPr>
        <p:txBody>
          <a:bodyPr/>
          <a:lstStyle/>
          <a:p>
            <a:pPr/>
            <a:r>
              <a:t>Title Text</a:t>
            </a:r>
          </a:p>
        </p:txBody>
      </p:sp>
      <p:sp>
        <p:nvSpPr>
          <p:cNvPr id="55" name="Body Level One…"/>
          <p:cNvSpPr txBox="1"/>
          <p:nvPr>
            <p:ph type="body" sz="quarter" idx="1"/>
          </p:nvPr>
        </p:nvSpPr>
        <p:spPr>
          <a:xfrm>
            <a:off x="457200" y="1535112"/>
            <a:ext cx="4040188" cy="639763"/>
          </a:xfrm>
          <a:prstGeom prst="rect">
            <a:avLst/>
          </a:prstGeom>
        </p:spPr>
        <p:txBody>
          <a:bodyPr anchor="b"/>
          <a:lstStyle>
            <a:lvl1pPr marL="228600" indent="0">
              <a:spcBef>
                <a:spcPts val="500"/>
              </a:spcBef>
              <a:buClrTx/>
              <a:buSzTx/>
              <a:buFontTx/>
              <a:buNone/>
              <a:defRPr b="1" sz="2400"/>
            </a:lvl1pPr>
            <a:lvl2pPr marL="228600" indent="457200">
              <a:spcBef>
                <a:spcPts val="500"/>
              </a:spcBef>
              <a:buClrTx/>
              <a:buSzTx/>
              <a:buFontTx/>
              <a:buNone/>
              <a:defRPr b="1" sz="2400"/>
            </a:lvl2pPr>
            <a:lvl3pPr marL="228600" indent="914400">
              <a:spcBef>
                <a:spcPts val="500"/>
              </a:spcBef>
              <a:buClrTx/>
              <a:buSzTx/>
              <a:buFontTx/>
              <a:buNone/>
              <a:defRPr b="1" sz="2400"/>
            </a:lvl3pPr>
            <a:lvl4pPr marL="228600" indent="1371600">
              <a:spcBef>
                <a:spcPts val="500"/>
              </a:spcBef>
              <a:buClrTx/>
              <a:buSzTx/>
              <a:buFontTx/>
              <a:buNone/>
              <a:defRPr b="1" sz="2400"/>
            </a:lvl4pPr>
            <a:lvl5pPr marL="228600" indent="1828800">
              <a:spcBef>
                <a:spcPts val="500"/>
              </a:spcBef>
              <a:buClrTx/>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56" name="Google Shape;30;p128"/>
          <p:cNvSpPr txBox="1"/>
          <p:nvPr>
            <p:ph type="body" sz="quarter" idx="21"/>
          </p:nvPr>
        </p:nvSpPr>
        <p:spPr>
          <a:xfrm>
            <a:off x="4645025" y="1535111"/>
            <a:ext cx="4041775" cy="639773"/>
          </a:xfrm>
          <a:prstGeom prst="rect">
            <a:avLst/>
          </a:prstGeom>
        </p:spPr>
        <p:txBody>
          <a:bodyPr anchor="b"/>
          <a:lstStyle/>
          <a:p>
            <a:pPr/>
          </a:p>
        </p:txBody>
      </p:sp>
      <p:sp>
        <p:nvSpPr>
          <p:cNvPr id="5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64" name="Title Text"/>
          <p:cNvSpPr txBox="1"/>
          <p:nvPr>
            <p:ph type="title"/>
          </p:nvPr>
        </p:nvSpPr>
        <p:spPr>
          <a:prstGeom prst="rect">
            <a:avLst/>
          </a:prstGeom>
        </p:spPr>
        <p:txBody>
          <a:bodyPr/>
          <a:lstStyle/>
          <a:p>
            <a:pPr/>
            <a:r>
              <a:t>Title Text</a:t>
            </a:r>
          </a:p>
        </p:txBody>
      </p:sp>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72" name="Title Text"/>
          <p:cNvSpPr txBox="1"/>
          <p:nvPr>
            <p:ph type="title"/>
          </p:nvPr>
        </p:nvSpPr>
        <p:spPr>
          <a:xfrm>
            <a:off x="457200" y="273050"/>
            <a:ext cx="3008316" cy="1162050"/>
          </a:xfrm>
          <a:prstGeom prst="rect">
            <a:avLst/>
          </a:prstGeom>
        </p:spPr>
        <p:txBody>
          <a:bodyPr anchor="b"/>
          <a:lstStyle>
            <a:lvl1pPr algn="l">
              <a:defRPr b="1" sz="2000"/>
            </a:lvl1pPr>
          </a:lstStyle>
          <a:p>
            <a:pPr/>
            <a:r>
              <a:t>Title Text</a:t>
            </a:r>
          </a:p>
        </p:txBody>
      </p:sp>
      <p:sp>
        <p:nvSpPr>
          <p:cNvPr id="73" name="Body Level One…"/>
          <p:cNvSpPr txBox="1"/>
          <p:nvPr>
            <p:ph type="body" sz="quarter" idx="1"/>
          </p:nvPr>
        </p:nvSpPr>
        <p:spPr>
          <a:xfrm>
            <a:off x="3575050" y="273050"/>
            <a:ext cx="5111750" cy="5853113"/>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4" name="Google Shape;38;p130"/>
          <p:cNvSpPr txBox="1"/>
          <p:nvPr>
            <p:ph type="body" sz="quarter" idx="21"/>
          </p:nvPr>
        </p:nvSpPr>
        <p:spPr>
          <a:xfrm>
            <a:off x="457198" y="1435100"/>
            <a:ext cx="3008317" cy="4691063"/>
          </a:xfrm>
          <a:prstGeom prst="rect">
            <a:avLst/>
          </a:prstGeom>
        </p:spPr>
        <p:txBody>
          <a:bodyPr/>
          <a:lstStyle/>
          <a:p>
            <a:pP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82" name="Title Text"/>
          <p:cNvSpPr txBox="1"/>
          <p:nvPr>
            <p:ph type="title"/>
          </p:nvPr>
        </p:nvSpPr>
        <p:spPr>
          <a:xfrm>
            <a:off x="1792288" y="4800600"/>
            <a:ext cx="5486404" cy="566738"/>
          </a:xfrm>
          <a:prstGeom prst="rect">
            <a:avLst/>
          </a:prstGeom>
        </p:spPr>
        <p:txBody>
          <a:bodyPr anchor="b"/>
          <a:lstStyle>
            <a:lvl1pPr algn="l">
              <a:defRPr b="1" sz="2000"/>
            </a:lvl1pPr>
          </a:lstStyle>
          <a:p>
            <a:pPr/>
            <a:r>
              <a:t>Title Text</a:t>
            </a:r>
          </a:p>
        </p:txBody>
      </p:sp>
      <p:sp>
        <p:nvSpPr>
          <p:cNvPr id="83" name="Google Shape;42;p131"/>
          <p:cNvSpPr/>
          <p:nvPr>
            <p:ph type="pic" sz="quarter" idx="21"/>
          </p:nvPr>
        </p:nvSpPr>
        <p:spPr>
          <a:xfrm>
            <a:off x="1792288" y="612775"/>
            <a:ext cx="5486404" cy="4114800"/>
          </a:xfrm>
          <a:prstGeom prst="rect">
            <a:avLst/>
          </a:prstGeom>
        </p:spPr>
        <p:txBody>
          <a:bodyPr lIns="91439" tIns="45719" rIns="91439" bIns="45719">
            <a:noAutofit/>
          </a:bodyPr>
          <a:lstStyle/>
          <a:p>
            <a:pPr/>
          </a:p>
        </p:txBody>
      </p:sp>
      <p:sp>
        <p:nvSpPr>
          <p:cNvPr id="84" name="Body Level One…"/>
          <p:cNvSpPr txBox="1"/>
          <p:nvPr>
            <p:ph type="body" sz="quarter" idx="1"/>
          </p:nvPr>
        </p:nvSpPr>
        <p:spPr>
          <a:xfrm>
            <a:off x="1792288" y="5367337"/>
            <a:ext cx="5486404" cy="804872"/>
          </a:xfrm>
          <a:prstGeom prst="rect">
            <a:avLst/>
          </a:prstGeom>
        </p:spPr>
        <p:txBody>
          <a:bodyPr/>
          <a:lstStyle>
            <a:lvl1pPr marL="228600" indent="0">
              <a:spcBef>
                <a:spcPts val="300"/>
              </a:spcBef>
              <a:buClrTx/>
              <a:buSzTx/>
              <a:buFontTx/>
              <a:buNone/>
              <a:defRPr sz="1400"/>
            </a:lvl1pPr>
            <a:lvl2pPr marL="228600" indent="457200">
              <a:spcBef>
                <a:spcPts val="300"/>
              </a:spcBef>
              <a:buClrTx/>
              <a:buSzTx/>
              <a:buFontTx/>
              <a:buNone/>
              <a:defRPr sz="1400"/>
            </a:lvl2pPr>
            <a:lvl3pPr marL="228600" indent="914400">
              <a:spcBef>
                <a:spcPts val="300"/>
              </a:spcBef>
              <a:buClrTx/>
              <a:buSzTx/>
              <a:buFontTx/>
              <a:buNone/>
              <a:defRPr sz="1400"/>
            </a:lvl3pPr>
            <a:lvl4pPr marL="228600" indent="1371600">
              <a:spcBef>
                <a:spcPts val="300"/>
              </a:spcBef>
              <a:buClrTx/>
              <a:buSzTx/>
              <a:buFontTx/>
              <a:buNone/>
              <a:defRPr sz="1400"/>
            </a:lvl4pPr>
            <a:lvl5pPr marL="228600" indent="1828800">
              <a:spcBef>
                <a:spcPts val="300"/>
              </a:spcBef>
              <a:buClrTx/>
              <a:buSzTx/>
              <a:buFontTx/>
              <a:buNone/>
              <a:defRPr sz="1400"/>
            </a:lvl5pPr>
          </a:lstStyle>
          <a:p>
            <a:pPr/>
            <a:r>
              <a:t>Body Level One</a:t>
            </a:r>
          </a:p>
          <a:p>
            <a:pPr lvl="1"/>
            <a:r>
              <a:t>Body Level Two</a:t>
            </a:r>
          </a:p>
          <a:p>
            <a:pPr lvl="2"/>
            <a:r>
              <a:t>Body Level Three</a:t>
            </a:r>
          </a:p>
          <a:p>
            <a:pPr lvl="3"/>
            <a:r>
              <a:t>Body Level Four</a:t>
            </a:r>
          </a:p>
          <a:p>
            <a:pPr lvl="4"/>
            <a:r>
              <a:t>Body Level Five</a:t>
            </a:r>
          </a:p>
        </p:txBody>
      </p:sp>
      <p:sp>
        <p:nvSpPr>
          <p:cNvPr id="8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nchor="ctr">
            <a:normAutofit fontScale="100000" lnSpcReduction="0"/>
          </a:bodyPr>
          <a:lstStyle/>
          <a:p>
            <a:pPr/>
            <a:r>
              <a:t>Title Text</a:t>
            </a:r>
          </a:p>
        </p:txBody>
      </p:sp>
      <p:sp>
        <p:nvSpPr>
          <p:cNvPr id="3" name="Body Level One…"/>
          <p:cNvSpPr txBox="1"/>
          <p:nvPr>
            <p:ph type="body" idx="1"/>
          </p:nvPr>
        </p:nvSpPr>
        <p:spPr>
          <a:xfrm>
            <a:off x="914400" y="2400300"/>
            <a:ext cx="16459200" cy="7886700"/>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8428268" y="6414805"/>
            <a:ext cx="258534" cy="248216"/>
          </a:xfrm>
          <a:prstGeom prst="rect">
            <a:avLst/>
          </a:prstGeom>
          <a:ln w="12700">
            <a:miter lim="400000"/>
          </a:ln>
        </p:spPr>
        <p:txBody>
          <a:bodyPr wrap="none" lIns="45675" tIns="45675" rIns="45675" bIns="45675" anchor="ctr">
            <a:spAutoFit/>
          </a:bodyPr>
          <a:lstStyle>
            <a:lvl1pPr algn="r">
              <a:defRPr sz="1200">
                <a:solidFill>
                  <a:srgbClr val="888888"/>
                </a:solidFill>
                <a:latin typeface="Calibri"/>
                <a:ea typeface="Calibri"/>
                <a:cs typeface="Calibri"/>
                <a:sym typeface="Calibri"/>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5pPr>
      <a:lvl6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6pPr>
      <a:lvl7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7pPr>
      <a:lvl8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8pPr>
      <a:lvl9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9pPr>
    </p:titleStyle>
    <p:bodyStyle>
      <a:lvl1pPr marL="457200" marR="0" indent="-431800" algn="l" defTabSz="914400" rtl="0" latinLnBrk="0">
        <a:lnSpc>
          <a:spcPct val="100000"/>
        </a:lnSpc>
        <a:spcBef>
          <a:spcPts val="700"/>
        </a:spcBef>
        <a:spcAft>
          <a:spcPts val="0"/>
        </a:spcAft>
        <a:buClr>
          <a:srgbClr val="000000"/>
        </a:buClr>
        <a:buSzPts val="3200"/>
        <a:buFont typeface="Arial"/>
        <a:buChar char="•"/>
        <a:tabLst/>
        <a:defRPr b="0" baseline="0" cap="none" i="0" spc="0" strike="noStrike" sz="3200" u="none">
          <a:solidFill>
            <a:srgbClr val="000000"/>
          </a:solidFill>
          <a:uFillTx/>
          <a:latin typeface="Calibri"/>
          <a:ea typeface="Calibri"/>
          <a:cs typeface="Calibri"/>
          <a:sym typeface="Calibri"/>
        </a:defRPr>
      </a:lvl1pPr>
      <a:lvl2pPr marL="914400" marR="0" indent="-431800" algn="l" defTabSz="914400" rtl="0" latinLnBrk="0">
        <a:lnSpc>
          <a:spcPct val="100000"/>
        </a:lnSpc>
        <a:spcBef>
          <a:spcPts val="700"/>
        </a:spcBef>
        <a:spcAft>
          <a:spcPts val="0"/>
        </a:spcAft>
        <a:buClr>
          <a:srgbClr val="000000"/>
        </a:buClr>
        <a:buSzPts val="3200"/>
        <a:buFont typeface="Arial"/>
        <a:buChar char="–"/>
        <a:tabLst/>
        <a:defRPr b="0" baseline="0" cap="none" i="0" spc="0" strike="noStrike" sz="3200" u="none">
          <a:solidFill>
            <a:srgbClr val="000000"/>
          </a:solidFill>
          <a:uFillTx/>
          <a:latin typeface="Calibri"/>
          <a:ea typeface="Calibri"/>
          <a:cs typeface="Calibri"/>
          <a:sym typeface="Calibri"/>
        </a:defRPr>
      </a:lvl2pPr>
      <a:lvl3pPr marL="1371600" marR="0" indent="-431800" algn="l" defTabSz="914400" rtl="0" latinLnBrk="0">
        <a:lnSpc>
          <a:spcPct val="100000"/>
        </a:lnSpc>
        <a:spcBef>
          <a:spcPts val="700"/>
        </a:spcBef>
        <a:spcAft>
          <a:spcPts val="0"/>
        </a:spcAft>
        <a:buClr>
          <a:srgbClr val="000000"/>
        </a:buClr>
        <a:buSzPts val="3200"/>
        <a:buFont typeface="Arial"/>
        <a:buChar char="•"/>
        <a:tabLst/>
        <a:defRPr b="0" baseline="0" cap="none" i="0" spc="0" strike="noStrike" sz="3200" u="none">
          <a:solidFill>
            <a:srgbClr val="000000"/>
          </a:solidFill>
          <a:uFillTx/>
          <a:latin typeface="Calibri"/>
          <a:ea typeface="Calibri"/>
          <a:cs typeface="Calibri"/>
          <a:sym typeface="Calibri"/>
        </a:defRPr>
      </a:lvl3pPr>
      <a:lvl4pPr marL="1828800" marR="0" indent="-431800" algn="l" defTabSz="914400" rtl="0" latinLnBrk="0">
        <a:lnSpc>
          <a:spcPct val="100000"/>
        </a:lnSpc>
        <a:spcBef>
          <a:spcPts val="700"/>
        </a:spcBef>
        <a:spcAft>
          <a:spcPts val="0"/>
        </a:spcAft>
        <a:buClr>
          <a:srgbClr val="000000"/>
        </a:buClr>
        <a:buSzPts val="3200"/>
        <a:buFont typeface="Arial"/>
        <a:buChar char="–"/>
        <a:tabLst/>
        <a:defRPr b="0" baseline="0" cap="none" i="0" spc="0" strike="noStrike" sz="3200" u="none">
          <a:solidFill>
            <a:srgbClr val="000000"/>
          </a:solidFill>
          <a:uFillTx/>
          <a:latin typeface="Calibri"/>
          <a:ea typeface="Calibri"/>
          <a:cs typeface="Calibri"/>
          <a:sym typeface="Calibri"/>
        </a:defRPr>
      </a:lvl4pPr>
      <a:lvl5pPr marL="2286000" marR="0" indent="-431800" algn="l" defTabSz="914400" rtl="0" latinLnBrk="0">
        <a:lnSpc>
          <a:spcPct val="100000"/>
        </a:lnSpc>
        <a:spcBef>
          <a:spcPts val="700"/>
        </a:spcBef>
        <a:spcAft>
          <a:spcPts val="0"/>
        </a:spcAft>
        <a:buClr>
          <a:srgbClr val="000000"/>
        </a:buClr>
        <a:buSzPts val="3200"/>
        <a:buFont typeface="Arial"/>
        <a:buChar char="»"/>
        <a:tabLst/>
        <a:defRPr b="0" baseline="0" cap="none" i="0" spc="0" strike="noStrike" sz="3200" u="none">
          <a:solidFill>
            <a:srgbClr val="000000"/>
          </a:solidFill>
          <a:uFillTx/>
          <a:latin typeface="Calibri"/>
          <a:ea typeface="Calibri"/>
          <a:cs typeface="Calibri"/>
          <a:sym typeface="Calibri"/>
        </a:defRPr>
      </a:lvl5pPr>
      <a:lvl6pPr marL="2743200" marR="0" indent="-431800" algn="l" defTabSz="914400" rtl="0" latinLnBrk="0">
        <a:lnSpc>
          <a:spcPct val="100000"/>
        </a:lnSpc>
        <a:spcBef>
          <a:spcPts val="700"/>
        </a:spcBef>
        <a:spcAft>
          <a:spcPts val="0"/>
        </a:spcAft>
        <a:buClr>
          <a:srgbClr val="000000"/>
        </a:buClr>
        <a:buSzPts val="3200"/>
        <a:buFont typeface="Arial"/>
        <a:buChar char="•"/>
        <a:tabLst/>
        <a:defRPr b="0" baseline="0" cap="none" i="0" spc="0" strike="noStrike" sz="3200" u="none">
          <a:solidFill>
            <a:srgbClr val="000000"/>
          </a:solidFill>
          <a:uFillTx/>
          <a:latin typeface="Calibri"/>
          <a:ea typeface="Calibri"/>
          <a:cs typeface="Calibri"/>
          <a:sym typeface="Calibri"/>
        </a:defRPr>
      </a:lvl6pPr>
      <a:lvl7pPr marL="3200400" marR="0" indent="-431800" algn="l" defTabSz="914400" rtl="0" latinLnBrk="0">
        <a:lnSpc>
          <a:spcPct val="100000"/>
        </a:lnSpc>
        <a:spcBef>
          <a:spcPts val="700"/>
        </a:spcBef>
        <a:spcAft>
          <a:spcPts val="0"/>
        </a:spcAft>
        <a:buClr>
          <a:srgbClr val="000000"/>
        </a:buClr>
        <a:buSzPts val="3200"/>
        <a:buFont typeface="Arial"/>
        <a:buChar char="•"/>
        <a:tabLst/>
        <a:defRPr b="0" baseline="0" cap="none" i="0" spc="0" strike="noStrike" sz="3200" u="none">
          <a:solidFill>
            <a:srgbClr val="000000"/>
          </a:solidFill>
          <a:uFillTx/>
          <a:latin typeface="Calibri"/>
          <a:ea typeface="Calibri"/>
          <a:cs typeface="Calibri"/>
          <a:sym typeface="Calibri"/>
        </a:defRPr>
      </a:lvl7pPr>
      <a:lvl8pPr marL="3657600" marR="0" indent="-431800" algn="l" defTabSz="914400" rtl="0" latinLnBrk="0">
        <a:lnSpc>
          <a:spcPct val="100000"/>
        </a:lnSpc>
        <a:spcBef>
          <a:spcPts val="700"/>
        </a:spcBef>
        <a:spcAft>
          <a:spcPts val="0"/>
        </a:spcAft>
        <a:buClr>
          <a:srgbClr val="000000"/>
        </a:buClr>
        <a:buSzPts val="3200"/>
        <a:buFont typeface="Arial"/>
        <a:buChar char="•"/>
        <a:tabLst/>
        <a:defRPr b="0" baseline="0" cap="none" i="0" spc="0" strike="noStrike" sz="3200" u="none">
          <a:solidFill>
            <a:srgbClr val="000000"/>
          </a:solidFill>
          <a:uFillTx/>
          <a:latin typeface="Calibri"/>
          <a:ea typeface="Calibri"/>
          <a:cs typeface="Calibri"/>
          <a:sym typeface="Calibri"/>
        </a:defRPr>
      </a:lvl8pPr>
      <a:lvl9pPr marL="4114800" marR="0" indent="-431800" algn="l" defTabSz="914400" rtl="0" latinLnBrk="0">
        <a:lnSpc>
          <a:spcPct val="100000"/>
        </a:lnSpc>
        <a:spcBef>
          <a:spcPts val="700"/>
        </a:spcBef>
        <a:spcAft>
          <a:spcPts val="0"/>
        </a:spcAft>
        <a:buClr>
          <a:srgbClr val="000000"/>
        </a:buClr>
        <a:buSzPts val="3200"/>
        <a:buFont typeface="Arial"/>
        <a:buChar char="•"/>
        <a:tabLst/>
        <a:defRPr b="0" baseline="0" cap="none" i="0" spc="0" strike="noStrike" sz="3200" u="none">
          <a:solidFill>
            <a:srgbClr val="000000"/>
          </a:solidFill>
          <a:uFillTx/>
          <a:latin typeface="Calibri"/>
          <a:ea typeface="Calibri"/>
          <a:cs typeface="Calibri"/>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s>

</file>

<file path=ppt/slides/_rels/slide10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 Id="rId3" Type="http://schemas.openxmlformats.org/officeDocument/2006/relationships/image" Target="../media/image4.png"/></Relationships>

</file>

<file path=ppt/slides/_rels/slide10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 Id="rId3" Type="http://schemas.openxmlformats.org/officeDocument/2006/relationships/image" Target="../media/image3.png"/><Relationship Id="rId4" Type="http://schemas.openxmlformats.org/officeDocument/2006/relationships/image" Target="../media/image4.png"/></Relationships>

</file>

<file path=ppt/slides/_rels/slide10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 Id="rId3" Type="http://schemas.openxmlformats.org/officeDocument/2006/relationships/image" Target="../media/image4.png"/></Relationships>

</file>

<file path=ppt/slides/_rels/slide10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 Id="rId3" Type="http://schemas.openxmlformats.org/officeDocument/2006/relationships/image" Target="../media/image4.png"/></Relationships>

</file>

<file path=ppt/slides/_rels/slide10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 Id="rId3" Type="http://schemas.openxmlformats.org/officeDocument/2006/relationships/image" Target="../media/image4.png"/></Relationships>

</file>

<file path=ppt/slides/_rels/slide10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 Id="rId3" Type="http://schemas.openxmlformats.org/officeDocument/2006/relationships/image" Target="../media/image4.png"/></Relationships>

</file>

<file path=ppt/slides/_rels/slide10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 Id="rId3" Type="http://schemas.openxmlformats.org/officeDocument/2006/relationships/image" Target="../media/image4.png"/></Relationships>

</file>

<file path=ppt/slides/_rels/slide10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 Id="rId3" Type="http://schemas.openxmlformats.org/officeDocument/2006/relationships/image" Target="../media/image4.png"/></Relationships>

</file>

<file path=ppt/slides/_rels/slide10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10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 Id="rId3" Type="http://schemas.openxmlformats.org/officeDocument/2006/relationships/image" Target="../media/image4.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 Id="rId3" Type="http://schemas.openxmlformats.org/officeDocument/2006/relationships/image" Target="../media/image4.png"/></Relationships>

</file>

<file path=ppt/slides/_rels/slide11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hyperlink" Target="https://doi.org/10.1038/nri2653" TargetMode="External"/><Relationship Id="rId5" Type="http://schemas.openxmlformats.org/officeDocument/2006/relationships/hyperlink" Target="https://doi.org/10.1038/nri3608" TargetMode="External"/><Relationship Id="rId6" Type="http://schemas.openxmlformats.org/officeDocument/2006/relationships/hyperlink" Target="https://doi.org/10.1016/j.jcmgh.2016.04.001" TargetMode="External"/></Relationships>

</file>

<file path=ppt/slides/_rels/slide11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hyperlink" Target="https://doi.org/10.1038/nature11552" TargetMode="External"/><Relationship Id="rId5" Type="http://schemas.openxmlformats.org/officeDocument/2006/relationships/hyperlink" Target="https://doi.org/10.1136/bmj.k2179" TargetMode="External"/><Relationship Id="rId6" Type="http://schemas.openxmlformats.org/officeDocument/2006/relationships/hyperlink" Target="https://doi.org/10.1016/j.cell.2016.05.041" TargetMode="External"/><Relationship Id="rId7" Type="http://schemas.openxmlformats.org/officeDocument/2006/relationships/hyperlink" Target="https://doi.org/10.1038/nature21363" TargetMode="External"/></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4.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hyperlink" Target="https://journals.lww.com/greenjournal/fulltext/2018/01000/acog_practice_bulletin_no__189__nausea_and.39.aspx?utm_source=chatgpt.com" TargetMode="External"/><Relationship Id="rId5" Type="http://schemas.openxmlformats.org/officeDocument/2006/relationships/hyperlink" Target="https://www.nccih.nih.gov/health/peppermint-oil?utm_source=chatgpt.com" TargetMode="External"/><Relationship Id="rId6" Type="http://schemas.openxmlformats.org/officeDocument/2006/relationships/hyperlink" Target="https://www.nccih.nih.gov/health/chamomile?utm_source=chatgpt.com" TargetMode="External"/><Relationship Id="rId7" Type="http://schemas.openxmlformats.org/officeDocument/2006/relationships/hyperlink" Target="https://bmcpregnancychildbirth.biomedcentral.com/articles/10.1186/s12884-018-1732-2?utm_source=chatgpt.com" TargetMode="External"/></Relationships>

</file>

<file path=ppt/slides/_rels/slide1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hyperlink" Target="https://jamanetwork.com/journals/jamainternalmedicine/fullarticle/485542?utm_source=chatgpt.com" TargetMode="External"/><Relationship Id="rId5" Type="http://schemas.openxmlformats.org/officeDocument/2006/relationships/hyperlink" Target="https://pmc.ncbi.nlm.nih.gov/articles/PMC7871383/?utm_source=chatgpt.com" TargetMode="External"/><Relationship Id="rId6" Type="http://schemas.openxmlformats.org/officeDocument/2006/relationships/hyperlink" Target="https://pmc.ncbi.nlm.nih.gov/articles/PMC3418980/?utm_source=chatgpt.com" TargetMode="External"/></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hyperlink" Target="https://pubmed.ncbi.nlm.nih.gov/9544922/?utm_source=chatgpt.com" TargetMode="External"/><Relationship Id="rId5" Type="http://schemas.openxmlformats.org/officeDocument/2006/relationships/hyperlink" Target="https://pubmed.ncbi.nlm.nih.gov/11390327/?utm_source=chatgpt.com" TargetMode="External"/><Relationship Id="rId6" Type="http://schemas.openxmlformats.org/officeDocument/2006/relationships/hyperlink" Target="https://www.nccih.nih.gov/health/ashwagandha?utm_source=chatgpt.com" TargetMode="External"/><Relationship Id="rId7" Type="http://schemas.openxmlformats.org/officeDocument/2006/relationships/hyperlink" Target="https://www.ncbi.nlm.nih.gov/books/NBK548637/?utm_source=chatgpt.com" TargetMode="External"/><Relationship Id="rId8" Type="http://schemas.openxmlformats.org/officeDocument/2006/relationships/hyperlink" Target="https://www.nccih.nih.gov/health/st-johns-wort?utm_source=chatgpt.com" TargetMode="External"/><Relationship Id="rId9" Type="http://schemas.openxmlformats.org/officeDocument/2006/relationships/hyperlink" Target="https://ods.od.nih.gov/factsheets/BlackCohosh-HealthProfessional/?utm_source=chatgpt.com" TargetMode="External"/><Relationship Id="rId10" Type="http://schemas.openxmlformats.org/officeDocument/2006/relationships/hyperlink" Target="https://www.nccih.nih.gov/health/ginkgo?utm_source=chatgpt.com" TargetMode="External"/><Relationship Id="rId11" Type="http://schemas.openxmlformats.org/officeDocument/2006/relationships/hyperlink" Target="https://www.mskcc.org/cancer-care/integrative-medicine/herbs/dong-quai?utm_source=chatgpt.com" TargetMode="External"/></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4.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4.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4.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4.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4.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4.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4.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4.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4.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4.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4.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4.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4.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4.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4.png"/></Relationships>

</file>

<file path=ppt/slides/_rels/slide4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4.png"/></Relationships>

</file>

<file path=ppt/slides/_rels/slide4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4.png"/></Relationships>

</file>

<file path=ppt/slides/_rels/slide4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4.png"/></Relationships>

</file>

<file path=ppt/slides/_rels/slide4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4.png"/></Relationships>

</file>

<file path=ppt/slides/_rels/slide4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4.png"/></Relationships>

</file>

<file path=ppt/slides/_rels/slide4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4.png"/></Relationships>

</file>

<file path=ppt/slides/_rels/slide4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4.png"/></Relationships>

</file>

<file path=ppt/slides/_rels/slide4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3.png"/><Relationship Id="rId4" Type="http://schemas.openxmlformats.org/officeDocument/2006/relationships/image" Target="../media/image4.png"/></Relationships>

</file>

<file path=ppt/slides/_rels/slide4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3.png"/><Relationship Id="rId4" Type="http://schemas.openxmlformats.org/officeDocument/2006/relationships/image" Target="../media/image4.png"/></Relationships>

</file>

<file path=ppt/slides/_rels/slide5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3.png"/><Relationship Id="rId4" Type="http://schemas.openxmlformats.org/officeDocument/2006/relationships/image" Target="../media/image4.png"/></Relationships>

</file>

<file path=ppt/slides/_rels/slide5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4.png"/></Relationships>

</file>

<file path=ppt/slides/_rels/slide5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4.png"/></Relationships>

</file>

<file path=ppt/slides/_rels/slide5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4.png"/></Relationships>

</file>

<file path=ppt/slides/_rels/slide5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3.png"/><Relationship Id="rId4" Type="http://schemas.openxmlformats.org/officeDocument/2006/relationships/image" Target="../media/image4.png"/></Relationships>

</file>

<file path=ppt/slides/_rels/slide5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3.png"/><Relationship Id="rId4" Type="http://schemas.openxmlformats.org/officeDocument/2006/relationships/image" Target="../media/image4.png"/></Relationships>

</file>

<file path=ppt/slides/_rels/slide5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3.png"/><Relationship Id="rId4" Type="http://schemas.openxmlformats.org/officeDocument/2006/relationships/image" Target="../media/image4.png"/></Relationships>

</file>

<file path=ppt/slides/_rels/slide5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hyperlink" Target="https://nap.nationalacademies.org/read/11537/chapter/8?utm_source=chatgpt.com" TargetMode="External"/><Relationship Id="rId5" Type="http://schemas.openxmlformats.org/officeDocument/2006/relationships/hyperlink" Target="https://www.ncbi.nlm.nih.gov/books/NBK208874/?utm_source=chatgpt.com" TargetMode="External"/><Relationship Id="rId6" Type="http://schemas.openxmlformats.org/officeDocument/2006/relationships/hyperlink" Target="https://nap.nationalacademies.org/read/10925/chapter/6?utm_source=chatgpt.com" TargetMode="External"/><Relationship Id="rId7" Type="http://schemas.openxmlformats.org/officeDocument/2006/relationships/hyperlink" Target="https://www.dietaryguidelines.gov/sites/default/files/2020-12/Dietary_Guidelines_for_Americans_2020-2025.pdf?utm_source=chatgpt.com" TargetMode="External"/><Relationship Id="rId8" Type="http://schemas.openxmlformats.org/officeDocument/2006/relationships/hyperlink" Target="https://www.acog.org/clinical/clinical-guidance/committee-opinion/articles/2019/01/prepregnancy-counseling?utm_source=chatgpt.com" TargetMode="External"/><Relationship Id="rId9" Type="http://schemas.openxmlformats.org/officeDocument/2006/relationships/hyperlink" Target="https://www.cdc.gov/folic-acid/about/index.html?utm_source=chatgpt.com" TargetMode="External"/><Relationship Id="rId10" Type="http://schemas.openxmlformats.org/officeDocument/2006/relationships/hyperlink" Target="https://pmc.ncbi.nlm.nih.gov/articles/PMC11744953/?utm_source=chatgpt.com" TargetMode="External"/><Relationship Id="rId11" Type="http://schemas.openxmlformats.org/officeDocument/2006/relationships/hyperlink" Target="https://www.ncbi.nlm.nih.gov/books/NBK591034/?utm_source=chatgpt.com" TargetMode="External"/><Relationship Id="rId12" Type="http://schemas.openxmlformats.org/officeDocument/2006/relationships/hyperlink" Target="https://nap.nationalacademies.org/read/10490/chapter/12?utm_source=chatgpt.com" TargetMode="External"/><Relationship Id="rId13" Type="http://schemas.openxmlformats.org/officeDocument/2006/relationships/hyperlink" Target="https://ods.od.nih.gov/factsheets/Folate-HealthProfessional/?utm_source=chatgpt.com" TargetMode="External"/><Relationship Id="rId14" Type="http://schemas.openxmlformats.org/officeDocument/2006/relationships/hyperlink" Target="https://ods.od.nih.gov/factsheets/Iron-HealthProfessional/?utm_source=chatgpt.com" TargetMode="External"/><Relationship Id="rId15" Type="http://schemas.openxmlformats.org/officeDocument/2006/relationships/hyperlink" Target="https://ods.od.nih.gov/factsheets/Iodine-HealthProfessional/?utm_source=chatgpt.com" TargetMode="External"/><Relationship Id="rId16" Type="http://schemas.openxmlformats.org/officeDocument/2006/relationships/hyperlink" Target="https://ods.od.nih.gov/factsheets/Choline-HealthProfessional/?utm_source=chatgpt.com" TargetMode="External"/><Relationship Id="rId17" Type="http://schemas.openxmlformats.org/officeDocument/2006/relationships/hyperlink" Target="https://ods.od.nih.gov/factsheets/VitaminD-HealthProfessional/?utm_source=chatgpt.com" TargetMode="External"/><Relationship Id="rId18" Type="http://schemas.openxmlformats.org/officeDocument/2006/relationships/hyperlink" Target="https://www.acog.org/clinical/clinical-guidance/committee-opinion/articles/2010/08/moderate-caffeine-consumption-during-pregnancy?utm_source=chatgpt.com" TargetMode="External"/><Relationship Id="rId19" Type="http://schemas.openxmlformats.org/officeDocument/2006/relationships/hyperlink" Target="https://www.ncbi.nlm.nih.gov/books/NBK539766/?utm_source=chatgpt.com" TargetMode="External"/><Relationship Id="rId20" Type="http://schemas.openxmlformats.org/officeDocument/2006/relationships/hyperlink" Target="https://pmc.ncbi.nlm.nih.gov/articles/PMC4928162/?utm_source=chatgpt.com" TargetMode="External"/><Relationship Id="rId21" Type="http://schemas.openxmlformats.org/officeDocument/2006/relationships/hyperlink" Target="https://pmc.ncbi.nlm.nih.gov/articles/PMC7793966/?utm_source=chatgpt.com" TargetMode="External"/><Relationship Id="rId22" Type="http://schemas.openxmlformats.org/officeDocument/2006/relationships/hyperlink" Target="https://pubmed.ncbi.nlm.nih.gov/23867520/?utm_source=chatgpt.com" TargetMode="External"/></Relationships>

</file>

<file path=ppt/slides/_rels/slide5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hyperlink" Target="https://www.cdc.gov/listeria/outbreaks/delimeats-7-24/index.html?utm_source=chatgpt.com" TargetMode="External"/><Relationship Id="rId5" Type="http://schemas.openxmlformats.org/officeDocument/2006/relationships/hyperlink" Target="https://pmc.ncbi.nlm.nih.gov/articles/PMC4755634/?utm_source=chatgpt.com" TargetMode="External"/><Relationship Id="rId6" Type="http://schemas.openxmlformats.org/officeDocument/2006/relationships/hyperlink" Target="https://www.ncbi.nlm.nih.gov/books/NBK208874/?utm_source=chatgpt.com" TargetMode="External"/><Relationship Id="rId7" Type="http://schemas.openxmlformats.org/officeDocument/2006/relationships/hyperlink" Target="https://journals.lww.com/greenjournal/fulltext/2018/01000/acog_practice_bulletin_no__189__nausea_and.39.aspx?utm_source=chatgpt.com" TargetMode="External"/><Relationship Id="rId8" Type="http://schemas.openxmlformats.org/officeDocument/2006/relationships/hyperlink" Target="https://www.emro.who.int/nutrition/breastfeeding/exclusively-breastfeed-for-6-months.html?utm_source=chatgpt.com" TargetMode="External"/><Relationship Id="rId9" Type="http://schemas.openxmlformats.org/officeDocument/2006/relationships/hyperlink" Target="https://www.ncbi.nlm.nih.gov/books/NBK501770/?utm_source=chatgpt.com" TargetMode="External"/><Relationship Id="rId10" Type="http://schemas.openxmlformats.org/officeDocument/2006/relationships/hyperlink" Target="https://diabetes.org/newsroom/press-releases/american-diabetes-association-releases-standards-care-diabetes-2025?utm_source=chatgpt.com" TargetMode="External"/><Relationship Id="rId11" Type="http://schemas.openxmlformats.org/officeDocument/2006/relationships/hyperlink" Target="https://www.foodsafety.gov/food-safety-charts/safe-minimum-internal-temperatures?utm_source=chatgpt.com" TargetMode="External"/><Relationship Id="rId12" Type="http://schemas.openxmlformats.org/officeDocument/2006/relationships/hyperlink" Target="https://ods.od.nih.gov/factsheets/VitaminB12-HealthProfessional/?utm_source=chatgpt.com" TargetMode="External"/><Relationship Id="rId13" Type="http://schemas.openxmlformats.org/officeDocument/2006/relationships/hyperlink" Target="https://ods.od.nih.gov/factsheets/Calcium-HealthProfessional/?utm_source=chatgpt.com" TargetMode="External"/><Relationship Id="rId14" Type="http://schemas.openxmlformats.org/officeDocument/2006/relationships/hyperlink" Target="https://nap.nationalacademies.org/read/10925/chapter/6?utm_source=chatgpt.com" TargetMode="External"/><Relationship Id="rId15" Type="http://schemas.openxmlformats.org/officeDocument/2006/relationships/hyperlink" Target="https://www.sciencedirect.com/science/article/pii/S1525861013003265?utm_source=chatgpt.com" TargetMode="External"/><Relationship Id="rId16" Type="http://schemas.openxmlformats.org/officeDocument/2006/relationships/hyperlink" Target="https://www.dietaryguidelines.gov/sites/default/files/2020-12/Dietary_Guidelines_for_Americans_2020-2025.pdf?utm_source=chatgpt.com" TargetMode="External"/><Relationship Id="rId17" Type="http://schemas.openxmlformats.org/officeDocument/2006/relationships/hyperlink" Target="https://www.ncbi.nlm.nih.gov/books/NBK234929/?utm_source=chatgpt.com" TargetMode="External"/><Relationship Id="rId18" Type="http://schemas.openxmlformats.org/officeDocument/2006/relationships/hyperlink" Target="https://ods.od.nih.gov/factsheets/Iron-Consumer/?utm_source=chatgpt.com" TargetMode="External"/><Relationship Id="rId19" Type="http://schemas.openxmlformats.org/officeDocument/2006/relationships/hyperlink" Target="https://ods.od.nih.gov/factsheets/Calcium-Consumer/?utm_source=chatgpt.com" TargetMode="External"/><Relationship Id="rId20" Type="http://schemas.openxmlformats.org/officeDocument/2006/relationships/hyperlink" Target="https://nap.nationalacademies.org/read/11537/chapter/15?utm_source=chatgpt.com" TargetMode="External"/></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hyperlink" Target="https://www.acog.org/womens-health/experts-and-stories/ask-acog/how-much-coffee-can-i-drink-while-pregnant?utm_source=chatgpt.com" TargetMode="External"/><Relationship Id="rId5" Type="http://schemas.openxmlformats.org/officeDocument/2006/relationships/hyperlink" Target="https://publications.aap.org/pediatrics/article/122/5/1142/71470/Prevention-of-Rickets-and-Vitamin-D-Deficiency-in?utm_source=chatgpt.com" TargetMode="External"/><Relationship Id="rId6" Type="http://schemas.openxmlformats.org/officeDocument/2006/relationships/hyperlink" Target="https://publications.aap.org/pediatrics/article/149/3/e2021056036/184866/Vitamin-K-and-the-Newborn-Infant?utm_source=chatgpt.com" TargetMode="External"/><Relationship Id="rId7" Type="http://schemas.openxmlformats.org/officeDocument/2006/relationships/hyperlink" Target="https://ods.od.nih.gov/factsheets/Calcium-Consumer/?utm_source=chatgpt.com" TargetMode="External"/><Relationship Id="rId8" Type="http://schemas.openxmlformats.org/officeDocument/2006/relationships/hyperlink" Target="https://www.ncbi.nlm.nih.gov/books/NBK208874/?utm_source=chatgpt.com" TargetMode="External"/><Relationship Id="rId9" Type="http://schemas.openxmlformats.org/officeDocument/2006/relationships/hyperlink" Target="https://www.dietaryguidelines.gov/sites/default/files/2020-12/DGA_2020-2025_ExecutiveSummary_English.pdf?utm_source=chatgpt.com" TargetMode="External"/></Relationships>

</file>

<file path=ppt/slides/_rels/slide6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5.png"/></Relationships>

</file>

<file path=ppt/slides/_rels/slide6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4.png"/></Relationships>

</file>

<file path=ppt/slides/_rels/slide6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4.png"/><Relationship Id="rId4" Type="http://schemas.openxmlformats.org/officeDocument/2006/relationships/hyperlink" Target="https://www.youtube.com/watch?v=wRw2NeyGi9c" TargetMode="External"/><Relationship Id="rId5" Type="http://schemas.openxmlformats.org/officeDocument/2006/relationships/image" Target="../media/image6.png"/></Relationships>

</file>

<file path=ppt/slides/_rels/slide6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4.png"/><Relationship Id="rId4" Type="http://schemas.openxmlformats.org/officeDocument/2006/relationships/hyperlink" Target="https://www.youtube.com/watch?v=pwAWFFwcqnk" TargetMode="External"/><Relationship Id="rId5" Type="http://schemas.openxmlformats.org/officeDocument/2006/relationships/image" Target="../media/image7.png"/><Relationship Id="rId6" Type="http://schemas.openxmlformats.org/officeDocument/2006/relationships/hyperlink" Target="https://chem.libretexts.org/Courses/Brevard_College/CHE_301_Biochemistry/10:_Metabolism_of_Amino_Acids/10.01:_Proteins_metabolism" TargetMode="External"/></Relationships>

</file>

<file path=ppt/slides/_rels/slide6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hyperlink" Target="https://www.youtube.com/watch?v=ppqpUVaasNc" TargetMode="External"/><Relationship Id="rId6" Type="http://schemas.openxmlformats.org/officeDocument/2006/relationships/image" Target="../media/image3.jpeg"/><Relationship Id="rId7" Type="http://schemas.openxmlformats.org/officeDocument/2006/relationships/hyperlink" Target="https://chem.libretexts.org/Courses/American_River_College/CHEM_309:_Applied_Chemistry_for_the_Health_Sciences/11:_Lipids_-_An_Introduction/11.09:_Digestion_of_Triglycerides" TargetMode="External"/></Relationships>

</file>

<file path=ppt/slides/_rels/slide6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4.png"/></Relationships>

</file>

<file path=ppt/slides/_rels/slide6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4.png"/></Relationships>

</file>

<file path=ppt/slides/_rels/slide6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 Id="rId3" Type="http://schemas.openxmlformats.org/officeDocument/2006/relationships/image" Target="../media/image4.png"/></Relationships>

</file>

<file path=ppt/slides/_rels/slide6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4.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4.png"/></Relationships>

</file>

<file path=ppt/slides/_rels/slide7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image" Target="../media/image4.png"/></Relationships>

</file>

<file path=ppt/slides/_rels/slide7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 Id="rId3" Type="http://schemas.openxmlformats.org/officeDocument/2006/relationships/image" Target="../media/image4.png"/><Relationship Id="rId4" Type="http://schemas.openxmlformats.org/officeDocument/2006/relationships/image" Target="../media/image8.png"/></Relationships>

</file>

<file path=ppt/slides/_rels/slide7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4.png"/></Relationships>

</file>

<file path=ppt/slides/_rels/slide7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 Id="rId3" Type="http://schemas.openxmlformats.org/officeDocument/2006/relationships/image" Target="../media/image3.png"/><Relationship Id="rId4" Type="http://schemas.openxmlformats.org/officeDocument/2006/relationships/image" Target="../media/image4.png"/></Relationships>

</file>

<file path=ppt/slides/_rels/slide7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 Id="rId3" Type="http://schemas.openxmlformats.org/officeDocument/2006/relationships/image" Target="../media/image4.png"/></Relationships>

</file>

<file path=ppt/slides/_rels/slide7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7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 Id="rId3" Type="http://schemas.openxmlformats.org/officeDocument/2006/relationships/image" Target="../media/image4.png"/><Relationship Id="rId4" Type="http://schemas.openxmlformats.org/officeDocument/2006/relationships/hyperlink" Target="https://www.youtube.com/watch?v=g6iOOHfvuVc" TargetMode="External"/></Relationships>

</file>

<file path=ppt/slides/_rels/slide7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 Id="rId3" Type="http://schemas.openxmlformats.org/officeDocument/2006/relationships/image" Target="../media/image4.png"/></Relationships>

</file>

<file path=ppt/slides/_rels/slide7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 Id="rId3" Type="http://schemas.openxmlformats.org/officeDocument/2006/relationships/image" Target="../media/image4.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4.png"/></Relationships>

</file>

<file path=ppt/slides/_rels/slide8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 Id="rId3" Type="http://schemas.openxmlformats.org/officeDocument/2006/relationships/image" Target="../media/image4.png"/></Relationships>

</file>

<file path=ppt/slides/_rels/slide8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 Id="rId3" Type="http://schemas.openxmlformats.org/officeDocument/2006/relationships/image" Target="../media/image4.png"/></Relationships>

</file>

<file path=ppt/slides/_rels/slide8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 Id="rId3" Type="http://schemas.openxmlformats.org/officeDocument/2006/relationships/image" Target="../media/image4.png"/></Relationships>

</file>

<file path=ppt/slides/_rels/slide8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 Id="rId3" Type="http://schemas.openxmlformats.org/officeDocument/2006/relationships/image" Target="../media/image4.png"/></Relationships>

</file>

<file path=ppt/slides/_rels/slide8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 Id="rId3" Type="http://schemas.openxmlformats.org/officeDocument/2006/relationships/image" Target="../media/image4.png"/></Relationships>

</file>

<file path=ppt/slides/_rels/slide8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 Id="rId3" Type="http://schemas.openxmlformats.org/officeDocument/2006/relationships/image" Target="../media/image4.png"/></Relationships>

</file>

<file path=ppt/slides/_rels/slide8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 Id="rId3" Type="http://schemas.openxmlformats.org/officeDocument/2006/relationships/image" Target="../media/image4.png"/></Relationships>

</file>

<file path=ppt/slides/_rels/slide8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4.png"/></Relationships>

</file>

<file path=ppt/slides/_rels/slide8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 Id="rId3" Type="http://schemas.openxmlformats.org/officeDocument/2006/relationships/image" Target="../media/image4.png"/></Relationships>

</file>

<file path=ppt/slides/_rels/slide8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 Id="rId3" Type="http://schemas.openxmlformats.org/officeDocument/2006/relationships/image" Target="../media/image4.png"/><Relationship Id="rId4" Type="http://schemas.openxmlformats.org/officeDocument/2006/relationships/hyperlink" Target="https://www.youtube.com/watch?v=Dmnrz7ylH_o" TargetMode="External"/></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hyperlink" Target="https://pmc.ncbi.nlm.nih.gov/articles/PMC2366795/?utm_source=chatgpt.com" TargetMode="External"/><Relationship Id="rId5" Type="http://schemas.openxmlformats.org/officeDocument/2006/relationships/hyperlink" Target="https://pmc.ncbi.nlm.nih.gov/articles/PMC6735943/?utm_source=chatgpt.com" TargetMode="External"/><Relationship Id="rId6" Type="http://schemas.openxmlformats.org/officeDocument/2006/relationships/hyperlink" Target="https://pmc.ncbi.nlm.nih.gov/articles/PMC10328709/?utm_source=chatgpt.com" TargetMode="External"/><Relationship Id="rId7" Type="http://schemas.openxmlformats.org/officeDocument/2006/relationships/hyperlink" Target="https://ods.od.nih.gov/factsheets/Iodine-HealthProfessional/?utm_source=chatgpt.com" TargetMode="External"/><Relationship Id="rId8" Type="http://schemas.openxmlformats.org/officeDocument/2006/relationships/hyperlink" Target="https://pmc.ncbi.nlm.nih.gov/articles/PMC6010824/?utm_source=chatgpt.com" TargetMode="External"/><Relationship Id="rId9" Type="http://schemas.openxmlformats.org/officeDocument/2006/relationships/hyperlink" Target="https://pmc.ncbi.nlm.nih.gov/articles/PMC11320318/?utm_source=chatgpt.com" TargetMode="External"/><Relationship Id="rId10" Type="http://schemas.openxmlformats.org/officeDocument/2006/relationships/hyperlink" Target="https://jamanetwork.com/journals/jamanetworkopen/fullarticle/2758861?utm_source=chatgpt.com" TargetMode="External"/><Relationship Id="rId11" Type="http://schemas.openxmlformats.org/officeDocument/2006/relationships/hyperlink" Target="https://jamanetwork.com/journals/jamanetworkopen/fullarticle/2839329?utm_source=chatgpt.com" TargetMode="External"/></Relationships>

</file>

<file path=ppt/slides/_rels/slide9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 Id="rId3" Type="http://schemas.openxmlformats.org/officeDocument/2006/relationships/image" Target="../media/image4.png"/></Relationships>

</file>

<file path=ppt/slides/_rels/slide9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 Id="rId3" Type="http://schemas.openxmlformats.org/officeDocument/2006/relationships/image" Target="../media/image4.png"/></Relationships>

</file>

<file path=ppt/slides/_rels/slide9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 Id="rId3" Type="http://schemas.openxmlformats.org/officeDocument/2006/relationships/image" Target="../media/image4.png"/></Relationships>

</file>

<file path=ppt/slides/_rels/slide9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 Id="rId3" Type="http://schemas.openxmlformats.org/officeDocument/2006/relationships/image" Target="../media/image4.png"/></Relationships>

</file>

<file path=ppt/slides/_rels/slide9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 Id="rId3" Type="http://schemas.openxmlformats.org/officeDocument/2006/relationships/image" Target="../media/image4.png"/></Relationships>

</file>

<file path=ppt/slides/_rels/slide9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 Id="rId3" Type="http://schemas.openxmlformats.org/officeDocument/2006/relationships/image" Target="../media/image4.png"/></Relationships>

</file>

<file path=ppt/slides/_rels/slide9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4.png"/></Relationships>

</file>

<file path=ppt/slides/_rels/slide9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 Id="rId3" Type="http://schemas.openxmlformats.org/officeDocument/2006/relationships/image" Target="../media/image4.png"/></Relationships>

</file>

<file path=ppt/slides/_rels/slide9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 Id="rId3" Type="http://schemas.openxmlformats.org/officeDocument/2006/relationships/image" Target="../media/image4.png"/></Relationships>

</file>

<file path=ppt/slides/_rels/slide9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DFBFB"/>
        </a:solidFill>
      </p:bgPr>
    </p:bg>
    <p:spTree>
      <p:nvGrpSpPr>
        <p:cNvPr id="1" name=""/>
        <p:cNvGrpSpPr/>
        <p:nvPr/>
      </p:nvGrpSpPr>
      <p:grpSpPr>
        <a:xfrm>
          <a:off x="0" y="0"/>
          <a:ext cx="0" cy="0"/>
          <a:chOff x="0" y="0"/>
          <a:chExt cx="0" cy="0"/>
        </a:xfrm>
      </p:grpSpPr>
      <p:sp>
        <p:nvSpPr>
          <p:cNvPr id="94" name="Google Shape;49;p1"/>
          <p:cNvSpPr/>
          <p:nvPr/>
        </p:nvSpPr>
        <p:spPr>
          <a:xfrm>
            <a:off x="-1543050" y="-558221"/>
            <a:ext cx="3086100" cy="11299906"/>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95" name="Google Shape;50;p1"/>
          <p:cNvSpPr/>
          <p:nvPr/>
        </p:nvSpPr>
        <p:spPr>
          <a:xfrm>
            <a:off x="1227773" y="4163619"/>
            <a:ext cx="110239" cy="2819007"/>
          </a:xfrm>
          <a:prstGeom prst="rect">
            <a:avLst/>
          </a:prstGeom>
          <a:solidFill>
            <a:srgbClr val="FFFFFF"/>
          </a:solidFill>
          <a:ln w="12700">
            <a:miter lim="400000"/>
          </a:ln>
        </p:spPr>
        <p:txBody>
          <a:bodyPr lIns="0" tIns="0" rIns="0" bIns="0"/>
          <a:lstStyle/>
          <a:p>
            <a:pPr>
              <a:defRPr sz="1800">
                <a:latin typeface="Calibri"/>
                <a:ea typeface="Calibri"/>
                <a:cs typeface="Calibri"/>
                <a:sym typeface="Calibri"/>
              </a:defRPr>
            </a:pPr>
          </a:p>
        </p:txBody>
      </p:sp>
      <p:sp>
        <p:nvSpPr>
          <p:cNvPr id="96" name="Google Shape;51;p1"/>
          <p:cNvSpPr/>
          <p:nvPr/>
        </p:nvSpPr>
        <p:spPr>
          <a:xfrm>
            <a:off x="-2777871" y="-207073"/>
            <a:ext cx="3806574" cy="2083237"/>
          </a:xfrm>
          <a:prstGeom prst="rect">
            <a:avLst/>
          </a:prstGeom>
          <a:blipFill>
            <a:blip r:embed="rId2"/>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97" name="Google Shape;52;p1"/>
          <p:cNvSpPr/>
          <p:nvPr/>
        </p:nvSpPr>
        <p:spPr>
          <a:xfrm>
            <a:off x="1543050" y="-1"/>
            <a:ext cx="3515334" cy="3194719"/>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98" name="Google Shape;53;p1"/>
          <p:cNvSpPr txBox="1"/>
          <p:nvPr/>
        </p:nvSpPr>
        <p:spPr>
          <a:xfrm>
            <a:off x="1848442" y="8986256"/>
            <a:ext cx="14601579" cy="67855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95833"/>
              </a:lnSpc>
              <a:defRPr b="1" sz="4800">
                <a:solidFill>
                  <a:srgbClr val="0433FF"/>
                </a:solidFill>
              </a:defRPr>
            </a:lvl1pPr>
          </a:lstStyle>
          <a:p>
            <a:pPr/>
            <a:r>
              <a:t>CNS EXAM PREP COURSE</a:t>
            </a:r>
          </a:p>
        </p:txBody>
      </p:sp>
      <p:sp>
        <p:nvSpPr>
          <p:cNvPr id="99" name="Google Shape;54;p1"/>
          <p:cNvSpPr/>
          <p:nvPr/>
        </p:nvSpPr>
        <p:spPr>
          <a:xfrm>
            <a:off x="14295079" y="-558175"/>
            <a:ext cx="3086101" cy="11299802"/>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00" name="Google Shape;55;p1"/>
          <p:cNvSpPr txBox="1"/>
          <p:nvPr/>
        </p:nvSpPr>
        <p:spPr>
          <a:xfrm>
            <a:off x="1848443" y="3792182"/>
            <a:ext cx="9853147" cy="266308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23076"/>
              </a:lnSpc>
              <a:defRPr b="1" sz="7800">
                <a:solidFill>
                  <a:srgbClr val="1C5739"/>
                </a:solidFill>
                <a:latin typeface="Poppins SemiBold"/>
                <a:ea typeface="Poppins SemiBold"/>
                <a:cs typeface="Poppins SemiBold"/>
                <a:sym typeface="Poppins SemiBold"/>
              </a:defRPr>
            </a:lvl1pPr>
          </a:lstStyle>
          <a:p>
            <a:pPr/>
            <a:r>
              <a:t>Domain I: Principles of Nutrition</a:t>
            </a:r>
          </a:p>
        </p:txBody>
      </p:sp>
      <p:sp>
        <p:nvSpPr>
          <p:cNvPr id="101" name="Google Shape;56;p1"/>
          <p:cNvSpPr txBox="1"/>
          <p:nvPr>
            <p:ph type="sldNum" sz="quarter" idx="4294967295"/>
          </p:nvPr>
        </p:nvSpPr>
        <p:spPr>
          <a:xfrm>
            <a:off x="8505459" y="6414780"/>
            <a:ext cx="181293"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02" name="Google Shape;58;p1" descr="Google Shape;58;p1"/>
          <p:cNvPicPr>
            <a:picLocks noChangeAspect="1"/>
          </p:cNvPicPr>
          <p:nvPr/>
        </p:nvPicPr>
        <p:blipFill>
          <a:blip r:embed="rId4">
            <a:extLst/>
          </a:blip>
          <a:srcRect l="28768" t="0" r="28764" b="0"/>
          <a:stretch>
            <a:fillRect/>
          </a:stretch>
        </p:blipFill>
        <p:spPr>
          <a:xfrm>
            <a:off x="14105729" y="-625560"/>
            <a:ext cx="6670065" cy="10467066"/>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3" name="Google Shape;151;p10"/>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84" name="Google Shape;152;p10"/>
          <p:cNvSpPr txBox="1"/>
          <p:nvPr/>
        </p:nvSpPr>
        <p:spPr>
          <a:xfrm>
            <a:off x="814631" y="1219395"/>
            <a:ext cx="16812958"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Risk Factors in Infertility</a:t>
            </a:r>
          </a:p>
        </p:txBody>
      </p:sp>
      <p:sp>
        <p:nvSpPr>
          <p:cNvPr id="185" name="Google Shape;153;p10"/>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186" name="Google Shape;154;p10"/>
          <p:cNvGraphicFramePr/>
          <p:nvPr/>
        </p:nvGraphicFramePr>
        <p:xfrm>
          <a:off x="361697" y="3245174"/>
          <a:ext cx="17718826" cy="6587476"/>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2691400"/>
                <a:gridCol w="6989150"/>
                <a:gridCol w="8038275"/>
              </a:tblGrid>
              <a:tr h="508000">
                <a:tc>
                  <a:txBody>
                    <a:bodyPr/>
                    <a:lstStyle/>
                    <a:p>
                      <a:pPr algn="ctr">
                        <a:defRPr sz="1800"/>
                      </a:pPr>
                      <a:r>
                        <a:rPr b="1" sz="2000">
                          <a:latin typeface="Calibri"/>
                          <a:ea typeface="Calibri"/>
                          <a:cs typeface="Calibri"/>
                        </a:rPr>
                        <a:t>Category</a:t>
                      </a:r>
                    </a:p>
                  </a:txBody>
                  <a:tcPr marL="12700" marR="12700" marT="12700" marB="12700" anchor="ctr" anchorCtr="0" horzOverflow="overflow"/>
                </a:tc>
                <a:tc>
                  <a:txBody>
                    <a:bodyPr/>
                    <a:lstStyle/>
                    <a:p>
                      <a:pPr algn="ctr">
                        <a:defRPr sz="1800"/>
                      </a:pPr>
                      <a:r>
                        <a:rPr b="1" sz="2000">
                          <a:latin typeface="Calibri"/>
                          <a:ea typeface="Calibri"/>
                          <a:cs typeface="Calibri"/>
                        </a:rPr>
                        <a:t>Examples (female &amp; male)</a:t>
                      </a:r>
                    </a:p>
                  </a:txBody>
                  <a:tcPr marL="12700" marR="12700" marT="12700" marB="12700" anchor="ctr" anchorCtr="0" horzOverflow="overflow"/>
                </a:tc>
                <a:tc>
                  <a:txBody>
                    <a:bodyPr/>
                    <a:lstStyle/>
                    <a:p>
                      <a:pPr algn="ctr">
                        <a:defRPr sz="1800"/>
                      </a:pPr>
                      <a:r>
                        <a:rPr b="1" sz="2000">
                          <a:latin typeface="Calibri"/>
                          <a:ea typeface="Calibri"/>
                          <a:cs typeface="Calibri"/>
                        </a:rPr>
                        <a:t>Why it matters</a:t>
                      </a:r>
                    </a:p>
                  </a:txBody>
                  <a:tcPr marL="12700" marR="12700" marT="12700" marB="12700" anchor="ctr" anchorCtr="0" horzOverflow="overflow"/>
                </a:tc>
              </a:tr>
              <a:tr h="784775">
                <a:tc>
                  <a:txBody>
                    <a:bodyPr/>
                    <a:lstStyle/>
                    <a:p>
                      <a:pPr algn="ctr">
                        <a:defRPr sz="1800"/>
                      </a:pPr>
                      <a:r>
                        <a:rPr b="1" sz="2000">
                          <a:latin typeface="Calibri"/>
                          <a:ea typeface="Calibri"/>
                          <a:cs typeface="Calibri"/>
                        </a:rPr>
                        <a:t>Age</a:t>
                      </a:r>
                    </a:p>
                  </a:txBody>
                  <a:tcPr marL="12700" marR="12700" marT="12700" marB="12700" anchor="ctr" anchorCtr="0" horzOverflow="overflow"/>
                </a:tc>
                <a:tc>
                  <a:txBody>
                    <a:bodyPr/>
                    <a:lstStyle/>
                    <a:p>
                      <a:pPr algn="ctr">
                        <a:defRPr sz="2000">
                          <a:latin typeface="Calibri"/>
                          <a:ea typeface="Calibri"/>
                          <a:cs typeface="Calibri"/>
                        </a:defRPr>
                      </a:pPr>
                      <a:r>
                        <a:t>Advanced maternal age; paternal age </a:t>
                      </a:r>
                    </a:p>
                    <a:p>
                      <a:pPr algn="ctr">
                        <a:defRPr sz="2000">
                          <a:latin typeface="Calibri"/>
                          <a:ea typeface="Calibri"/>
                          <a:cs typeface="Calibri"/>
                        </a:defRPr>
                      </a:pPr>
                      <a:r>
                        <a:t>also affects semen quality</a:t>
                      </a:r>
                    </a:p>
                  </a:txBody>
                  <a:tcPr marL="12700" marR="12700" marT="12700" marB="12700" anchor="ctr" anchorCtr="0" horzOverflow="overflow"/>
                </a:tc>
                <a:tc>
                  <a:txBody>
                    <a:bodyPr/>
                    <a:lstStyle/>
                    <a:p>
                      <a:pPr algn="ctr">
                        <a:defRPr sz="1800"/>
                      </a:pPr>
                      <a:r>
                        <a:rPr sz="2000">
                          <a:latin typeface="Calibri"/>
                          <a:ea typeface="Calibri"/>
                          <a:cs typeface="Calibri"/>
                        </a:rPr>
                        <a:t>Oocyte quality/quantity decline; semen parameters may deteriorate with age. </a:t>
                      </a:r>
                    </a:p>
                  </a:txBody>
                  <a:tcPr marL="12700" marR="12700" marT="12700" marB="12700" anchor="ctr" anchorCtr="0" horzOverflow="overflow"/>
                </a:tc>
              </a:tr>
              <a:tr h="784775">
                <a:tc>
                  <a:txBody>
                    <a:bodyPr/>
                    <a:lstStyle/>
                    <a:p>
                      <a:pPr algn="ctr">
                        <a:defRPr sz="1800"/>
                      </a:pPr>
                      <a:r>
                        <a:rPr b="1" sz="2000">
                          <a:latin typeface="Calibri"/>
                          <a:ea typeface="Calibri"/>
                          <a:cs typeface="Calibri"/>
                        </a:rPr>
                        <a:t>Body weight</a:t>
                      </a:r>
                    </a:p>
                  </a:txBody>
                  <a:tcPr marL="12700" marR="12700" marT="12700" marB="12700" anchor="ctr" anchorCtr="0" horzOverflow="overflow"/>
                </a:tc>
                <a:tc>
                  <a:txBody>
                    <a:bodyPr/>
                    <a:lstStyle/>
                    <a:p>
                      <a:pPr algn="ctr">
                        <a:defRPr b="1" sz="2000">
                          <a:latin typeface="Calibri"/>
                          <a:ea typeface="Calibri"/>
                          <a:cs typeface="Calibri"/>
                        </a:defRPr>
                      </a:pPr>
                      <a:r>
                        <a:t>Underweight</a:t>
                      </a:r>
                      <a:r>
                        <a:rPr b="0"/>
                        <a:t> and </a:t>
                      </a:r>
                      <a:r>
                        <a:t>overweight/obesity</a:t>
                      </a:r>
                    </a:p>
                  </a:txBody>
                  <a:tcPr marL="12700" marR="12700" marT="12700" marB="12700" anchor="ctr" anchorCtr="0" horzOverflow="overflow"/>
                </a:tc>
                <a:tc>
                  <a:txBody>
                    <a:bodyPr/>
                    <a:lstStyle/>
                    <a:p>
                      <a:pPr algn="ctr">
                        <a:defRPr sz="1800"/>
                      </a:pPr>
                      <a:r>
                        <a:rPr sz="2000">
                          <a:latin typeface="Calibri"/>
                          <a:ea typeface="Calibri"/>
                          <a:cs typeface="Calibri"/>
                        </a:rPr>
                        <a:t>Both extremes reduce natural fecundity; obesity lowers ART success and contributes to ovulatory dysfunction. </a:t>
                      </a:r>
                    </a:p>
                  </a:txBody>
                  <a:tcPr marL="12700" marR="12700" marT="12700" marB="12700" anchor="ctr" anchorCtr="0" horzOverflow="overflow"/>
                </a:tc>
              </a:tr>
              <a:tr h="1143000">
                <a:tc>
                  <a:txBody>
                    <a:bodyPr/>
                    <a:lstStyle/>
                    <a:p>
                      <a:pPr algn="ctr">
                        <a:defRPr sz="1800"/>
                      </a:pPr>
                      <a:r>
                        <a:rPr b="1" sz="2000">
                          <a:latin typeface="Calibri"/>
                          <a:ea typeface="Calibri"/>
                          <a:cs typeface="Calibri"/>
                        </a:rPr>
                        <a:t>Ovulatory/gynecologic disorders</a:t>
                      </a:r>
                    </a:p>
                  </a:txBody>
                  <a:tcPr marL="12700" marR="12700" marT="12700" marB="12700" anchor="ctr" anchorCtr="0" horzOverflow="overflow"/>
                </a:tc>
                <a:tc>
                  <a:txBody>
                    <a:bodyPr/>
                    <a:lstStyle/>
                    <a:p>
                      <a:pPr algn="ctr">
                        <a:defRPr b="1" sz="2000">
                          <a:latin typeface="Calibri"/>
                          <a:ea typeface="Calibri"/>
                          <a:cs typeface="Calibri"/>
                        </a:defRPr>
                      </a:pPr>
                      <a:r>
                        <a:t>PCOS</a:t>
                      </a:r>
                      <a:r>
                        <a:rPr b="0"/>
                        <a:t>, </a:t>
                      </a:r>
                      <a:r>
                        <a:t>endometriosis</a:t>
                      </a:r>
                      <a:r>
                        <a:rPr b="0"/>
                        <a:t>, diminished ovarian reserve</a:t>
                      </a:r>
                    </a:p>
                  </a:txBody>
                  <a:tcPr marL="12700" marR="12700" marT="12700" marB="12700" anchor="ctr" anchorCtr="0" horzOverflow="overflow"/>
                </a:tc>
                <a:tc>
                  <a:txBody>
                    <a:bodyPr/>
                    <a:lstStyle/>
                    <a:p>
                      <a:pPr algn="ctr">
                        <a:defRPr sz="1800"/>
                      </a:pPr>
                      <a:r>
                        <a:rPr sz="2000">
                          <a:latin typeface="Calibri"/>
                          <a:ea typeface="Calibri"/>
                          <a:cs typeface="Calibri"/>
                        </a:rPr>
                        <a:t>Anovulation or hostile pelvic environment; endometriosis present in ~40% of women with infertility.</a:t>
                      </a:r>
                    </a:p>
                  </a:txBody>
                  <a:tcPr marL="12700" marR="12700" marT="12700" marB="12700" anchor="ctr" anchorCtr="0" horzOverflow="overflow"/>
                </a:tc>
              </a:tr>
              <a:tr h="506300">
                <a:tc>
                  <a:txBody>
                    <a:bodyPr/>
                    <a:lstStyle/>
                    <a:p>
                      <a:pPr algn="ctr">
                        <a:defRPr sz="1800"/>
                      </a:pPr>
                      <a:r>
                        <a:rPr b="1" sz="2000">
                          <a:latin typeface="Calibri"/>
                          <a:ea typeface="Calibri"/>
                          <a:cs typeface="Calibri"/>
                        </a:rPr>
                        <a:t>Endocrine</a:t>
                      </a:r>
                    </a:p>
                  </a:txBody>
                  <a:tcPr marL="12700" marR="12700" marT="12700" marB="12700" anchor="ctr" anchorCtr="0" horzOverflow="overflow"/>
                </a:tc>
                <a:tc>
                  <a:txBody>
                    <a:bodyPr/>
                    <a:lstStyle/>
                    <a:p>
                      <a:pPr algn="ctr">
                        <a:defRPr sz="1800"/>
                      </a:pPr>
                      <a:r>
                        <a:rPr sz="2000">
                          <a:latin typeface="Calibri"/>
                          <a:ea typeface="Calibri"/>
                          <a:cs typeface="Calibri"/>
                        </a:rPr>
                        <a:t>Thyroid disorders, hyperprolactinemia</a:t>
                      </a:r>
                    </a:p>
                  </a:txBody>
                  <a:tcPr marL="12700" marR="12700" marT="12700" marB="12700" anchor="ctr" anchorCtr="0" horzOverflow="overflow"/>
                </a:tc>
                <a:tc>
                  <a:txBody>
                    <a:bodyPr/>
                    <a:lstStyle/>
                    <a:p>
                      <a:pPr algn="ctr">
                        <a:defRPr sz="1800"/>
                      </a:pPr>
                      <a:r>
                        <a:rPr sz="2000">
                          <a:latin typeface="Calibri"/>
                          <a:ea typeface="Calibri"/>
                          <a:cs typeface="Calibri"/>
                        </a:rPr>
                        <a:t>Menstrual/spermatogenic disruption; treatable once diagnosed.</a:t>
                      </a:r>
                    </a:p>
                  </a:txBody>
                  <a:tcPr marL="12700" marR="12700" marT="12700" marB="12700" anchor="ctr" anchorCtr="0" horzOverflow="overflow"/>
                </a:tc>
              </a:tr>
              <a:tr h="506300">
                <a:tc>
                  <a:txBody>
                    <a:bodyPr/>
                    <a:lstStyle/>
                    <a:p>
                      <a:pPr algn="ctr">
                        <a:defRPr sz="1800"/>
                      </a:pPr>
                      <a:r>
                        <a:rPr b="1" sz="2000">
                          <a:latin typeface="Calibri"/>
                          <a:ea typeface="Calibri"/>
                          <a:cs typeface="Calibri"/>
                        </a:rPr>
                        <a:t>Infectious/tubal</a:t>
                      </a:r>
                    </a:p>
                  </a:txBody>
                  <a:tcPr marL="12700" marR="12700" marT="12700" marB="12700" anchor="ctr" anchorCtr="0" horzOverflow="overflow"/>
                </a:tc>
                <a:tc>
                  <a:txBody>
                    <a:bodyPr/>
                    <a:lstStyle/>
                    <a:p>
                      <a:pPr algn="ctr">
                        <a:defRPr sz="2000">
                          <a:latin typeface="Calibri"/>
                          <a:ea typeface="Calibri"/>
                          <a:cs typeface="Calibri"/>
                        </a:defRPr>
                      </a:pPr>
                      <a:r>
                        <a:t>Prior </a:t>
                      </a:r>
                      <a:r>
                        <a:rPr b="1"/>
                        <a:t>STIs</a:t>
                      </a:r>
                      <a:r>
                        <a:t> (e.g., chlamydia, gonorrhea), PID</a:t>
                      </a:r>
                    </a:p>
                  </a:txBody>
                  <a:tcPr marL="12700" marR="12700" marT="12700" marB="12700" anchor="ctr" anchorCtr="0" horzOverflow="overflow"/>
                </a:tc>
                <a:tc>
                  <a:txBody>
                    <a:bodyPr/>
                    <a:lstStyle/>
                    <a:p>
                      <a:pPr algn="ctr">
                        <a:defRPr sz="1800"/>
                      </a:pPr>
                      <a:r>
                        <a:rPr sz="2000">
                          <a:latin typeface="Calibri"/>
                          <a:ea typeface="Calibri"/>
                          <a:cs typeface="Calibri"/>
                        </a:rPr>
                        <a:t>Tubal damage &amp; subfertility.</a:t>
                      </a:r>
                    </a:p>
                  </a:txBody>
                  <a:tcPr marL="12700" marR="12700" marT="12700" marB="12700" anchor="ctr" anchorCtr="0" horzOverflow="overflow"/>
                </a:tc>
              </a:tr>
              <a:tr h="784775">
                <a:tc>
                  <a:txBody>
                    <a:bodyPr/>
                    <a:lstStyle/>
                    <a:p>
                      <a:pPr algn="ctr">
                        <a:defRPr sz="1800"/>
                      </a:pPr>
                      <a:r>
                        <a:rPr b="1" sz="2000">
                          <a:latin typeface="Calibri"/>
                          <a:ea typeface="Calibri"/>
                          <a:cs typeface="Calibri"/>
                        </a:rPr>
                        <a:t>Lifestyle/exposures</a:t>
                      </a:r>
                    </a:p>
                  </a:txBody>
                  <a:tcPr marL="12700" marR="12700" marT="12700" marB="12700" anchor="ctr" anchorCtr="0" horzOverflow="overflow"/>
                </a:tc>
                <a:tc>
                  <a:txBody>
                    <a:bodyPr/>
                    <a:lstStyle/>
                    <a:p>
                      <a:pPr algn="ctr">
                        <a:defRPr b="1" sz="2000">
                          <a:latin typeface="Calibri"/>
                          <a:ea typeface="Calibri"/>
                          <a:cs typeface="Calibri"/>
                        </a:defRPr>
                      </a:pPr>
                      <a:r>
                        <a:t>Tobacco</a:t>
                      </a:r>
                      <a:r>
                        <a:rPr b="0"/>
                        <a:t>, </a:t>
                      </a:r>
                      <a:r>
                        <a:t>marijuana</a:t>
                      </a:r>
                      <a:r>
                        <a:rPr b="0"/>
                        <a:t>, excess alcohol; some environmental toxicants</a:t>
                      </a:r>
                    </a:p>
                  </a:txBody>
                  <a:tcPr marL="12700" marR="12700" marT="12700" marB="12700" anchor="ctr" anchorCtr="0" horzOverflow="overflow"/>
                </a:tc>
                <a:tc>
                  <a:txBody>
                    <a:bodyPr/>
                    <a:lstStyle/>
                    <a:p>
                      <a:pPr algn="ctr">
                        <a:defRPr sz="1800"/>
                      </a:pPr>
                      <a:r>
                        <a:rPr sz="2000">
                          <a:latin typeface="Calibri"/>
                          <a:ea typeface="Calibri"/>
                          <a:cs typeface="Calibri"/>
                        </a:rPr>
                        <a:t>Impair ovulation, semen quality, implantation. Minimize or avoid. </a:t>
                      </a:r>
                    </a:p>
                  </a:txBody>
                  <a:tcPr marL="12700" marR="12700" marT="12700" marB="12700" anchor="ctr" anchorCtr="0" horzOverflow="overflow"/>
                </a:tc>
              </a:tr>
              <a:tr h="784775">
                <a:tc>
                  <a:txBody>
                    <a:bodyPr/>
                    <a:lstStyle/>
                    <a:p>
                      <a:pPr algn="ctr">
                        <a:defRPr sz="1800"/>
                      </a:pPr>
                      <a:r>
                        <a:rPr b="1" sz="2000">
                          <a:latin typeface="Calibri"/>
                          <a:ea typeface="Calibri"/>
                          <a:cs typeface="Calibri"/>
                        </a:rPr>
                        <a:t>Male urologic</a:t>
                      </a:r>
                    </a:p>
                  </a:txBody>
                  <a:tcPr marL="12700" marR="12700" marT="12700" marB="12700" anchor="ctr" anchorCtr="0" horzOverflow="overflow"/>
                </a:tc>
                <a:tc>
                  <a:txBody>
                    <a:bodyPr/>
                    <a:lstStyle/>
                    <a:p>
                      <a:pPr algn="ctr">
                        <a:defRPr sz="2000">
                          <a:latin typeface="Calibri"/>
                          <a:ea typeface="Calibri"/>
                          <a:cs typeface="Calibri"/>
                        </a:defRPr>
                      </a:pPr>
                      <a:r>
                        <a:t>Varicocele, hypogonadism; </a:t>
                      </a:r>
                      <a:r>
                        <a:rPr b="1"/>
                        <a:t>exogenous testosterone</a:t>
                      </a:r>
                      <a:r>
                        <a:t> use</a:t>
                      </a:r>
                    </a:p>
                  </a:txBody>
                  <a:tcPr marL="12700" marR="12700" marT="12700" marB="12700" anchor="ctr" anchorCtr="0" horzOverflow="overflow"/>
                </a:tc>
                <a:tc>
                  <a:txBody>
                    <a:bodyPr/>
                    <a:lstStyle/>
                    <a:p>
                      <a:pPr algn="ctr">
                        <a:defRPr sz="1800"/>
                      </a:pPr>
                      <a:r>
                        <a:rPr sz="2000">
                          <a:latin typeface="Calibri"/>
                          <a:ea typeface="Calibri"/>
                          <a:cs typeface="Calibri"/>
                        </a:rPr>
                        <a:t>Common male factors; testosterone therapy suppresses spermatogenesis.</a:t>
                      </a:r>
                    </a:p>
                  </a:txBody>
                  <a:tcPr marL="12700" marR="12700" marT="12700" marB="12700" anchor="ctr" anchorCtr="0" horzOverflow="overflow"/>
                </a:tc>
              </a:tr>
              <a:tr h="784775">
                <a:tc>
                  <a:txBody>
                    <a:bodyPr/>
                    <a:lstStyle/>
                    <a:p>
                      <a:pPr algn="ctr">
                        <a:defRPr sz="1800"/>
                      </a:pPr>
                      <a:r>
                        <a:rPr b="1" sz="2000">
                          <a:latin typeface="Calibri"/>
                          <a:ea typeface="Calibri"/>
                          <a:cs typeface="Calibri"/>
                        </a:rPr>
                        <a:t>Other medical</a:t>
                      </a:r>
                    </a:p>
                  </a:txBody>
                  <a:tcPr marL="12700" marR="12700" marT="12700" marB="12700" anchor="ctr" anchorCtr="0" horzOverflow="overflow"/>
                </a:tc>
                <a:tc>
                  <a:txBody>
                    <a:bodyPr/>
                    <a:lstStyle/>
                    <a:p>
                      <a:pPr algn="ctr">
                        <a:defRPr sz="2000">
                          <a:latin typeface="Calibri"/>
                          <a:ea typeface="Calibri"/>
                          <a:cs typeface="Calibri"/>
                        </a:defRPr>
                      </a:pPr>
                      <a:r>
                        <a:t>Prior pelvic/ovarian surgery; chemo/radiation; possible role of </a:t>
                      </a:r>
                      <a:r>
                        <a:rPr b="1"/>
                        <a:t>celiac disease</a:t>
                      </a:r>
                      <a:r>
                        <a:t> in some unexplained cases</a:t>
                      </a:r>
                    </a:p>
                  </a:txBody>
                  <a:tcPr marL="12700" marR="12700" marT="12700" marB="12700" anchor="ctr" anchorCtr="0" horzOverflow="overflow"/>
                </a:tc>
                <a:tc>
                  <a:txBody>
                    <a:bodyPr/>
                    <a:lstStyle/>
                    <a:p>
                      <a:pPr algn="ctr">
                        <a:defRPr sz="1800"/>
                      </a:pPr>
                      <a:r>
                        <a:rPr sz="2000">
                          <a:latin typeface="Calibri"/>
                          <a:ea typeface="Calibri"/>
                          <a:cs typeface="Calibri"/>
                        </a:rPr>
                        <a:t>Can reduce ovarian reserve or affect implantation; CeD link is mixed but plausible.</a:t>
                      </a:r>
                    </a:p>
                  </a:txBody>
                  <a:tcPr marL="12700" marR="12700" marT="12700" marB="12700" anchor="ctr" anchorCtr="0" horzOverflow="overflow"/>
                </a:tc>
              </a:tr>
            </a:tbl>
          </a:graphicData>
        </a:graphic>
      </p:graphicFrame>
      <p:sp>
        <p:nvSpPr>
          <p:cNvPr id="187" name="Google Shape;155;p10"/>
          <p:cNvSpPr txBox="1"/>
          <p:nvPr>
            <p:ph type="sldNum" sz="quarter" idx="4294967295"/>
          </p:nvPr>
        </p:nvSpPr>
        <p:spPr>
          <a:xfrm>
            <a:off x="8428284" y="6429122"/>
            <a:ext cx="258535"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88" name="Google Shape;156;p10"/>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10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57" name="Google Shape;1133;p109"/>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058" name="Google Shape;1134;p109"/>
          <p:cNvSpPr txBox="1"/>
          <p:nvPr/>
        </p:nvSpPr>
        <p:spPr>
          <a:xfrm>
            <a:off x="1240536" y="997523"/>
            <a:ext cx="17035562"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Sodium and Water Regulation</a:t>
            </a:r>
          </a:p>
        </p:txBody>
      </p:sp>
      <p:sp>
        <p:nvSpPr>
          <p:cNvPr id="1059" name="Google Shape;1135;p109"/>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060" name="Google Shape;1136;p109"/>
          <p:cNvSpPr txBox="1"/>
          <p:nvPr/>
        </p:nvSpPr>
        <p:spPr>
          <a:xfrm>
            <a:off x="1387196" y="4488222"/>
            <a:ext cx="15513602" cy="1971645"/>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marL="360947" indent="-360947">
              <a:buClr>
                <a:srgbClr val="000000"/>
              </a:buClr>
              <a:buSzPts val="3600"/>
              <a:buFont typeface="Calibri"/>
              <a:buChar char="•"/>
              <a:defRPr sz="3600">
                <a:latin typeface="Calibri"/>
                <a:ea typeface="Calibri"/>
                <a:cs typeface="Calibri"/>
                <a:sym typeface="Calibri"/>
              </a:defRPr>
            </a:pPr>
            <a:r>
              <a:t>↑ Na⁺ intake → ↑ plasma osmolality → ADH release → water retention</a:t>
            </a:r>
          </a:p>
          <a:p>
            <a:pPr marL="360947" indent="-360947">
              <a:spcBef>
                <a:spcPts val="1200"/>
              </a:spcBef>
              <a:buClr>
                <a:srgbClr val="000000"/>
              </a:buClr>
              <a:buSzPts val="3600"/>
              <a:buFont typeface="Calibri"/>
              <a:buChar char="•"/>
              <a:defRPr sz="3600">
                <a:latin typeface="Calibri"/>
                <a:ea typeface="Calibri"/>
                <a:cs typeface="Calibri"/>
                <a:sym typeface="Calibri"/>
              </a:defRPr>
            </a:pPr>
            <a:r>
              <a:t>↓ Na⁺ or blood volume → RAAS activation → Na⁺ retention</a:t>
            </a:r>
          </a:p>
          <a:p>
            <a:pPr marL="360947" indent="-360947">
              <a:spcBef>
                <a:spcPts val="1200"/>
              </a:spcBef>
              <a:buClr>
                <a:srgbClr val="000000"/>
              </a:buClr>
              <a:buSzPts val="3600"/>
              <a:buFont typeface="Calibri"/>
              <a:buChar char="•"/>
              <a:defRPr sz="3600">
                <a:latin typeface="Calibri"/>
                <a:ea typeface="Calibri"/>
                <a:cs typeface="Calibri"/>
                <a:sym typeface="Calibri"/>
              </a:defRPr>
            </a:pPr>
            <a:r>
              <a:t>Excess water → ANP release → Na⁺ excretion (natriuresis)</a:t>
            </a:r>
          </a:p>
        </p:txBody>
      </p:sp>
      <p:sp>
        <p:nvSpPr>
          <p:cNvPr id="1061" name="Google Shape;1137;p109"/>
          <p:cNvSpPr txBox="1"/>
          <p:nvPr>
            <p:ph type="sldNum" sz="quarter" idx="4294967295"/>
          </p:nvPr>
        </p:nvSpPr>
        <p:spPr>
          <a:xfrm>
            <a:off x="8350977" y="6414780"/>
            <a:ext cx="335776"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062" name="Google Shape;1138;p109"/>
          <p:cNvSpPr/>
          <p:nvPr/>
        </p:nvSpPr>
        <p:spPr>
          <a:xfrm>
            <a:off x="16678474" y="13921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1063" name="Google Shape;1139;p109"/>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10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67" name="Google Shape;1144;p110"/>
          <p:cNvSpPr/>
          <p:nvPr/>
        </p:nvSpPr>
        <p:spPr>
          <a:xfrm rot="10800000">
            <a:off x="0" y="0"/>
            <a:ext cx="18288000" cy="10287000"/>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068" name="Google Shape;1145;p110"/>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069" name="Google Shape;1146;p110"/>
          <p:cNvSpPr txBox="1"/>
          <p:nvPr/>
        </p:nvSpPr>
        <p:spPr>
          <a:xfrm>
            <a:off x="1240536" y="997524"/>
            <a:ext cx="17035500"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Potassium &amp; Cellular Function</a:t>
            </a:r>
          </a:p>
        </p:txBody>
      </p:sp>
      <p:sp>
        <p:nvSpPr>
          <p:cNvPr id="1070" name="Google Shape;1147;p110"/>
          <p:cNvSpPr/>
          <p:nvPr/>
        </p:nvSpPr>
        <p:spPr>
          <a:xfrm>
            <a:off x="-2602379" y="0"/>
            <a:ext cx="3256089" cy="3256087"/>
          </a:xfrm>
          <a:prstGeom prst="rect">
            <a:avLst/>
          </a:prstGeom>
          <a:blipFill>
            <a:blip r:embed="rId4"/>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071" name="Google Shape;1148;p110"/>
          <p:cNvSpPr txBox="1"/>
          <p:nvPr/>
        </p:nvSpPr>
        <p:spPr>
          <a:xfrm>
            <a:off x="805075" y="3814462"/>
            <a:ext cx="8211602" cy="5375246"/>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lvl="1" marL="501314" indent="-228600">
              <a:buClr>
                <a:srgbClr val="000000"/>
              </a:buClr>
              <a:buSzPts val="3600"/>
              <a:buFont typeface="Calibri"/>
              <a:buChar char="•"/>
              <a:defRPr b="1" sz="3600">
                <a:latin typeface="Calibri"/>
                <a:ea typeface="Calibri"/>
                <a:cs typeface="Calibri"/>
                <a:sym typeface="Calibri"/>
              </a:defRPr>
            </a:pPr>
            <a:r>
              <a:t>Potassium regulates:</a:t>
            </a:r>
          </a:p>
          <a:p>
            <a:pPr lvl="3" marL="1263315" indent="-228600">
              <a:spcBef>
                <a:spcPts val="1200"/>
              </a:spcBef>
              <a:buClr>
                <a:srgbClr val="000000"/>
              </a:buClr>
              <a:buSzPts val="3600"/>
              <a:buFont typeface="Calibri"/>
              <a:buChar char="•"/>
              <a:defRPr sz="3600">
                <a:latin typeface="Calibri"/>
                <a:ea typeface="Calibri"/>
                <a:cs typeface="Calibri"/>
                <a:sym typeface="Calibri"/>
              </a:defRPr>
            </a:pPr>
            <a:r>
              <a:t>Resting membrane potential</a:t>
            </a:r>
          </a:p>
          <a:p>
            <a:pPr lvl="3" marL="1263315" indent="-228600">
              <a:spcBef>
                <a:spcPts val="1200"/>
              </a:spcBef>
              <a:buClr>
                <a:srgbClr val="000000"/>
              </a:buClr>
              <a:buSzPts val="3600"/>
              <a:buFont typeface="Calibri"/>
              <a:buChar char="•"/>
              <a:defRPr sz="3600">
                <a:latin typeface="Calibri"/>
                <a:ea typeface="Calibri"/>
                <a:cs typeface="Calibri"/>
                <a:sym typeface="Calibri"/>
              </a:defRPr>
            </a:pPr>
            <a:r>
              <a:t>Cardiac rhythm</a:t>
            </a:r>
          </a:p>
          <a:p>
            <a:pPr lvl="3" marL="1263315" indent="-228600">
              <a:spcBef>
                <a:spcPts val="1200"/>
              </a:spcBef>
              <a:buClr>
                <a:srgbClr val="000000"/>
              </a:buClr>
              <a:buSzPts val="3600"/>
              <a:buFont typeface="Calibri"/>
              <a:buChar char="•"/>
              <a:defRPr sz="3600">
                <a:latin typeface="Calibri"/>
                <a:ea typeface="Calibri"/>
                <a:cs typeface="Calibri"/>
                <a:sym typeface="Calibri"/>
              </a:defRPr>
            </a:pPr>
            <a:r>
              <a:t>Acid–base balance</a:t>
            </a:r>
          </a:p>
          <a:p>
            <a:pPr lvl="1" marL="501314" indent="-228600">
              <a:spcBef>
                <a:spcPts val="1200"/>
              </a:spcBef>
              <a:buClr>
                <a:srgbClr val="000000"/>
              </a:buClr>
              <a:buSzPts val="3600"/>
              <a:buFont typeface="Calibri"/>
              <a:buChar char="•"/>
              <a:defRPr b="1" sz="3600">
                <a:latin typeface="Calibri"/>
                <a:ea typeface="Calibri"/>
                <a:cs typeface="Calibri"/>
                <a:sym typeface="Calibri"/>
              </a:defRPr>
            </a:pPr>
            <a:r>
              <a:t>Aldosterone: promotes K⁺ excretion</a:t>
            </a:r>
          </a:p>
          <a:p>
            <a:pPr lvl="1" marL="501314" indent="-228600">
              <a:spcBef>
                <a:spcPts val="1200"/>
              </a:spcBef>
              <a:buClr>
                <a:srgbClr val="000000"/>
              </a:buClr>
              <a:buSzPts val="3600"/>
              <a:buFont typeface="Calibri"/>
              <a:buChar char="•"/>
              <a:defRPr b="1" sz="3600">
                <a:latin typeface="Calibri"/>
                <a:ea typeface="Calibri"/>
                <a:cs typeface="Calibri"/>
                <a:sym typeface="Calibri"/>
              </a:defRPr>
            </a:pPr>
            <a:r>
              <a:t>Hypokalemia: muscle weakness, arrhythmia</a:t>
            </a:r>
          </a:p>
          <a:p>
            <a:pPr lvl="1" marL="501314" indent="-228600">
              <a:spcBef>
                <a:spcPts val="1200"/>
              </a:spcBef>
              <a:buClr>
                <a:srgbClr val="000000"/>
              </a:buClr>
              <a:buSzPts val="3600"/>
              <a:buFont typeface="Calibri"/>
              <a:buChar char="•"/>
              <a:defRPr b="1" sz="3600">
                <a:latin typeface="Calibri"/>
                <a:ea typeface="Calibri"/>
                <a:cs typeface="Calibri"/>
                <a:sym typeface="Calibri"/>
              </a:defRPr>
            </a:pPr>
            <a:r>
              <a:t>Hyperkalemia: cardiac arrest risk</a:t>
            </a:r>
          </a:p>
        </p:txBody>
      </p:sp>
      <p:sp>
        <p:nvSpPr>
          <p:cNvPr id="1072" name="Google Shape;1149;p110"/>
          <p:cNvSpPr txBox="1"/>
          <p:nvPr>
            <p:ph type="sldNum" sz="quarter" idx="4294967295"/>
          </p:nvPr>
        </p:nvSpPr>
        <p:spPr>
          <a:xfrm>
            <a:off x="8350977" y="6414780"/>
            <a:ext cx="335776"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073" name="Google Shape;1150;p110"/>
          <p:cNvSpPr/>
          <p:nvPr/>
        </p:nvSpPr>
        <p:spPr>
          <a:xfrm>
            <a:off x="16693199" y="1022187"/>
            <a:ext cx="1235400" cy="1211701"/>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1074" name="Google Shape;1151;p110"/>
          <p:cNvSpPr txBox="1"/>
          <p:nvPr/>
        </p:nvSpPr>
        <p:spPr>
          <a:xfrm>
            <a:off x="9344500" y="3966862"/>
            <a:ext cx="8211602" cy="5070446"/>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lvl="1" marL="501313" indent="-228600">
              <a:spcBef>
                <a:spcPts val="1200"/>
              </a:spcBef>
              <a:buClr>
                <a:srgbClr val="000000"/>
              </a:buClr>
              <a:buSzPts val="3600"/>
              <a:buFont typeface="Calibri"/>
              <a:buChar char="•"/>
              <a:defRPr sz="3600">
                <a:latin typeface="Calibri"/>
                <a:ea typeface="Calibri"/>
                <a:cs typeface="Calibri"/>
                <a:sym typeface="Calibri"/>
              </a:defRPr>
            </a:pPr>
            <a:r>
              <a:t>98% of K⁺ is intracellular; even small ECF changes can be dangerous.</a:t>
            </a:r>
          </a:p>
          <a:p>
            <a:pPr lvl="1" marL="501313" indent="-228600">
              <a:spcBef>
                <a:spcPts val="1200"/>
              </a:spcBef>
              <a:buClr>
                <a:srgbClr val="000000"/>
              </a:buClr>
              <a:buSzPts val="3600"/>
              <a:buFont typeface="Calibri"/>
              <a:buChar char="•"/>
              <a:defRPr sz="3600">
                <a:latin typeface="Calibri"/>
                <a:ea typeface="Calibri"/>
                <a:cs typeface="Calibri"/>
                <a:sym typeface="Calibri"/>
              </a:defRPr>
            </a:pPr>
            <a:r>
              <a:t>Acid–base imbalances shift K⁺:</a:t>
            </a:r>
          </a:p>
          <a:p>
            <a:pPr lvl="1" marL="501313" indent="-228600">
              <a:spcBef>
                <a:spcPts val="1200"/>
              </a:spcBef>
              <a:buClr>
                <a:srgbClr val="000000"/>
              </a:buClr>
              <a:buSzPts val="3600"/>
              <a:buFont typeface="Calibri"/>
              <a:buChar char="•"/>
              <a:defRPr sz="3600">
                <a:latin typeface="Calibri"/>
                <a:ea typeface="Calibri"/>
                <a:cs typeface="Calibri"/>
                <a:sym typeface="Calibri"/>
              </a:defRPr>
            </a:pPr>
            <a:r>
              <a:t>Acidosis → K⁺ moves out of cells</a:t>
            </a:r>
          </a:p>
          <a:p>
            <a:pPr lvl="1" marL="501313" indent="-228600">
              <a:spcBef>
                <a:spcPts val="1200"/>
              </a:spcBef>
              <a:buClr>
                <a:srgbClr val="000000"/>
              </a:buClr>
              <a:buSzPts val="3600"/>
              <a:buFont typeface="Calibri"/>
              <a:buChar char="•"/>
              <a:defRPr sz="3600">
                <a:latin typeface="Calibri"/>
                <a:ea typeface="Calibri"/>
                <a:cs typeface="Calibri"/>
                <a:sym typeface="Calibri"/>
              </a:defRPr>
            </a:pPr>
            <a:r>
              <a:t>Alkalosis → K⁺ moves into cells</a:t>
            </a:r>
          </a:p>
          <a:p>
            <a:pPr lvl="1" marL="501313" indent="-228600">
              <a:spcBef>
                <a:spcPts val="1200"/>
              </a:spcBef>
              <a:buClr>
                <a:srgbClr val="000000"/>
              </a:buClr>
              <a:buSzPts val="3600"/>
              <a:buFont typeface="Calibri"/>
              <a:buChar char="•"/>
              <a:defRPr sz="3600">
                <a:latin typeface="Calibri"/>
                <a:ea typeface="Calibri"/>
                <a:cs typeface="Calibri"/>
                <a:sym typeface="Calibri"/>
              </a:defRPr>
            </a:pPr>
            <a:r>
              <a:t>Insulin also promotes K⁺ uptake into cells, linking metabolism and electrolyte balance.</a:t>
            </a:r>
          </a:p>
        </p:txBody>
      </p:sp>
      <p:sp>
        <p:nvSpPr>
          <p:cNvPr id="1075" name="Google Shape;1152;p110"/>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10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79" name="Google Shape;1157;p111"/>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080" name="Google Shape;1158;p111"/>
          <p:cNvSpPr txBox="1"/>
          <p:nvPr/>
        </p:nvSpPr>
        <p:spPr>
          <a:xfrm>
            <a:off x="1240536" y="997523"/>
            <a:ext cx="17035562"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Acid-Base Overview</a:t>
            </a:r>
          </a:p>
        </p:txBody>
      </p:sp>
      <p:sp>
        <p:nvSpPr>
          <p:cNvPr id="1081" name="Google Shape;1159;p111"/>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082" name="Google Shape;1160;p111"/>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083" name="Google Shape;1161;p111"/>
          <p:cNvSpPr txBox="1"/>
          <p:nvPr/>
        </p:nvSpPr>
        <p:spPr>
          <a:xfrm>
            <a:off x="1565059" y="4107086"/>
            <a:ext cx="15513602" cy="3952845"/>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defRPr b="1" sz="3600">
                <a:latin typeface="Calibri"/>
                <a:ea typeface="Calibri"/>
                <a:cs typeface="Calibri"/>
                <a:sym typeface="Calibri"/>
              </a:defRPr>
            </a:pPr>
            <a:r>
              <a:t>Normal pH:</a:t>
            </a:r>
            <a:r>
              <a:rPr b="0"/>
              <a:t> 7.35–7.45</a:t>
            </a:r>
          </a:p>
          <a:p>
            <a:pPr>
              <a:spcBef>
                <a:spcPts val="1200"/>
              </a:spcBef>
              <a:defRPr b="1" sz="3600">
                <a:latin typeface="Calibri"/>
                <a:ea typeface="Calibri"/>
                <a:cs typeface="Calibri"/>
                <a:sym typeface="Calibri"/>
              </a:defRPr>
            </a:pPr>
            <a:br/>
            <a:r>
              <a:t>Regulated by:</a:t>
            </a:r>
          </a:p>
          <a:p>
            <a:pPr marL="457200" indent="-317500">
              <a:spcBef>
                <a:spcPts val="1200"/>
              </a:spcBef>
              <a:buClr>
                <a:srgbClr val="000000"/>
              </a:buClr>
              <a:buSzPts val="3600"/>
              <a:buAutoNum type="arabicPeriod" startAt="1"/>
              <a:defRPr sz="3600">
                <a:latin typeface="Calibri"/>
                <a:ea typeface="Calibri"/>
                <a:cs typeface="Calibri"/>
                <a:sym typeface="Calibri"/>
              </a:defRPr>
            </a:pPr>
            <a:r>
              <a:t> </a:t>
            </a:r>
            <a:r>
              <a:rPr b="1"/>
              <a:t>Buffer systems</a:t>
            </a:r>
            <a:r>
              <a:t> (seconds)</a:t>
            </a:r>
          </a:p>
          <a:p>
            <a:pPr marL="457200" indent="-317500">
              <a:spcBef>
                <a:spcPts val="1200"/>
              </a:spcBef>
              <a:buClr>
                <a:srgbClr val="000000"/>
              </a:buClr>
              <a:buSzPts val="3600"/>
              <a:buAutoNum type="arabicPeriod" startAt="1"/>
              <a:defRPr sz="3600">
                <a:latin typeface="Calibri"/>
                <a:ea typeface="Calibri"/>
                <a:cs typeface="Calibri"/>
                <a:sym typeface="Calibri"/>
              </a:defRPr>
            </a:pPr>
            <a:r>
              <a:t> </a:t>
            </a:r>
            <a:r>
              <a:rPr b="1"/>
              <a:t>Respiratory system</a:t>
            </a:r>
            <a:r>
              <a:t> (minutes)</a:t>
            </a:r>
          </a:p>
          <a:p>
            <a:pPr marL="457200" indent="-317500">
              <a:spcBef>
                <a:spcPts val="1200"/>
              </a:spcBef>
              <a:buClr>
                <a:srgbClr val="000000"/>
              </a:buClr>
              <a:buSzPts val="3600"/>
              <a:buAutoNum type="arabicPeriod" startAt="1"/>
              <a:defRPr sz="3600">
                <a:latin typeface="Calibri"/>
                <a:ea typeface="Calibri"/>
                <a:cs typeface="Calibri"/>
                <a:sym typeface="Calibri"/>
              </a:defRPr>
            </a:pPr>
            <a:r>
              <a:t> </a:t>
            </a:r>
            <a:r>
              <a:rPr b="1"/>
              <a:t>Renal system</a:t>
            </a:r>
            <a:r>
              <a:t> (hours to days)</a:t>
            </a:r>
          </a:p>
        </p:txBody>
      </p:sp>
      <p:sp>
        <p:nvSpPr>
          <p:cNvPr id="1084" name="Google Shape;1162;p111"/>
          <p:cNvSpPr txBox="1"/>
          <p:nvPr>
            <p:ph type="sldNum" sz="quarter" idx="4294967295"/>
          </p:nvPr>
        </p:nvSpPr>
        <p:spPr>
          <a:xfrm>
            <a:off x="8350977" y="6414780"/>
            <a:ext cx="335776"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085" name="Google Shape;1163;p111"/>
          <p:cNvSpPr/>
          <p:nvPr/>
        </p:nvSpPr>
        <p:spPr>
          <a:xfrm>
            <a:off x="16693199" y="1022187"/>
            <a:ext cx="1235400" cy="1211701"/>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1086" name="Google Shape;1164;p111"/>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10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90" name="Google Shape;1169;p112"/>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091" name="Google Shape;1170;p112"/>
          <p:cNvSpPr txBox="1"/>
          <p:nvPr/>
        </p:nvSpPr>
        <p:spPr>
          <a:xfrm>
            <a:off x="1240536" y="997523"/>
            <a:ext cx="17035562"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Buffer Systems</a:t>
            </a:r>
          </a:p>
        </p:txBody>
      </p:sp>
      <p:sp>
        <p:nvSpPr>
          <p:cNvPr id="1092" name="Google Shape;1171;p112"/>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093" name="Google Shape;1172;p112"/>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094" name="Google Shape;1173;p112"/>
          <p:cNvSpPr txBox="1"/>
          <p:nvPr/>
        </p:nvSpPr>
        <p:spPr>
          <a:xfrm>
            <a:off x="1619359" y="3591385"/>
            <a:ext cx="15513602" cy="6425282"/>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defRPr sz="3600">
                <a:latin typeface="Calibri"/>
                <a:ea typeface="Calibri"/>
                <a:cs typeface="Calibri"/>
                <a:sym typeface="Calibri"/>
              </a:defRPr>
            </a:pPr>
            <a:r>
              <a:t>Major buffers:</a:t>
            </a:r>
          </a:p>
          <a:p>
            <a:pPr marL="457200" indent="-317500">
              <a:spcBef>
                <a:spcPts val="1200"/>
              </a:spcBef>
              <a:buClr>
                <a:srgbClr val="000000"/>
              </a:buClr>
              <a:buSzPts val="3600"/>
              <a:buFont typeface="Times Roman"/>
              <a:buChar char="•"/>
              <a:defRPr b="1" sz="3600">
                <a:latin typeface="Calibri"/>
                <a:ea typeface="Calibri"/>
                <a:cs typeface="Calibri"/>
                <a:sym typeface="Calibri"/>
              </a:defRPr>
            </a:pPr>
            <a:r>
              <a:t>Bicarbonate–carbonic acid system:</a:t>
            </a:r>
            <a:r>
              <a:rPr b="0"/>
              <a:t> H₂CO₃ ⇌ H⁺ + HCO₃⁻</a:t>
            </a:r>
          </a:p>
          <a:p>
            <a:pPr marL="457200" indent="-317500">
              <a:spcBef>
                <a:spcPts val="1200"/>
              </a:spcBef>
              <a:buClr>
                <a:srgbClr val="000000"/>
              </a:buClr>
              <a:buSzPts val="3600"/>
              <a:buFont typeface="Calibri"/>
              <a:buChar char="•"/>
              <a:defRPr b="1" sz="3600">
                <a:latin typeface="Calibri"/>
                <a:ea typeface="Calibri"/>
                <a:cs typeface="Calibri"/>
                <a:sym typeface="Calibri"/>
              </a:defRPr>
            </a:pPr>
            <a:r>
              <a:t>Phosphate buffer system</a:t>
            </a:r>
          </a:p>
          <a:p>
            <a:pPr marL="457200" indent="-317500">
              <a:spcBef>
                <a:spcPts val="1200"/>
              </a:spcBef>
              <a:buClr>
                <a:srgbClr val="000000"/>
              </a:buClr>
              <a:buSzPts val="3600"/>
              <a:buFont typeface="Calibri"/>
              <a:buChar char="•"/>
              <a:defRPr b="1" sz="3600">
                <a:latin typeface="Calibri"/>
                <a:ea typeface="Calibri"/>
                <a:cs typeface="Calibri"/>
                <a:sym typeface="Calibri"/>
              </a:defRPr>
            </a:pPr>
            <a:r>
              <a:t>Protein buffers (hemoglobin, albumin)</a:t>
            </a:r>
          </a:p>
          <a:p>
            <a:pPr>
              <a:spcBef>
                <a:spcPts val="1200"/>
              </a:spcBef>
            </a:pPr>
            <a:endParaRPr b="1" sz="3600">
              <a:latin typeface="Calibri"/>
              <a:ea typeface="Calibri"/>
              <a:cs typeface="Calibri"/>
              <a:sym typeface="Calibri"/>
            </a:endParaRPr>
          </a:p>
          <a:p>
            <a:pPr>
              <a:spcBef>
                <a:spcPts val="1200"/>
              </a:spcBef>
              <a:defRPr b="1" sz="3600">
                <a:latin typeface="Calibri"/>
                <a:ea typeface="Calibri"/>
                <a:cs typeface="Calibri"/>
                <a:sym typeface="Calibri"/>
              </a:defRPr>
            </a:pPr>
            <a:r>
              <a:t>Reminder:</a:t>
            </a:r>
          </a:p>
          <a:p>
            <a:pPr>
              <a:spcBef>
                <a:spcPts val="1200"/>
              </a:spcBef>
              <a:defRPr sz="3600">
                <a:latin typeface="Calibri"/>
                <a:ea typeface="Calibri"/>
                <a:cs typeface="Calibri"/>
                <a:sym typeface="Calibri"/>
              </a:defRPr>
            </a:pPr>
            <a:r>
              <a:t>Bicarbonate = main extracellular buffer</a:t>
            </a:r>
          </a:p>
          <a:p>
            <a:pPr>
              <a:spcBef>
                <a:spcPts val="1200"/>
              </a:spcBef>
              <a:defRPr sz="3600">
                <a:latin typeface="Calibri"/>
                <a:ea typeface="Calibri"/>
                <a:cs typeface="Calibri"/>
                <a:sym typeface="Calibri"/>
              </a:defRPr>
            </a:pPr>
            <a:r>
              <a:t>Phosphate = intracellular and renal</a:t>
            </a:r>
          </a:p>
          <a:p>
            <a:pPr>
              <a:spcBef>
                <a:spcPts val="1200"/>
              </a:spcBef>
              <a:defRPr sz="3600">
                <a:latin typeface="Calibri"/>
                <a:ea typeface="Calibri"/>
                <a:cs typeface="Calibri"/>
                <a:sym typeface="Calibri"/>
              </a:defRPr>
            </a:pPr>
            <a:r>
              <a:t>Proteins = throughout the body.</a:t>
            </a:r>
          </a:p>
        </p:txBody>
      </p:sp>
      <p:sp>
        <p:nvSpPr>
          <p:cNvPr id="1095" name="Google Shape;1174;p112"/>
          <p:cNvSpPr txBox="1"/>
          <p:nvPr>
            <p:ph type="sldNum" sz="quarter" idx="4294967295"/>
          </p:nvPr>
        </p:nvSpPr>
        <p:spPr>
          <a:xfrm>
            <a:off x="8350977" y="6414780"/>
            <a:ext cx="335776"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096" name="Google Shape;1175;p112"/>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10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00" name="Google Shape;1180;p113"/>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101" name="Google Shape;1181;p113"/>
          <p:cNvSpPr txBox="1"/>
          <p:nvPr/>
        </p:nvSpPr>
        <p:spPr>
          <a:xfrm>
            <a:off x="1240536" y="997523"/>
            <a:ext cx="17035562"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Respiratory Regulation of pH</a:t>
            </a:r>
          </a:p>
        </p:txBody>
      </p:sp>
      <p:sp>
        <p:nvSpPr>
          <p:cNvPr id="1102" name="Google Shape;1182;p113"/>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103" name="Google Shape;1183;p113"/>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104" name="Google Shape;1184;p113"/>
          <p:cNvSpPr txBox="1"/>
          <p:nvPr/>
        </p:nvSpPr>
        <p:spPr>
          <a:xfrm>
            <a:off x="1559823" y="4344749"/>
            <a:ext cx="15843900" cy="4850482"/>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marL="360947" indent="-360947">
              <a:buClr>
                <a:srgbClr val="000000"/>
              </a:buClr>
              <a:buSzPts val="3600"/>
              <a:buFont typeface="Calibri"/>
              <a:buChar char="•"/>
              <a:defRPr b="1" sz="3600">
                <a:latin typeface="Calibri"/>
                <a:ea typeface="Calibri"/>
                <a:cs typeface="Calibri"/>
                <a:sym typeface="Calibri"/>
              </a:defRPr>
            </a:pPr>
            <a:r>
              <a:t>CO₂ + H₂O ⇌ H₂CO₃ ⇌ H⁺ + HCO₃⁻</a:t>
            </a:r>
          </a:p>
          <a:p>
            <a:pPr marL="360947" indent="-360947">
              <a:spcBef>
                <a:spcPts val="1200"/>
              </a:spcBef>
              <a:buClr>
                <a:srgbClr val="000000"/>
              </a:buClr>
              <a:buSzPts val="3600"/>
              <a:buFont typeface="Calibri"/>
              <a:buChar char="•"/>
              <a:defRPr sz="3600">
                <a:latin typeface="Calibri"/>
                <a:ea typeface="Calibri"/>
                <a:cs typeface="Calibri"/>
                <a:sym typeface="Calibri"/>
              </a:defRPr>
            </a:pPr>
            <a:r>
              <a:t>↑ CO₂ → ↑ H⁺ → ↓ pH (acidosis) → ↑ ventilation</a:t>
            </a:r>
          </a:p>
          <a:p>
            <a:pPr marL="360947" indent="-360947">
              <a:spcBef>
                <a:spcPts val="1200"/>
              </a:spcBef>
              <a:buClr>
                <a:srgbClr val="000000"/>
              </a:buClr>
              <a:buSzPts val="3600"/>
              <a:buFont typeface="Calibri"/>
              <a:buChar char="•"/>
              <a:defRPr sz="3600">
                <a:latin typeface="Calibri"/>
                <a:ea typeface="Calibri"/>
                <a:cs typeface="Calibri"/>
                <a:sym typeface="Calibri"/>
              </a:defRPr>
            </a:pPr>
            <a:r>
              <a:t>↓ CO₂ → ↓ H⁺ → ↑ pH (alkalosis) → ↓ ventilation</a:t>
            </a:r>
          </a:p>
          <a:p>
            <a:pPr>
              <a:spcBef>
                <a:spcPts val="1200"/>
              </a:spcBef>
            </a:pPr>
            <a:endParaRPr sz="3600">
              <a:latin typeface="Calibri"/>
              <a:ea typeface="Calibri"/>
              <a:cs typeface="Calibri"/>
              <a:sym typeface="Calibri"/>
            </a:endParaRPr>
          </a:p>
          <a:p>
            <a:pPr>
              <a:spcBef>
                <a:spcPts val="1200"/>
              </a:spcBef>
              <a:defRPr b="1" sz="3600">
                <a:latin typeface="Calibri"/>
                <a:ea typeface="Calibri"/>
                <a:cs typeface="Calibri"/>
                <a:sym typeface="Calibri"/>
              </a:defRPr>
            </a:pPr>
            <a:r>
              <a:t>Exam note:</a:t>
            </a:r>
            <a:r>
              <a:rPr b="0"/>
              <a:t> The respiratory system provides rapid compensation, but the kidneys are responsible for long-term correction of acid–base imbalances.</a:t>
            </a:r>
          </a:p>
        </p:txBody>
      </p:sp>
      <p:sp>
        <p:nvSpPr>
          <p:cNvPr id="1105" name="Google Shape;1185;p113"/>
          <p:cNvSpPr txBox="1"/>
          <p:nvPr>
            <p:ph type="sldNum" sz="quarter" idx="4294967295"/>
          </p:nvPr>
        </p:nvSpPr>
        <p:spPr>
          <a:xfrm>
            <a:off x="8350977" y="6414780"/>
            <a:ext cx="335776"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106" name="Google Shape;1186;p113"/>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10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10" name="Google Shape;1191;p114"/>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111" name="Google Shape;1192;p114"/>
          <p:cNvSpPr txBox="1"/>
          <p:nvPr/>
        </p:nvSpPr>
        <p:spPr>
          <a:xfrm>
            <a:off x="1240536" y="997523"/>
            <a:ext cx="17035562"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Renal Regulation of Acid-Base</a:t>
            </a:r>
          </a:p>
        </p:txBody>
      </p:sp>
      <p:sp>
        <p:nvSpPr>
          <p:cNvPr id="1112" name="Google Shape;1193;p114"/>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113" name="Google Shape;1194;p114"/>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114" name="Google Shape;1195;p114"/>
          <p:cNvSpPr txBox="1"/>
          <p:nvPr/>
        </p:nvSpPr>
        <p:spPr>
          <a:xfrm>
            <a:off x="1737700" y="3709525"/>
            <a:ext cx="14526001" cy="5375245"/>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indent="228596"/>
            <a:endParaRPr sz="3600">
              <a:latin typeface="Calibri"/>
              <a:ea typeface="Calibri"/>
              <a:cs typeface="Calibri"/>
              <a:sym typeface="Calibri"/>
            </a:endParaRPr>
          </a:p>
          <a:p>
            <a:pPr>
              <a:spcBef>
                <a:spcPts val="1200"/>
              </a:spcBef>
              <a:defRPr sz="3600">
                <a:latin typeface="Calibri"/>
                <a:ea typeface="Calibri"/>
                <a:cs typeface="Calibri"/>
                <a:sym typeface="Calibri"/>
              </a:defRPr>
            </a:pPr>
            <a:r>
              <a:t>Kidneys maintain long-term pH by:</a:t>
            </a:r>
          </a:p>
          <a:p>
            <a:pPr marL="457200" indent="-317500">
              <a:spcBef>
                <a:spcPts val="1200"/>
              </a:spcBef>
              <a:buClr>
                <a:srgbClr val="000000"/>
              </a:buClr>
              <a:buSzPts val="3600"/>
              <a:buFont typeface="Times Roman"/>
              <a:buChar char="•"/>
              <a:defRPr sz="3600">
                <a:latin typeface="Calibri"/>
                <a:ea typeface="Calibri"/>
                <a:cs typeface="Calibri"/>
                <a:sym typeface="Calibri"/>
              </a:defRPr>
            </a:pPr>
            <a:r>
              <a:t>Reabsorbing </a:t>
            </a:r>
            <a:r>
              <a:rPr b="1"/>
              <a:t>HCO₃⁻</a:t>
            </a:r>
            <a:endParaRPr b="1"/>
          </a:p>
          <a:p>
            <a:pPr marL="457200" indent="-317500">
              <a:spcBef>
                <a:spcPts val="1200"/>
              </a:spcBef>
              <a:buClr>
                <a:srgbClr val="000000"/>
              </a:buClr>
              <a:buSzPts val="3600"/>
              <a:buFont typeface="Times Roman"/>
              <a:buChar char="•"/>
              <a:defRPr sz="3600">
                <a:latin typeface="Calibri"/>
                <a:ea typeface="Calibri"/>
                <a:cs typeface="Calibri"/>
                <a:sym typeface="Calibri"/>
              </a:defRPr>
            </a:pPr>
            <a:r>
              <a:t>Excreting </a:t>
            </a:r>
            <a:r>
              <a:rPr b="1"/>
              <a:t>H⁺</a:t>
            </a:r>
            <a:r>
              <a:t> (as NH₄⁺ or H₂PO₄⁻)</a:t>
            </a:r>
          </a:p>
          <a:p>
            <a:pPr marL="457200" indent="-317500">
              <a:spcBef>
                <a:spcPts val="1200"/>
              </a:spcBef>
              <a:buClr>
                <a:srgbClr val="000000"/>
              </a:buClr>
              <a:buSzPts val="3600"/>
              <a:buFont typeface="Calibri"/>
              <a:buChar char="•"/>
              <a:defRPr sz="3600">
                <a:latin typeface="Calibri"/>
                <a:ea typeface="Calibri"/>
                <a:cs typeface="Calibri"/>
                <a:sym typeface="Calibri"/>
              </a:defRPr>
            </a:pPr>
            <a:r>
              <a:t>Generating new bicarbonate</a:t>
            </a:r>
          </a:p>
          <a:p>
            <a:pPr>
              <a:spcBef>
                <a:spcPts val="1200"/>
              </a:spcBef>
            </a:pPr>
            <a:endParaRPr sz="3600">
              <a:latin typeface="Calibri"/>
              <a:ea typeface="Calibri"/>
              <a:cs typeface="Calibri"/>
              <a:sym typeface="Calibri"/>
            </a:endParaRPr>
          </a:p>
          <a:p>
            <a:pPr>
              <a:spcBef>
                <a:spcPts val="1200"/>
              </a:spcBef>
              <a:defRPr b="1" sz="3600">
                <a:latin typeface="Calibri"/>
                <a:ea typeface="Calibri"/>
                <a:cs typeface="Calibri"/>
                <a:sym typeface="Calibri"/>
              </a:defRPr>
            </a:pPr>
            <a:r>
              <a:t>Exam note: </a:t>
            </a:r>
            <a:r>
              <a:rPr b="0"/>
              <a:t>In metabolic acidosis, the kidneys retain bicarbonate and excrete more hydrogen ions to help restore normal pH.</a:t>
            </a:r>
          </a:p>
        </p:txBody>
      </p:sp>
      <p:sp>
        <p:nvSpPr>
          <p:cNvPr id="1115" name="Google Shape;1196;p114"/>
          <p:cNvSpPr txBox="1"/>
          <p:nvPr>
            <p:ph type="sldNum" sz="quarter" idx="4294967295"/>
          </p:nvPr>
        </p:nvSpPr>
        <p:spPr>
          <a:xfrm>
            <a:off x="8350977" y="6414780"/>
            <a:ext cx="335776"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116" name="Google Shape;1197;p114"/>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10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20" name="Google Shape;1202;p115"/>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121" name="Google Shape;1203;p115"/>
          <p:cNvSpPr txBox="1"/>
          <p:nvPr/>
        </p:nvSpPr>
        <p:spPr>
          <a:xfrm>
            <a:off x="1240536" y="997523"/>
            <a:ext cx="17035562"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Acid-Base Imbalances</a:t>
            </a:r>
          </a:p>
        </p:txBody>
      </p:sp>
      <p:sp>
        <p:nvSpPr>
          <p:cNvPr id="1122" name="Google Shape;1204;p115"/>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1123" name="Google Shape;1205;p115"/>
          <p:cNvGraphicFramePr/>
          <p:nvPr/>
        </p:nvGraphicFramePr>
        <p:xfrm>
          <a:off x="1465028" y="3773504"/>
          <a:ext cx="15357950" cy="5978576"/>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3946650"/>
                <a:gridCol w="3969350"/>
                <a:gridCol w="2988525"/>
                <a:gridCol w="4453425"/>
              </a:tblGrid>
              <a:tr h="1251350">
                <a:tc>
                  <a:txBody>
                    <a:bodyPr/>
                    <a:lstStyle/>
                    <a:p>
                      <a:pPr algn="ctr">
                        <a:defRPr sz="1800"/>
                      </a:pPr>
                      <a:r>
                        <a:rPr b="1" sz="2900">
                          <a:latin typeface="Calibri"/>
                          <a:ea typeface="Calibri"/>
                          <a:cs typeface="Calibri"/>
                        </a:rPr>
                        <a:t>Condition</a:t>
                      </a:r>
                    </a:p>
                  </a:txBody>
                  <a:tcPr marL="12700" marR="12700" marT="12700" marB="12700" anchor="ctr" anchorCtr="0" horzOverflow="overflow"/>
                </a:tc>
                <a:tc>
                  <a:txBody>
                    <a:bodyPr/>
                    <a:lstStyle/>
                    <a:p>
                      <a:pPr algn="ctr">
                        <a:defRPr sz="1800"/>
                      </a:pPr>
                      <a:r>
                        <a:rPr b="1" sz="2900">
                          <a:latin typeface="Calibri"/>
                          <a:ea typeface="Calibri"/>
                          <a:cs typeface="Calibri"/>
                        </a:rPr>
                        <a:t>Primary Disturbance</a:t>
                      </a:r>
                    </a:p>
                  </a:txBody>
                  <a:tcPr marL="12700" marR="12700" marT="12700" marB="12700" anchor="ctr" anchorCtr="0" horzOverflow="overflow"/>
                </a:tc>
                <a:tc>
                  <a:txBody>
                    <a:bodyPr/>
                    <a:lstStyle/>
                    <a:p>
                      <a:pPr algn="ctr">
                        <a:defRPr sz="1800"/>
                      </a:pPr>
                      <a:r>
                        <a:rPr b="1" sz="2900">
                          <a:latin typeface="Calibri"/>
                          <a:ea typeface="Calibri"/>
                          <a:cs typeface="Calibri"/>
                        </a:rPr>
                        <a:t>Compensation</a:t>
                      </a:r>
                    </a:p>
                  </a:txBody>
                  <a:tcPr marL="12700" marR="12700" marT="12700" marB="12700" anchor="ctr" anchorCtr="0" horzOverflow="overflow"/>
                </a:tc>
                <a:tc>
                  <a:txBody>
                    <a:bodyPr/>
                    <a:lstStyle/>
                    <a:p>
                      <a:pPr algn="ctr">
                        <a:defRPr sz="1800"/>
                      </a:pPr>
                      <a:r>
                        <a:rPr b="1" sz="2900">
                          <a:latin typeface="Calibri"/>
                          <a:ea typeface="Calibri"/>
                          <a:cs typeface="Calibri"/>
                        </a:rPr>
                        <a:t>Example</a:t>
                      </a:r>
                    </a:p>
                  </a:txBody>
                  <a:tcPr marL="12700" marR="12700" marT="12700" marB="12700" anchor="ctr" anchorCtr="0" horzOverflow="overflow"/>
                </a:tc>
              </a:tr>
              <a:tr h="1251350">
                <a:tc>
                  <a:txBody>
                    <a:bodyPr/>
                    <a:lstStyle/>
                    <a:p>
                      <a:pPr algn="ctr">
                        <a:defRPr sz="1800"/>
                      </a:pPr>
                      <a:r>
                        <a:rPr b="1" sz="2900">
                          <a:latin typeface="Calibri"/>
                          <a:ea typeface="Calibri"/>
                          <a:cs typeface="Calibri"/>
                        </a:rPr>
                        <a:t>Metabolic acidosis</a:t>
                      </a:r>
                    </a:p>
                  </a:txBody>
                  <a:tcPr marL="12700" marR="12700" marT="12700" marB="12700" anchor="ctr" anchorCtr="0" horzOverflow="overflow"/>
                </a:tc>
                <a:tc>
                  <a:txBody>
                    <a:bodyPr/>
                    <a:lstStyle/>
                    <a:p>
                      <a:pPr algn="ctr">
                        <a:defRPr sz="1800"/>
                      </a:pPr>
                      <a:r>
                        <a:rPr sz="2900">
                          <a:latin typeface="Calibri"/>
                          <a:ea typeface="Calibri"/>
                          <a:cs typeface="Calibri"/>
                        </a:rPr>
                        <a:t>↓ HCO₃⁻</a:t>
                      </a:r>
                    </a:p>
                  </a:txBody>
                  <a:tcPr marL="12700" marR="12700" marT="12700" marB="12700" anchor="ctr" anchorCtr="0" horzOverflow="overflow"/>
                </a:tc>
                <a:tc>
                  <a:txBody>
                    <a:bodyPr/>
                    <a:lstStyle/>
                    <a:p>
                      <a:pPr algn="ctr">
                        <a:defRPr sz="1800"/>
                      </a:pPr>
                      <a:r>
                        <a:rPr sz="2900">
                          <a:latin typeface="Calibri"/>
                          <a:ea typeface="Calibri"/>
                          <a:cs typeface="Calibri"/>
                        </a:rPr>
                        <a:t>Hyperventilation</a:t>
                      </a:r>
                    </a:p>
                  </a:txBody>
                  <a:tcPr marL="12700" marR="12700" marT="12700" marB="12700" anchor="ctr" anchorCtr="0" horzOverflow="overflow"/>
                </a:tc>
                <a:tc>
                  <a:txBody>
                    <a:bodyPr/>
                    <a:lstStyle/>
                    <a:p>
                      <a:pPr algn="ctr">
                        <a:defRPr sz="1800"/>
                      </a:pPr>
                      <a:r>
                        <a:rPr sz="2900">
                          <a:latin typeface="Calibri"/>
                          <a:ea typeface="Calibri"/>
                          <a:cs typeface="Calibri"/>
                        </a:rPr>
                        <a:t>Diabetic ketoacidosis</a:t>
                      </a:r>
                    </a:p>
                  </a:txBody>
                  <a:tcPr marL="12700" marR="12700" marT="12700" marB="12700" anchor="ctr" anchorCtr="0" horzOverflow="overflow"/>
                </a:tc>
              </a:tr>
              <a:tr h="807325">
                <a:tc>
                  <a:txBody>
                    <a:bodyPr/>
                    <a:lstStyle/>
                    <a:p>
                      <a:pPr algn="ctr">
                        <a:defRPr sz="1800"/>
                      </a:pPr>
                      <a:r>
                        <a:rPr b="1" sz="2900">
                          <a:latin typeface="Calibri"/>
                          <a:ea typeface="Calibri"/>
                          <a:cs typeface="Calibri"/>
                        </a:rPr>
                        <a:t>Metabolic alkalosis</a:t>
                      </a:r>
                    </a:p>
                  </a:txBody>
                  <a:tcPr marL="12700" marR="12700" marT="12700" marB="12700" anchor="ctr" anchorCtr="0" horzOverflow="overflow"/>
                </a:tc>
                <a:tc>
                  <a:txBody>
                    <a:bodyPr/>
                    <a:lstStyle/>
                    <a:p>
                      <a:pPr algn="ctr">
                        <a:defRPr sz="1800"/>
                      </a:pPr>
                      <a:r>
                        <a:rPr sz="2900">
                          <a:latin typeface="Calibri"/>
                          <a:ea typeface="Calibri"/>
                          <a:cs typeface="Calibri"/>
                        </a:rPr>
                        <a:t>↑ HCO₃⁻</a:t>
                      </a:r>
                    </a:p>
                  </a:txBody>
                  <a:tcPr marL="12700" marR="12700" marT="12700" marB="12700" anchor="ctr" anchorCtr="0" horzOverflow="overflow"/>
                </a:tc>
                <a:tc>
                  <a:txBody>
                    <a:bodyPr/>
                    <a:lstStyle/>
                    <a:p>
                      <a:pPr algn="ctr">
                        <a:defRPr sz="1800"/>
                      </a:pPr>
                      <a:r>
                        <a:rPr sz="2900">
                          <a:latin typeface="Calibri"/>
                          <a:ea typeface="Calibri"/>
                          <a:cs typeface="Calibri"/>
                        </a:rPr>
                        <a:t>Hypoventilation</a:t>
                      </a:r>
                    </a:p>
                  </a:txBody>
                  <a:tcPr marL="12700" marR="12700" marT="12700" marB="12700" anchor="ctr" anchorCtr="0" horzOverflow="overflow"/>
                </a:tc>
                <a:tc>
                  <a:txBody>
                    <a:bodyPr/>
                    <a:lstStyle/>
                    <a:p>
                      <a:pPr algn="ctr">
                        <a:defRPr sz="1800"/>
                      </a:pPr>
                      <a:r>
                        <a:rPr sz="2900">
                          <a:latin typeface="Calibri"/>
                          <a:ea typeface="Calibri"/>
                          <a:cs typeface="Calibri"/>
                        </a:rPr>
                        <a:t>Vomiting, diuretics</a:t>
                      </a:r>
                    </a:p>
                  </a:txBody>
                  <a:tcPr marL="12700" marR="12700" marT="12700" marB="12700" anchor="ctr" anchorCtr="0" horzOverflow="overflow"/>
                </a:tc>
              </a:tr>
              <a:tr h="1334275">
                <a:tc>
                  <a:txBody>
                    <a:bodyPr/>
                    <a:lstStyle/>
                    <a:p>
                      <a:pPr algn="ctr">
                        <a:defRPr sz="1800"/>
                      </a:pPr>
                      <a:r>
                        <a:rPr b="1" sz="2900">
                          <a:latin typeface="Calibri"/>
                          <a:ea typeface="Calibri"/>
                          <a:cs typeface="Calibri"/>
                        </a:rPr>
                        <a:t>Respiratory acidosis</a:t>
                      </a:r>
                    </a:p>
                  </a:txBody>
                  <a:tcPr marL="12700" marR="12700" marT="12700" marB="12700" anchor="ctr" anchorCtr="0" horzOverflow="overflow"/>
                </a:tc>
                <a:tc>
                  <a:txBody>
                    <a:bodyPr/>
                    <a:lstStyle/>
                    <a:p>
                      <a:pPr algn="ctr">
                        <a:defRPr sz="1800"/>
                      </a:pPr>
                      <a:r>
                        <a:rPr sz="2900">
                          <a:latin typeface="Calibri"/>
                          <a:ea typeface="Calibri"/>
                          <a:cs typeface="Calibri"/>
                        </a:rPr>
                        <a:t>↑ CO₂</a:t>
                      </a:r>
                    </a:p>
                  </a:txBody>
                  <a:tcPr marL="12700" marR="12700" marT="12700" marB="12700" anchor="ctr" anchorCtr="0" horzOverflow="overflow"/>
                </a:tc>
                <a:tc>
                  <a:txBody>
                    <a:bodyPr/>
                    <a:lstStyle/>
                    <a:p>
                      <a:pPr algn="ctr">
                        <a:defRPr sz="1800"/>
                      </a:pPr>
                      <a:r>
                        <a:rPr sz="2900">
                          <a:latin typeface="Calibri"/>
                          <a:ea typeface="Calibri"/>
                          <a:cs typeface="Calibri"/>
                        </a:rPr>
                        <a:t>↑ HCO₃⁻ (renal)</a:t>
                      </a:r>
                    </a:p>
                  </a:txBody>
                  <a:tcPr marL="12700" marR="12700" marT="12700" marB="12700" anchor="ctr" anchorCtr="0" horzOverflow="overflow"/>
                </a:tc>
                <a:tc>
                  <a:txBody>
                    <a:bodyPr/>
                    <a:lstStyle/>
                    <a:p>
                      <a:pPr algn="ctr">
                        <a:defRPr sz="1800"/>
                      </a:pPr>
                      <a:r>
                        <a:rPr sz="2900">
                          <a:latin typeface="Calibri"/>
                          <a:ea typeface="Calibri"/>
                          <a:cs typeface="Calibri"/>
                        </a:rPr>
                        <a:t>COPD, hypoventilation</a:t>
                      </a:r>
                    </a:p>
                  </a:txBody>
                  <a:tcPr marL="12700" marR="12700" marT="12700" marB="12700" anchor="ctr" anchorCtr="0" horzOverflow="overflow"/>
                </a:tc>
              </a:tr>
              <a:tr h="1334275">
                <a:tc>
                  <a:txBody>
                    <a:bodyPr/>
                    <a:lstStyle/>
                    <a:p>
                      <a:pPr algn="ctr">
                        <a:defRPr sz="1800"/>
                      </a:pPr>
                      <a:r>
                        <a:rPr b="1" sz="2900">
                          <a:latin typeface="Calibri"/>
                          <a:ea typeface="Calibri"/>
                          <a:cs typeface="Calibri"/>
                        </a:rPr>
                        <a:t>Respiratory alkalosis</a:t>
                      </a:r>
                    </a:p>
                  </a:txBody>
                  <a:tcPr marL="12700" marR="12700" marT="12700" marB="12700" anchor="ctr" anchorCtr="0" horzOverflow="overflow"/>
                </a:tc>
                <a:tc>
                  <a:txBody>
                    <a:bodyPr/>
                    <a:lstStyle/>
                    <a:p>
                      <a:pPr algn="ctr">
                        <a:defRPr sz="1800"/>
                      </a:pPr>
                      <a:r>
                        <a:rPr sz="2900">
                          <a:latin typeface="Calibri"/>
                          <a:ea typeface="Calibri"/>
                          <a:cs typeface="Calibri"/>
                        </a:rPr>
                        <a:t>↓ CO₂</a:t>
                      </a:r>
                    </a:p>
                  </a:txBody>
                  <a:tcPr marL="12700" marR="12700" marT="12700" marB="12700" anchor="ctr" anchorCtr="0" horzOverflow="overflow"/>
                </a:tc>
                <a:tc>
                  <a:txBody>
                    <a:bodyPr/>
                    <a:lstStyle/>
                    <a:p>
                      <a:pPr algn="ctr">
                        <a:defRPr sz="1800"/>
                      </a:pPr>
                      <a:r>
                        <a:rPr sz="2900">
                          <a:latin typeface="Calibri"/>
                          <a:ea typeface="Calibri"/>
                          <a:cs typeface="Calibri"/>
                        </a:rPr>
                        <a:t>↓ HCO₃⁻ (renal)</a:t>
                      </a:r>
                    </a:p>
                  </a:txBody>
                  <a:tcPr marL="12700" marR="12700" marT="12700" marB="12700" anchor="ctr" anchorCtr="0" horzOverflow="overflow"/>
                </a:tc>
                <a:tc>
                  <a:txBody>
                    <a:bodyPr/>
                    <a:lstStyle/>
                    <a:p>
                      <a:pPr algn="ctr">
                        <a:defRPr sz="1800"/>
                      </a:pPr>
                      <a:r>
                        <a:rPr sz="2900">
                          <a:latin typeface="Calibri"/>
                          <a:ea typeface="Calibri"/>
                          <a:cs typeface="Calibri"/>
                        </a:rPr>
                        <a:t>Hyperventilation, anxiety</a:t>
                      </a:r>
                    </a:p>
                  </a:txBody>
                  <a:tcPr marL="12700" marR="12700" marT="12700" marB="12700" anchor="ctr" anchorCtr="0" horzOverflow="overflow"/>
                </a:tc>
              </a:tr>
            </a:tbl>
          </a:graphicData>
        </a:graphic>
      </p:graphicFrame>
      <p:sp>
        <p:nvSpPr>
          <p:cNvPr id="1124" name="Google Shape;1206;p115"/>
          <p:cNvSpPr txBox="1"/>
          <p:nvPr>
            <p:ph type="sldNum" sz="quarter" idx="4294967295"/>
          </p:nvPr>
        </p:nvSpPr>
        <p:spPr>
          <a:xfrm>
            <a:off x="8350977" y="6414780"/>
            <a:ext cx="335776"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125" name="Google Shape;1207;p115"/>
          <p:cNvSpPr/>
          <p:nvPr/>
        </p:nvSpPr>
        <p:spPr>
          <a:xfrm>
            <a:off x="16678474" y="13921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1126" name="Google Shape;1208;p115"/>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10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30" name="Google Shape;1213;p116"/>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131" name="Google Shape;1214;p116"/>
          <p:cNvSpPr txBox="1"/>
          <p:nvPr/>
        </p:nvSpPr>
        <p:spPr>
          <a:xfrm>
            <a:off x="1240536" y="997523"/>
            <a:ext cx="17035562"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Nutrition &amp; Clinical Implications</a:t>
            </a:r>
          </a:p>
        </p:txBody>
      </p:sp>
      <p:sp>
        <p:nvSpPr>
          <p:cNvPr id="1132" name="Google Shape;1215;p116"/>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133" name="Google Shape;1216;p116"/>
          <p:cNvSpPr txBox="1"/>
          <p:nvPr/>
        </p:nvSpPr>
        <p:spPr>
          <a:xfrm>
            <a:off x="653698" y="3452824"/>
            <a:ext cx="8033102" cy="6173858"/>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marL="350920" indent="-331870">
              <a:buClr>
                <a:srgbClr val="000000"/>
              </a:buClr>
              <a:buSzPts val="3200"/>
              <a:buFont typeface="Calibri"/>
              <a:buChar char="•"/>
              <a:defRPr sz="3200">
                <a:latin typeface="Calibri"/>
                <a:ea typeface="Calibri"/>
                <a:cs typeface="Calibri"/>
                <a:sym typeface="Calibri"/>
              </a:defRPr>
            </a:pPr>
            <a:r>
              <a:t>Hydration supports circulation and thermoregulation</a:t>
            </a:r>
          </a:p>
          <a:p>
            <a:pPr marL="350920" indent="-331870">
              <a:spcBef>
                <a:spcPts val="1200"/>
              </a:spcBef>
              <a:buClr>
                <a:srgbClr val="000000"/>
              </a:buClr>
              <a:buSzPts val="3200"/>
              <a:buFont typeface="Calibri"/>
              <a:buChar char="•"/>
              <a:defRPr b="1" sz="3200">
                <a:latin typeface="Calibri"/>
                <a:ea typeface="Calibri"/>
                <a:cs typeface="Calibri"/>
                <a:sym typeface="Calibri"/>
              </a:defRPr>
            </a:pPr>
            <a:r>
              <a:t>Electrolyte balance is critical for:</a:t>
            </a:r>
          </a:p>
          <a:p>
            <a:pPr lvl="3" marL="876300" indent="-298450">
              <a:spcBef>
                <a:spcPts val="1200"/>
              </a:spcBef>
              <a:buClr>
                <a:srgbClr val="000000"/>
              </a:buClr>
              <a:buSzPts val="3200"/>
              <a:buFont typeface="Calibri"/>
              <a:buChar char="•"/>
              <a:defRPr sz="3200">
                <a:latin typeface="Calibri"/>
                <a:ea typeface="Calibri"/>
                <a:cs typeface="Calibri"/>
                <a:sym typeface="Calibri"/>
              </a:defRPr>
            </a:pPr>
            <a:r>
              <a:t>Muscle and nerve function</a:t>
            </a:r>
          </a:p>
          <a:p>
            <a:pPr lvl="3" marL="876300" indent="-298450">
              <a:spcBef>
                <a:spcPts val="1200"/>
              </a:spcBef>
              <a:buClr>
                <a:srgbClr val="000000"/>
              </a:buClr>
              <a:buSzPts val="3200"/>
              <a:buFont typeface="Calibri"/>
              <a:buChar char="•"/>
              <a:defRPr sz="3200">
                <a:latin typeface="Calibri"/>
                <a:ea typeface="Calibri"/>
                <a:cs typeface="Calibri"/>
                <a:sym typeface="Calibri"/>
              </a:defRPr>
            </a:pPr>
            <a:r>
              <a:t>Acid–base homeostasis</a:t>
            </a:r>
          </a:p>
          <a:p>
            <a:pPr marL="350920" indent="-331870">
              <a:spcBef>
                <a:spcPts val="1200"/>
              </a:spcBef>
              <a:buClr>
                <a:srgbClr val="000000"/>
              </a:buClr>
              <a:buSzPts val="3200"/>
              <a:buFont typeface="Calibri"/>
              <a:buChar char="•"/>
              <a:defRPr b="1" sz="3200">
                <a:latin typeface="Calibri"/>
                <a:ea typeface="Calibri"/>
                <a:cs typeface="Calibri"/>
                <a:sym typeface="Calibri"/>
              </a:defRPr>
            </a:pPr>
            <a:r>
              <a:t>Nutrition strategies:</a:t>
            </a:r>
          </a:p>
          <a:p>
            <a:pPr lvl="2" marL="736600" indent="-298450">
              <a:spcBef>
                <a:spcPts val="1200"/>
              </a:spcBef>
              <a:buClr>
                <a:srgbClr val="000000"/>
              </a:buClr>
              <a:buSzPts val="3200"/>
              <a:buFont typeface="Calibri"/>
              <a:buChar char="•"/>
              <a:defRPr sz="3200">
                <a:latin typeface="Calibri"/>
                <a:ea typeface="Calibri"/>
                <a:cs typeface="Calibri"/>
                <a:sym typeface="Calibri"/>
              </a:defRPr>
            </a:pPr>
            <a:r>
              <a:t>Adequate fluids</a:t>
            </a:r>
          </a:p>
          <a:p>
            <a:pPr lvl="2" marL="736600" indent="-298450">
              <a:spcBef>
                <a:spcPts val="1200"/>
              </a:spcBef>
              <a:buClr>
                <a:srgbClr val="000000"/>
              </a:buClr>
              <a:buSzPts val="3200"/>
              <a:buFont typeface="Calibri"/>
              <a:buChar char="•"/>
              <a:defRPr sz="3200">
                <a:latin typeface="Calibri"/>
                <a:ea typeface="Calibri"/>
                <a:cs typeface="Calibri"/>
                <a:sym typeface="Calibri"/>
              </a:defRPr>
            </a:pPr>
            <a:r>
              <a:t>Balanced sodium–potassium intake</a:t>
            </a:r>
          </a:p>
          <a:p>
            <a:pPr lvl="2" marL="736600" indent="-298450">
              <a:spcBef>
                <a:spcPts val="1200"/>
              </a:spcBef>
              <a:buClr>
                <a:srgbClr val="000000"/>
              </a:buClr>
              <a:buSzPts val="3200"/>
              <a:buFont typeface="Calibri"/>
              <a:buChar char="•"/>
              <a:defRPr sz="3200">
                <a:latin typeface="Calibri"/>
                <a:ea typeface="Calibri"/>
                <a:cs typeface="Calibri"/>
                <a:sym typeface="Calibri"/>
              </a:defRPr>
            </a:pPr>
            <a:r>
              <a:t>Fruits/vegetables → alkaline load</a:t>
            </a:r>
          </a:p>
          <a:p>
            <a:pPr lvl="2" marL="736600" indent="-298450">
              <a:spcBef>
                <a:spcPts val="1200"/>
              </a:spcBef>
              <a:buClr>
                <a:srgbClr val="000000"/>
              </a:buClr>
              <a:buSzPts val="3200"/>
              <a:buFont typeface="Calibri"/>
              <a:buChar char="•"/>
              <a:defRPr sz="3200">
                <a:latin typeface="Calibri"/>
                <a:ea typeface="Calibri"/>
                <a:cs typeface="Calibri"/>
                <a:sym typeface="Calibri"/>
              </a:defRPr>
            </a:pPr>
            <a:r>
              <a:t>Limiting processed foods → lower acid load</a:t>
            </a:r>
          </a:p>
        </p:txBody>
      </p:sp>
      <p:sp>
        <p:nvSpPr>
          <p:cNvPr id="1134" name="Google Shape;1217;p116"/>
          <p:cNvSpPr txBox="1"/>
          <p:nvPr>
            <p:ph type="sldNum" sz="quarter" idx="4294967295"/>
          </p:nvPr>
        </p:nvSpPr>
        <p:spPr>
          <a:xfrm>
            <a:off x="8350977" y="6414780"/>
            <a:ext cx="335776"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135" name="Google Shape;1218;p116"/>
          <p:cNvSpPr txBox="1"/>
          <p:nvPr/>
        </p:nvSpPr>
        <p:spPr>
          <a:xfrm>
            <a:off x="9328824" y="3605224"/>
            <a:ext cx="8033101" cy="3468758"/>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defRPr b="1" sz="3200">
                <a:latin typeface="Calibri"/>
                <a:ea typeface="Calibri"/>
                <a:cs typeface="Calibri"/>
                <a:sym typeface="Calibri"/>
              </a:defRPr>
            </a:pPr>
            <a:r>
              <a:t>Exam note:</a:t>
            </a:r>
            <a:r>
              <a:rPr b="0"/>
              <a:t> </a:t>
            </a:r>
          </a:p>
          <a:p>
            <a:pPr/>
            <a:endParaRPr sz="3200">
              <a:latin typeface="Calibri"/>
              <a:ea typeface="Calibri"/>
              <a:cs typeface="Calibri"/>
              <a:sym typeface="Calibri"/>
            </a:endParaRPr>
          </a:p>
          <a:p>
            <a:pPr>
              <a:defRPr sz="3200">
                <a:latin typeface="Calibri"/>
                <a:ea typeface="Calibri"/>
                <a:cs typeface="Calibri"/>
                <a:sym typeface="Calibri"/>
              </a:defRPr>
            </a:pPr>
            <a:r>
              <a:t>Higher sodium intake combined with low potassium intake is associated with hypertension, so emphasize potassium-rich whole foods and adequate hydration, especially during exercise, illness, and aging.</a:t>
            </a:r>
          </a:p>
        </p:txBody>
      </p:sp>
      <p:sp>
        <p:nvSpPr>
          <p:cNvPr id="1136" name="Google Shape;1219;p116"/>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10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40" name="Google Shape;1224;p117"/>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141" name="Google Shape;1225;p117"/>
          <p:cNvSpPr txBox="1"/>
          <p:nvPr/>
        </p:nvSpPr>
        <p:spPr>
          <a:xfrm>
            <a:off x="1138899" y="393386"/>
            <a:ext cx="17035562" cy="252983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21333"/>
              </a:lnSpc>
              <a:defRPr sz="7500">
                <a:solidFill>
                  <a:srgbClr val="FFFFFF"/>
                </a:solidFill>
                <a:latin typeface="Poppins"/>
                <a:ea typeface="Poppins"/>
                <a:cs typeface="Poppins"/>
                <a:sym typeface="Poppins"/>
              </a:defRPr>
            </a:lvl1pPr>
          </a:lstStyle>
          <a:p>
            <a:pPr/>
            <a:r>
              <a:t>Summary - Regulation of Fluid, Electrolyte, and Acid–Base Balance</a:t>
            </a:r>
          </a:p>
        </p:txBody>
      </p:sp>
      <p:sp>
        <p:nvSpPr>
          <p:cNvPr id="1142" name="Google Shape;1226;p117"/>
          <p:cNvSpPr/>
          <p:nvPr/>
        </p:nvSpPr>
        <p:spPr>
          <a:xfrm>
            <a:off x="-2602379" y="0"/>
            <a:ext cx="3256089" cy="3256087"/>
          </a:xfrm>
          <a:prstGeom prst="rect">
            <a:avLst/>
          </a:prstGeom>
          <a:blipFill>
            <a:blip r:embed="rId2"/>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143" name="Google Shape;1227;p117"/>
          <p:cNvSpPr txBox="1"/>
          <p:nvPr/>
        </p:nvSpPr>
        <p:spPr>
          <a:xfrm>
            <a:off x="1270718" y="3784353"/>
            <a:ext cx="15450902" cy="3302695"/>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endParaRPr sz="3600">
              <a:latin typeface="Calibri"/>
              <a:ea typeface="Calibri"/>
              <a:cs typeface="Calibri"/>
              <a:sym typeface="Calibri"/>
            </a:endParaRPr>
          </a:p>
          <a:p>
            <a:pPr marL="360947" indent="-360947">
              <a:spcBef>
                <a:spcPts val="1200"/>
              </a:spcBef>
              <a:buClr>
                <a:srgbClr val="000000"/>
              </a:buClr>
              <a:buSzPts val="3600"/>
              <a:buFont typeface="Times Roman"/>
              <a:buChar char="•"/>
              <a:defRPr b="1" sz="3600">
                <a:latin typeface="Calibri"/>
                <a:ea typeface="Calibri"/>
                <a:cs typeface="Calibri"/>
                <a:sym typeface="Calibri"/>
              </a:defRPr>
            </a:pPr>
            <a:r>
              <a:t>Fluid balance:</a:t>
            </a:r>
            <a:r>
              <a:rPr b="0"/>
              <a:t> controlled by ADH, RAAS, ANP</a:t>
            </a:r>
          </a:p>
          <a:p>
            <a:pPr marL="360947" indent="-360947">
              <a:spcBef>
                <a:spcPts val="1200"/>
              </a:spcBef>
              <a:buClr>
                <a:srgbClr val="000000"/>
              </a:buClr>
              <a:buSzPts val="3600"/>
              <a:buFont typeface="Times Roman"/>
              <a:buChar char="•"/>
              <a:defRPr b="1" sz="3600">
                <a:latin typeface="Calibri"/>
                <a:ea typeface="Calibri"/>
                <a:cs typeface="Calibri"/>
                <a:sym typeface="Calibri"/>
              </a:defRPr>
            </a:pPr>
            <a:r>
              <a:t>Electrolytes:</a:t>
            </a:r>
            <a:r>
              <a:rPr b="0"/>
              <a:t> regulate membrane potential and osmolarity</a:t>
            </a:r>
          </a:p>
          <a:p>
            <a:pPr marL="360947" indent="-360947">
              <a:spcBef>
                <a:spcPts val="1200"/>
              </a:spcBef>
              <a:buClr>
                <a:srgbClr val="000000"/>
              </a:buClr>
              <a:buSzPts val="3600"/>
              <a:buFont typeface="Times Roman"/>
              <a:buChar char="•"/>
              <a:defRPr b="1" sz="3600">
                <a:latin typeface="Calibri"/>
                <a:ea typeface="Calibri"/>
                <a:cs typeface="Calibri"/>
                <a:sym typeface="Calibri"/>
              </a:defRPr>
            </a:pPr>
            <a:r>
              <a:t>Acid–base balance:</a:t>
            </a:r>
            <a:r>
              <a:rPr b="0"/>
              <a:t> maintained by buffers, lungs, and kidneys</a:t>
            </a:r>
          </a:p>
          <a:p>
            <a:pPr marL="360947" indent="-360947">
              <a:spcBef>
                <a:spcPts val="1200"/>
              </a:spcBef>
              <a:buClr>
                <a:srgbClr val="000000"/>
              </a:buClr>
              <a:buSzPts val="3600"/>
              <a:buFont typeface="Calibri"/>
              <a:buChar char="•"/>
              <a:defRPr sz="3600">
                <a:latin typeface="Calibri"/>
                <a:ea typeface="Calibri"/>
                <a:cs typeface="Calibri"/>
                <a:sym typeface="Calibri"/>
              </a:defRPr>
            </a:pPr>
            <a:r>
              <a:t>Nutrition plays a vital role in maintaining homeostasis</a:t>
            </a:r>
          </a:p>
        </p:txBody>
      </p:sp>
      <p:sp>
        <p:nvSpPr>
          <p:cNvPr id="1144" name="Google Shape;1228;p117"/>
          <p:cNvSpPr txBox="1"/>
          <p:nvPr>
            <p:ph type="sldNum" sz="quarter" idx="4294967295"/>
          </p:nvPr>
        </p:nvSpPr>
        <p:spPr>
          <a:xfrm>
            <a:off x="8350977" y="6414780"/>
            <a:ext cx="335776"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0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46" name="Google Shape;1233;p118"/>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147" name="Google Shape;1234;p118"/>
          <p:cNvSpPr txBox="1"/>
          <p:nvPr/>
        </p:nvSpPr>
        <p:spPr>
          <a:xfrm>
            <a:off x="1159944" y="971240"/>
            <a:ext cx="17035562" cy="11430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21333"/>
              </a:lnSpc>
              <a:defRPr sz="7500">
                <a:solidFill>
                  <a:srgbClr val="FFFFFF"/>
                </a:solidFill>
                <a:latin typeface="Poppins"/>
                <a:ea typeface="Poppins"/>
                <a:cs typeface="Poppins"/>
                <a:sym typeface="Poppins"/>
              </a:defRPr>
            </a:lvl1pPr>
          </a:lstStyle>
          <a:p>
            <a:pPr/>
            <a:r>
              <a:t>Sample Quiz Questions</a:t>
            </a:r>
          </a:p>
        </p:txBody>
      </p:sp>
      <p:sp>
        <p:nvSpPr>
          <p:cNvPr id="1148" name="Google Shape;1235;p118"/>
          <p:cNvSpPr txBox="1"/>
          <p:nvPr/>
        </p:nvSpPr>
        <p:spPr>
          <a:xfrm>
            <a:off x="1258138" y="3366830"/>
            <a:ext cx="16839300" cy="699673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b="1" sz="2300">
                <a:latin typeface="Calibri"/>
                <a:ea typeface="Calibri"/>
                <a:cs typeface="Calibri"/>
                <a:sym typeface="Calibri"/>
              </a:defRPr>
            </a:pPr>
            <a:r>
              <a:t>1. Which of the following best describes the primary function of segmentation in the small intestine?</a:t>
            </a:r>
          </a:p>
          <a:p>
            <a:pPr>
              <a:spcBef>
                <a:spcPts val="1200"/>
              </a:spcBef>
              <a:defRPr sz="2300">
                <a:latin typeface="Calibri"/>
                <a:ea typeface="Calibri"/>
                <a:cs typeface="Calibri"/>
                <a:sym typeface="Calibri"/>
              </a:defRPr>
            </a:pPr>
            <a:r>
              <a:t>A. Propels food forward through the gastrointestinal tract</a:t>
            </a:r>
            <a:br/>
            <a:r>
              <a:t>B. Mixes chyme with digestive secretions to enhance absorption</a:t>
            </a:r>
            <a:br/>
            <a:r>
              <a:t>C. Prevents reflux of food from the stomach to the esophagus</a:t>
            </a:r>
            <a:br/>
            <a:r>
              <a:t>D. Controls the rate of gastric emptying</a:t>
            </a:r>
          </a:p>
          <a:p>
            <a:pPr>
              <a:spcBef>
                <a:spcPts val="1200"/>
              </a:spcBef>
            </a:pPr>
            <a:endParaRPr sz="2300">
              <a:latin typeface="Calibri"/>
              <a:ea typeface="Calibri"/>
              <a:cs typeface="Calibri"/>
              <a:sym typeface="Calibri"/>
            </a:endParaRPr>
          </a:p>
          <a:p>
            <a:pPr>
              <a:defRPr b="1" sz="2300">
                <a:latin typeface="Calibri"/>
                <a:ea typeface="Calibri"/>
                <a:cs typeface="Calibri"/>
                <a:sym typeface="Calibri"/>
              </a:defRPr>
            </a:pPr>
            <a:r>
              <a:t>2. Which hormone stimulates pancreatic enzyme secretion and gallbladder contraction in response to fat in the duodenum?</a:t>
            </a:r>
          </a:p>
          <a:p>
            <a:pPr/>
            <a:endParaRPr b="1" sz="2300">
              <a:latin typeface="Calibri"/>
              <a:ea typeface="Calibri"/>
              <a:cs typeface="Calibri"/>
              <a:sym typeface="Calibri"/>
            </a:endParaRPr>
          </a:p>
          <a:p>
            <a:pPr>
              <a:defRPr sz="2300">
                <a:latin typeface="Calibri"/>
                <a:ea typeface="Calibri"/>
                <a:cs typeface="Calibri"/>
                <a:sym typeface="Calibri"/>
              </a:defRPr>
            </a:pPr>
            <a:r>
              <a:t>A. Gastrin</a:t>
            </a:r>
          </a:p>
          <a:p>
            <a:pPr>
              <a:defRPr sz="2300">
                <a:latin typeface="Calibri"/>
                <a:ea typeface="Calibri"/>
                <a:cs typeface="Calibri"/>
                <a:sym typeface="Calibri"/>
              </a:defRPr>
            </a:pPr>
            <a:r>
              <a:t>B. Secretin</a:t>
            </a:r>
          </a:p>
          <a:p>
            <a:pPr>
              <a:defRPr sz="2300">
                <a:latin typeface="Calibri"/>
                <a:ea typeface="Calibri"/>
                <a:cs typeface="Calibri"/>
                <a:sym typeface="Calibri"/>
              </a:defRPr>
            </a:pPr>
            <a:r>
              <a:t>C. Cholecystokinin (CCK)</a:t>
            </a:r>
          </a:p>
          <a:p>
            <a:pPr>
              <a:defRPr sz="2300">
                <a:latin typeface="Calibri"/>
                <a:ea typeface="Calibri"/>
                <a:cs typeface="Calibri"/>
                <a:sym typeface="Calibri"/>
              </a:defRPr>
            </a:pPr>
            <a:r>
              <a:t>D. Motilin</a:t>
            </a:r>
          </a:p>
          <a:p>
            <a:pPr/>
            <a:endParaRPr sz="2300">
              <a:latin typeface="Calibri"/>
              <a:ea typeface="Calibri"/>
              <a:cs typeface="Calibri"/>
              <a:sym typeface="Calibri"/>
            </a:endParaRPr>
          </a:p>
          <a:p>
            <a:pPr>
              <a:defRPr b="1" sz="2300">
                <a:latin typeface="Calibri"/>
                <a:ea typeface="Calibri"/>
                <a:cs typeface="Calibri"/>
                <a:sym typeface="Calibri"/>
              </a:defRPr>
            </a:pPr>
            <a:r>
              <a:t>3. The absorption of most nutrients, including carbohydrates and amino acids, occurs primarily in which part of the gastrointestinal tract?</a:t>
            </a:r>
          </a:p>
          <a:p>
            <a:pPr/>
            <a:endParaRPr b="1" sz="2300">
              <a:latin typeface="Calibri"/>
              <a:ea typeface="Calibri"/>
              <a:cs typeface="Calibri"/>
              <a:sym typeface="Calibri"/>
            </a:endParaRPr>
          </a:p>
          <a:p>
            <a:pPr>
              <a:defRPr sz="2300">
                <a:latin typeface="Calibri"/>
                <a:ea typeface="Calibri"/>
                <a:cs typeface="Calibri"/>
                <a:sym typeface="Calibri"/>
              </a:defRPr>
            </a:pPr>
            <a:r>
              <a:t>A. Duodenum</a:t>
            </a:r>
          </a:p>
          <a:p>
            <a:pPr>
              <a:defRPr sz="2300">
                <a:latin typeface="Calibri"/>
                <a:ea typeface="Calibri"/>
                <a:cs typeface="Calibri"/>
                <a:sym typeface="Calibri"/>
              </a:defRPr>
            </a:pPr>
            <a:r>
              <a:t>B. Jejunum</a:t>
            </a:r>
          </a:p>
          <a:p>
            <a:pPr>
              <a:defRPr sz="2300">
                <a:latin typeface="Calibri"/>
                <a:ea typeface="Calibri"/>
                <a:cs typeface="Calibri"/>
                <a:sym typeface="Calibri"/>
              </a:defRPr>
            </a:pPr>
            <a:r>
              <a:t>C. Ileum</a:t>
            </a:r>
          </a:p>
          <a:p>
            <a:pPr>
              <a:defRPr sz="2300">
                <a:latin typeface="Calibri"/>
                <a:ea typeface="Calibri"/>
                <a:cs typeface="Calibri"/>
                <a:sym typeface="Calibri"/>
              </a:defRPr>
            </a:pPr>
            <a:r>
              <a:t>D. Large intestine</a:t>
            </a:r>
          </a:p>
        </p:txBody>
      </p:sp>
      <p:sp>
        <p:nvSpPr>
          <p:cNvPr id="1149" name="Google Shape;1236;p118"/>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150" name="Google Shape;1237;p118"/>
          <p:cNvSpPr txBox="1"/>
          <p:nvPr>
            <p:ph type="sldNum" sz="quarter" idx="4294967295"/>
          </p:nvPr>
        </p:nvSpPr>
        <p:spPr>
          <a:xfrm>
            <a:off x="8350977" y="6414780"/>
            <a:ext cx="335776"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 name="Google Shape;161;p11"/>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93" name="Google Shape;162;p11"/>
          <p:cNvSpPr txBox="1"/>
          <p:nvPr/>
        </p:nvSpPr>
        <p:spPr>
          <a:xfrm>
            <a:off x="991968" y="946147"/>
            <a:ext cx="17035422"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Energy &amp; Macros in Pregnancy</a:t>
            </a:r>
          </a:p>
        </p:txBody>
      </p:sp>
      <p:sp>
        <p:nvSpPr>
          <p:cNvPr id="194" name="Google Shape;163;p11"/>
          <p:cNvSpPr txBox="1"/>
          <p:nvPr/>
        </p:nvSpPr>
        <p:spPr>
          <a:xfrm>
            <a:off x="1521831" y="3740294"/>
            <a:ext cx="15975601" cy="4067319"/>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endParaRPr sz="4500">
              <a:latin typeface="Calibri"/>
              <a:ea typeface="Calibri"/>
              <a:cs typeface="Calibri"/>
              <a:sym typeface="Calibri"/>
            </a:endParaRPr>
          </a:p>
          <a:p>
            <a:pPr marL="457198" indent="-317498">
              <a:spcBef>
                <a:spcPts val="1200"/>
              </a:spcBef>
              <a:buClr>
                <a:srgbClr val="000000"/>
              </a:buClr>
              <a:buSzPts val="4500"/>
              <a:buFont typeface="Times Roman"/>
              <a:buChar char="•"/>
              <a:defRPr sz="4500">
                <a:latin typeface="Calibri"/>
                <a:ea typeface="Calibri"/>
                <a:cs typeface="Calibri"/>
                <a:sym typeface="Calibri"/>
              </a:defRPr>
            </a:pPr>
            <a:r>
              <a:t>Energy add-ons: </a:t>
            </a:r>
            <a:r>
              <a:rPr b="1"/>
              <a:t>+0</a:t>
            </a:r>
            <a:r>
              <a:t> (1st tri), </a:t>
            </a:r>
            <a:r>
              <a:rPr b="1"/>
              <a:t>+340 kcal</a:t>
            </a:r>
            <a:r>
              <a:t> (2nd), </a:t>
            </a:r>
            <a:r>
              <a:rPr b="1"/>
              <a:t>+450 kcal</a:t>
            </a:r>
            <a:r>
              <a:t> (3rd)</a:t>
            </a:r>
          </a:p>
          <a:p>
            <a:pPr marL="457198" indent="-317498">
              <a:spcBef>
                <a:spcPts val="1200"/>
              </a:spcBef>
              <a:buClr>
                <a:srgbClr val="000000"/>
              </a:buClr>
              <a:buSzPts val="4500"/>
              <a:buFont typeface="Times Roman"/>
              <a:buChar char="•"/>
              <a:defRPr sz="4500">
                <a:latin typeface="Calibri"/>
                <a:ea typeface="Calibri"/>
                <a:cs typeface="Calibri"/>
                <a:sym typeface="Calibri"/>
              </a:defRPr>
            </a:pPr>
            <a:r>
              <a:t>Protein: </a:t>
            </a:r>
            <a:r>
              <a:rPr b="1"/>
              <a:t>≥1.1 g/kg/day</a:t>
            </a:r>
            <a:r>
              <a:t> (≈ </a:t>
            </a:r>
            <a:r>
              <a:rPr b="1"/>
              <a:t>71 g/day</a:t>
            </a:r>
            <a:r>
              <a:t> minimum)</a:t>
            </a:r>
          </a:p>
          <a:p>
            <a:pPr marL="457198" indent="-317498">
              <a:spcBef>
                <a:spcPts val="1200"/>
              </a:spcBef>
              <a:buClr>
                <a:srgbClr val="000000"/>
              </a:buClr>
              <a:buSzPts val="4500"/>
              <a:buFont typeface="Times Roman"/>
              <a:buChar char="•"/>
              <a:defRPr sz="4500">
                <a:latin typeface="Calibri"/>
                <a:ea typeface="Calibri"/>
                <a:cs typeface="Calibri"/>
                <a:sym typeface="Calibri"/>
              </a:defRPr>
            </a:pPr>
            <a:r>
              <a:t>Fiber: </a:t>
            </a:r>
            <a:r>
              <a:rPr b="1"/>
              <a:t>28 g/day</a:t>
            </a:r>
            <a:r>
              <a:t> (helps constipation &amp; glycemia)</a:t>
            </a:r>
          </a:p>
          <a:p>
            <a:pPr marL="457198" indent="-317498">
              <a:spcBef>
                <a:spcPts val="1200"/>
              </a:spcBef>
              <a:buClr>
                <a:srgbClr val="000000"/>
              </a:buClr>
              <a:buSzPts val="4500"/>
              <a:buFont typeface="Times Roman"/>
              <a:buChar char="•"/>
              <a:defRPr sz="4500">
                <a:latin typeface="Calibri"/>
                <a:ea typeface="Calibri"/>
                <a:cs typeface="Calibri"/>
                <a:sym typeface="Calibri"/>
              </a:defRPr>
            </a:pPr>
            <a:r>
              <a:t>Total water (AI): </a:t>
            </a:r>
            <a:r>
              <a:rPr b="1"/>
              <a:t>≈3.0 L/day</a:t>
            </a:r>
          </a:p>
        </p:txBody>
      </p:sp>
      <p:sp>
        <p:nvSpPr>
          <p:cNvPr id="195" name="Google Shape;164;p11"/>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96" name="Google Shape;165;p11"/>
          <p:cNvSpPr/>
          <p:nvPr/>
        </p:nvSpPr>
        <p:spPr>
          <a:xfrm>
            <a:off x="16624600" y="937199"/>
            <a:ext cx="1235400" cy="1211701"/>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197" name="Google Shape;166;p11"/>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1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54" name="Google Shape;1242;p119"/>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155" name="Google Shape;1243;p119"/>
          <p:cNvSpPr txBox="1"/>
          <p:nvPr/>
        </p:nvSpPr>
        <p:spPr>
          <a:xfrm>
            <a:off x="1159944" y="971240"/>
            <a:ext cx="17035562" cy="11430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21333"/>
              </a:lnSpc>
              <a:defRPr sz="7500">
                <a:solidFill>
                  <a:srgbClr val="FFFFFF"/>
                </a:solidFill>
                <a:latin typeface="Poppins"/>
                <a:ea typeface="Poppins"/>
                <a:cs typeface="Poppins"/>
                <a:sym typeface="Poppins"/>
              </a:defRPr>
            </a:lvl1pPr>
          </a:lstStyle>
          <a:p>
            <a:pPr/>
            <a:r>
              <a:t>Sample Quiz Questions</a:t>
            </a:r>
          </a:p>
        </p:txBody>
      </p:sp>
      <p:sp>
        <p:nvSpPr>
          <p:cNvPr id="1156" name="Google Shape;1244;p119"/>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157" name="Google Shape;1245;p119"/>
          <p:cNvSpPr txBox="1"/>
          <p:nvPr/>
        </p:nvSpPr>
        <p:spPr>
          <a:xfrm>
            <a:off x="1102359" y="3485896"/>
            <a:ext cx="15450902" cy="633633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b="1" sz="2300">
                <a:latin typeface="Calibri"/>
                <a:ea typeface="Calibri"/>
                <a:cs typeface="Calibri"/>
                <a:sym typeface="Calibri"/>
              </a:defRPr>
            </a:pPr>
            <a:r>
              <a:t>4. Which of the following structures or components is most directly responsible for maintaining the integrity of the intestinal barrier?</a:t>
            </a:r>
          </a:p>
          <a:p>
            <a:pPr>
              <a:defRPr sz="2300">
                <a:latin typeface="Calibri"/>
                <a:ea typeface="Calibri"/>
                <a:cs typeface="Calibri"/>
                <a:sym typeface="Calibri"/>
              </a:defRPr>
            </a:pPr>
            <a:r>
              <a:t>A. Paneth cells</a:t>
            </a:r>
          </a:p>
          <a:p>
            <a:pPr>
              <a:defRPr sz="2300">
                <a:latin typeface="Calibri"/>
                <a:ea typeface="Calibri"/>
                <a:cs typeface="Calibri"/>
                <a:sym typeface="Calibri"/>
              </a:defRPr>
            </a:pPr>
            <a:r>
              <a:t>B. Tight junction proteins (claudins and occludin)</a:t>
            </a:r>
          </a:p>
          <a:p>
            <a:pPr>
              <a:defRPr sz="2300">
                <a:latin typeface="Calibri"/>
                <a:ea typeface="Calibri"/>
                <a:cs typeface="Calibri"/>
                <a:sym typeface="Calibri"/>
              </a:defRPr>
            </a:pPr>
            <a:r>
              <a:t>C. Peyer’s patches</a:t>
            </a:r>
          </a:p>
          <a:p>
            <a:pPr>
              <a:defRPr sz="2300">
                <a:latin typeface="Calibri"/>
                <a:ea typeface="Calibri"/>
                <a:cs typeface="Calibri"/>
                <a:sym typeface="Calibri"/>
              </a:defRPr>
            </a:pPr>
            <a:r>
              <a:t>D. Microvilli</a:t>
            </a:r>
          </a:p>
          <a:p>
            <a:pPr/>
            <a:endParaRPr sz="2300">
              <a:latin typeface="Calibri"/>
              <a:ea typeface="Calibri"/>
              <a:cs typeface="Calibri"/>
              <a:sym typeface="Calibri"/>
            </a:endParaRPr>
          </a:p>
          <a:p>
            <a:pPr>
              <a:defRPr b="1" sz="2300">
                <a:latin typeface="Calibri"/>
                <a:ea typeface="Calibri"/>
                <a:cs typeface="Calibri"/>
                <a:sym typeface="Calibri"/>
              </a:defRPr>
            </a:pPr>
            <a:r>
              <a:t>5. Which of the following best describes the role of bile salts in digestion?</a:t>
            </a:r>
          </a:p>
          <a:p>
            <a:pPr>
              <a:defRPr sz="2300">
                <a:latin typeface="Calibri"/>
                <a:ea typeface="Calibri"/>
                <a:cs typeface="Calibri"/>
                <a:sym typeface="Calibri"/>
              </a:defRPr>
            </a:pPr>
            <a:r>
              <a:t>A. Hydrolyze triglycerides into fatty acids</a:t>
            </a:r>
          </a:p>
          <a:p>
            <a:pPr>
              <a:defRPr sz="2300">
                <a:latin typeface="Calibri"/>
                <a:ea typeface="Calibri"/>
                <a:cs typeface="Calibri"/>
                <a:sym typeface="Calibri"/>
              </a:defRPr>
            </a:pPr>
            <a:r>
              <a:t>B. Emulsify lipids to increase surface area for lipase action</a:t>
            </a:r>
          </a:p>
          <a:p>
            <a:pPr>
              <a:defRPr sz="2300">
                <a:latin typeface="Calibri"/>
                <a:ea typeface="Calibri"/>
                <a:cs typeface="Calibri"/>
                <a:sym typeface="Calibri"/>
              </a:defRPr>
            </a:pPr>
            <a:r>
              <a:t>C. Transport amino acids across the intestinal mucosa</a:t>
            </a:r>
          </a:p>
          <a:p>
            <a:pPr>
              <a:defRPr sz="2300">
                <a:latin typeface="Calibri"/>
                <a:ea typeface="Calibri"/>
                <a:cs typeface="Calibri"/>
                <a:sym typeface="Calibri"/>
              </a:defRPr>
            </a:pPr>
            <a:r>
              <a:t>D. Stimulate bicarbonate secretion from the pancreas</a:t>
            </a:r>
          </a:p>
          <a:p>
            <a:pPr/>
            <a:endParaRPr sz="2300">
              <a:latin typeface="Calibri"/>
              <a:ea typeface="Calibri"/>
              <a:cs typeface="Calibri"/>
              <a:sym typeface="Calibri"/>
            </a:endParaRPr>
          </a:p>
          <a:p>
            <a:pPr>
              <a:defRPr b="1" sz="2300">
                <a:latin typeface="Calibri"/>
                <a:ea typeface="Calibri"/>
                <a:cs typeface="Calibri"/>
                <a:sym typeface="Calibri"/>
              </a:defRPr>
            </a:pPr>
            <a:r>
              <a:t>6. Which statement about the enteric nervous system (ENS) is correct?</a:t>
            </a:r>
          </a:p>
          <a:p>
            <a:pPr>
              <a:defRPr sz="2300">
                <a:latin typeface="Calibri"/>
                <a:ea typeface="Calibri"/>
                <a:cs typeface="Calibri"/>
                <a:sym typeface="Calibri"/>
              </a:defRPr>
            </a:pPr>
            <a:r>
              <a:t>A. It relies entirely on input from the central nervous system to regulate motility.</a:t>
            </a:r>
          </a:p>
          <a:p>
            <a:pPr>
              <a:defRPr sz="2300">
                <a:latin typeface="Calibri"/>
                <a:ea typeface="Calibri"/>
                <a:cs typeface="Calibri"/>
                <a:sym typeface="Calibri"/>
              </a:defRPr>
            </a:pPr>
            <a:r>
              <a:t>B. It controls gastrointestinal motility and secretion independently of the CNS.</a:t>
            </a:r>
          </a:p>
          <a:p>
            <a:pPr>
              <a:defRPr sz="2300">
                <a:latin typeface="Calibri"/>
                <a:ea typeface="Calibri"/>
                <a:cs typeface="Calibri"/>
                <a:sym typeface="Calibri"/>
              </a:defRPr>
            </a:pPr>
            <a:r>
              <a:t>C. It is inhibited by the vagus nerve during digestion.</a:t>
            </a:r>
          </a:p>
          <a:p>
            <a:pPr>
              <a:defRPr sz="2300">
                <a:latin typeface="Calibri"/>
                <a:ea typeface="Calibri"/>
                <a:cs typeface="Calibri"/>
                <a:sym typeface="Calibri"/>
              </a:defRPr>
            </a:pPr>
            <a:r>
              <a:t>D. It controls only voluntary muscular contractions of the GI tract.</a:t>
            </a:r>
          </a:p>
        </p:txBody>
      </p:sp>
      <p:sp>
        <p:nvSpPr>
          <p:cNvPr id="1158" name="Google Shape;1246;p119"/>
          <p:cNvSpPr txBox="1"/>
          <p:nvPr>
            <p:ph type="sldNum" sz="quarter" idx="4294967295"/>
          </p:nvPr>
        </p:nvSpPr>
        <p:spPr>
          <a:xfrm>
            <a:off x="8350977" y="6414780"/>
            <a:ext cx="335776"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62" name="Google Shape;1251;p120"/>
          <p:cNvSpPr/>
          <p:nvPr/>
        </p:nvSpPr>
        <p:spPr>
          <a:xfrm rot="10800000">
            <a:off x="0" y="0"/>
            <a:ext cx="18288000" cy="10287000"/>
          </a:xfrm>
          <a:prstGeom prst="rect">
            <a:avLst/>
          </a:prstGeom>
          <a:blipFill>
            <a:blip r:embed="rId2"/>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163" name="Google Shape;1252;p120"/>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164" name="Google Shape;1253;p120"/>
          <p:cNvSpPr txBox="1"/>
          <p:nvPr/>
        </p:nvSpPr>
        <p:spPr>
          <a:xfrm>
            <a:off x="1116658" y="1051853"/>
            <a:ext cx="16552370"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References</a:t>
            </a:r>
          </a:p>
        </p:txBody>
      </p:sp>
      <p:sp>
        <p:nvSpPr>
          <p:cNvPr id="1165" name="Google Shape;1254;p120"/>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166" name="Google Shape;1255;p120"/>
          <p:cNvSpPr txBox="1"/>
          <p:nvPr/>
        </p:nvSpPr>
        <p:spPr>
          <a:xfrm>
            <a:off x="859240" y="3398806"/>
            <a:ext cx="15298245" cy="5638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endParaRPr sz="1200">
              <a:latin typeface="Times Roman"/>
              <a:ea typeface="Times Roman"/>
              <a:cs typeface="Times Roman"/>
              <a:sym typeface="Times Roman"/>
            </a:endParaRPr>
          </a:p>
          <a:p>
            <a:pPr marL="457200" indent="-317500">
              <a:spcBef>
                <a:spcPts val="1200"/>
              </a:spcBef>
              <a:buClr>
                <a:srgbClr val="000000"/>
              </a:buClr>
              <a:buSzPts val="1200"/>
              <a:buAutoNum type="arabicPeriod" startAt="1"/>
              <a:defRPr sz="1200">
                <a:latin typeface="Times Roman"/>
                <a:ea typeface="Times Roman"/>
                <a:cs typeface="Times Roman"/>
                <a:sym typeface="Times Roman"/>
              </a:defRPr>
            </a:pPr>
            <a:r>
              <a:t>Gropper, S. S., &amp; Smith, J. L. (2021). </a:t>
            </a:r>
            <a:r>
              <a:rPr i="1"/>
              <a:t>Advanced Nutrition and Human Metabolism</a:t>
            </a:r>
            <a:r>
              <a:t> (8th ed.). Cengage Learning.</a:t>
            </a:r>
          </a:p>
          <a:p>
            <a:pPr marL="457200" indent="-317500">
              <a:spcBef>
                <a:spcPts val="1200"/>
              </a:spcBef>
              <a:buClr>
                <a:srgbClr val="000000"/>
              </a:buClr>
              <a:buSzPts val="1200"/>
              <a:buAutoNum type="arabicPeriod" startAt="1"/>
              <a:defRPr sz="1200">
                <a:latin typeface="Times Roman"/>
                <a:ea typeface="Times Roman"/>
                <a:cs typeface="Times Roman"/>
                <a:sym typeface="Times Roman"/>
              </a:defRPr>
            </a:pPr>
            <a:r>
              <a:t>Whitney, E., &amp; Rolfes, S. R. (2022). </a:t>
            </a:r>
            <a:r>
              <a:rPr i="1"/>
              <a:t>Understanding Nutrition</a:t>
            </a:r>
            <a:r>
              <a:t> (17th ed.). Cengage Learning.</a:t>
            </a:r>
          </a:p>
          <a:p>
            <a:pPr marL="457200" indent="-317500">
              <a:spcBef>
                <a:spcPts val="1200"/>
              </a:spcBef>
              <a:buClr>
                <a:srgbClr val="000000"/>
              </a:buClr>
              <a:buSzPts val="1200"/>
              <a:buAutoNum type="arabicPeriod" startAt="1"/>
              <a:defRPr sz="1200">
                <a:latin typeface="Times Roman"/>
                <a:ea typeface="Times Roman"/>
                <a:cs typeface="Times Roman"/>
                <a:sym typeface="Times Roman"/>
              </a:defRPr>
            </a:pPr>
            <a:r>
              <a:t>Byrd-Bredbenner, C., Moe, G., Beshgetoor, D., Berning, J., &amp; Kelley, D. (2023). </a:t>
            </a:r>
            <a:r>
              <a:rPr i="1"/>
              <a:t>Wardlaw’s Perspectives in Nutrition</a:t>
            </a:r>
            <a:r>
              <a:t> (13th ed.). McGraw-Hill Education.</a:t>
            </a:r>
          </a:p>
          <a:p>
            <a:pPr marL="457200" indent="-317500">
              <a:spcBef>
                <a:spcPts val="1200"/>
              </a:spcBef>
              <a:buClr>
                <a:srgbClr val="000000"/>
              </a:buClr>
              <a:buSzPts val="1200"/>
              <a:buAutoNum type="arabicPeriod" startAt="1"/>
              <a:defRPr sz="1200">
                <a:latin typeface="Times Roman"/>
                <a:ea typeface="Times Roman"/>
                <a:cs typeface="Times Roman"/>
                <a:sym typeface="Times Roman"/>
              </a:defRPr>
            </a:pPr>
            <a:r>
              <a:t>National Academies of Sciences, Engineering, and Medicine. (2019). </a:t>
            </a:r>
            <a:r>
              <a:rPr i="1"/>
              <a:t>Dietary Reference Intakes: The Essential Guide to Nutrient Requirements</a:t>
            </a:r>
            <a:r>
              <a:t>. National Academies Press.</a:t>
            </a:r>
            <a:endParaRPr i="1" sz="1800">
              <a:latin typeface="Helvetica Neue"/>
              <a:ea typeface="Helvetica Neue"/>
              <a:cs typeface="Helvetica Neue"/>
              <a:sym typeface="Helvetica Neue"/>
            </a:endParaRPr>
          </a:p>
          <a:p>
            <a:pPr marL="457200" indent="-317500">
              <a:spcBef>
                <a:spcPts val="1200"/>
              </a:spcBef>
              <a:buClr>
                <a:srgbClr val="000000"/>
              </a:buClr>
              <a:buSzPts val="1200"/>
              <a:buAutoNum type="arabicPeriod" startAt="1"/>
              <a:defRPr sz="1200">
                <a:latin typeface="Times Roman"/>
                <a:ea typeface="Times Roman"/>
                <a:cs typeface="Times Roman"/>
                <a:sym typeface="Times Roman"/>
              </a:defRPr>
            </a:pPr>
            <a:r>
              <a:t>Ross, A. C., Caballero, B., Cousins, R. J., Tucker, K. L., &amp; Ziegler, T. R. (Eds.). (2020). </a:t>
            </a:r>
            <a:r>
              <a:rPr i="1"/>
              <a:t>Modern Nutrition in Health and Disease</a:t>
            </a:r>
            <a:r>
              <a:t> (12th ed.). Wolters Kluwer.</a:t>
            </a:r>
          </a:p>
          <a:p>
            <a:pPr marL="457200" indent="-317500">
              <a:spcBef>
                <a:spcPts val="1200"/>
              </a:spcBef>
              <a:buClr>
                <a:srgbClr val="000000"/>
              </a:buClr>
              <a:buSzPts val="1200"/>
              <a:buAutoNum type="arabicPeriod" startAt="1"/>
              <a:defRPr sz="1200">
                <a:latin typeface="Times Roman"/>
                <a:ea typeface="Times Roman"/>
                <a:cs typeface="Times Roman"/>
                <a:sym typeface="Times Roman"/>
              </a:defRPr>
            </a:pPr>
            <a:r>
              <a:t>Murray, R. K., Bender, D. A., Botham, K. M., Kennelly, P. J., Rodwell, V. W., &amp; Weil, P. A. (2023). </a:t>
            </a:r>
            <a:r>
              <a:rPr i="1"/>
              <a:t>Harper’s Illustrated Biochemistry</a:t>
            </a:r>
            <a:r>
              <a:t> (33rd ed.). McGraw-Hill Education.</a:t>
            </a:r>
          </a:p>
          <a:p>
            <a:pPr marL="457200" indent="-317500">
              <a:spcBef>
                <a:spcPts val="1200"/>
              </a:spcBef>
              <a:buClr>
                <a:srgbClr val="000000"/>
              </a:buClr>
              <a:buSzPts val="1200"/>
              <a:buAutoNum type="arabicPeriod" startAt="1"/>
              <a:defRPr sz="1200">
                <a:latin typeface="Times Roman"/>
                <a:ea typeface="Times Roman"/>
                <a:cs typeface="Times Roman"/>
                <a:sym typeface="Times Roman"/>
              </a:defRPr>
            </a:pPr>
            <a:r>
              <a:t>Lichtenstein, A. H., &amp; Russell, R. M. (2020). </a:t>
            </a:r>
            <a:r>
              <a:rPr i="1"/>
              <a:t>Dietetics Practice and Nutrition Care Process</a:t>
            </a:r>
            <a:r>
              <a:t> (7th ed.). Academy of Nutrition and Dietetics.</a:t>
            </a:r>
          </a:p>
          <a:p>
            <a:pPr marL="457200" indent="-317500">
              <a:spcBef>
                <a:spcPts val="1200"/>
              </a:spcBef>
              <a:buClr>
                <a:srgbClr val="000000"/>
              </a:buClr>
              <a:buSzPts val="1200"/>
              <a:buAutoNum type="arabicPeriod" startAt="1"/>
              <a:defRPr sz="1200">
                <a:latin typeface="Times Roman"/>
                <a:ea typeface="Times Roman"/>
                <a:cs typeface="Times Roman"/>
                <a:sym typeface="Times Roman"/>
              </a:defRPr>
            </a:pPr>
            <a:r>
              <a:t>FAO/WHO. (2020). </a:t>
            </a:r>
            <a:r>
              <a:rPr i="1"/>
              <a:t>Human Vitamin and Mineral Requirements: Report of a Joint FAO/WHO Expert Consultation</a:t>
            </a:r>
            <a:r>
              <a:t>. Food and Agriculture Organization of the United Nations.</a:t>
            </a:r>
          </a:p>
          <a:p>
            <a:pPr marL="457200" indent="-317500">
              <a:spcBef>
                <a:spcPts val="1200"/>
              </a:spcBef>
              <a:buClr>
                <a:srgbClr val="000000"/>
              </a:buClr>
              <a:buSzPts val="1200"/>
              <a:buAutoNum type="arabicPeriod" startAt="1"/>
              <a:defRPr i="1" sz="1200">
                <a:latin typeface="Times Roman"/>
                <a:ea typeface="Times Roman"/>
                <a:cs typeface="Times Roman"/>
                <a:sym typeface="Times Roman"/>
              </a:defRPr>
            </a:pPr>
            <a:r>
              <a:t>Barrett, K. E., Barman, S. M., Brooks, H. L., &amp; Yuan, J. X.-J. (2019). Ganong’s Review of Medical Physiology (26th ed.). McGraw-Hill Education.</a:t>
            </a:r>
          </a:p>
          <a:p>
            <a:pPr marL="457200" indent="-317500">
              <a:spcBef>
                <a:spcPts val="1200"/>
              </a:spcBef>
              <a:buClr>
                <a:srgbClr val="000000"/>
              </a:buClr>
              <a:buSzPts val="1200"/>
              <a:buAutoNum type="arabicPeriod" startAt="1"/>
              <a:defRPr i="1" sz="1200">
                <a:latin typeface="Times Roman"/>
                <a:ea typeface="Times Roman"/>
                <a:cs typeface="Times Roman"/>
                <a:sym typeface="Times Roman"/>
              </a:defRPr>
            </a:pPr>
            <a:r>
              <a:t>Guyton, A. C., &amp; Hall, J. E. (2021). Textbook of Medical Physiology (15th ed.). Elsevier.</a:t>
            </a:r>
          </a:p>
          <a:p>
            <a:pPr marL="457200" indent="-317500">
              <a:spcBef>
                <a:spcPts val="1200"/>
              </a:spcBef>
              <a:buClr>
                <a:srgbClr val="000000"/>
              </a:buClr>
              <a:buSzPts val="1200"/>
              <a:buAutoNum type="arabicPeriod" startAt="1"/>
              <a:defRPr sz="1200">
                <a:latin typeface="Times Roman"/>
                <a:ea typeface="Times Roman"/>
                <a:cs typeface="Times Roman"/>
                <a:sym typeface="Times Roman"/>
              </a:defRPr>
            </a:pPr>
            <a:r>
              <a:t>Gropper, S. S., &amp; Smith, J. L. (2021). </a:t>
            </a:r>
            <a:r>
              <a:rPr i="1"/>
              <a:t>Advanced Nutrition and Human Metabolism</a:t>
            </a:r>
            <a:r>
              <a:t> (8th ed.). Cengage Learning.</a:t>
            </a:r>
          </a:p>
          <a:p>
            <a:pPr marL="457200" indent="-317500">
              <a:spcBef>
                <a:spcPts val="1200"/>
              </a:spcBef>
              <a:buClr>
                <a:srgbClr val="000000"/>
              </a:buClr>
              <a:buSzPts val="1200"/>
              <a:buAutoNum type="arabicPeriod" startAt="1"/>
              <a:defRPr sz="1200">
                <a:latin typeface="Times Roman"/>
                <a:ea typeface="Times Roman"/>
                <a:cs typeface="Times Roman"/>
                <a:sym typeface="Times Roman"/>
              </a:defRPr>
            </a:pPr>
            <a:r>
              <a:t>Johnson, L. R. (2013). </a:t>
            </a:r>
            <a:r>
              <a:rPr i="1"/>
              <a:t>Gastrointestinal Physiology</a:t>
            </a:r>
            <a:r>
              <a:t> (8th ed.). Elsevier.</a:t>
            </a:r>
          </a:p>
          <a:p>
            <a:pPr marL="457200" indent="-317500">
              <a:spcBef>
                <a:spcPts val="1200"/>
              </a:spcBef>
              <a:buClr>
                <a:srgbClr val="000000"/>
              </a:buClr>
              <a:buSzPts val="1200"/>
              <a:buAutoNum type="arabicPeriod" startAt="1"/>
              <a:defRPr i="1" sz="1200">
                <a:latin typeface="Times Roman"/>
                <a:ea typeface="Times Roman"/>
                <a:cs typeface="Times Roman"/>
                <a:sym typeface="Times Roman"/>
              </a:defRPr>
            </a:pPr>
            <a:r>
              <a:t>Ross, A. C., Caballero, B., Cousins, R. J., Tucker, K. L., &amp; Ziegler, T. R. (Eds.). (2020). Modern Nutrition in Health and Disease (12th ed.). Wolters Kluwer.</a:t>
            </a:r>
          </a:p>
          <a:p>
            <a:pPr marL="457200" indent="-317500">
              <a:spcBef>
                <a:spcPts val="1200"/>
              </a:spcBef>
              <a:buClr>
                <a:srgbClr val="000000"/>
              </a:buClr>
              <a:buSzPts val="1200"/>
              <a:buAutoNum type="arabicPeriod" startAt="1"/>
              <a:defRPr b="1" i="1" sz="1200">
                <a:latin typeface="Times Roman"/>
                <a:ea typeface="Times Roman"/>
                <a:cs typeface="Times Roman"/>
                <a:sym typeface="Times Roman"/>
              </a:defRPr>
            </a:pPr>
            <a:r>
              <a:t>Turner, J. R. (2009).</a:t>
            </a:r>
            <a:r>
              <a:rPr b="0"/>
              <a:t> Intestinal mucosal barrier function in health and disease. Nature Reviews Immunology, 9(11), 799–809. </a:t>
            </a:r>
            <a:r>
              <a:rPr b="0" u="sng">
                <a:solidFill>
                  <a:srgbClr val="0000FF"/>
                </a:solidFill>
                <a:uFill>
                  <a:solidFill>
                    <a:srgbClr val="0000FF"/>
                  </a:solidFill>
                </a:uFill>
                <a:hlinkClick r:id="rId4" invalidUrl="" action="" tgtFrame="" tooltip="" history="1" highlightClick="0" endSnd="0"/>
              </a:rPr>
              <a:t>https://doi.org/10.1038/nri2653</a:t>
            </a:r>
          </a:p>
          <a:p>
            <a:pPr marL="457200" indent="-317500">
              <a:spcBef>
                <a:spcPts val="1200"/>
              </a:spcBef>
              <a:buClr>
                <a:srgbClr val="000000"/>
              </a:buClr>
              <a:buSzPts val="1200"/>
              <a:buAutoNum type="arabicPeriod" startAt="1"/>
              <a:defRPr b="1" i="1" sz="1200">
                <a:latin typeface="Times Roman"/>
                <a:ea typeface="Times Roman"/>
                <a:cs typeface="Times Roman"/>
                <a:sym typeface="Times Roman"/>
              </a:defRPr>
            </a:pPr>
            <a:r>
              <a:t>Peterson, L. W., &amp; Artis, D. (2014).</a:t>
            </a:r>
            <a:r>
              <a:rPr b="0"/>
              <a:t> Intestinal epithelial cells: Regulators of barrier function and immune homeostasis. Nature Reviews Immunology, 14(3), 141–153. </a:t>
            </a:r>
            <a:r>
              <a:rPr b="0" u="sng">
                <a:solidFill>
                  <a:srgbClr val="0000FF"/>
                </a:solidFill>
                <a:uFill>
                  <a:solidFill>
                    <a:srgbClr val="0000FF"/>
                  </a:solidFill>
                </a:uFill>
                <a:hlinkClick r:id="rId5" invalidUrl="" action="" tgtFrame="" tooltip="" history="1" highlightClick="0" endSnd="0"/>
              </a:rPr>
              <a:t>https://doi.org/10.1038/nri3608</a:t>
            </a:r>
          </a:p>
          <a:p>
            <a:pPr marL="457200" indent="-317500">
              <a:spcBef>
                <a:spcPts val="1200"/>
              </a:spcBef>
              <a:buClr>
                <a:srgbClr val="000000"/>
              </a:buClr>
              <a:buSzPts val="1200"/>
              <a:buAutoNum type="arabicPeriod" startAt="1"/>
              <a:defRPr b="1" i="1" sz="1200">
                <a:latin typeface="Times Roman"/>
                <a:ea typeface="Times Roman"/>
                <a:cs typeface="Times Roman"/>
                <a:sym typeface="Times Roman"/>
              </a:defRPr>
            </a:pPr>
            <a:r>
              <a:t>Camilleri, M., &amp; Linden, D. R. (2016).</a:t>
            </a:r>
            <a:r>
              <a:rPr b="0"/>
              <a:t> Measurement of gastrointestinal and colonic motor functions in humans and animals. Cellular and Molecular Gastroenterology and Hepatology, 2(4), 412–428. </a:t>
            </a:r>
            <a:r>
              <a:rPr b="0" u="sng">
                <a:solidFill>
                  <a:srgbClr val="0000FF"/>
                </a:solidFill>
                <a:uFill>
                  <a:solidFill>
                    <a:srgbClr val="0000FF"/>
                  </a:solidFill>
                </a:uFill>
                <a:hlinkClick r:id="rId6" invalidUrl="" action="" tgtFrame="" tooltip="" history="1" highlightClick="0" endSnd="0"/>
              </a:rPr>
              <a:t>https://doi.org/10.1016/j.jcmgh.2016.04.001</a:t>
            </a:r>
          </a:p>
        </p:txBody>
      </p:sp>
      <p:sp>
        <p:nvSpPr>
          <p:cNvPr id="1167" name="Google Shape;1256;p120"/>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168" name="Google Shape;1257;p120"/>
          <p:cNvSpPr txBox="1"/>
          <p:nvPr>
            <p:ph type="sldNum" sz="quarter" idx="4294967295"/>
          </p:nvPr>
        </p:nvSpPr>
        <p:spPr>
          <a:xfrm>
            <a:off x="8350977" y="6414780"/>
            <a:ext cx="335776"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70" name="Google Shape;1262;p121"/>
          <p:cNvSpPr/>
          <p:nvPr/>
        </p:nvSpPr>
        <p:spPr>
          <a:xfrm rot="10800000">
            <a:off x="0" y="0"/>
            <a:ext cx="18288000" cy="10287000"/>
          </a:xfrm>
          <a:prstGeom prst="rect">
            <a:avLst/>
          </a:prstGeom>
          <a:blipFill>
            <a:blip r:embed="rId2"/>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171" name="Google Shape;1263;p121"/>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172" name="Google Shape;1264;p121"/>
          <p:cNvSpPr txBox="1"/>
          <p:nvPr/>
        </p:nvSpPr>
        <p:spPr>
          <a:xfrm>
            <a:off x="1116658" y="1051853"/>
            <a:ext cx="16552370"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References</a:t>
            </a:r>
          </a:p>
        </p:txBody>
      </p:sp>
      <p:sp>
        <p:nvSpPr>
          <p:cNvPr id="1173" name="Google Shape;1265;p121"/>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174" name="Google Shape;1266;p121"/>
          <p:cNvSpPr txBox="1"/>
          <p:nvPr/>
        </p:nvSpPr>
        <p:spPr>
          <a:xfrm>
            <a:off x="1038297" y="3200241"/>
            <a:ext cx="15298248" cy="908894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endParaRPr i="1" sz="1200">
              <a:latin typeface="Times Roman"/>
              <a:ea typeface="Times Roman"/>
              <a:cs typeface="Times Roman"/>
              <a:sym typeface="Times Roman"/>
            </a:endParaRPr>
          </a:p>
          <a:p>
            <a:pPr>
              <a:spcBef>
                <a:spcPts val="1200"/>
              </a:spcBef>
              <a:defRPr i="1" sz="1200">
                <a:latin typeface="Times Roman"/>
                <a:ea typeface="Times Roman"/>
                <a:cs typeface="Times Roman"/>
                <a:sym typeface="Times Roman"/>
              </a:defRPr>
            </a:pPr>
            <a:r>
              <a:t>Ross, A. C., Caballero, B., Cousins, R. J., Tucker, K. L., &amp; Ziegler, T. R. (Eds.). (2020). Modern Nutrition in Health and Disease (12th ed.). Wolters Kluwer.</a:t>
            </a:r>
          </a:p>
          <a:p>
            <a:pPr>
              <a:spcBef>
                <a:spcPts val="1200"/>
              </a:spcBef>
              <a:defRPr i="1" sz="1200">
                <a:latin typeface="Times Roman"/>
                <a:ea typeface="Times Roman"/>
                <a:cs typeface="Times Roman"/>
                <a:sym typeface="Times Roman"/>
              </a:defRPr>
            </a:pPr>
            <a:r>
              <a:t>Tremaroli, V., &amp; Bäckhed, F. (2012). Functional interactions between the gut microbiota and host metabolism. Nature, 489(7415), 242–249. </a:t>
            </a:r>
            <a:r>
              <a:rPr u="sng">
                <a:solidFill>
                  <a:srgbClr val="0000FF"/>
                </a:solidFill>
                <a:uFill>
                  <a:solidFill>
                    <a:srgbClr val="0000FF"/>
                  </a:solidFill>
                </a:uFill>
                <a:hlinkClick r:id="rId4" invalidUrl="" action="" tgtFrame="" tooltip="" history="1" highlightClick="0" endSnd="0"/>
              </a:rPr>
              <a:t>https://doi.org/10.1038/nature11552</a:t>
            </a:r>
          </a:p>
          <a:p>
            <a:pPr>
              <a:spcBef>
                <a:spcPts val="1200"/>
              </a:spcBef>
              <a:defRPr i="1" sz="1200">
                <a:latin typeface="Times Roman"/>
                <a:ea typeface="Times Roman"/>
                <a:cs typeface="Times Roman"/>
                <a:sym typeface="Times Roman"/>
              </a:defRPr>
            </a:pPr>
            <a:r>
              <a:t>Valdes, A. M., Walter, J., Segal, E., &amp; Spector, T. D. (2018). Role of the gut microbiota in nutrition and health. BMJ, 361, k2179. </a:t>
            </a:r>
            <a:r>
              <a:rPr u="sng">
                <a:solidFill>
                  <a:srgbClr val="0000FF"/>
                </a:solidFill>
                <a:uFill>
                  <a:solidFill>
                    <a:srgbClr val="0000FF"/>
                  </a:solidFill>
                </a:uFill>
                <a:hlinkClick r:id="rId5" invalidUrl="" action="" tgtFrame="" tooltip="" history="1" highlightClick="0" endSnd="0"/>
              </a:rPr>
              <a:t>https://doi.org/10.1136/bmj.k2179</a:t>
            </a:r>
          </a:p>
          <a:p>
            <a:pPr>
              <a:spcBef>
                <a:spcPts val="1200"/>
              </a:spcBef>
              <a:defRPr i="1" sz="1200">
                <a:latin typeface="Times Roman"/>
                <a:ea typeface="Times Roman"/>
                <a:cs typeface="Times Roman"/>
                <a:sym typeface="Times Roman"/>
              </a:defRPr>
            </a:pPr>
            <a:r>
              <a:t>Gibson, G. R., Hutkins, R., Sanders, M. E., et al. (2017). The International Scientific Association for Probiotics and Prebiotics (ISAPP) consensus statement on the definition and scope of prebiotics. Nature Reviews Gastroenterology &amp; Hepatology, 14(8), 491–502.</a:t>
            </a:r>
          </a:p>
          <a:p>
            <a:pPr>
              <a:spcBef>
                <a:spcPts val="1200"/>
              </a:spcBef>
              <a:defRPr i="1" sz="1200">
                <a:latin typeface="Times Roman"/>
                <a:ea typeface="Times Roman"/>
                <a:cs typeface="Times Roman"/>
                <a:sym typeface="Times Roman"/>
              </a:defRPr>
            </a:pPr>
            <a:r>
              <a:t>Gropper, S. S., &amp; Smith, J. L. (2021). Advanced Nutrition and Human Metabolism (8th ed.). Cengage Learning.</a:t>
            </a:r>
          </a:p>
          <a:p>
            <a:pPr>
              <a:spcBef>
                <a:spcPts val="1200"/>
              </a:spcBef>
              <a:defRPr i="1" sz="1200">
                <a:latin typeface="Times Roman"/>
                <a:ea typeface="Times Roman"/>
                <a:cs typeface="Times Roman"/>
                <a:sym typeface="Times Roman"/>
              </a:defRPr>
            </a:pPr>
            <a:r>
              <a:t>Ross, A. C., Caballero, B., Cousins, R. J., Tucker, K. L., &amp; Ziegler, T. R. (Eds.). (2020). Modern Nutrition in Health and Disease (12th ed.). Wolters Kluwer.</a:t>
            </a:r>
          </a:p>
          <a:p>
            <a:pPr>
              <a:spcBef>
                <a:spcPts val="1200"/>
              </a:spcBef>
              <a:defRPr i="1" sz="1200">
                <a:latin typeface="Times Roman"/>
                <a:ea typeface="Times Roman"/>
                <a:cs typeface="Times Roman"/>
                <a:sym typeface="Times Roman"/>
              </a:defRPr>
            </a:pPr>
            <a:r>
              <a:t>Cani, P. D., &amp; Delzenne, N. M. (2009). The role of the gut microbiota in energy metabolism and metabolic disease. Current Pharmaceutical Design, 15(13), 1546–1558.</a:t>
            </a:r>
          </a:p>
          <a:p>
            <a:pPr>
              <a:spcBef>
                <a:spcPts val="1200"/>
              </a:spcBef>
              <a:defRPr i="1" sz="1200">
                <a:latin typeface="Times Roman"/>
                <a:ea typeface="Times Roman"/>
                <a:cs typeface="Times Roman"/>
                <a:sym typeface="Times Roman"/>
              </a:defRPr>
            </a:pPr>
            <a:r>
              <a:t>Koh, A., De Vadder, F., Kovatcheva-Datchary, P., &amp; Bäckhed, F. (2016). From dietary fiber to host physiology: Short-chain fatty acids as key bacterial metabolites. Cell, 165(6), 1332–1345. </a:t>
            </a:r>
            <a:r>
              <a:rPr u="sng">
                <a:solidFill>
                  <a:srgbClr val="0000FF"/>
                </a:solidFill>
                <a:uFill>
                  <a:solidFill>
                    <a:srgbClr val="0000FF"/>
                  </a:solidFill>
                </a:uFill>
                <a:hlinkClick r:id="rId6" invalidUrl="" action="" tgtFrame="" tooltip="" history="1" highlightClick="0" endSnd="0"/>
              </a:rPr>
              <a:t>https://doi.org/10.1016/j.cell.2016.05.041</a:t>
            </a:r>
          </a:p>
          <a:p>
            <a:pPr>
              <a:spcBef>
                <a:spcPts val="1200"/>
              </a:spcBef>
              <a:defRPr i="1" sz="1200">
                <a:latin typeface="Times Roman"/>
                <a:ea typeface="Times Roman"/>
                <a:cs typeface="Times Roman"/>
                <a:sym typeface="Times Roman"/>
              </a:defRPr>
            </a:pPr>
            <a:r>
              <a:t>Gropper, S. S., &amp; Smith, J. L. (2021). Advanced Nutrition and Human Metabolism (8th ed.). Cengage Learning.</a:t>
            </a:r>
          </a:p>
          <a:p>
            <a:pPr>
              <a:spcBef>
                <a:spcPts val="1200"/>
              </a:spcBef>
              <a:defRPr i="1" sz="1200">
                <a:latin typeface="Times Roman"/>
                <a:ea typeface="Times Roman"/>
                <a:cs typeface="Times Roman"/>
                <a:sym typeface="Times Roman"/>
              </a:defRPr>
            </a:pPr>
            <a:r>
              <a:t>Ross, A. C., Caballero, B., Cousins, R. J., Tucker, K. L., &amp; Ziegler, T. R. (Eds.). (2020). Modern Nutrition in Health and Disease (12th ed.). Wolters Kluwer.</a:t>
            </a:r>
          </a:p>
          <a:p>
            <a:pPr>
              <a:spcBef>
                <a:spcPts val="1200"/>
              </a:spcBef>
              <a:defRPr i="1" sz="1200">
                <a:latin typeface="Times Roman"/>
                <a:ea typeface="Times Roman"/>
                <a:cs typeface="Times Roman"/>
                <a:sym typeface="Times Roman"/>
              </a:defRPr>
            </a:pPr>
            <a:r>
              <a:t>Hotamisligil, G. S. (2017). Inflammation, metaflammation, and immunometabolic disorders. Nature, 542(7640), 177–185. </a:t>
            </a:r>
            <a:r>
              <a:rPr u="sng">
                <a:solidFill>
                  <a:srgbClr val="0000FF"/>
                </a:solidFill>
                <a:uFill>
                  <a:solidFill>
                    <a:srgbClr val="0000FF"/>
                  </a:solidFill>
                </a:uFill>
                <a:hlinkClick r:id="rId7" invalidUrl="" action="" tgtFrame="" tooltip="" history="1" highlightClick="0" endSnd="0"/>
              </a:rPr>
              <a:t>https://doi.org/10.1038/nature21363</a:t>
            </a:r>
          </a:p>
          <a:p>
            <a:pPr>
              <a:spcBef>
                <a:spcPts val="1200"/>
              </a:spcBef>
              <a:defRPr i="1" sz="1200">
                <a:latin typeface="Times Roman"/>
                <a:ea typeface="Times Roman"/>
                <a:cs typeface="Times Roman"/>
                <a:sym typeface="Times Roman"/>
              </a:defRPr>
            </a:pPr>
            <a:r>
              <a:t>Rains, J. L., &amp; Jain, S. K. (2011). Oxidative stress, insulin signaling, and diabetes. Free Radical Biology &amp; Medicine, 50(5), 567–575.</a:t>
            </a:r>
          </a:p>
          <a:p>
            <a:pPr>
              <a:spcBef>
                <a:spcPts val="1200"/>
              </a:spcBef>
              <a:defRPr i="1" sz="1200">
                <a:latin typeface="Times Roman"/>
                <a:ea typeface="Times Roman"/>
                <a:cs typeface="Times Roman"/>
                <a:sym typeface="Times Roman"/>
              </a:defRPr>
            </a:pPr>
            <a:r>
              <a:t>Petersen, M. C., &amp; Shulman, G. I. (2018). Mechanisms of insulin action and insulin resistance. Physiological Reviews, 98(4), 2133–2223.</a:t>
            </a:r>
          </a:p>
          <a:p>
            <a:pPr>
              <a:spcBef>
                <a:spcPts val="1200"/>
              </a:spcBef>
              <a:defRPr i="1" sz="1200">
                <a:latin typeface="Times Roman"/>
                <a:ea typeface="Times Roman"/>
                <a:cs typeface="Times Roman"/>
                <a:sym typeface="Times Roman"/>
              </a:defRPr>
            </a:pPr>
            <a:r>
              <a:t>de Mello, A. H., Costa, A. B., Engel, J. D. G., &amp; Rezin, G. T. (2018). Mitochondrial dysfunction in obesity. Life Sciences, 192, 26–32.</a:t>
            </a:r>
          </a:p>
          <a:p>
            <a:pPr>
              <a:spcBef>
                <a:spcPts val="1200"/>
              </a:spcBef>
            </a:pPr>
            <a:endParaRPr i="1" sz="1200">
              <a:latin typeface="Times Roman"/>
              <a:ea typeface="Times Roman"/>
              <a:cs typeface="Times Roman"/>
              <a:sym typeface="Times Roman"/>
            </a:endParaRPr>
          </a:p>
          <a:p>
            <a:pPr>
              <a:defRPr sz="1200">
                <a:latin typeface="Times Roman"/>
                <a:ea typeface="Times Roman"/>
                <a:cs typeface="Times Roman"/>
                <a:sym typeface="Times Roman"/>
              </a:defRPr>
            </a:pPr>
            <a:r>
              <a:t>Guyton, A. C., &amp; Hall, J. E. (2021). </a:t>
            </a:r>
            <a:r>
              <a:rPr i="1"/>
              <a:t>Textbook of Medical Physiology</a:t>
            </a:r>
            <a:r>
              <a:t> (15th ed.). Elsevier.</a:t>
            </a:r>
          </a:p>
          <a:p>
            <a:pPr>
              <a:spcBef>
                <a:spcPts val="1200"/>
              </a:spcBef>
              <a:defRPr sz="1200">
                <a:latin typeface="Times Roman"/>
                <a:ea typeface="Times Roman"/>
                <a:cs typeface="Times Roman"/>
                <a:sym typeface="Times Roman"/>
              </a:defRPr>
            </a:pPr>
            <a:r>
              <a:t>Barrett, K. E., Barman, S. M., Brooks, H. L., &amp; Yuan, J. X.-J. (2019). </a:t>
            </a:r>
            <a:r>
              <a:rPr i="1"/>
              <a:t>Ganong’s Review of Medical Physiology</a:t>
            </a:r>
            <a:r>
              <a:t> (26th ed.). McGraw-Hill Education.</a:t>
            </a:r>
          </a:p>
          <a:p>
            <a:pPr>
              <a:spcBef>
                <a:spcPts val="1200"/>
              </a:spcBef>
              <a:defRPr sz="1200">
                <a:latin typeface="Times Roman"/>
                <a:ea typeface="Times Roman"/>
                <a:cs typeface="Times Roman"/>
                <a:sym typeface="Times Roman"/>
              </a:defRPr>
            </a:pPr>
            <a:r>
              <a:t>Ross, A. C., Caballero, B., Cousins, R. J., Tucker, K. L., &amp; Ziegler, T. R. (Eds.). (2020). </a:t>
            </a:r>
            <a:r>
              <a:rPr i="1"/>
              <a:t>Modern Nutrition in Health and Disease</a:t>
            </a:r>
            <a:r>
              <a:t> (12th ed.). Wolters Kluwer.</a:t>
            </a:r>
            <a:endParaRPr i="1">
              <a:latin typeface="Helvetica Neue"/>
              <a:ea typeface="Helvetica Neue"/>
              <a:cs typeface="Helvetica Neue"/>
              <a:sym typeface="Helvetica Neue"/>
            </a:endParaRPr>
          </a:p>
          <a:p>
            <a:pPr>
              <a:spcBef>
                <a:spcPts val="1200"/>
              </a:spcBef>
            </a:pPr>
            <a:endParaRPr i="1">
              <a:latin typeface="Helvetica Neue"/>
              <a:ea typeface="Helvetica Neue"/>
              <a:cs typeface="Helvetica Neue"/>
              <a:sym typeface="Helvetica Neue"/>
            </a:endParaRPr>
          </a:p>
          <a:p>
            <a:pPr>
              <a:lnSpc>
                <a:spcPct val="116665"/>
              </a:lnSpc>
              <a:defRPr sz="7800">
                <a:solidFill>
                  <a:srgbClr val="FFFFFF"/>
                </a:solidFill>
                <a:latin typeface="Poppins"/>
                <a:ea typeface="Poppins"/>
                <a:cs typeface="Poppins"/>
                <a:sym typeface="Poppins"/>
              </a:defRPr>
            </a:pPr>
            <a:r>
              <a:t>Effect of Microbiome on Body Composition &amp; Metabolism</a:t>
            </a:r>
          </a:p>
        </p:txBody>
      </p:sp>
      <p:sp>
        <p:nvSpPr>
          <p:cNvPr id="1175" name="Google Shape;1267;p121"/>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176" name="Google Shape;1268;p121"/>
          <p:cNvSpPr txBox="1"/>
          <p:nvPr>
            <p:ph type="sldNum" sz="quarter" idx="4294967295"/>
          </p:nvPr>
        </p:nvSpPr>
        <p:spPr>
          <a:xfrm>
            <a:off x="8350977" y="6414780"/>
            <a:ext cx="335776"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1" name="Google Shape;171;p12"/>
          <p:cNvSpPr/>
          <p:nvPr/>
        </p:nvSpPr>
        <p:spPr>
          <a:xfrm rot="10800000">
            <a:off x="0" y="0"/>
            <a:ext cx="18288000" cy="10287000"/>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202" name="Google Shape;172;p12"/>
          <p:cNvSpPr/>
          <p:nvPr/>
        </p:nvSpPr>
        <p:spPr>
          <a:xfrm>
            <a:off x="-528001" y="0"/>
            <a:ext cx="19048202" cy="29310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203" name="Google Shape;173;p12"/>
          <p:cNvSpPr txBox="1"/>
          <p:nvPr/>
        </p:nvSpPr>
        <p:spPr>
          <a:xfrm>
            <a:off x="700945" y="946147"/>
            <a:ext cx="17035418"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Key Micronutrients in Pregnancy</a:t>
            </a:r>
          </a:p>
        </p:txBody>
      </p:sp>
      <p:sp>
        <p:nvSpPr>
          <p:cNvPr id="204" name="Google Shape;174;p12"/>
          <p:cNvSpPr txBox="1"/>
          <p:nvPr/>
        </p:nvSpPr>
        <p:spPr>
          <a:xfrm>
            <a:off x="17187887" y="9210674"/>
            <a:ext cx="295230" cy="28379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ctr">
              <a:lnSpc>
                <a:spcPct val="140000"/>
              </a:lnSpc>
              <a:defRPr sz="2000"/>
            </a:lvl1pPr>
          </a:lstStyle>
          <a:p>
            <a:pPr/>
            <a:r>
              <a:t>10</a:t>
            </a:r>
          </a:p>
        </p:txBody>
      </p:sp>
      <p:graphicFrame>
        <p:nvGraphicFramePr>
          <p:cNvPr id="205" name="Google Shape;175;p12"/>
          <p:cNvGraphicFramePr/>
          <p:nvPr/>
        </p:nvGraphicFramePr>
        <p:xfrm>
          <a:off x="385692" y="2931068"/>
          <a:ext cx="17665952" cy="6749226"/>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2289400"/>
                <a:gridCol w="3990925"/>
                <a:gridCol w="4621375"/>
                <a:gridCol w="6764250"/>
              </a:tblGrid>
              <a:tr h="358050">
                <a:tc>
                  <a:txBody>
                    <a:bodyPr/>
                    <a:lstStyle/>
                    <a:p>
                      <a:pPr algn="ctr">
                        <a:defRPr sz="1800"/>
                      </a:pPr>
                      <a:r>
                        <a:rPr b="1">
                          <a:latin typeface="Calibri"/>
                          <a:ea typeface="Calibri"/>
                          <a:cs typeface="Calibri"/>
                        </a:rPr>
                        <a:t>Nutrient</a:t>
                      </a:r>
                    </a:p>
                  </a:txBody>
                  <a:tcPr marL="12700" marR="12700" marT="12700" marB="12700" anchor="ctr" anchorCtr="0" horzOverflow="overflow"/>
                </a:tc>
                <a:tc>
                  <a:txBody>
                    <a:bodyPr/>
                    <a:lstStyle/>
                    <a:p>
                      <a:pPr>
                        <a:defRPr sz="1800"/>
                      </a:pPr>
                      <a:r>
                        <a:rPr b="1">
                          <a:latin typeface="Calibri"/>
                          <a:ea typeface="Calibri"/>
                          <a:cs typeface="Calibri"/>
                        </a:rPr>
                        <a:t>RDA/AI</a:t>
                      </a:r>
                    </a:p>
                  </a:txBody>
                  <a:tcPr marL="12700" marR="12700" marT="12700" marB="12700" anchor="ctr" anchorCtr="0" horzOverflow="overflow"/>
                </a:tc>
                <a:tc>
                  <a:txBody>
                    <a:bodyPr/>
                    <a:lstStyle/>
                    <a:p>
                      <a:pPr algn="ctr">
                        <a:defRPr sz="1800"/>
                      </a:pPr>
                      <a:r>
                        <a:rPr b="1">
                          <a:latin typeface="Calibri"/>
                          <a:ea typeface="Calibri"/>
                          <a:cs typeface="Calibri"/>
                        </a:rPr>
                        <a:t>Why it matters</a:t>
                      </a:r>
                    </a:p>
                  </a:txBody>
                  <a:tcPr marL="12700" marR="12700" marT="12700" marB="12700" anchor="ctr" anchorCtr="0" horzOverflow="overflow"/>
                </a:tc>
                <a:tc>
                  <a:txBody>
                    <a:bodyPr/>
                    <a:lstStyle/>
                    <a:p>
                      <a:pPr algn="ctr">
                        <a:defRPr sz="1800"/>
                      </a:pPr>
                      <a:r>
                        <a:rPr b="1">
                          <a:latin typeface="Calibri"/>
                          <a:ea typeface="Calibri"/>
                          <a:cs typeface="Calibri"/>
                        </a:rPr>
                        <a:t>Top food sources / notes</a:t>
                      </a:r>
                    </a:p>
                  </a:txBody>
                  <a:tcPr marL="12700" marR="12700" marT="12700" marB="12700" anchor="ctr" anchorCtr="0" horzOverflow="overflow"/>
                </a:tc>
              </a:tr>
              <a:tr h="554975">
                <a:tc>
                  <a:txBody>
                    <a:bodyPr/>
                    <a:lstStyle/>
                    <a:p>
                      <a:pPr algn="ctr">
                        <a:defRPr sz="1800"/>
                      </a:pPr>
                      <a:r>
                        <a:rPr b="1">
                          <a:latin typeface="Calibri"/>
                          <a:ea typeface="Calibri"/>
                          <a:cs typeface="Calibri"/>
                        </a:rPr>
                        <a:t>Folate (DFE)</a:t>
                      </a:r>
                    </a:p>
                  </a:txBody>
                  <a:tcPr marL="12700" marR="12700" marT="12700" marB="12700" anchor="ctr" anchorCtr="0" horzOverflow="overflow"/>
                </a:tc>
                <a:tc>
                  <a:txBody>
                    <a:bodyPr/>
                    <a:lstStyle/>
                    <a:p>
                      <a:pPr algn="ctr">
                        <a:defRPr sz="1800"/>
                      </a:pPr>
                      <a:r>
                        <a:rPr b="1">
                          <a:latin typeface="Calibri"/>
                          <a:ea typeface="Calibri"/>
                          <a:cs typeface="Calibri"/>
                        </a:rPr>
                        <a:t>600 mcg/day</a:t>
                      </a:r>
                    </a:p>
                  </a:txBody>
                  <a:tcPr marL="12700" marR="12700" marT="12700" marB="12700" anchor="ctr" anchorCtr="0" horzOverflow="overflow"/>
                </a:tc>
                <a:tc>
                  <a:txBody>
                    <a:bodyPr/>
                    <a:lstStyle/>
                    <a:p>
                      <a:pPr algn="ctr">
                        <a:defRPr sz="1800"/>
                      </a:pPr>
                      <a:r>
                        <a:rPr>
                          <a:latin typeface="Calibri"/>
                          <a:ea typeface="Calibri"/>
                          <a:cs typeface="Calibri"/>
                        </a:rPr>
                        <a:t>Neural tube closure; DNA synthesis</a:t>
                      </a:r>
                    </a:p>
                  </a:txBody>
                  <a:tcPr marL="12700" marR="12700" marT="12700" marB="12700" anchor="ctr" anchorCtr="0" horzOverflow="overflow"/>
                </a:tc>
                <a:tc>
                  <a:txBody>
                    <a:bodyPr/>
                    <a:lstStyle/>
                    <a:p>
                      <a:pPr algn="ctr">
                        <a:defRPr sz="1800"/>
                      </a:pPr>
                      <a:r>
                        <a:rPr>
                          <a:latin typeface="Calibri"/>
                          <a:ea typeface="Calibri"/>
                          <a:cs typeface="Calibri"/>
                        </a:rPr>
                        <a:t>Prenatal with folic acid; leafy greens, legumes, fortified grains</a:t>
                      </a:r>
                    </a:p>
                  </a:txBody>
                  <a:tcPr marL="12700" marR="12700" marT="12700" marB="12700" anchor="ctr" anchorCtr="0" horzOverflow="overflow"/>
                </a:tc>
              </a:tr>
              <a:tr h="358050">
                <a:tc>
                  <a:txBody>
                    <a:bodyPr/>
                    <a:lstStyle/>
                    <a:p>
                      <a:pPr algn="ctr">
                        <a:defRPr sz="1800"/>
                      </a:pPr>
                      <a:r>
                        <a:rPr b="1">
                          <a:latin typeface="Calibri"/>
                          <a:ea typeface="Calibri"/>
                          <a:cs typeface="Calibri"/>
                        </a:rPr>
                        <a:t>Iron</a:t>
                      </a:r>
                    </a:p>
                  </a:txBody>
                  <a:tcPr marL="12700" marR="12700" marT="12700" marB="12700" anchor="ctr" anchorCtr="0" horzOverflow="overflow"/>
                </a:tc>
                <a:tc>
                  <a:txBody>
                    <a:bodyPr/>
                    <a:lstStyle/>
                    <a:p>
                      <a:pPr algn="ctr">
                        <a:defRPr sz="1800"/>
                      </a:pPr>
                      <a:r>
                        <a:rPr b="1">
                          <a:latin typeface="Calibri"/>
                          <a:ea typeface="Calibri"/>
                          <a:cs typeface="Calibri"/>
                        </a:rPr>
                        <a:t>27 mg/day</a:t>
                      </a:r>
                    </a:p>
                  </a:txBody>
                  <a:tcPr marL="12700" marR="12700" marT="12700" marB="12700" anchor="ctr" anchorCtr="0" horzOverflow="overflow"/>
                </a:tc>
                <a:tc>
                  <a:txBody>
                    <a:bodyPr/>
                    <a:lstStyle/>
                    <a:p>
                      <a:pPr algn="ctr">
                        <a:defRPr sz="1800"/>
                      </a:pPr>
                      <a:r>
                        <a:rPr>
                          <a:latin typeface="Calibri"/>
                          <a:ea typeface="Calibri"/>
                          <a:cs typeface="Calibri"/>
                        </a:rPr>
                        <a:t>Maternal RBC expansion; fetal growth</a:t>
                      </a:r>
                    </a:p>
                  </a:txBody>
                  <a:tcPr marL="12700" marR="12700" marT="12700" marB="12700" anchor="ctr" anchorCtr="0" horzOverflow="overflow"/>
                </a:tc>
                <a:tc>
                  <a:txBody>
                    <a:bodyPr/>
                    <a:lstStyle/>
                    <a:p>
                      <a:pPr algn="ctr">
                        <a:defRPr sz="1800"/>
                      </a:pPr>
                      <a:r>
                        <a:rPr>
                          <a:latin typeface="Calibri"/>
                          <a:ea typeface="Calibri"/>
                          <a:cs typeface="Calibri"/>
                        </a:rPr>
                        <a:t>Red meat, legumes, fortified cereal; pair with vitamin C</a:t>
                      </a:r>
                    </a:p>
                  </a:txBody>
                  <a:tcPr marL="12700" marR="12700" marT="12700" marB="12700" anchor="ctr" anchorCtr="0" horzOverflow="overflow"/>
                </a:tc>
              </a:tr>
              <a:tr h="358050">
                <a:tc>
                  <a:txBody>
                    <a:bodyPr/>
                    <a:lstStyle/>
                    <a:p>
                      <a:pPr algn="ctr">
                        <a:defRPr sz="1800"/>
                      </a:pPr>
                      <a:r>
                        <a:rPr b="1">
                          <a:latin typeface="Calibri"/>
                          <a:ea typeface="Calibri"/>
                          <a:cs typeface="Calibri"/>
                        </a:rPr>
                        <a:t>Iodine</a:t>
                      </a:r>
                    </a:p>
                  </a:txBody>
                  <a:tcPr marL="12700" marR="12700" marT="12700" marB="12700" anchor="ctr" anchorCtr="0" horzOverflow="overflow"/>
                </a:tc>
                <a:tc>
                  <a:txBody>
                    <a:bodyPr/>
                    <a:lstStyle/>
                    <a:p>
                      <a:pPr algn="ctr">
                        <a:defRPr sz="1800"/>
                      </a:pPr>
                      <a:r>
                        <a:rPr b="1">
                          <a:latin typeface="Calibri"/>
                          <a:ea typeface="Calibri"/>
                          <a:cs typeface="Calibri"/>
                        </a:rPr>
                        <a:t>220 mcg/day</a:t>
                      </a:r>
                    </a:p>
                  </a:txBody>
                  <a:tcPr marL="12700" marR="12700" marT="12700" marB="12700" anchor="ctr" anchorCtr="0" horzOverflow="overflow"/>
                </a:tc>
                <a:tc>
                  <a:txBody>
                    <a:bodyPr/>
                    <a:lstStyle/>
                    <a:p>
                      <a:pPr algn="ctr">
                        <a:defRPr sz="1800"/>
                      </a:pPr>
                      <a:r>
                        <a:rPr>
                          <a:latin typeface="Calibri"/>
                          <a:ea typeface="Calibri"/>
                          <a:cs typeface="Calibri"/>
                        </a:rPr>
                        <a:t>Thyroid hormones → fetal brain dev.</a:t>
                      </a:r>
                    </a:p>
                  </a:txBody>
                  <a:tcPr marL="12700" marR="12700" marT="12700" marB="12700" anchor="ctr" anchorCtr="0" horzOverflow="overflow"/>
                </a:tc>
                <a:tc>
                  <a:txBody>
                    <a:bodyPr/>
                    <a:lstStyle/>
                    <a:p>
                      <a:pPr algn="ctr">
                        <a:defRPr sz="1800"/>
                      </a:pPr>
                      <a:r>
                        <a:rPr>
                          <a:latin typeface="Calibri"/>
                          <a:ea typeface="Calibri"/>
                          <a:cs typeface="Calibri"/>
                        </a:rPr>
                        <a:t>Iodized salt, dairy, seafood; ensure prenatal has ~150 mcg</a:t>
                      </a:r>
                    </a:p>
                  </a:txBody>
                  <a:tcPr marL="12700" marR="12700" marT="12700" marB="12700" anchor="ctr" anchorCtr="0" horzOverflow="overflow"/>
                </a:tc>
              </a:tr>
              <a:tr h="554975">
                <a:tc>
                  <a:txBody>
                    <a:bodyPr/>
                    <a:lstStyle/>
                    <a:p>
                      <a:pPr algn="ctr">
                        <a:defRPr sz="1800"/>
                      </a:pPr>
                      <a:r>
                        <a:rPr b="1">
                          <a:latin typeface="Calibri"/>
                          <a:ea typeface="Calibri"/>
                          <a:cs typeface="Calibri"/>
                        </a:rPr>
                        <a:t>Choline</a:t>
                      </a:r>
                    </a:p>
                  </a:txBody>
                  <a:tcPr marL="12700" marR="12700" marT="12700" marB="12700" anchor="ctr" anchorCtr="0" horzOverflow="overflow"/>
                </a:tc>
                <a:tc>
                  <a:txBody>
                    <a:bodyPr/>
                    <a:lstStyle/>
                    <a:p>
                      <a:pPr algn="ctr">
                        <a:defRPr sz="1800"/>
                      </a:pPr>
                      <a:r>
                        <a:rPr b="1">
                          <a:latin typeface="Calibri"/>
                          <a:ea typeface="Calibri"/>
                          <a:cs typeface="Calibri"/>
                        </a:rPr>
                        <a:t>450 mg/day (AI)</a:t>
                      </a:r>
                    </a:p>
                  </a:txBody>
                  <a:tcPr marL="12700" marR="12700" marT="12700" marB="12700" anchor="ctr" anchorCtr="0" horzOverflow="overflow"/>
                </a:tc>
                <a:tc>
                  <a:txBody>
                    <a:bodyPr/>
                    <a:lstStyle/>
                    <a:p>
                      <a:pPr algn="ctr">
                        <a:defRPr sz="1800"/>
                      </a:pPr>
                      <a:r>
                        <a:rPr>
                          <a:latin typeface="Calibri"/>
                          <a:ea typeface="Calibri"/>
                          <a:cs typeface="Calibri"/>
                        </a:rPr>
                        <a:t>Neural tube/brain, placental function</a:t>
                      </a:r>
                    </a:p>
                  </a:txBody>
                  <a:tcPr marL="12700" marR="12700" marT="12700" marB="12700" anchor="ctr" anchorCtr="0" horzOverflow="overflow"/>
                </a:tc>
                <a:tc>
                  <a:txBody>
                    <a:bodyPr/>
                    <a:lstStyle/>
                    <a:p>
                      <a:pPr algn="ctr">
                        <a:defRPr sz="1800"/>
                      </a:pPr>
                      <a:r>
                        <a:rPr>
                          <a:latin typeface="Calibri"/>
                          <a:ea typeface="Calibri"/>
                          <a:cs typeface="Calibri"/>
                        </a:rPr>
                        <a:t>Eggs (yolks!), meat, fish, soy; many prenatals are low—consider add-on</a:t>
                      </a:r>
                    </a:p>
                  </a:txBody>
                  <a:tcPr marL="12700" marR="12700" marT="12700" marB="12700" anchor="ctr" anchorCtr="0" horzOverflow="overflow"/>
                </a:tc>
              </a:tr>
              <a:tr h="358050">
                <a:tc>
                  <a:txBody>
                    <a:bodyPr/>
                    <a:lstStyle/>
                    <a:p>
                      <a:pPr algn="ctr">
                        <a:defRPr sz="1800"/>
                      </a:pPr>
                      <a:r>
                        <a:rPr b="1">
                          <a:latin typeface="Calibri"/>
                          <a:ea typeface="Calibri"/>
                          <a:cs typeface="Calibri"/>
                        </a:rPr>
                        <a:t>Calcium</a:t>
                      </a:r>
                    </a:p>
                  </a:txBody>
                  <a:tcPr marL="12700" marR="12700" marT="12700" marB="12700" anchor="ctr" anchorCtr="0" horzOverflow="overflow"/>
                </a:tc>
                <a:tc>
                  <a:txBody>
                    <a:bodyPr/>
                    <a:lstStyle/>
                    <a:p>
                      <a:pPr algn="ctr">
                        <a:defRPr b="1" sz="1800">
                          <a:latin typeface="Calibri"/>
                          <a:ea typeface="Calibri"/>
                          <a:cs typeface="Calibri"/>
                        </a:defRPr>
                      </a:pPr>
                      <a:r>
                        <a:t>1,000 mg/day</a:t>
                      </a:r>
                      <a:r>
                        <a:rPr b="0"/>
                        <a:t> (1,300 mg if ≤18 y)</a:t>
                      </a:r>
                    </a:p>
                  </a:txBody>
                  <a:tcPr marL="12700" marR="12700" marT="12700" marB="12700" anchor="ctr" anchorCtr="0" horzOverflow="overflow"/>
                </a:tc>
                <a:tc>
                  <a:txBody>
                    <a:bodyPr/>
                    <a:lstStyle/>
                    <a:p>
                      <a:pPr algn="ctr">
                        <a:defRPr sz="1800"/>
                      </a:pPr>
                      <a:r>
                        <a:rPr>
                          <a:latin typeface="Calibri"/>
                          <a:ea typeface="Calibri"/>
                          <a:cs typeface="Calibri"/>
                        </a:rPr>
                        <a:t>Maternal bone health; fetal skeleton</a:t>
                      </a:r>
                    </a:p>
                  </a:txBody>
                  <a:tcPr marL="12700" marR="12700" marT="12700" marB="12700" anchor="ctr" anchorCtr="0" horzOverflow="overflow"/>
                </a:tc>
                <a:tc>
                  <a:txBody>
                    <a:bodyPr/>
                    <a:lstStyle/>
                    <a:p>
                      <a:pPr algn="ctr">
                        <a:defRPr sz="1800"/>
                      </a:pPr>
                      <a:r>
                        <a:rPr>
                          <a:latin typeface="Calibri"/>
                          <a:ea typeface="Calibri"/>
                          <a:cs typeface="Calibri"/>
                        </a:rPr>
                        <a:t>Dairy/fortified milks, tofu (calcium-set), greens</a:t>
                      </a:r>
                    </a:p>
                  </a:txBody>
                  <a:tcPr marL="12700" marR="12700" marT="12700" marB="12700" anchor="ctr" anchorCtr="0" horzOverflow="overflow"/>
                </a:tc>
              </a:tr>
              <a:tr h="358050">
                <a:tc>
                  <a:txBody>
                    <a:bodyPr/>
                    <a:lstStyle/>
                    <a:p>
                      <a:pPr algn="ctr">
                        <a:defRPr sz="1800"/>
                      </a:pPr>
                      <a:r>
                        <a:rPr b="1">
                          <a:latin typeface="Calibri"/>
                          <a:ea typeface="Calibri"/>
                          <a:cs typeface="Calibri"/>
                        </a:rPr>
                        <a:t>Vitamin D</a:t>
                      </a:r>
                    </a:p>
                  </a:txBody>
                  <a:tcPr marL="12700" marR="12700" marT="12700" marB="12700" anchor="ctr" anchorCtr="0" horzOverflow="overflow"/>
                </a:tc>
                <a:tc>
                  <a:txBody>
                    <a:bodyPr/>
                    <a:lstStyle/>
                    <a:p>
                      <a:pPr algn="ctr">
                        <a:defRPr sz="1800"/>
                      </a:pPr>
                      <a:r>
                        <a:rPr b="1">
                          <a:latin typeface="Calibri"/>
                          <a:ea typeface="Calibri"/>
                          <a:cs typeface="Calibri"/>
                        </a:rPr>
                        <a:t>600 IU (15 mcg)/day</a:t>
                      </a:r>
                    </a:p>
                  </a:txBody>
                  <a:tcPr marL="12700" marR="12700" marT="12700" marB="12700" anchor="ctr" anchorCtr="0" horzOverflow="overflow"/>
                </a:tc>
                <a:tc>
                  <a:txBody>
                    <a:bodyPr/>
                    <a:lstStyle/>
                    <a:p>
                      <a:pPr algn="ctr">
                        <a:defRPr sz="1800"/>
                      </a:pPr>
                      <a:r>
                        <a:rPr>
                          <a:latin typeface="Calibri"/>
                          <a:ea typeface="Calibri"/>
                          <a:cs typeface="Calibri"/>
                        </a:rPr>
                        <a:t>Calcium absorption; immune</a:t>
                      </a:r>
                    </a:p>
                  </a:txBody>
                  <a:tcPr marL="12700" marR="12700" marT="12700" marB="12700" anchor="ctr" anchorCtr="0" horzOverflow="overflow"/>
                </a:tc>
                <a:tc>
                  <a:txBody>
                    <a:bodyPr/>
                    <a:lstStyle/>
                    <a:p>
                      <a:pPr algn="ctr">
                        <a:defRPr sz="1800"/>
                      </a:pPr>
                      <a:r>
                        <a:rPr>
                          <a:latin typeface="Calibri"/>
                          <a:ea typeface="Calibri"/>
                          <a:cs typeface="Calibri"/>
                        </a:rPr>
                        <a:t>Sunlight, fortified milk, fatty fish; consider testing if low sun</a:t>
                      </a:r>
                    </a:p>
                  </a:txBody>
                  <a:tcPr marL="12700" marR="12700" marT="12700" marB="12700" anchor="ctr" anchorCtr="0" horzOverflow="overflow"/>
                </a:tc>
              </a:tr>
              <a:tr h="554975">
                <a:tc>
                  <a:txBody>
                    <a:bodyPr/>
                    <a:lstStyle/>
                    <a:p>
                      <a:pPr algn="ctr">
                        <a:defRPr sz="1800"/>
                      </a:pPr>
                      <a:r>
                        <a:rPr b="1">
                          <a:latin typeface="Calibri"/>
                          <a:ea typeface="Calibri"/>
                          <a:cs typeface="Calibri"/>
                        </a:rPr>
                        <a:t>Vitamin A</a:t>
                      </a:r>
                    </a:p>
                  </a:txBody>
                  <a:tcPr marL="12700" marR="12700" marT="12700" marB="12700" anchor="ctr" anchorCtr="0" horzOverflow="overflow"/>
                </a:tc>
                <a:tc>
                  <a:txBody>
                    <a:bodyPr/>
                    <a:lstStyle/>
                    <a:p>
                      <a:pPr algn="ctr">
                        <a:defRPr sz="1800"/>
                      </a:pPr>
                      <a:r>
                        <a:rPr b="1">
                          <a:latin typeface="Calibri"/>
                          <a:ea typeface="Calibri"/>
                          <a:cs typeface="Calibri"/>
                        </a:rPr>
                        <a:t>770 mcg RAE/day</a:t>
                      </a:r>
                    </a:p>
                  </a:txBody>
                  <a:tcPr marL="12700" marR="12700" marT="12700" marB="12700" anchor="ctr" anchorCtr="0" horzOverflow="overflow"/>
                </a:tc>
                <a:tc>
                  <a:txBody>
                    <a:bodyPr/>
                    <a:lstStyle/>
                    <a:p>
                      <a:pPr algn="ctr">
                        <a:defRPr sz="1800"/>
                      </a:pPr>
                      <a:r>
                        <a:rPr>
                          <a:latin typeface="Calibri"/>
                          <a:ea typeface="Calibri"/>
                          <a:cs typeface="Calibri"/>
                        </a:rPr>
                        <a:t>Organ/eye development, immunity</a:t>
                      </a:r>
                    </a:p>
                  </a:txBody>
                  <a:tcPr marL="12700" marR="12700" marT="12700" marB="12700" anchor="ctr" anchorCtr="0" horzOverflow="overflow"/>
                </a:tc>
                <a:tc>
                  <a:txBody>
                    <a:bodyPr/>
                    <a:lstStyle/>
                    <a:p>
                      <a:pPr algn="ctr">
                        <a:defRPr sz="1800"/>
                      </a:pPr>
                      <a:r>
                        <a:rPr>
                          <a:latin typeface="Calibri"/>
                          <a:ea typeface="Calibri"/>
                          <a:cs typeface="Calibri"/>
                        </a:rPr>
                        <a:t>Orange/green veg, eggs, dairy; avoid high-dose retinol supplements</a:t>
                      </a:r>
                    </a:p>
                  </a:txBody>
                  <a:tcPr marL="12700" marR="12700" marT="12700" marB="12700" anchor="ctr" anchorCtr="0" horzOverflow="overflow"/>
                </a:tc>
              </a:tr>
              <a:tr h="554975">
                <a:tc>
                  <a:txBody>
                    <a:bodyPr/>
                    <a:lstStyle/>
                    <a:p>
                      <a:pPr algn="ctr">
                        <a:defRPr sz="1800"/>
                      </a:pPr>
                      <a:r>
                        <a:rPr b="1">
                          <a:latin typeface="Calibri"/>
                          <a:ea typeface="Calibri"/>
                          <a:cs typeface="Calibri"/>
                        </a:rPr>
                        <a:t>Vitamin B12</a:t>
                      </a:r>
                    </a:p>
                  </a:txBody>
                  <a:tcPr marL="12700" marR="12700" marT="12700" marB="12700" anchor="ctr" anchorCtr="0" horzOverflow="overflow"/>
                </a:tc>
                <a:tc>
                  <a:txBody>
                    <a:bodyPr/>
                    <a:lstStyle/>
                    <a:p>
                      <a:pPr algn="ctr">
                        <a:defRPr sz="1800"/>
                      </a:pPr>
                      <a:r>
                        <a:rPr b="1">
                          <a:latin typeface="Calibri"/>
                          <a:ea typeface="Calibri"/>
                          <a:cs typeface="Calibri"/>
                        </a:rPr>
                        <a:t>2.6 mcg/day</a:t>
                      </a:r>
                    </a:p>
                  </a:txBody>
                  <a:tcPr marL="12700" marR="12700" marT="12700" marB="12700" anchor="ctr" anchorCtr="0" horzOverflow="overflow"/>
                </a:tc>
                <a:tc>
                  <a:txBody>
                    <a:bodyPr/>
                    <a:lstStyle/>
                    <a:p>
                      <a:pPr algn="ctr">
                        <a:defRPr sz="1800"/>
                      </a:pPr>
                      <a:r>
                        <a:rPr>
                          <a:latin typeface="Calibri"/>
                          <a:ea typeface="Calibri"/>
                          <a:cs typeface="Calibri"/>
                        </a:rPr>
                        <a:t>Neurodevelopment; prevents maternal deficiency</a:t>
                      </a:r>
                    </a:p>
                  </a:txBody>
                  <a:tcPr marL="12700" marR="12700" marT="12700" marB="12700" anchor="ctr" anchorCtr="0" horzOverflow="overflow"/>
                </a:tc>
                <a:tc>
                  <a:txBody>
                    <a:bodyPr/>
                    <a:lstStyle/>
                    <a:p>
                      <a:pPr algn="ctr">
                        <a:defRPr sz="1800"/>
                      </a:pPr>
                      <a:r>
                        <a:rPr>
                          <a:latin typeface="Calibri"/>
                          <a:ea typeface="Calibri"/>
                          <a:cs typeface="Calibri"/>
                        </a:rPr>
                        <a:t>Meat, fish, eggs, dairy; vegans need fortified foods/supplement</a:t>
                      </a:r>
                    </a:p>
                  </a:txBody>
                  <a:tcPr marL="12700" marR="12700" marT="12700" marB="12700" anchor="ctr" anchorCtr="0" horzOverflow="overflow"/>
                </a:tc>
              </a:tr>
              <a:tr h="554975">
                <a:tc>
                  <a:txBody>
                    <a:bodyPr/>
                    <a:lstStyle/>
                    <a:p>
                      <a:pPr algn="ctr">
                        <a:defRPr sz="1800"/>
                      </a:pPr>
                      <a:r>
                        <a:rPr b="1">
                          <a:latin typeface="Calibri"/>
                          <a:ea typeface="Calibri"/>
                          <a:cs typeface="Calibri"/>
                        </a:rPr>
                        <a:t>Vitamin B6</a:t>
                      </a:r>
                    </a:p>
                  </a:txBody>
                  <a:tcPr marL="12700" marR="12700" marT="12700" marB="12700" anchor="ctr" anchorCtr="0" horzOverflow="overflow"/>
                </a:tc>
                <a:tc>
                  <a:txBody>
                    <a:bodyPr/>
                    <a:lstStyle/>
                    <a:p>
                      <a:pPr algn="ctr">
                        <a:defRPr sz="1800"/>
                      </a:pPr>
                      <a:r>
                        <a:rPr b="1">
                          <a:latin typeface="Calibri"/>
                          <a:ea typeface="Calibri"/>
                          <a:cs typeface="Calibri"/>
                        </a:rPr>
                        <a:t>1.9 mg/day</a:t>
                      </a:r>
                    </a:p>
                  </a:txBody>
                  <a:tcPr marL="12700" marR="12700" marT="12700" marB="12700" anchor="ctr" anchorCtr="0" horzOverflow="overflow"/>
                </a:tc>
                <a:tc>
                  <a:txBody>
                    <a:bodyPr/>
                    <a:lstStyle/>
                    <a:p>
                      <a:pPr algn="ctr">
                        <a:defRPr sz="1800"/>
                      </a:pPr>
                      <a:r>
                        <a:rPr>
                          <a:latin typeface="Calibri"/>
                          <a:ea typeface="Calibri"/>
                          <a:cs typeface="Calibri"/>
                        </a:rPr>
                        <a:t>Amino-acid metabolism; may help nausea</a:t>
                      </a:r>
                    </a:p>
                  </a:txBody>
                  <a:tcPr marL="12700" marR="12700" marT="12700" marB="12700" anchor="ctr" anchorCtr="0" horzOverflow="overflow"/>
                </a:tc>
                <a:tc>
                  <a:txBody>
                    <a:bodyPr/>
                    <a:lstStyle/>
                    <a:p>
                      <a:pPr algn="ctr">
                        <a:defRPr sz="1800"/>
                      </a:pPr>
                      <a:r>
                        <a:rPr>
                          <a:latin typeface="Calibri"/>
                          <a:ea typeface="Calibri"/>
                          <a:cs typeface="Calibri"/>
                        </a:rPr>
                        <a:t>Poultry, fish, potatoes, bananas</a:t>
                      </a:r>
                    </a:p>
                  </a:txBody>
                  <a:tcPr marL="12700" marR="12700" marT="12700" marB="12700" anchor="ctr" anchorCtr="0" horzOverflow="overflow"/>
                </a:tc>
              </a:tr>
              <a:tr h="554975">
                <a:tc>
                  <a:txBody>
                    <a:bodyPr/>
                    <a:lstStyle/>
                    <a:p>
                      <a:pPr algn="ctr">
                        <a:defRPr sz="1800"/>
                      </a:pPr>
                      <a:r>
                        <a:rPr b="1">
                          <a:latin typeface="Calibri"/>
                          <a:ea typeface="Calibri"/>
                          <a:cs typeface="Calibri"/>
                        </a:rPr>
                        <a:t>Vitamin C</a:t>
                      </a:r>
                    </a:p>
                  </a:txBody>
                  <a:tcPr marL="12700" marR="12700" marT="12700" marB="12700" anchor="ctr" anchorCtr="0" horzOverflow="overflow"/>
                </a:tc>
                <a:tc>
                  <a:txBody>
                    <a:bodyPr/>
                    <a:lstStyle/>
                    <a:p>
                      <a:pPr algn="ctr">
                        <a:defRPr sz="1800"/>
                      </a:pPr>
                      <a:r>
                        <a:rPr b="1">
                          <a:latin typeface="Calibri"/>
                          <a:ea typeface="Calibri"/>
                          <a:cs typeface="Calibri"/>
                        </a:rPr>
                        <a:t>85 mg/day</a:t>
                      </a:r>
                    </a:p>
                  </a:txBody>
                  <a:tcPr marL="12700" marR="12700" marT="12700" marB="12700" anchor="ctr" anchorCtr="0" horzOverflow="overflow"/>
                </a:tc>
                <a:tc>
                  <a:txBody>
                    <a:bodyPr/>
                    <a:lstStyle/>
                    <a:p>
                      <a:pPr algn="ctr">
                        <a:defRPr sz="1800"/>
                      </a:pPr>
                      <a:r>
                        <a:rPr>
                          <a:latin typeface="Calibri"/>
                          <a:ea typeface="Calibri"/>
                          <a:cs typeface="Calibri"/>
                        </a:rPr>
                        <a:t>Collagen, immune; boosts iron absorption</a:t>
                      </a:r>
                    </a:p>
                  </a:txBody>
                  <a:tcPr marL="12700" marR="12700" marT="12700" marB="12700" anchor="ctr" anchorCtr="0" horzOverflow="overflow"/>
                </a:tc>
                <a:tc>
                  <a:txBody>
                    <a:bodyPr/>
                    <a:lstStyle/>
                    <a:p>
                      <a:pPr algn="ctr">
                        <a:defRPr sz="1800"/>
                      </a:pPr>
                      <a:r>
                        <a:rPr>
                          <a:latin typeface="Calibri"/>
                          <a:ea typeface="Calibri"/>
                          <a:cs typeface="Calibri"/>
                        </a:rPr>
                        <a:t>Citrus, berries, peppers, broccoli</a:t>
                      </a:r>
                    </a:p>
                  </a:txBody>
                  <a:tcPr marL="12700" marR="12700" marT="12700" marB="12700" anchor="ctr" anchorCtr="0" horzOverflow="overflow"/>
                </a:tc>
              </a:tr>
              <a:tr h="358050">
                <a:tc>
                  <a:txBody>
                    <a:bodyPr/>
                    <a:lstStyle/>
                    <a:p>
                      <a:pPr algn="ctr">
                        <a:defRPr sz="1800"/>
                      </a:pPr>
                      <a:r>
                        <a:rPr b="1">
                          <a:latin typeface="Calibri"/>
                          <a:ea typeface="Calibri"/>
                          <a:cs typeface="Calibri"/>
                        </a:rPr>
                        <a:t>Zinc</a:t>
                      </a:r>
                    </a:p>
                  </a:txBody>
                  <a:tcPr marL="12700" marR="12700" marT="12700" marB="12700" anchor="ctr" anchorCtr="0" horzOverflow="overflow"/>
                </a:tc>
                <a:tc>
                  <a:txBody>
                    <a:bodyPr/>
                    <a:lstStyle/>
                    <a:p>
                      <a:pPr algn="ctr">
                        <a:defRPr sz="1800"/>
                      </a:pPr>
                      <a:r>
                        <a:rPr b="1">
                          <a:latin typeface="Calibri"/>
                          <a:ea typeface="Calibri"/>
                          <a:cs typeface="Calibri"/>
                        </a:rPr>
                        <a:t>11 mg/day</a:t>
                      </a:r>
                    </a:p>
                  </a:txBody>
                  <a:tcPr marL="12700" marR="12700" marT="12700" marB="12700" anchor="ctr" anchorCtr="0" horzOverflow="overflow"/>
                </a:tc>
                <a:tc>
                  <a:txBody>
                    <a:bodyPr/>
                    <a:lstStyle/>
                    <a:p>
                      <a:pPr algn="ctr">
                        <a:defRPr sz="1800"/>
                      </a:pPr>
                      <a:r>
                        <a:rPr>
                          <a:latin typeface="Calibri"/>
                          <a:ea typeface="Calibri"/>
                          <a:cs typeface="Calibri"/>
                        </a:rPr>
                        <a:t>Cell division, fetal growth</a:t>
                      </a:r>
                    </a:p>
                  </a:txBody>
                  <a:tcPr marL="12700" marR="12700" marT="12700" marB="12700" anchor="ctr" anchorCtr="0" horzOverflow="overflow"/>
                </a:tc>
                <a:tc>
                  <a:txBody>
                    <a:bodyPr/>
                    <a:lstStyle/>
                    <a:p>
                      <a:pPr algn="ctr">
                        <a:defRPr sz="1800"/>
                      </a:pPr>
                      <a:r>
                        <a:rPr>
                          <a:latin typeface="Calibri"/>
                          <a:ea typeface="Calibri"/>
                          <a:cs typeface="Calibri"/>
                        </a:rPr>
                        <a:t>Meat, shellfish, beans, nuts/seeds</a:t>
                      </a:r>
                    </a:p>
                  </a:txBody>
                  <a:tcPr marL="12700" marR="12700" marT="12700" marB="12700" anchor="ctr" anchorCtr="0" horzOverflow="overflow"/>
                </a:tc>
              </a:tr>
              <a:tr h="358050">
                <a:tc>
                  <a:txBody>
                    <a:bodyPr/>
                    <a:lstStyle/>
                    <a:p>
                      <a:pPr algn="ctr">
                        <a:defRPr sz="1800"/>
                      </a:pPr>
                      <a:r>
                        <a:rPr b="1">
                          <a:latin typeface="Calibri"/>
                          <a:ea typeface="Calibri"/>
                          <a:cs typeface="Calibri"/>
                        </a:rPr>
                        <a:t>Selenium</a:t>
                      </a:r>
                    </a:p>
                  </a:txBody>
                  <a:tcPr marL="12700" marR="12700" marT="12700" marB="12700" anchor="ctr" anchorCtr="0" horzOverflow="overflow"/>
                </a:tc>
                <a:tc>
                  <a:txBody>
                    <a:bodyPr/>
                    <a:lstStyle/>
                    <a:p>
                      <a:pPr algn="ctr">
                        <a:defRPr sz="1800"/>
                      </a:pPr>
                      <a:r>
                        <a:rPr b="1">
                          <a:latin typeface="Calibri"/>
                          <a:ea typeface="Calibri"/>
                          <a:cs typeface="Calibri"/>
                        </a:rPr>
                        <a:t>60 mcg/day</a:t>
                      </a:r>
                    </a:p>
                  </a:txBody>
                  <a:tcPr marL="12700" marR="12700" marT="12700" marB="12700" anchor="ctr" anchorCtr="0" horzOverflow="overflow"/>
                </a:tc>
                <a:tc>
                  <a:txBody>
                    <a:bodyPr/>
                    <a:lstStyle/>
                    <a:p>
                      <a:pPr algn="ctr">
                        <a:defRPr sz="1800"/>
                      </a:pPr>
                      <a:r>
                        <a:rPr>
                          <a:latin typeface="Calibri"/>
                          <a:ea typeface="Calibri"/>
                          <a:cs typeface="Calibri"/>
                        </a:rPr>
                        <a:t>Antioxidant enzymes; thyroid</a:t>
                      </a:r>
                    </a:p>
                  </a:txBody>
                  <a:tcPr marL="12700" marR="12700" marT="12700" marB="12700" anchor="ctr" anchorCtr="0" horzOverflow="overflow"/>
                </a:tc>
                <a:tc>
                  <a:txBody>
                    <a:bodyPr/>
                    <a:lstStyle/>
                    <a:p>
                      <a:pPr algn="ctr">
                        <a:defRPr sz="1800"/>
                      </a:pPr>
                      <a:r>
                        <a:rPr>
                          <a:latin typeface="Calibri"/>
                          <a:ea typeface="Calibri"/>
                          <a:cs typeface="Calibri"/>
                        </a:rPr>
                        <a:t>Seafood, eggs, Brazil nuts (limit 1–2 nuts/day)</a:t>
                      </a:r>
                    </a:p>
                  </a:txBody>
                  <a:tcPr marL="12700" marR="12700" marT="12700" marB="12700" anchor="ctr" anchorCtr="0" horzOverflow="overflow"/>
                </a:tc>
              </a:tr>
              <a:tr h="358050">
                <a:tc>
                  <a:txBody>
                    <a:bodyPr/>
                    <a:lstStyle/>
                    <a:p>
                      <a:pPr algn="ctr">
                        <a:defRPr sz="1800"/>
                      </a:pPr>
                      <a:r>
                        <a:rPr b="1">
                          <a:latin typeface="Calibri"/>
                          <a:ea typeface="Calibri"/>
                          <a:cs typeface="Calibri"/>
                        </a:rPr>
                        <a:t>Magnesium</a:t>
                      </a:r>
                    </a:p>
                  </a:txBody>
                  <a:tcPr marL="12700" marR="12700" marT="12700" marB="12700" anchor="ctr" anchorCtr="0" horzOverflow="overflow"/>
                </a:tc>
                <a:tc>
                  <a:txBody>
                    <a:bodyPr/>
                    <a:lstStyle/>
                    <a:p>
                      <a:pPr algn="ctr">
                        <a:defRPr sz="1800"/>
                      </a:pPr>
                      <a:r>
                        <a:rPr b="1">
                          <a:latin typeface="Calibri"/>
                          <a:ea typeface="Calibri"/>
                          <a:cs typeface="Calibri"/>
                        </a:rPr>
                        <a:t>350–360 mg/day</a:t>
                      </a:r>
                    </a:p>
                  </a:txBody>
                  <a:tcPr marL="12700" marR="12700" marT="12700" marB="12700" anchor="ctr" anchorCtr="0" horzOverflow="overflow"/>
                </a:tc>
                <a:tc>
                  <a:txBody>
                    <a:bodyPr/>
                    <a:lstStyle/>
                    <a:p>
                      <a:pPr algn="ctr">
                        <a:defRPr sz="1800"/>
                      </a:pPr>
                      <a:r>
                        <a:rPr>
                          <a:latin typeface="Calibri"/>
                          <a:ea typeface="Calibri"/>
                          <a:cs typeface="Calibri"/>
                        </a:rPr>
                        <a:t>Bone, muscle/nerve, glucose</a:t>
                      </a:r>
                    </a:p>
                  </a:txBody>
                  <a:tcPr marL="12700" marR="12700" marT="12700" marB="12700" anchor="ctr" anchorCtr="0" horzOverflow="overflow"/>
                </a:tc>
                <a:tc>
                  <a:txBody>
                    <a:bodyPr/>
                    <a:lstStyle/>
                    <a:p>
                      <a:pPr algn="ctr">
                        <a:defRPr sz="1800"/>
                      </a:pPr>
                      <a:r>
                        <a:rPr>
                          <a:latin typeface="Calibri"/>
                          <a:ea typeface="Calibri"/>
                          <a:cs typeface="Calibri"/>
                        </a:rPr>
                        <a:t>Nuts/seeds, whole grains, beans, greens</a:t>
                      </a:r>
                    </a:p>
                  </a:txBody>
                  <a:tcPr marL="12700" marR="12700" marT="12700" marB="12700" anchor="ctr" anchorCtr="0" horzOverflow="overflow"/>
                </a:tc>
              </a:tr>
              <a:tr h="554975">
                <a:tc>
                  <a:txBody>
                    <a:bodyPr/>
                    <a:lstStyle/>
                    <a:p>
                      <a:pPr algn="ctr">
                        <a:defRPr sz="1800"/>
                      </a:pPr>
                      <a:r>
                        <a:rPr b="1">
                          <a:latin typeface="Calibri"/>
                          <a:ea typeface="Calibri"/>
                          <a:cs typeface="Calibri"/>
                        </a:rPr>
                        <a:t>Omega-3s (DHA/EPA)</a:t>
                      </a:r>
                    </a:p>
                  </a:txBody>
                  <a:tcPr marL="12700" marR="12700" marT="12700" marB="12700" anchor="ctr" anchorCtr="0" horzOverflow="overflow"/>
                </a:tc>
                <a:tc>
                  <a:txBody>
                    <a:bodyPr/>
                    <a:lstStyle/>
                    <a:p>
                      <a:pPr algn="ctr">
                        <a:defRPr b="1" sz="1800">
                          <a:latin typeface="Calibri"/>
                          <a:ea typeface="Calibri"/>
                          <a:cs typeface="Calibri"/>
                        </a:defRPr>
                      </a:pPr>
                      <a:r>
                        <a:t>≈200–300 mg DHA/day</a:t>
                      </a:r>
                      <a:r>
                        <a:rPr b="0"/>
                        <a:t> </a:t>
                      </a:r>
                      <a:r>
                        <a:rPr b="0" i="1"/>
                        <a:t>(no formal RDA)</a:t>
                      </a:r>
                    </a:p>
                  </a:txBody>
                  <a:tcPr marL="12700" marR="12700" marT="12700" marB="12700" anchor="ctr" anchorCtr="0" horzOverflow="overflow"/>
                </a:tc>
                <a:tc>
                  <a:txBody>
                    <a:bodyPr/>
                    <a:lstStyle/>
                    <a:p>
                      <a:pPr algn="ctr">
                        <a:defRPr sz="1800"/>
                      </a:pPr>
                      <a:r>
                        <a:rPr>
                          <a:latin typeface="Calibri"/>
                          <a:ea typeface="Calibri"/>
                          <a:cs typeface="Calibri"/>
                        </a:rPr>
                        <a:t>Brain/retina development</a:t>
                      </a:r>
                    </a:p>
                  </a:txBody>
                  <a:tcPr marL="12700" marR="12700" marT="12700" marB="12700" anchor="ctr" anchorCtr="0" horzOverflow="overflow"/>
                </a:tc>
                <a:tc>
                  <a:txBody>
                    <a:bodyPr/>
                    <a:lstStyle/>
                    <a:p>
                      <a:pPr algn="ctr">
                        <a:defRPr sz="1800"/>
                      </a:pPr>
                      <a:r>
                        <a:rPr>
                          <a:latin typeface="Calibri"/>
                          <a:ea typeface="Calibri"/>
                          <a:cs typeface="Calibri"/>
                        </a:rPr>
                        <a:t>2–3 servings/week low-mercury fish or algal DHA</a:t>
                      </a:r>
                    </a:p>
                  </a:txBody>
                  <a:tcPr marL="12700" marR="12700" marT="12700" marB="12700" anchor="ctr" anchorCtr="0" horzOverflow="overflow"/>
                </a:tc>
              </a:tr>
            </a:tbl>
          </a:graphicData>
        </a:graphic>
      </p:graphicFrame>
      <p:sp>
        <p:nvSpPr>
          <p:cNvPr id="206" name="Google Shape;176;p12"/>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07" name="Google Shape;177;p12"/>
          <p:cNvSpPr/>
          <p:nvPr/>
        </p:nvSpPr>
        <p:spPr>
          <a:xfrm>
            <a:off x="16816224" y="928250"/>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208" name="Google Shape;178;p12"/>
          <p:cNvSpPr/>
          <p:nvPr/>
        </p:nvSpPr>
        <p:spPr>
          <a:xfrm>
            <a:off x="-2602379" y="-1"/>
            <a:ext cx="3256201" cy="3256202"/>
          </a:xfrm>
          <a:prstGeom prst="rect">
            <a:avLst/>
          </a:prstGeom>
          <a:blipFill>
            <a:blip r:embed="rId4"/>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209" name="Google Shape;179;p12"/>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3" name="Google Shape;184;p13"/>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214" name="Google Shape;185;p13"/>
          <p:cNvSpPr txBox="1"/>
          <p:nvPr/>
        </p:nvSpPr>
        <p:spPr>
          <a:xfrm>
            <a:off x="1153915" y="418214"/>
            <a:ext cx="16812954" cy="258654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ct val="116665"/>
              </a:lnSpc>
              <a:defRPr sz="7800">
                <a:solidFill>
                  <a:srgbClr val="FFFFFF"/>
                </a:solidFill>
                <a:latin typeface="Poppins"/>
                <a:ea typeface="Poppins"/>
                <a:cs typeface="Poppins"/>
                <a:sym typeface="Poppins"/>
              </a:defRPr>
            </a:pPr>
            <a:r>
              <a:t>Food Safety Guidelines </a:t>
            </a:r>
          </a:p>
          <a:p>
            <a:pPr>
              <a:lnSpc>
                <a:spcPct val="116665"/>
              </a:lnSpc>
              <a:defRPr sz="7800">
                <a:solidFill>
                  <a:srgbClr val="FFFFFF"/>
                </a:solidFill>
                <a:latin typeface="Poppins"/>
                <a:ea typeface="Poppins"/>
                <a:cs typeface="Poppins"/>
                <a:sym typeface="Poppins"/>
              </a:defRPr>
            </a:pPr>
            <a:r>
              <a:t>During Pregnancy </a:t>
            </a:r>
          </a:p>
        </p:txBody>
      </p:sp>
      <p:sp>
        <p:nvSpPr>
          <p:cNvPr id="215" name="Google Shape;186;p13"/>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216" name="Google Shape;187;p13"/>
          <p:cNvSpPr txBox="1"/>
          <p:nvPr/>
        </p:nvSpPr>
        <p:spPr>
          <a:xfrm>
            <a:off x="1263647" y="3351898"/>
            <a:ext cx="16593600" cy="5823863"/>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endParaRPr sz="3000">
              <a:latin typeface="Calibri"/>
              <a:ea typeface="Calibri"/>
              <a:cs typeface="Calibri"/>
              <a:sym typeface="Calibri"/>
            </a:endParaRPr>
          </a:p>
          <a:p>
            <a:pPr>
              <a:defRPr b="1" sz="3200">
                <a:latin typeface="Calibri"/>
                <a:ea typeface="Calibri"/>
                <a:cs typeface="Calibri"/>
                <a:sym typeface="Calibri"/>
              </a:defRPr>
            </a:pPr>
            <a:r>
              <a:t>Avoid Entirely</a:t>
            </a:r>
          </a:p>
          <a:p>
            <a:pPr marL="300789" indent="-300789">
              <a:buClr>
                <a:srgbClr val="000000"/>
              </a:buClr>
              <a:buSzPts val="3000"/>
              <a:buFont typeface="Calibri"/>
              <a:buChar char="•"/>
              <a:defRPr sz="3000">
                <a:latin typeface="Calibri"/>
                <a:ea typeface="Calibri"/>
                <a:cs typeface="Calibri"/>
                <a:sym typeface="Calibri"/>
              </a:defRPr>
            </a:pPr>
            <a:r>
              <a:t>Unpasteurized milk/cheeses/juices; raw or undercooked meat, poultry, fish, shellfish, or eggs</a:t>
            </a:r>
          </a:p>
          <a:p>
            <a:pPr marL="300789" indent="-300789">
              <a:buClr>
                <a:srgbClr val="000000"/>
              </a:buClr>
              <a:buSzPts val="3000"/>
              <a:buFont typeface="Calibri"/>
              <a:buChar char="•"/>
              <a:defRPr sz="3000">
                <a:latin typeface="Calibri"/>
                <a:ea typeface="Calibri"/>
                <a:cs typeface="Calibri"/>
                <a:sym typeface="Calibri"/>
              </a:defRPr>
            </a:pPr>
            <a:r>
              <a:t>Deli meats/hot dogs, unless reheated, steaming hot</a:t>
            </a:r>
          </a:p>
          <a:p>
            <a:pPr marL="300789" indent="-300789">
              <a:buClr>
                <a:srgbClr val="000000"/>
              </a:buClr>
              <a:buSzPts val="3000"/>
              <a:buFont typeface="Calibri"/>
              <a:buChar char="•"/>
              <a:defRPr sz="3000">
                <a:latin typeface="Calibri"/>
                <a:ea typeface="Calibri"/>
                <a:cs typeface="Calibri"/>
                <a:sym typeface="Calibri"/>
              </a:defRPr>
            </a:pPr>
            <a:r>
              <a:t>Refrigerated pâtés/meat spreads, refrigerated smoked fish (unless cooked)</a:t>
            </a:r>
          </a:p>
          <a:p>
            <a:pPr marL="300789" indent="-300789">
              <a:buClr>
                <a:srgbClr val="000000"/>
              </a:buClr>
              <a:buSzPts val="3000"/>
              <a:buFont typeface="Calibri"/>
              <a:buChar char="•"/>
              <a:defRPr sz="3000">
                <a:latin typeface="Calibri"/>
                <a:ea typeface="Calibri"/>
                <a:cs typeface="Calibri"/>
                <a:sym typeface="Calibri"/>
              </a:defRPr>
            </a:pPr>
            <a:r>
              <a:t>Raw sprouts (alfalfa, clover, radish, mung bean)</a:t>
            </a:r>
          </a:p>
          <a:p>
            <a:pPr marL="300789" indent="-300789">
              <a:buClr>
                <a:srgbClr val="000000"/>
              </a:buClr>
              <a:buSzPts val="3000"/>
              <a:buFont typeface="Calibri"/>
              <a:buChar char="•"/>
              <a:defRPr sz="3000">
                <a:latin typeface="Calibri"/>
                <a:ea typeface="Calibri"/>
                <a:cs typeface="Calibri"/>
                <a:sym typeface="Calibri"/>
              </a:defRPr>
            </a:pPr>
            <a:r>
              <a:t>Alcohol</a:t>
            </a:r>
          </a:p>
          <a:p>
            <a:pPr/>
            <a:endParaRPr sz="3000">
              <a:latin typeface="Calibri"/>
              <a:ea typeface="Calibri"/>
              <a:cs typeface="Calibri"/>
              <a:sym typeface="Calibri"/>
            </a:endParaRPr>
          </a:p>
          <a:p>
            <a:pPr>
              <a:defRPr b="1" sz="3200">
                <a:latin typeface="Calibri"/>
                <a:ea typeface="Calibri"/>
                <a:cs typeface="Calibri"/>
                <a:sym typeface="Calibri"/>
              </a:defRPr>
            </a:pPr>
            <a:r>
              <a:t>Limit / Choose Carefully</a:t>
            </a:r>
          </a:p>
          <a:p>
            <a:pPr marL="300789" indent="-300789">
              <a:buClr>
                <a:srgbClr val="000000"/>
              </a:buClr>
              <a:buSzPts val="3000"/>
              <a:buFont typeface="Calibri"/>
              <a:buChar char="•"/>
              <a:defRPr sz="3000">
                <a:latin typeface="Calibri"/>
                <a:ea typeface="Calibri"/>
                <a:cs typeface="Calibri"/>
                <a:sym typeface="Calibri"/>
              </a:defRPr>
            </a:pPr>
            <a:r>
              <a:t>Caffeine ≤ 200 mg/day (≈ one 12-oz coffee)</a:t>
            </a:r>
          </a:p>
          <a:p>
            <a:pPr marL="300789" indent="-300789">
              <a:buClr>
                <a:srgbClr val="000000"/>
              </a:buClr>
              <a:buSzPts val="3000"/>
              <a:buFont typeface="Calibri"/>
              <a:buChar char="•"/>
              <a:defRPr sz="3000">
                <a:latin typeface="Calibri"/>
                <a:ea typeface="Calibri"/>
                <a:cs typeface="Calibri"/>
                <a:sym typeface="Calibri"/>
              </a:defRPr>
            </a:pPr>
            <a:r>
              <a:t>Herbal teas/supplements: use only products known to be pregnancy-safe</a:t>
            </a:r>
          </a:p>
          <a:p>
            <a:pPr marL="300789" indent="-300789">
              <a:buClr>
                <a:srgbClr val="000000"/>
              </a:buClr>
              <a:buSzPts val="3000"/>
              <a:buFont typeface="Calibri"/>
              <a:buChar char="•"/>
              <a:defRPr sz="3000">
                <a:latin typeface="Calibri"/>
                <a:ea typeface="Calibri"/>
                <a:cs typeface="Calibri"/>
                <a:sym typeface="Calibri"/>
              </a:defRPr>
            </a:pPr>
            <a:r>
              <a:t>High-mercury fish: avoid</a:t>
            </a:r>
          </a:p>
        </p:txBody>
      </p:sp>
      <p:sp>
        <p:nvSpPr>
          <p:cNvPr id="217" name="Google Shape;188;p13"/>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18" name="Google Shape;189;p13"/>
          <p:cNvSpPr/>
          <p:nvPr/>
        </p:nvSpPr>
        <p:spPr>
          <a:xfrm>
            <a:off x="16678474" y="13921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219" name="Google Shape;190;p13"/>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3" name="Google Shape;195;p14"/>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224" name="Google Shape;196;p14"/>
          <p:cNvSpPr txBox="1"/>
          <p:nvPr/>
        </p:nvSpPr>
        <p:spPr>
          <a:xfrm>
            <a:off x="1159974" y="474001"/>
            <a:ext cx="16812960" cy="258654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Seafood &amp; Mercury Guidelines During Pregnancy</a:t>
            </a:r>
          </a:p>
        </p:txBody>
      </p:sp>
      <p:sp>
        <p:nvSpPr>
          <p:cNvPr id="225" name="Google Shape;197;p14"/>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226" name="Google Shape;198;p14"/>
          <p:cNvSpPr txBox="1"/>
          <p:nvPr/>
        </p:nvSpPr>
        <p:spPr>
          <a:xfrm>
            <a:off x="877215" y="4012298"/>
            <a:ext cx="14263801" cy="3902045"/>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marL="360947" indent="-360947">
              <a:buClr>
                <a:srgbClr val="000000"/>
              </a:buClr>
              <a:buSzPts val="3600"/>
              <a:buFont typeface="Calibri"/>
              <a:buChar char="•"/>
              <a:defRPr sz="3600">
                <a:latin typeface="Calibri"/>
                <a:ea typeface="Calibri"/>
                <a:cs typeface="Calibri"/>
                <a:sym typeface="Calibri"/>
              </a:defRPr>
            </a:pPr>
            <a:r>
              <a:t>Aim for 2–3 servings/week of low-mercury fish for DHA (e.g., salmon, sardines, trout, pollock, tilapia, cod, shrimp, canned light tuna)</a:t>
            </a:r>
          </a:p>
          <a:p>
            <a:pPr marL="360947" indent="-360947">
              <a:buClr>
                <a:srgbClr val="000000"/>
              </a:buClr>
              <a:buSzPts val="3600"/>
              <a:buFont typeface="Calibri"/>
              <a:buChar char="•"/>
              <a:defRPr sz="3600">
                <a:latin typeface="Calibri"/>
                <a:ea typeface="Calibri"/>
                <a:cs typeface="Calibri"/>
                <a:sym typeface="Calibri"/>
              </a:defRPr>
            </a:pPr>
            <a:r>
              <a:t>Limit albacore/white tuna to ≤ 6 oz/week</a:t>
            </a:r>
          </a:p>
          <a:p>
            <a:pPr marL="360947" indent="-360947">
              <a:buClr>
                <a:srgbClr val="000000"/>
              </a:buClr>
              <a:buSzPts val="3600"/>
              <a:buFont typeface="Calibri"/>
              <a:buChar char="•"/>
              <a:defRPr sz="3600">
                <a:latin typeface="Calibri"/>
                <a:ea typeface="Calibri"/>
                <a:cs typeface="Calibri"/>
                <a:sym typeface="Calibri"/>
              </a:defRPr>
            </a:pPr>
            <a:r>
              <a:t>Avoid high-mercury fish: shark, swordfish, king mackerel, tilefish (Gulf), marlin, orange roughy, bigeye tuna</a:t>
            </a:r>
          </a:p>
          <a:p>
            <a:pPr marL="360947" indent="-360947">
              <a:buClr>
                <a:srgbClr val="000000"/>
              </a:buClr>
              <a:buSzPts val="3600"/>
              <a:buFont typeface="Calibri"/>
              <a:buChar char="•"/>
              <a:defRPr sz="3600">
                <a:latin typeface="Calibri"/>
                <a:ea typeface="Calibri"/>
                <a:cs typeface="Calibri"/>
                <a:sym typeface="Calibri"/>
              </a:defRPr>
            </a:pPr>
            <a:r>
              <a:t>Skip raw sushi; choose cooked sushi (e.g., shrimp tempura, veggie rolls) or fully cooked fish dishes</a:t>
            </a:r>
          </a:p>
        </p:txBody>
      </p:sp>
      <p:sp>
        <p:nvSpPr>
          <p:cNvPr id="227" name="Google Shape;199;p14"/>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1" name="Google Shape;204;p15"/>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232" name="Google Shape;205;p15"/>
          <p:cNvSpPr txBox="1"/>
          <p:nvPr/>
        </p:nvSpPr>
        <p:spPr>
          <a:xfrm>
            <a:off x="1128515" y="400687"/>
            <a:ext cx="16812954" cy="245364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30000"/>
              </a:lnSpc>
              <a:defRPr sz="7000">
                <a:solidFill>
                  <a:srgbClr val="FFFFFF"/>
                </a:solidFill>
                <a:latin typeface="Poppins"/>
                <a:ea typeface="Poppins"/>
                <a:cs typeface="Poppins"/>
                <a:sym typeface="Poppins"/>
              </a:defRPr>
            </a:lvl1pPr>
          </a:lstStyle>
          <a:p>
            <a:pPr/>
            <a:r>
              <a:t>High Risk Foods &amp; Safer Alternatives During Pregnancy </a:t>
            </a:r>
          </a:p>
        </p:txBody>
      </p:sp>
      <p:sp>
        <p:nvSpPr>
          <p:cNvPr id="233" name="Google Shape;206;p15"/>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234" name="Google Shape;207;p15"/>
          <p:cNvGraphicFramePr/>
          <p:nvPr/>
        </p:nvGraphicFramePr>
        <p:xfrm>
          <a:off x="575175" y="3201536"/>
          <a:ext cx="17137649" cy="6672227"/>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7095174"/>
                <a:gridCol w="2173325"/>
                <a:gridCol w="7869150"/>
              </a:tblGrid>
              <a:tr h="505475">
                <a:tc>
                  <a:txBody>
                    <a:bodyPr/>
                    <a:lstStyle/>
                    <a:p>
                      <a:pPr algn="ctr">
                        <a:defRPr sz="1800"/>
                      </a:pPr>
                      <a:r>
                        <a:rPr b="1" sz="2200">
                          <a:latin typeface="Calibri"/>
                          <a:ea typeface="Calibri"/>
                          <a:cs typeface="Calibri"/>
                        </a:rPr>
                        <a:t>High-risk food</a:t>
                      </a:r>
                    </a:p>
                  </a:txBody>
                  <a:tcPr marL="12700" marR="12700" marT="12700" marB="12700" anchor="ctr" anchorCtr="0" horzOverflow="overflow"/>
                </a:tc>
                <a:tc>
                  <a:txBody>
                    <a:bodyPr/>
                    <a:lstStyle/>
                    <a:p>
                      <a:pPr algn="ctr">
                        <a:defRPr sz="1800"/>
                      </a:pPr>
                      <a:r>
                        <a:rPr b="1" sz="2200">
                          <a:latin typeface="Calibri"/>
                          <a:ea typeface="Calibri"/>
                          <a:cs typeface="Calibri"/>
                        </a:rPr>
                        <a:t>Why risky</a:t>
                      </a:r>
                    </a:p>
                  </a:txBody>
                  <a:tcPr marL="12700" marR="12700" marT="12700" marB="12700" anchor="ctr" anchorCtr="0" horzOverflow="overflow"/>
                </a:tc>
                <a:tc>
                  <a:txBody>
                    <a:bodyPr/>
                    <a:lstStyle/>
                    <a:p>
                      <a:pPr algn="ctr">
                        <a:defRPr sz="1800"/>
                      </a:pPr>
                      <a:r>
                        <a:rPr b="1" sz="2200">
                          <a:latin typeface="Calibri"/>
                          <a:ea typeface="Calibri"/>
                          <a:cs typeface="Calibri"/>
                        </a:rPr>
                        <a:t>Safe alternative / practice</a:t>
                      </a:r>
                    </a:p>
                  </a:txBody>
                  <a:tcPr marL="12700" marR="12700" marT="12700" marB="12700" anchor="ctr" anchorCtr="0" horzOverflow="overflow"/>
                </a:tc>
              </a:tr>
              <a:tr h="783475">
                <a:tc>
                  <a:txBody>
                    <a:bodyPr/>
                    <a:lstStyle/>
                    <a:p>
                      <a:pPr algn="ctr">
                        <a:defRPr sz="2200">
                          <a:latin typeface="Calibri"/>
                          <a:ea typeface="Calibri"/>
                          <a:cs typeface="Calibri"/>
                        </a:defRPr>
                      </a:pPr>
                      <a:r>
                        <a:t>Soft cheeses </a:t>
                      </a:r>
                      <a:r>
                        <a:rPr b="1"/>
                        <a:t>unless pasteurized</a:t>
                      </a:r>
                      <a:r>
                        <a:t> (brie, feta, queso fresco)</a:t>
                      </a:r>
                    </a:p>
                  </a:txBody>
                  <a:tcPr marL="12700" marR="12700" marT="12700" marB="12700" anchor="ctr" anchorCtr="0" horzOverflow="overflow"/>
                </a:tc>
                <a:tc>
                  <a:txBody>
                    <a:bodyPr/>
                    <a:lstStyle/>
                    <a:p>
                      <a:pPr algn="ctr">
                        <a:defRPr sz="1800"/>
                      </a:pPr>
                      <a:r>
                        <a:rPr sz="2200">
                          <a:latin typeface="Calibri"/>
                          <a:ea typeface="Calibri"/>
                          <a:cs typeface="Calibri"/>
                        </a:rPr>
                        <a:t>Listeria</a:t>
                      </a:r>
                    </a:p>
                  </a:txBody>
                  <a:tcPr marL="12700" marR="12700" marT="12700" marB="12700" anchor="ctr" anchorCtr="0" horzOverflow="overflow"/>
                </a:tc>
                <a:tc>
                  <a:txBody>
                    <a:bodyPr/>
                    <a:lstStyle/>
                    <a:p>
                      <a:pPr algn="ctr">
                        <a:defRPr sz="2200">
                          <a:latin typeface="Calibri"/>
                          <a:ea typeface="Calibri"/>
                          <a:cs typeface="Calibri"/>
                        </a:defRPr>
                      </a:pPr>
                      <a:r>
                        <a:t>Choose products </a:t>
                      </a:r>
                      <a:r>
                        <a:rPr b="1"/>
                        <a:t>labeled pasteurized</a:t>
                      </a:r>
                      <a:r>
                        <a:t>; buy factory-sealed, not deli-case</a:t>
                      </a:r>
                    </a:p>
                  </a:txBody>
                  <a:tcPr marL="12700" marR="12700" marT="12700" marB="12700" anchor="ctr" anchorCtr="0" horzOverflow="overflow"/>
                </a:tc>
              </a:tr>
              <a:tr h="505475">
                <a:tc>
                  <a:txBody>
                    <a:bodyPr/>
                    <a:lstStyle/>
                    <a:p>
                      <a:pPr algn="ctr">
                        <a:defRPr b="1" sz="2200">
                          <a:latin typeface="Calibri"/>
                          <a:ea typeface="Calibri"/>
                          <a:cs typeface="Calibri"/>
                        </a:defRPr>
                      </a:pPr>
                      <a:r>
                        <a:t>Deli meats, hot dogs</a:t>
                      </a:r>
                      <a:r>
                        <a:rPr b="0"/>
                        <a:t> (cold)</a:t>
                      </a:r>
                    </a:p>
                  </a:txBody>
                  <a:tcPr marL="12700" marR="12700" marT="12700" marB="12700" anchor="ctr" anchorCtr="0" horzOverflow="overflow"/>
                </a:tc>
                <a:tc>
                  <a:txBody>
                    <a:bodyPr/>
                    <a:lstStyle/>
                    <a:p>
                      <a:pPr algn="ctr">
                        <a:defRPr sz="1800"/>
                      </a:pPr>
                      <a:r>
                        <a:rPr sz="2200">
                          <a:latin typeface="Calibri"/>
                          <a:ea typeface="Calibri"/>
                          <a:cs typeface="Calibri"/>
                        </a:rPr>
                        <a:t>Listeria</a:t>
                      </a:r>
                    </a:p>
                  </a:txBody>
                  <a:tcPr marL="12700" marR="12700" marT="12700" marB="12700" anchor="ctr" anchorCtr="0" horzOverflow="overflow"/>
                </a:tc>
                <a:tc>
                  <a:txBody>
                    <a:bodyPr/>
                    <a:lstStyle/>
                    <a:p>
                      <a:pPr algn="ctr">
                        <a:defRPr sz="2200">
                          <a:latin typeface="Calibri"/>
                          <a:ea typeface="Calibri"/>
                          <a:cs typeface="Calibri"/>
                        </a:defRPr>
                      </a:pPr>
                      <a:r>
                        <a:t>Reheat to </a:t>
                      </a:r>
                      <a:r>
                        <a:rPr b="1"/>
                        <a:t>steaming hot (165°F/74°C)</a:t>
                      </a:r>
                      <a:r>
                        <a:t> before eating</a:t>
                      </a:r>
                    </a:p>
                  </a:txBody>
                  <a:tcPr marL="12700" marR="12700" marT="12700" marB="12700" anchor="ctr" anchorCtr="0" horzOverflow="overflow"/>
                </a:tc>
              </a:tr>
              <a:tr h="505475">
                <a:tc>
                  <a:txBody>
                    <a:bodyPr/>
                    <a:lstStyle/>
                    <a:p>
                      <a:pPr algn="ctr">
                        <a:defRPr sz="1800"/>
                      </a:pPr>
                      <a:r>
                        <a:rPr b="1" sz="2200">
                          <a:latin typeface="Calibri"/>
                          <a:ea typeface="Calibri"/>
                          <a:cs typeface="Calibri"/>
                        </a:rPr>
                        <a:t>Refrigerated pâté/meat spreads</a:t>
                      </a:r>
                    </a:p>
                  </a:txBody>
                  <a:tcPr marL="12700" marR="12700" marT="12700" marB="12700" anchor="ctr" anchorCtr="0" horzOverflow="overflow"/>
                </a:tc>
                <a:tc>
                  <a:txBody>
                    <a:bodyPr/>
                    <a:lstStyle/>
                    <a:p>
                      <a:pPr algn="ctr">
                        <a:defRPr sz="1800"/>
                      </a:pPr>
                      <a:r>
                        <a:rPr sz="2200">
                          <a:latin typeface="Calibri"/>
                          <a:ea typeface="Calibri"/>
                          <a:cs typeface="Calibri"/>
                        </a:rPr>
                        <a:t>Listeria</a:t>
                      </a:r>
                    </a:p>
                  </a:txBody>
                  <a:tcPr marL="12700" marR="12700" marT="12700" marB="12700" anchor="ctr" anchorCtr="0" horzOverflow="overflow"/>
                </a:tc>
                <a:tc>
                  <a:txBody>
                    <a:bodyPr/>
                    <a:lstStyle/>
                    <a:p>
                      <a:pPr algn="ctr">
                        <a:defRPr sz="2200">
                          <a:latin typeface="Calibri"/>
                          <a:ea typeface="Calibri"/>
                          <a:cs typeface="Calibri"/>
                        </a:defRPr>
                      </a:pPr>
                      <a:r>
                        <a:t>Use </a:t>
                      </a:r>
                      <a:r>
                        <a:rPr b="1"/>
                        <a:t>canned/shelf-stable</a:t>
                      </a:r>
                      <a:r>
                        <a:t> versions</a:t>
                      </a:r>
                    </a:p>
                  </a:txBody>
                  <a:tcPr marL="12700" marR="12700" marT="12700" marB="12700" anchor="ctr" anchorCtr="0" horzOverflow="overflow"/>
                </a:tc>
              </a:tr>
              <a:tr h="505475">
                <a:tc>
                  <a:txBody>
                    <a:bodyPr/>
                    <a:lstStyle/>
                    <a:p>
                      <a:pPr algn="ctr">
                        <a:defRPr b="1" sz="2200">
                          <a:latin typeface="Calibri"/>
                          <a:ea typeface="Calibri"/>
                          <a:cs typeface="Calibri"/>
                        </a:defRPr>
                      </a:pPr>
                      <a:r>
                        <a:t>Refrigerated smoked fish</a:t>
                      </a:r>
                      <a:r>
                        <a:rPr b="0"/>
                        <a:t> (lox)</a:t>
                      </a:r>
                    </a:p>
                  </a:txBody>
                  <a:tcPr marL="12700" marR="12700" marT="12700" marB="12700" anchor="ctr" anchorCtr="0" horzOverflow="overflow"/>
                </a:tc>
                <a:tc>
                  <a:txBody>
                    <a:bodyPr/>
                    <a:lstStyle/>
                    <a:p>
                      <a:pPr algn="ctr">
                        <a:defRPr sz="1800"/>
                      </a:pPr>
                      <a:r>
                        <a:rPr sz="2200">
                          <a:latin typeface="Calibri"/>
                          <a:ea typeface="Calibri"/>
                          <a:cs typeface="Calibri"/>
                        </a:rPr>
                        <a:t>Listeria</a:t>
                      </a:r>
                    </a:p>
                  </a:txBody>
                  <a:tcPr marL="12700" marR="12700" marT="12700" marB="12700" anchor="ctr" anchorCtr="0" horzOverflow="overflow"/>
                </a:tc>
                <a:tc>
                  <a:txBody>
                    <a:bodyPr/>
                    <a:lstStyle/>
                    <a:p>
                      <a:pPr algn="ctr">
                        <a:defRPr sz="2200">
                          <a:latin typeface="Calibri"/>
                          <a:ea typeface="Calibri"/>
                          <a:cs typeface="Calibri"/>
                        </a:defRPr>
                      </a:pPr>
                      <a:r>
                        <a:t>Eat </a:t>
                      </a:r>
                      <a:r>
                        <a:rPr b="1"/>
                        <a:t>only if cooked</a:t>
                      </a:r>
                      <a:r>
                        <a:t> (e.g., in a casserole)</a:t>
                      </a:r>
                    </a:p>
                  </a:txBody>
                  <a:tcPr marL="12700" marR="12700" marT="12700" marB="12700" anchor="ctr" anchorCtr="0" horzOverflow="overflow"/>
                </a:tc>
              </a:tr>
              <a:tr h="783475">
                <a:tc>
                  <a:txBody>
                    <a:bodyPr/>
                    <a:lstStyle/>
                    <a:p>
                      <a:pPr algn="ctr">
                        <a:defRPr b="1" sz="2200">
                          <a:latin typeface="Calibri"/>
                          <a:ea typeface="Calibri"/>
                          <a:cs typeface="Calibri"/>
                        </a:defRPr>
                      </a:pPr>
                      <a:r>
                        <a:t>Raw/undercooked eggs</a:t>
                      </a:r>
                      <a:r>
                        <a:rPr b="0"/>
                        <a:t> (runny yolks, homemade mayo/Caesar)</a:t>
                      </a:r>
                    </a:p>
                  </a:txBody>
                  <a:tcPr marL="12700" marR="12700" marT="12700" marB="12700" anchor="ctr" anchorCtr="0" horzOverflow="overflow"/>
                </a:tc>
                <a:tc>
                  <a:txBody>
                    <a:bodyPr/>
                    <a:lstStyle/>
                    <a:p>
                      <a:pPr algn="ctr">
                        <a:defRPr sz="1800"/>
                      </a:pPr>
                      <a:r>
                        <a:rPr sz="2200">
                          <a:latin typeface="Calibri"/>
                          <a:ea typeface="Calibri"/>
                          <a:cs typeface="Calibri"/>
                        </a:rPr>
                        <a:t>Salmonella</a:t>
                      </a:r>
                    </a:p>
                  </a:txBody>
                  <a:tcPr marL="12700" marR="12700" marT="12700" marB="12700" anchor="ctr" anchorCtr="0" horzOverflow="overflow"/>
                </a:tc>
                <a:tc>
                  <a:txBody>
                    <a:bodyPr/>
                    <a:lstStyle/>
                    <a:p>
                      <a:pPr algn="ctr">
                        <a:defRPr sz="2200">
                          <a:latin typeface="Calibri"/>
                          <a:ea typeface="Calibri"/>
                          <a:cs typeface="Calibri"/>
                        </a:defRPr>
                      </a:pPr>
                      <a:r>
                        <a:t>Use </a:t>
                      </a:r>
                      <a:r>
                        <a:rPr b="1"/>
                        <a:t>pasteurized eggs</a:t>
                      </a:r>
                      <a:r>
                        <a:t>; cook eggs until yolks are firm</a:t>
                      </a:r>
                    </a:p>
                  </a:txBody>
                  <a:tcPr marL="12700" marR="12700" marT="12700" marB="12700" anchor="ctr" anchorCtr="0" horzOverflow="overflow"/>
                </a:tc>
              </a:tr>
              <a:tr h="783475">
                <a:tc>
                  <a:txBody>
                    <a:bodyPr/>
                    <a:lstStyle/>
                    <a:p>
                      <a:pPr algn="ctr">
                        <a:defRPr sz="1800"/>
                      </a:pPr>
                      <a:r>
                        <a:rPr b="1" sz="2200">
                          <a:latin typeface="Calibri"/>
                          <a:ea typeface="Calibri"/>
                          <a:cs typeface="Calibri"/>
                        </a:rPr>
                        <a:t>Raw or undercooked meat/poultry/seafood</a:t>
                      </a:r>
                    </a:p>
                  </a:txBody>
                  <a:tcPr marL="12700" marR="12700" marT="12700" marB="12700" anchor="ctr" anchorCtr="0" horzOverflow="overflow"/>
                </a:tc>
                <a:tc>
                  <a:txBody>
                    <a:bodyPr/>
                    <a:lstStyle/>
                    <a:p>
                      <a:pPr algn="ctr">
                        <a:defRPr sz="1800"/>
                      </a:pPr>
                      <a:r>
                        <a:rPr sz="2200">
                          <a:latin typeface="Calibri"/>
                          <a:ea typeface="Calibri"/>
                          <a:cs typeface="Calibri"/>
                        </a:rPr>
                        <a:t>Multiple pathogens</a:t>
                      </a:r>
                    </a:p>
                  </a:txBody>
                  <a:tcPr marL="12700" marR="12700" marT="12700" marB="12700" anchor="ctr" anchorCtr="0" horzOverflow="overflow"/>
                </a:tc>
                <a:tc>
                  <a:txBody>
                    <a:bodyPr/>
                    <a:lstStyle/>
                    <a:p>
                      <a:pPr algn="ctr">
                        <a:defRPr sz="1800"/>
                      </a:pPr>
                      <a:r>
                        <a:rPr sz="2200">
                          <a:latin typeface="Calibri"/>
                          <a:ea typeface="Calibri"/>
                          <a:cs typeface="Calibri"/>
                        </a:rPr>
                        <a:t>Cook to safe temps (see table); no raw sushi/oysters</a:t>
                      </a:r>
                    </a:p>
                  </a:txBody>
                  <a:tcPr marL="12700" marR="12700" marT="12700" marB="12700" anchor="ctr" anchorCtr="0" horzOverflow="overflow"/>
                </a:tc>
              </a:tr>
              <a:tr h="783475">
                <a:tc>
                  <a:txBody>
                    <a:bodyPr/>
                    <a:lstStyle/>
                    <a:p>
                      <a:pPr algn="ctr">
                        <a:defRPr sz="1800"/>
                      </a:pPr>
                      <a:r>
                        <a:rPr b="1" sz="2200">
                          <a:latin typeface="Calibri"/>
                          <a:ea typeface="Calibri"/>
                          <a:cs typeface="Calibri"/>
                        </a:rPr>
                        <a:t>Unpasteurized milk/juice/cider</a:t>
                      </a:r>
                    </a:p>
                  </a:txBody>
                  <a:tcPr marL="12700" marR="12700" marT="12700" marB="12700" anchor="ctr" anchorCtr="0" horzOverflow="overflow"/>
                </a:tc>
                <a:tc>
                  <a:txBody>
                    <a:bodyPr/>
                    <a:lstStyle/>
                    <a:p>
                      <a:pPr algn="ctr">
                        <a:defRPr sz="1800"/>
                      </a:pPr>
                      <a:r>
                        <a:rPr sz="2200">
                          <a:latin typeface="Calibri"/>
                          <a:ea typeface="Calibri"/>
                          <a:cs typeface="Calibri"/>
                        </a:rPr>
                        <a:t>Multiple pathogens</a:t>
                      </a:r>
                    </a:p>
                  </a:txBody>
                  <a:tcPr marL="12700" marR="12700" marT="12700" marB="12700" anchor="ctr" anchorCtr="0" horzOverflow="overflow"/>
                </a:tc>
                <a:tc>
                  <a:txBody>
                    <a:bodyPr/>
                    <a:lstStyle/>
                    <a:p>
                      <a:pPr algn="ctr">
                        <a:defRPr sz="2200">
                          <a:latin typeface="Calibri"/>
                          <a:ea typeface="Calibri"/>
                          <a:cs typeface="Calibri"/>
                        </a:defRPr>
                      </a:pPr>
                      <a:r>
                        <a:t>Choose </a:t>
                      </a:r>
                      <a:r>
                        <a:rPr b="1"/>
                        <a:t>pasteurized</a:t>
                      </a:r>
                      <a:r>
                        <a:t> products only</a:t>
                      </a:r>
                    </a:p>
                  </a:txBody>
                  <a:tcPr marL="12700" marR="12700" marT="12700" marB="12700" anchor="ctr" anchorCtr="0" horzOverflow="overflow"/>
                </a:tc>
              </a:tr>
              <a:tr h="505475">
                <a:tc>
                  <a:txBody>
                    <a:bodyPr/>
                    <a:lstStyle/>
                    <a:p>
                      <a:pPr algn="ctr">
                        <a:defRPr sz="1800"/>
                      </a:pPr>
                      <a:r>
                        <a:rPr b="1" sz="2200">
                          <a:latin typeface="Calibri"/>
                          <a:ea typeface="Calibri"/>
                          <a:cs typeface="Calibri"/>
                        </a:rPr>
                        <a:t>Raw sprouts</a:t>
                      </a:r>
                    </a:p>
                  </a:txBody>
                  <a:tcPr marL="12700" marR="12700" marT="12700" marB="12700" anchor="ctr" anchorCtr="0" horzOverflow="overflow"/>
                </a:tc>
                <a:tc>
                  <a:txBody>
                    <a:bodyPr/>
                    <a:lstStyle/>
                    <a:p>
                      <a:pPr algn="ctr">
                        <a:defRPr sz="1800"/>
                      </a:pPr>
                      <a:r>
                        <a:rPr sz="2200">
                          <a:latin typeface="Calibri"/>
                          <a:ea typeface="Calibri"/>
                          <a:cs typeface="Calibri"/>
                        </a:rPr>
                        <a:t>E. coli/Salmonella</a:t>
                      </a:r>
                    </a:p>
                  </a:txBody>
                  <a:tcPr marL="12700" marR="12700" marT="12700" marB="12700" anchor="ctr" anchorCtr="0" horzOverflow="overflow"/>
                </a:tc>
                <a:tc>
                  <a:txBody>
                    <a:bodyPr/>
                    <a:lstStyle/>
                    <a:p>
                      <a:pPr algn="ctr">
                        <a:defRPr sz="1800"/>
                      </a:pPr>
                      <a:r>
                        <a:rPr sz="2200">
                          <a:latin typeface="Calibri"/>
                          <a:ea typeface="Calibri"/>
                          <a:cs typeface="Calibri"/>
                        </a:rPr>
                        <a:t>Cook sprouts thoroughly or skip</a:t>
                      </a:r>
                    </a:p>
                  </a:txBody>
                  <a:tcPr marL="12700" marR="12700" marT="12700" marB="12700" anchor="ctr" anchorCtr="0" horzOverflow="overflow"/>
                </a:tc>
              </a:tr>
              <a:tr h="505475">
                <a:tc>
                  <a:txBody>
                    <a:bodyPr/>
                    <a:lstStyle/>
                    <a:p>
                      <a:pPr algn="ctr">
                        <a:defRPr b="1" sz="2200">
                          <a:latin typeface="Calibri"/>
                          <a:ea typeface="Calibri"/>
                          <a:cs typeface="Calibri"/>
                        </a:defRPr>
                      </a:pPr>
                      <a:r>
                        <a:t>Store-made deli salads</a:t>
                      </a:r>
                      <a:r>
                        <a:rPr b="0"/>
                        <a:t> (chicken/tuna/egg)</a:t>
                      </a:r>
                    </a:p>
                  </a:txBody>
                  <a:tcPr marL="12700" marR="12700" marT="12700" marB="12700" anchor="ctr" anchorCtr="0" horzOverflow="overflow"/>
                </a:tc>
                <a:tc>
                  <a:txBody>
                    <a:bodyPr/>
                    <a:lstStyle/>
                    <a:p>
                      <a:pPr algn="ctr">
                        <a:defRPr sz="1800"/>
                      </a:pPr>
                      <a:r>
                        <a:rPr sz="2200">
                          <a:latin typeface="Calibri"/>
                          <a:ea typeface="Calibri"/>
                          <a:cs typeface="Calibri"/>
                        </a:rPr>
                        <a:t>Listeria risk</a:t>
                      </a:r>
                    </a:p>
                  </a:txBody>
                  <a:tcPr marL="12700" marR="12700" marT="12700" marB="12700" anchor="ctr" anchorCtr="0" horzOverflow="overflow"/>
                </a:tc>
                <a:tc>
                  <a:txBody>
                    <a:bodyPr/>
                    <a:lstStyle/>
                    <a:p>
                      <a:pPr algn="ctr">
                        <a:defRPr sz="1800"/>
                      </a:pPr>
                      <a:r>
                        <a:rPr sz="2200">
                          <a:latin typeface="Calibri"/>
                          <a:ea typeface="Calibri"/>
                          <a:cs typeface="Calibri"/>
                        </a:rPr>
                        <a:t>Make fresh at home; eat promptly</a:t>
                      </a:r>
                    </a:p>
                  </a:txBody>
                  <a:tcPr marL="12700" marR="12700" marT="12700" marB="12700" anchor="ctr" anchorCtr="0" horzOverflow="overflow"/>
                </a:tc>
              </a:tr>
              <a:tr h="505475">
                <a:tc>
                  <a:txBody>
                    <a:bodyPr/>
                    <a:lstStyle/>
                    <a:p>
                      <a:pPr algn="ctr">
                        <a:defRPr b="1" sz="2200">
                          <a:latin typeface="Calibri"/>
                          <a:ea typeface="Calibri"/>
                          <a:cs typeface="Calibri"/>
                        </a:defRPr>
                      </a:pPr>
                      <a:r>
                        <a:t>Leftovers</a:t>
                      </a:r>
                      <a:r>
                        <a:rPr b="0"/>
                        <a:t> &gt;3–4 days</a:t>
                      </a:r>
                    </a:p>
                  </a:txBody>
                  <a:tcPr marL="12700" marR="12700" marT="12700" marB="12700" anchor="ctr" anchorCtr="0" horzOverflow="overflow"/>
                </a:tc>
                <a:tc>
                  <a:txBody>
                    <a:bodyPr/>
                    <a:lstStyle/>
                    <a:p>
                      <a:pPr algn="ctr">
                        <a:defRPr sz="1800"/>
                      </a:pPr>
                      <a:r>
                        <a:rPr sz="2200">
                          <a:latin typeface="Calibri"/>
                          <a:ea typeface="Calibri"/>
                          <a:cs typeface="Calibri"/>
                        </a:rPr>
                        <a:t>Bacterial growth</a:t>
                      </a:r>
                    </a:p>
                  </a:txBody>
                  <a:tcPr marL="12700" marR="12700" marT="12700" marB="12700" anchor="ctr" anchorCtr="0" horzOverflow="overflow"/>
                </a:tc>
                <a:tc>
                  <a:txBody>
                    <a:bodyPr/>
                    <a:lstStyle/>
                    <a:p>
                      <a:pPr algn="ctr">
                        <a:defRPr sz="2200">
                          <a:latin typeface="Calibri"/>
                          <a:ea typeface="Calibri"/>
                          <a:cs typeface="Calibri"/>
                        </a:defRPr>
                      </a:pPr>
                      <a:r>
                        <a:t>Refrigerate ≤40°F; </a:t>
                      </a:r>
                      <a:r>
                        <a:rPr b="1"/>
                        <a:t>reheat to 165°F</a:t>
                      </a:r>
                      <a:r>
                        <a:t> and consume within 3–4 days</a:t>
                      </a:r>
                    </a:p>
                  </a:txBody>
                  <a:tcPr marL="12700" marR="12700" marT="12700" marB="12700" anchor="ctr" anchorCtr="0" horzOverflow="overflow"/>
                </a:tc>
              </a:tr>
            </a:tbl>
          </a:graphicData>
        </a:graphic>
      </p:graphicFrame>
      <p:sp>
        <p:nvSpPr>
          <p:cNvPr id="235" name="Google Shape;208;p15"/>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36" name="Google Shape;209;p15"/>
          <p:cNvSpPr/>
          <p:nvPr/>
        </p:nvSpPr>
        <p:spPr>
          <a:xfrm>
            <a:off x="16678474" y="13921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237" name="Google Shape;210;p15"/>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1" name="Google Shape;215;p16"/>
          <p:cNvSpPr/>
          <p:nvPr/>
        </p:nvSpPr>
        <p:spPr>
          <a:xfrm>
            <a:off x="-14571" y="-6987"/>
            <a:ext cx="19048326" cy="3086101"/>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242" name="Google Shape;216;p16"/>
          <p:cNvSpPr txBox="1"/>
          <p:nvPr/>
        </p:nvSpPr>
        <p:spPr>
          <a:xfrm>
            <a:off x="1103115" y="189614"/>
            <a:ext cx="16812954" cy="258654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“Generally Compatible” Botanicals During Pregnancy</a:t>
            </a:r>
          </a:p>
        </p:txBody>
      </p:sp>
      <p:sp>
        <p:nvSpPr>
          <p:cNvPr id="243" name="Google Shape;217;p16"/>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244" name="Google Shape;218;p16"/>
          <p:cNvGraphicFramePr/>
          <p:nvPr/>
        </p:nvGraphicFramePr>
        <p:xfrm>
          <a:off x="890686" y="3771724"/>
          <a:ext cx="16506626" cy="5292226"/>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2205075"/>
                <a:gridCol w="2227700"/>
                <a:gridCol w="4709100"/>
                <a:gridCol w="7364749"/>
              </a:tblGrid>
              <a:tr h="795825">
                <a:tc>
                  <a:txBody>
                    <a:bodyPr/>
                    <a:lstStyle/>
                    <a:p>
                      <a:pPr algn="ctr">
                        <a:defRPr sz="1800"/>
                      </a:pPr>
                      <a:r>
                        <a:rPr b="1" sz="2400">
                          <a:latin typeface="Calibri"/>
                          <a:ea typeface="Calibri"/>
                          <a:cs typeface="Calibri"/>
                        </a:rPr>
                        <a:t>Botanical</a:t>
                      </a:r>
                    </a:p>
                  </a:txBody>
                  <a:tcPr marL="12700" marR="12700" marT="12700" marB="12700" anchor="ctr" anchorCtr="0" horzOverflow="overflow"/>
                </a:tc>
                <a:tc>
                  <a:txBody>
                    <a:bodyPr/>
                    <a:lstStyle/>
                    <a:p>
                      <a:pPr algn="ctr">
                        <a:defRPr sz="1800"/>
                      </a:pPr>
                      <a:r>
                        <a:rPr b="1" sz="2400">
                          <a:latin typeface="Calibri"/>
                          <a:ea typeface="Calibri"/>
                          <a:cs typeface="Calibri"/>
                        </a:rPr>
                        <a:t>Typical Reason</a:t>
                      </a:r>
                    </a:p>
                  </a:txBody>
                  <a:tcPr marL="12700" marR="12700" marT="12700" marB="12700" anchor="ctr" anchorCtr="0" horzOverflow="overflow"/>
                </a:tc>
                <a:tc>
                  <a:txBody>
                    <a:bodyPr/>
                    <a:lstStyle/>
                    <a:p>
                      <a:pPr algn="ctr">
                        <a:defRPr sz="1800"/>
                      </a:pPr>
                      <a:r>
                        <a:rPr b="1" sz="2400">
                          <a:latin typeface="Calibri"/>
                          <a:ea typeface="Calibri"/>
                          <a:cs typeface="Calibri"/>
                        </a:rPr>
                        <a:t>Pregnancy stance</a:t>
                      </a:r>
                    </a:p>
                  </a:txBody>
                  <a:tcPr marL="12700" marR="12700" marT="12700" marB="12700" anchor="ctr" anchorCtr="0" horzOverflow="overflow"/>
                </a:tc>
                <a:tc>
                  <a:txBody>
                    <a:bodyPr/>
                    <a:lstStyle/>
                    <a:p>
                      <a:pPr algn="ctr">
                        <a:defRPr sz="1800"/>
                      </a:pPr>
                      <a:r>
                        <a:rPr b="1" sz="2400">
                          <a:latin typeface="Calibri"/>
                          <a:ea typeface="Calibri"/>
                          <a:cs typeface="Calibri"/>
                        </a:rPr>
                        <a:t>Practical notes</a:t>
                      </a:r>
                    </a:p>
                  </a:txBody>
                  <a:tcPr marL="12700" marR="12700" marT="12700" marB="12700" anchor="ctr" anchorCtr="0" horzOverflow="overflow"/>
                </a:tc>
              </a:tr>
              <a:tr h="1233525">
                <a:tc>
                  <a:txBody>
                    <a:bodyPr/>
                    <a:lstStyle/>
                    <a:p>
                      <a:pPr algn="ctr">
                        <a:defRPr sz="1800"/>
                      </a:pPr>
                      <a:r>
                        <a:rPr b="1" sz="2400">
                          <a:latin typeface="Calibri"/>
                          <a:ea typeface="Calibri"/>
                          <a:cs typeface="Calibri"/>
                        </a:rPr>
                        <a:t>Ginger</a:t>
                      </a:r>
                    </a:p>
                  </a:txBody>
                  <a:tcPr marL="12700" marR="12700" marT="12700" marB="12700" anchor="ctr" anchorCtr="0" horzOverflow="overflow"/>
                </a:tc>
                <a:tc>
                  <a:txBody>
                    <a:bodyPr/>
                    <a:lstStyle/>
                    <a:p>
                      <a:pPr algn="ctr">
                        <a:defRPr sz="1800"/>
                      </a:pPr>
                      <a:r>
                        <a:rPr sz="2400">
                          <a:latin typeface="Calibri"/>
                          <a:ea typeface="Calibri"/>
                          <a:cs typeface="Calibri"/>
                        </a:rPr>
                        <a:t>Nausea/vomiting (NVP)</a:t>
                      </a:r>
                    </a:p>
                  </a:txBody>
                  <a:tcPr marL="12700" marR="12700" marT="12700" marB="12700" anchor="ctr" anchorCtr="0" horzOverflow="overflow"/>
                </a:tc>
                <a:tc>
                  <a:txBody>
                    <a:bodyPr/>
                    <a:lstStyle/>
                    <a:p>
                      <a:pPr algn="ctr">
                        <a:defRPr b="1" sz="2400">
                          <a:latin typeface="Calibri"/>
                          <a:ea typeface="Calibri"/>
                          <a:cs typeface="Calibri"/>
                        </a:defRPr>
                      </a:pPr>
                      <a:r>
                        <a:t>Can be used</a:t>
                      </a:r>
                      <a:r>
                        <a:rPr b="0"/>
                        <a:t>; evidence supports modest benefit</a:t>
                      </a:r>
                    </a:p>
                  </a:txBody>
                  <a:tcPr marL="12700" marR="12700" marT="12700" marB="12700" anchor="ctr" anchorCtr="0" horzOverflow="overflow"/>
                </a:tc>
                <a:tc>
                  <a:txBody>
                    <a:bodyPr/>
                    <a:lstStyle/>
                    <a:p>
                      <a:pPr algn="ctr">
                        <a:defRPr sz="2400">
                          <a:latin typeface="Calibri"/>
                          <a:ea typeface="Calibri"/>
                          <a:cs typeface="Calibri"/>
                        </a:defRPr>
                      </a:pPr>
                      <a:r>
                        <a:t>~</a:t>
                      </a:r>
                      <a:r>
                        <a:rPr b="1"/>
                        <a:t>1 g/day</a:t>
                      </a:r>
                      <a:r>
                        <a:t> divided doses; consider as adjunct to first-line therapies. (</a:t>
                      </a:r>
                      <a:r>
                        <a:rPr u="sng">
                          <a:solidFill>
                            <a:srgbClr val="0000FF"/>
                          </a:solidFill>
                          <a:uFill>
                            <a:solidFill>
                              <a:srgbClr val="0000FF"/>
                            </a:solidFill>
                          </a:uFill>
                          <a:hlinkClick r:id="rId4" invalidUrl="" action="" tgtFrame="" tooltip="" history="1" highlightClick="0" endSnd="0"/>
                        </a:rPr>
                        <a:t>Lippincott Journals</a:t>
                      </a:r>
                      <a:r>
                        <a:t>)</a:t>
                      </a:r>
                    </a:p>
                  </a:txBody>
                  <a:tcPr marL="12700" marR="12700" marT="12700" marB="12700" anchor="ctr" anchorCtr="0" horzOverflow="overflow"/>
                </a:tc>
              </a:tr>
              <a:tr h="1233525">
                <a:tc>
                  <a:txBody>
                    <a:bodyPr/>
                    <a:lstStyle/>
                    <a:p>
                      <a:pPr algn="ctr">
                        <a:defRPr sz="1800"/>
                      </a:pPr>
                      <a:r>
                        <a:rPr b="1" sz="2400">
                          <a:latin typeface="Calibri"/>
                          <a:ea typeface="Calibri"/>
                          <a:cs typeface="Calibri"/>
                        </a:rPr>
                        <a:t>Peppermint (tea/aroma)</a:t>
                      </a:r>
                    </a:p>
                  </a:txBody>
                  <a:tcPr marL="12700" marR="12700" marT="12700" marB="12700" anchor="ctr" anchorCtr="0" horzOverflow="overflow"/>
                </a:tc>
                <a:tc>
                  <a:txBody>
                    <a:bodyPr/>
                    <a:lstStyle/>
                    <a:p>
                      <a:pPr algn="ctr">
                        <a:defRPr sz="1800"/>
                      </a:pPr>
                      <a:r>
                        <a:rPr sz="2400">
                          <a:latin typeface="Calibri"/>
                          <a:ea typeface="Calibri"/>
                          <a:cs typeface="Calibri"/>
                        </a:rPr>
                        <a:t>Dyspepsia, nausea</a:t>
                      </a:r>
                    </a:p>
                  </a:txBody>
                  <a:tcPr marL="12700" marR="12700" marT="12700" marB="12700" anchor="ctr" anchorCtr="0" horzOverflow="overflow"/>
                </a:tc>
                <a:tc>
                  <a:txBody>
                    <a:bodyPr/>
                    <a:lstStyle/>
                    <a:p>
                      <a:pPr algn="ctr">
                        <a:defRPr b="1" sz="2400">
                          <a:latin typeface="Calibri"/>
                          <a:ea typeface="Calibri"/>
                          <a:cs typeface="Calibri"/>
                        </a:defRPr>
                      </a:pPr>
                      <a:r>
                        <a:t>Food/tea amounts likely safe</a:t>
                      </a:r>
                      <a:r>
                        <a:rPr b="0"/>
                        <a:t>; medicinal oil data limited</a:t>
                      </a:r>
                    </a:p>
                  </a:txBody>
                  <a:tcPr marL="12700" marR="12700" marT="12700" marB="12700" anchor="ctr" anchorCtr="0" horzOverflow="overflow"/>
                </a:tc>
                <a:tc>
                  <a:txBody>
                    <a:bodyPr/>
                    <a:lstStyle/>
                    <a:p>
                      <a:pPr algn="ctr">
                        <a:defRPr sz="2400">
                          <a:latin typeface="Calibri"/>
                          <a:ea typeface="Calibri"/>
                          <a:cs typeface="Calibri"/>
                        </a:defRPr>
                      </a:pPr>
                      <a:r>
                        <a:t>May </a:t>
                      </a:r>
                      <a:r>
                        <a:rPr b="1"/>
                        <a:t>worsen reflux</a:t>
                      </a:r>
                      <a:r>
                        <a:t>; avoid high-dose oil in GERD. (</a:t>
                      </a:r>
                      <a:r>
                        <a:rPr u="sng">
                          <a:solidFill>
                            <a:srgbClr val="0000FF"/>
                          </a:solidFill>
                          <a:uFill>
                            <a:solidFill>
                              <a:srgbClr val="0000FF"/>
                            </a:solidFill>
                          </a:uFill>
                          <a:hlinkClick r:id="rId5" invalidUrl="" action="" tgtFrame="" tooltip="" history="1" highlightClick="0" endSnd="0"/>
                        </a:rPr>
                        <a:t>NCCIH</a:t>
                      </a:r>
                      <a:r>
                        <a:t>)</a:t>
                      </a:r>
                    </a:p>
                  </a:txBody>
                  <a:tcPr marL="12700" marR="12700" marT="12700" marB="12700" anchor="ctr" anchorCtr="0" horzOverflow="overflow"/>
                </a:tc>
              </a:tr>
              <a:tr h="795825">
                <a:tc>
                  <a:txBody>
                    <a:bodyPr/>
                    <a:lstStyle/>
                    <a:p>
                      <a:pPr algn="ctr">
                        <a:defRPr sz="1800"/>
                      </a:pPr>
                      <a:r>
                        <a:rPr b="1" sz="2400">
                          <a:latin typeface="Calibri"/>
                          <a:ea typeface="Calibri"/>
                          <a:cs typeface="Calibri"/>
                        </a:rPr>
                        <a:t>Chamomile (tea)</a:t>
                      </a:r>
                    </a:p>
                  </a:txBody>
                  <a:tcPr marL="12700" marR="12700" marT="12700" marB="12700" anchor="ctr" anchorCtr="0" horzOverflow="overflow"/>
                </a:tc>
                <a:tc>
                  <a:txBody>
                    <a:bodyPr/>
                    <a:lstStyle/>
                    <a:p>
                      <a:pPr algn="ctr">
                        <a:defRPr sz="1800"/>
                      </a:pPr>
                      <a:r>
                        <a:rPr sz="2400">
                          <a:latin typeface="Calibri"/>
                          <a:ea typeface="Calibri"/>
                          <a:cs typeface="Calibri"/>
                        </a:rPr>
                        <a:t>Sleep, GI calm</a:t>
                      </a:r>
                    </a:p>
                  </a:txBody>
                  <a:tcPr marL="12700" marR="12700" marT="12700" marB="12700" anchor="ctr" anchorCtr="0" horzOverflow="overflow"/>
                </a:tc>
                <a:tc>
                  <a:txBody>
                    <a:bodyPr/>
                    <a:lstStyle/>
                    <a:p>
                      <a:pPr algn="ctr">
                        <a:defRPr b="1" sz="2400">
                          <a:latin typeface="Calibri"/>
                          <a:ea typeface="Calibri"/>
                          <a:cs typeface="Calibri"/>
                        </a:defRPr>
                      </a:pPr>
                      <a:r>
                        <a:t>Occasional tea likely OK</a:t>
                      </a:r>
                      <a:r>
                        <a:rPr b="0"/>
                        <a:t>; data limited</a:t>
                      </a:r>
                    </a:p>
                  </a:txBody>
                  <a:tcPr marL="12700" marR="12700" marT="12700" marB="12700" anchor="ctr" anchorCtr="0" horzOverflow="overflow"/>
                </a:tc>
                <a:tc>
                  <a:txBody>
                    <a:bodyPr/>
                    <a:lstStyle/>
                    <a:p>
                      <a:pPr algn="ctr">
                        <a:defRPr sz="2400">
                          <a:latin typeface="Calibri"/>
                          <a:ea typeface="Calibri"/>
                          <a:cs typeface="Calibri"/>
                        </a:defRPr>
                      </a:pPr>
                      <a:r>
                        <a:t>Watch </a:t>
                      </a:r>
                      <a:r>
                        <a:rPr b="1"/>
                        <a:t>ragweed-family allergy</a:t>
                      </a:r>
                      <a:r>
                        <a:t>; potential drug interactions. (</a:t>
                      </a:r>
                      <a:r>
                        <a:rPr u="sng">
                          <a:solidFill>
                            <a:srgbClr val="0000FF"/>
                          </a:solidFill>
                          <a:uFill>
                            <a:solidFill>
                              <a:srgbClr val="0000FF"/>
                            </a:solidFill>
                          </a:uFill>
                          <a:hlinkClick r:id="rId6" invalidUrl="" action="" tgtFrame="" tooltip="" history="1" highlightClick="0" endSnd="0"/>
                        </a:rPr>
                        <a:t>NCCIH</a:t>
                      </a:r>
                      <a:r>
                        <a:t>)</a:t>
                      </a:r>
                    </a:p>
                  </a:txBody>
                  <a:tcPr marL="12700" marR="12700" marT="12700" marB="12700" anchor="ctr" anchorCtr="0" horzOverflow="overflow"/>
                </a:tc>
              </a:tr>
              <a:tr h="1233525">
                <a:tc>
                  <a:txBody>
                    <a:bodyPr/>
                    <a:lstStyle/>
                    <a:p>
                      <a:pPr algn="ctr">
                        <a:defRPr sz="1800"/>
                      </a:pPr>
                      <a:r>
                        <a:rPr b="1" sz="2400">
                          <a:latin typeface="Calibri"/>
                          <a:ea typeface="Calibri"/>
                          <a:cs typeface="Calibri"/>
                        </a:rPr>
                        <a:t>Cranberry</a:t>
                      </a:r>
                    </a:p>
                  </a:txBody>
                  <a:tcPr marL="12700" marR="12700" marT="12700" marB="12700" anchor="ctr" anchorCtr="0" horzOverflow="overflow"/>
                </a:tc>
                <a:tc>
                  <a:txBody>
                    <a:bodyPr/>
                    <a:lstStyle/>
                    <a:p>
                      <a:pPr algn="ctr">
                        <a:defRPr sz="1800"/>
                      </a:pPr>
                      <a:r>
                        <a:rPr sz="2400">
                          <a:latin typeface="Calibri"/>
                          <a:ea typeface="Calibri"/>
                          <a:cs typeface="Calibri"/>
                        </a:rPr>
                        <a:t>UTI prevention</a:t>
                      </a:r>
                    </a:p>
                  </a:txBody>
                  <a:tcPr marL="12700" marR="12700" marT="12700" marB="12700" anchor="ctr" anchorCtr="0" horzOverflow="overflow"/>
                </a:tc>
                <a:tc>
                  <a:txBody>
                    <a:bodyPr/>
                    <a:lstStyle/>
                    <a:p>
                      <a:pPr algn="ctr">
                        <a:defRPr b="1" sz="2400">
                          <a:latin typeface="Calibri"/>
                          <a:ea typeface="Calibri"/>
                          <a:cs typeface="Calibri"/>
                        </a:defRPr>
                      </a:pPr>
                      <a:r>
                        <a:t>Appears safe</a:t>
                      </a:r>
                      <a:r>
                        <a:rPr b="0"/>
                        <a:t>; efficacy </a:t>
                      </a:r>
                      <a:r>
                        <a:t>mixed</a:t>
                      </a:r>
                    </a:p>
                  </a:txBody>
                  <a:tcPr marL="12700" marR="12700" marT="12700" marB="12700" anchor="ctr" anchorCtr="0" horzOverflow="overflow"/>
                </a:tc>
                <a:tc>
                  <a:txBody>
                    <a:bodyPr/>
                    <a:lstStyle/>
                    <a:p>
                      <a:pPr algn="ctr">
                        <a:defRPr sz="2400">
                          <a:latin typeface="Calibri"/>
                          <a:ea typeface="Calibri"/>
                          <a:cs typeface="Calibri"/>
                        </a:defRPr>
                      </a:pPr>
                      <a:r>
                        <a:t>Consider for recurrent UTIs; evidence not definitive. (</a:t>
                      </a:r>
                      <a:r>
                        <a:rPr u="sng">
                          <a:solidFill>
                            <a:srgbClr val="0000FF"/>
                          </a:solidFill>
                          <a:uFill>
                            <a:solidFill>
                              <a:srgbClr val="0000FF"/>
                            </a:solidFill>
                          </a:uFill>
                          <a:hlinkClick r:id="rId7" invalidUrl="" action="" tgtFrame="" tooltip="" history="1" highlightClick="0" endSnd="0"/>
                        </a:rPr>
                        <a:t>BioMed Central</a:t>
                      </a:r>
                      <a:r>
                        <a:t>)</a:t>
                      </a:r>
                    </a:p>
                  </a:txBody>
                  <a:tcPr marL="12700" marR="12700" marT="12700" marB="12700" anchor="ctr" anchorCtr="0" horzOverflow="overflow"/>
                </a:tc>
              </a:tr>
            </a:tbl>
          </a:graphicData>
        </a:graphic>
      </p:graphicFrame>
      <p:sp>
        <p:nvSpPr>
          <p:cNvPr id="245" name="Google Shape;219;p16"/>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46" name="Google Shape;220;p16"/>
          <p:cNvSpPr/>
          <p:nvPr/>
        </p:nvSpPr>
        <p:spPr>
          <a:xfrm>
            <a:off x="16543824" y="1022187"/>
            <a:ext cx="1235400" cy="1211701"/>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247" name="Google Shape;221;p16"/>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1" name="Google Shape;226;p17"/>
          <p:cNvSpPr/>
          <p:nvPr/>
        </p:nvSpPr>
        <p:spPr>
          <a:xfrm>
            <a:off x="-14571" y="-6987"/>
            <a:ext cx="19048326" cy="3086101"/>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252" name="Google Shape;227;p17"/>
          <p:cNvSpPr txBox="1"/>
          <p:nvPr/>
        </p:nvSpPr>
        <p:spPr>
          <a:xfrm>
            <a:off x="1103115" y="386400"/>
            <a:ext cx="16812954" cy="252983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21333"/>
              </a:lnSpc>
              <a:defRPr sz="7500">
                <a:solidFill>
                  <a:srgbClr val="FFFFFF"/>
                </a:solidFill>
                <a:latin typeface="Poppins"/>
                <a:ea typeface="Poppins"/>
                <a:cs typeface="Poppins"/>
                <a:sym typeface="Poppins"/>
              </a:defRPr>
            </a:lvl1pPr>
          </a:lstStyle>
          <a:p>
            <a:pPr/>
            <a:r>
              <a:t>“Use With Caution/Limited Data” Botanicals During Pregnancy</a:t>
            </a:r>
          </a:p>
        </p:txBody>
      </p:sp>
      <p:sp>
        <p:nvSpPr>
          <p:cNvPr id="253" name="Google Shape;228;p17"/>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254" name="Google Shape;229;p17"/>
          <p:cNvGraphicFramePr/>
          <p:nvPr/>
        </p:nvGraphicFramePr>
        <p:xfrm>
          <a:off x="1520388" y="3689174"/>
          <a:ext cx="15247225" cy="5757726"/>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2435000"/>
                <a:gridCol w="2381800"/>
                <a:gridCol w="10430425"/>
              </a:tblGrid>
              <a:tr h="1571400">
                <a:tc>
                  <a:txBody>
                    <a:bodyPr/>
                    <a:lstStyle/>
                    <a:p>
                      <a:pPr algn="ctr">
                        <a:defRPr sz="1800"/>
                      </a:pPr>
                      <a:r>
                        <a:rPr b="1" sz="2800">
                          <a:latin typeface="Calibri"/>
                          <a:ea typeface="Calibri"/>
                          <a:cs typeface="Calibri"/>
                        </a:rPr>
                        <a:t>Botanical</a:t>
                      </a:r>
                    </a:p>
                  </a:txBody>
                  <a:tcPr marL="12700" marR="12700" marT="12700" marB="12700" anchor="ctr" anchorCtr="0" horzOverflow="overflow"/>
                </a:tc>
                <a:tc>
                  <a:txBody>
                    <a:bodyPr/>
                    <a:lstStyle/>
                    <a:p>
                      <a:pPr algn="ctr">
                        <a:defRPr sz="1800"/>
                      </a:pPr>
                      <a:r>
                        <a:rPr b="1" sz="2800">
                          <a:latin typeface="Calibri"/>
                          <a:ea typeface="Calibri"/>
                          <a:cs typeface="Calibri"/>
                        </a:rPr>
                        <a:t>Typical Reason</a:t>
                      </a:r>
                    </a:p>
                  </a:txBody>
                  <a:tcPr marL="12700" marR="12700" marT="12700" marB="12700" anchor="ctr" anchorCtr="0" horzOverflow="overflow"/>
                </a:tc>
                <a:tc>
                  <a:txBody>
                    <a:bodyPr/>
                    <a:lstStyle/>
                    <a:p>
                      <a:pPr algn="ctr">
                        <a:defRPr sz="1800"/>
                      </a:pPr>
                      <a:r>
                        <a:rPr b="1" sz="2800">
                          <a:latin typeface="Calibri"/>
                          <a:ea typeface="Calibri"/>
                          <a:cs typeface="Calibri"/>
                        </a:rPr>
                        <a:t>What we know</a:t>
                      </a:r>
                    </a:p>
                  </a:txBody>
                  <a:tcPr marL="12700" marR="12700" marT="12700" marB="12700" anchor="ctr" anchorCtr="0" horzOverflow="overflow"/>
                </a:tc>
              </a:tr>
              <a:tr h="1586950">
                <a:tc>
                  <a:txBody>
                    <a:bodyPr/>
                    <a:lstStyle/>
                    <a:p>
                      <a:pPr algn="ctr">
                        <a:defRPr sz="1800"/>
                      </a:pPr>
                      <a:r>
                        <a:rPr b="1" sz="2800">
                          <a:latin typeface="Calibri"/>
                          <a:ea typeface="Calibri"/>
                          <a:cs typeface="Calibri"/>
                        </a:rPr>
                        <a:t>Echinacea</a:t>
                      </a:r>
                    </a:p>
                  </a:txBody>
                  <a:tcPr marL="12700" marR="12700" marT="12700" marB="12700" anchor="ctr" anchorCtr="0" horzOverflow="overflow"/>
                </a:tc>
                <a:tc>
                  <a:txBody>
                    <a:bodyPr/>
                    <a:lstStyle/>
                    <a:p>
                      <a:pPr algn="ctr">
                        <a:defRPr sz="1800"/>
                      </a:pPr>
                      <a:r>
                        <a:rPr sz="2800">
                          <a:latin typeface="Calibri"/>
                          <a:ea typeface="Calibri"/>
                          <a:cs typeface="Calibri"/>
                        </a:rPr>
                        <a:t>Colds</a:t>
                      </a:r>
                    </a:p>
                  </a:txBody>
                  <a:tcPr marL="12700" marR="12700" marT="12700" marB="12700" anchor="ctr" anchorCtr="0" horzOverflow="overflow"/>
                </a:tc>
                <a:tc>
                  <a:txBody>
                    <a:bodyPr/>
                    <a:lstStyle/>
                    <a:p>
                      <a:pPr algn="ctr">
                        <a:defRPr sz="2800">
                          <a:latin typeface="Calibri"/>
                          <a:ea typeface="Calibri"/>
                          <a:cs typeface="Calibri"/>
                        </a:defRPr>
                      </a:pPr>
                      <a:r>
                        <a:t>Human data </a:t>
                      </a:r>
                      <a:r>
                        <a:rPr b="1"/>
                        <a:t>do not show ↑ malformations</a:t>
                      </a:r>
                      <a:r>
                        <a:t> in small/observational studies; evidence limited → </a:t>
                      </a:r>
                      <a:r>
                        <a:rPr b="1"/>
                        <a:t>cautious short-term</a:t>
                      </a:r>
                      <a:r>
                        <a:t> use only. (</a:t>
                      </a:r>
                      <a:r>
                        <a:rPr u="sng">
                          <a:solidFill>
                            <a:srgbClr val="0000FF"/>
                          </a:solidFill>
                          <a:uFill>
                            <a:solidFill>
                              <a:srgbClr val="0000FF"/>
                            </a:solidFill>
                          </a:uFill>
                          <a:hlinkClick r:id="rId4" invalidUrl="" action="" tgtFrame="" tooltip="" history="1" highlightClick="0" endSnd="0"/>
                        </a:rPr>
                        <a:t>JAMA Network</a:t>
                      </a:r>
                      <a:r>
                        <a:t>)</a:t>
                      </a:r>
                    </a:p>
                  </a:txBody>
                  <a:tcPr marL="12700" marR="12700" marT="12700" marB="12700" anchor="ctr" anchorCtr="0" horzOverflow="overflow"/>
                </a:tc>
              </a:tr>
              <a:tr h="1557500">
                <a:tc>
                  <a:txBody>
                    <a:bodyPr/>
                    <a:lstStyle/>
                    <a:p>
                      <a:pPr algn="ctr">
                        <a:defRPr sz="1800"/>
                      </a:pPr>
                      <a:r>
                        <a:rPr b="1" sz="2800">
                          <a:latin typeface="Calibri"/>
                          <a:ea typeface="Calibri"/>
                          <a:cs typeface="Calibri"/>
                        </a:rPr>
                        <a:t>Red raspberry leaf</a:t>
                      </a:r>
                    </a:p>
                  </a:txBody>
                  <a:tcPr marL="12700" marR="12700" marT="12700" marB="12700" anchor="ctr" anchorCtr="0" horzOverflow="overflow"/>
                </a:tc>
                <a:tc>
                  <a:txBody>
                    <a:bodyPr/>
                    <a:lstStyle/>
                    <a:p>
                      <a:pPr algn="ctr">
                        <a:defRPr sz="1800"/>
                      </a:pPr>
                      <a:r>
                        <a:rPr sz="2800">
                          <a:latin typeface="Calibri"/>
                          <a:ea typeface="Calibri"/>
                          <a:cs typeface="Calibri"/>
                        </a:rPr>
                        <a:t>“Labor prep”</a:t>
                      </a:r>
                    </a:p>
                  </a:txBody>
                  <a:tcPr marL="12700" marR="12700" marT="12700" marB="12700" anchor="ctr" anchorCtr="0" horzOverflow="overflow"/>
                </a:tc>
                <a:tc>
                  <a:txBody>
                    <a:bodyPr/>
                    <a:lstStyle/>
                    <a:p>
                      <a:pPr algn="ctr">
                        <a:defRPr b="1" sz="2800">
                          <a:latin typeface="Calibri"/>
                          <a:ea typeface="Calibri"/>
                          <a:cs typeface="Calibri"/>
                        </a:defRPr>
                      </a:pPr>
                      <a:r>
                        <a:t>Effectiveness unclear;</a:t>
                      </a:r>
                      <a:r>
                        <a:rPr b="0"/>
                        <a:t> evidence weak. Avoid early pregnancy; discuss any late-pregnancy use with OB/midwife. (</a:t>
                      </a:r>
                      <a:r>
                        <a:rPr b="0" u="sng">
                          <a:solidFill>
                            <a:srgbClr val="0000FF"/>
                          </a:solidFill>
                          <a:uFill>
                            <a:solidFill>
                              <a:srgbClr val="0000FF"/>
                            </a:solidFill>
                          </a:uFill>
                          <a:hlinkClick r:id="rId5" invalidUrl="" action="" tgtFrame="" tooltip="" history="1" highlightClick="0" endSnd="0"/>
                        </a:rPr>
                        <a:t>PMC</a:t>
                      </a:r>
                      <a:r>
                        <a:rPr b="0"/>
                        <a:t>)</a:t>
                      </a:r>
                    </a:p>
                  </a:txBody>
                  <a:tcPr marL="12700" marR="12700" marT="12700" marB="12700" anchor="ctr" anchorCtr="0" horzOverflow="overflow"/>
                </a:tc>
              </a:tr>
              <a:tr h="1041875">
                <a:tc>
                  <a:txBody>
                    <a:bodyPr/>
                    <a:lstStyle/>
                    <a:p>
                      <a:pPr algn="ctr">
                        <a:defRPr b="1" sz="2800">
                          <a:latin typeface="Calibri"/>
                          <a:ea typeface="Calibri"/>
                          <a:cs typeface="Calibri"/>
                        </a:defRPr>
                      </a:pPr>
                      <a:r>
                        <a:t>Senna</a:t>
                      </a:r>
                      <a:r>
                        <a:rPr b="0"/>
                        <a:t> (laxative)</a:t>
                      </a:r>
                    </a:p>
                  </a:txBody>
                  <a:tcPr marL="12700" marR="12700" marT="12700" marB="12700" anchor="ctr" anchorCtr="0" horzOverflow="overflow"/>
                </a:tc>
                <a:tc>
                  <a:txBody>
                    <a:bodyPr/>
                    <a:lstStyle/>
                    <a:p>
                      <a:pPr algn="ctr">
                        <a:defRPr sz="1800"/>
                      </a:pPr>
                      <a:r>
                        <a:rPr sz="2800">
                          <a:latin typeface="Calibri"/>
                          <a:ea typeface="Calibri"/>
                          <a:cs typeface="Calibri"/>
                        </a:rPr>
                        <a:t>Constipation</a:t>
                      </a:r>
                    </a:p>
                  </a:txBody>
                  <a:tcPr marL="12700" marR="12700" marT="12700" marB="12700" anchor="ctr" anchorCtr="0" horzOverflow="overflow"/>
                </a:tc>
                <a:tc>
                  <a:txBody>
                    <a:bodyPr/>
                    <a:lstStyle/>
                    <a:p>
                      <a:pPr algn="ctr">
                        <a:defRPr sz="2800">
                          <a:latin typeface="Calibri"/>
                          <a:ea typeface="Calibri"/>
                          <a:cs typeface="Calibri"/>
                        </a:defRPr>
                      </a:pPr>
                      <a:r>
                        <a:t>Short-term use </a:t>
                      </a:r>
                      <a:r>
                        <a:rPr b="1"/>
                        <a:t>not linked to malformations</a:t>
                      </a:r>
                      <a:r>
                        <a:t>, but prefer </a:t>
                      </a:r>
                      <a:r>
                        <a:rPr b="1"/>
                        <a:t>bulk/osmotic</a:t>
                      </a:r>
                      <a:r>
                        <a:t> laxatives first. (</a:t>
                      </a:r>
                      <a:r>
                        <a:rPr u="sng">
                          <a:solidFill>
                            <a:srgbClr val="0000FF"/>
                          </a:solidFill>
                          <a:uFill>
                            <a:solidFill>
                              <a:srgbClr val="0000FF"/>
                            </a:solidFill>
                          </a:uFill>
                          <a:hlinkClick r:id="rId6" invalidUrl="" action="" tgtFrame="" tooltip="" history="1" highlightClick="0" endSnd="0"/>
                        </a:rPr>
                        <a:t>PMC</a:t>
                      </a:r>
                      <a:r>
                        <a:t>)</a:t>
                      </a:r>
                    </a:p>
                  </a:txBody>
                  <a:tcPr marL="12700" marR="12700" marT="12700" marB="12700" anchor="ctr" anchorCtr="0" horzOverflow="overflow"/>
                </a:tc>
              </a:tr>
            </a:tbl>
          </a:graphicData>
        </a:graphic>
      </p:graphicFrame>
      <p:sp>
        <p:nvSpPr>
          <p:cNvPr id="255" name="Google Shape;230;p17"/>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56" name="Google Shape;231;p17"/>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0" name="Google Shape;236;p18"/>
          <p:cNvSpPr/>
          <p:nvPr/>
        </p:nvSpPr>
        <p:spPr>
          <a:xfrm>
            <a:off x="-14571" y="-6987"/>
            <a:ext cx="19048326" cy="3086101"/>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261" name="Google Shape;237;p18"/>
          <p:cNvSpPr txBox="1"/>
          <p:nvPr/>
        </p:nvSpPr>
        <p:spPr>
          <a:xfrm>
            <a:off x="1103142" y="964563"/>
            <a:ext cx="16812900" cy="11430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21333"/>
              </a:lnSpc>
              <a:defRPr sz="7500">
                <a:solidFill>
                  <a:srgbClr val="FFFFFF"/>
                </a:solidFill>
                <a:latin typeface="Poppins"/>
                <a:ea typeface="Poppins"/>
                <a:cs typeface="Poppins"/>
                <a:sym typeface="Poppins"/>
              </a:defRPr>
            </a:lvl1pPr>
          </a:lstStyle>
          <a:p>
            <a:pPr/>
            <a:r>
              <a:t>Botanicals “To Avoid” in Pregnancy</a:t>
            </a:r>
          </a:p>
        </p:txBody>
      </p:sp>
      <p:sp>
        <p:nvSpPr>
          <p:cNvPr id="262" name="Google Shape;238;p18"/>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263" name="Google Shape;239;p18"/>
          <p:cNvGraphicFramePr/>
          <p:nvPr/>
        </p:nvGraphicFramePr>
        <p:xfrm>
          <a:off x="1183975" y="3216503"/>
          <a:ext cx="15920050" cy="5955801"/>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2603325"/>
                <a:gridCol w="4468075"/>
                <a:gridCol w="8848650"/>
              </a:tblGrid>
              <a:tr h="557700">
                <a:tc>
                  <a:txBody>
                    <a:bodyPr/>
                    <a:lstStyle/>
                    <a:p>
                      <a:pPr algn="ctr">
                        <a:defRPr sz="1800"/>
                      </a:pPr>
                      <a:r>
                        <a:rPr b="1" sz="2500">
                          <a:latin typeface="Calibri"/>
                          <a:ea typeface="Calibri"/>
                          <a:cs typeface="Calibri"/>
                        </a:rPr>
                        <a:t>Botanical</a:t>
                      </a:r>
                    </a:p>
                  </a:txBody>
                  <a:tcPr marL="12700" marR="12700" marT="12700" marB="12700" anchor="ctr" anchorCtr="0" horzOverflow="overflow"/>
                </a:tc>
                <a:tc>
                  <a:txBody>
                    <a:bodyPr/>
                    <a:lstStyle/>
                    <a:p>
                      <a:pPr algn="ctr">
                        <a:defRPr sz="1800"/>
                      </a:pPr>
                      <a:r>
                        <a:rPr b="1" sz="2500">
                          <a:latin typeface="Calibri"/>
                          <a:ea typeface="Calibri"/>
                          <a:cs typeface="Calibri"/>
                        </a:rPr>
                        <a:t>Why to avoid</a:t>
                      </a:r>
                    </a:p>
                  </a:txBody>
                  <a:tcPr marL="12700" marR="12700" marT="12700" marB="12700" anchor="ctr" anchorCtr="0" horzOverflow="overflow"/>
                </a:tc>
                <a:tc>
                  <a:txBody>
                    <a:bodyPr/>
                    <a:lstStyle/>
                    <a:p>
                      <a:pPr algn="ctr">
                        <a:defRPr sz="1800"/>
                      </a:pPr>
                      <a:r>
                        <a:rPr b="1" sz="2500">
                          <a:latin typeface="Calibri"/>
                          <a:ea typeface="Calibri"/>
                          <a:cs typeface="Calibri"/>
                        </a:rPr>
                        <a:t>Key evidence</a:t>
                      </a:r>
                    </a:p>
                  </a:txBody>
                  <a:tcPr marL="12700" marR="12700" marT="12700" marB="12700" anchor="ctr" anchorCtr="0" horzOverflow="overflow"/>
                </a:tc>
              </a:tr>
              <a:tr h="557700">
                <a:tc>
                  <a:txBody>
                    <a:bodyPr/>
                    <a:lstStyle/>
                    <a:p>
                      <a:pPr algn="ctr">
                        <a:defRPr sz="1800"/>
                      </a:pPr>
                      <a:r>
                        <a:rPr b="1" sz="2500">
                          <a:latin typeface="Calibri"/>
                          <a:ea typeface="Calibri"/>
                          <a:cs typeface="Calibri"/>
                        </a:rPr>
                        <a:t>Blue cohosh</a:t>
                      </a:r>
                    </a:p>
                  </a:txBody>
                  <a:tcPr marL="12700" marR="12700" marT="12700" marB="12700" anchor="ctr" anchorCtr="0" horzOverflow="overflow"/>
                </a:tc>
                <a:tc>
                  <a:txBody>
                    <a:bodyPr/>
                    <a:lstStyle/>
                    <a:p>
                      <a:pPr algn="ctr">
                        <a:defRPr sz="2500">
                          <a:latin typeface="Calibri"/>
                          <a:ea typeface="Calibri"/>
                          <a:cs typeface="Calibri"/>
                        </a:defRPr>
                      </a:pPr>
                      <a:r>
                        <a:t>Uterotonic; </a:t>
                      </a:r>
                      <a:r>
                        <a:rPr b="1"/>
                        <a:t>neonatal cardiac events</a:t>
                      </a:r>
                    </a:p>
                  </a:txBody>
                  <a:tcPr marL="12700" marR="12700" marT="12700" marB="12700" anchor="ctr" anchorCtr="0" horzOverflow="overflow"/>
                </a:tc>
                <a:tc>
                  <a:txBody>
                    <a:bodyPr/>
                    <a:lstStyle/>
                    <a:p>
                      <a:pPr algn="ctr">
                        <a:defRPr sz="2500">
                          <a:latin typeface="Calibri"/>
                          <a:ea typeface="Calibri"/>
                          <a:cs typeface="Calibri"/>
                        </a:defRPr>
                      </a:pPr>
                      <a:r>
                        <a:t>Case reports of neonatal MI/heart failure after maternal use. (</a:t>
                      </a:r>
                      <a:r>
                        <a:rPr u="sng">
                          <a:solidFill>
                            <a:srgbClr val="0000FF"/>
                          </a:solidFill>
                          <a:uFill>
                            <a:solidFill>
                              <a:srgbClr val="0000FF"/>
                            </a:solidFill>
                          </a:uFill>
                          <a:hlinkClick r:id="rId4" invalidUrl="" action="" tgtFrame="" tooltip="" history="1" highlightClick="0" endSnd="0"/>
                        </a:rPr>
                        <a:t>PubMed</a:t>
                      </a:r>
                      <a:r>
                        <a:t>)</a:t>
                      </a:r>
                    </a:p>
                  </a:txBody>
                  <a:tcPr marL="12700" marR="12700" marT="12700" marB="12700" anchor="ctr" anchorCtr="0" horzOverflow="overflow"/>
                </a:tc>
              </a:tr>
              <a:tr h="880750">
                <a:tc>
                  <a:txBody>
                    <a:bodyPr/>
                    <a:lstStyle/>
                    <a:p>
                      <a:pPr algn="ctr">
                        <a:defRPr sz="1800"/>
                      </a:pPr>
                      <a:r>
                        <a:rPr b="1" sz="2500">
                          <a:latin typeface="Calibri"/>
                          <a:ea typeface="Calibri"/>
                          <a:cs typeface="Calibri"/>
                        </a:rPr>
                        <a:t>Licorice root (glycyrrhizin)</a:t>
                      </a:r>
                    </a:p>
                  </a:txBody>
                  <a:tcPr marL="12700" marR="12700" marT="12700" marB="12700" anchor="ctr" anchorCtr="0" horzOverflow="overflow"/>
                </a:tc>
                <a:tc>
                  <a:txBody>
                    <a:bodyPr/>
                    <a:lstStyle/>
                    <a:p>
                      <a:pPr algn="ctr">
                        <a:defRPr sz="2500">
                          <a:latin typeface="Calibri"/>
                          <a:ea typeface="Calibri"/>
                          <a:cs typeface="Calibri"/>
                        </a:defRPr>
                      </a:pPr>
                      <a:r>
                        <a:t>↑ </a:t>
                      </a:r>
                      <a:r>
                        <a:rPr b="1"/>
                        <a:t>preterm birth</a:t>
                      </a:r>
                      <a:r>
                        <a:t>; possible long-term neuro effects</a:t>
                      </a:r>
                    </a:p>
                  </a:txBody>
                  <a:tcPr marL="12700" marR="12700" marT="12700" marB="12700" anchor="ctr" anchorCtr="0" horzOverflow="overflow"/>
                </a:tc>
                <a:tc>
                  <a:txBody>
                    <a:bodyPr/>
                    <a:lstStyle/>
                    <a:p>
                      <a:pPr algn="ctr">
                        <a:defRPr sz="2500">
                          <a:latin typeface="Calibri"/>
                          <a:ea typeface="Calibri"/>
                          <a:cs typeface="Calibri"/>
                        </a:defRPr>
                      </a:pPr>
                      <a:r>
                        <a:t>Cohort data &amp; national advisories caution against high intake. (</a:t>
                      </a:r>
                      <a:r>
                        <a:rPr u="sng">
                          <a:solidFill>
                            <a:srgbClr val="0000FF"/>
                          </a:solidFill>
                          <a:uFill>
                            <a:solidFill>
                              <a:srgbClr val="0000FF"/>
                            </a:solidFill>
                          </a:uFill>
                          <a:hlinkClick r:id="rId5" invalidUrl="" action="" tgtFrame="" tooltip="" history="1" highlightClick="0" endSnd="0"/>
                        </a:rPr>
                        <a:t>PubMed</a:t>
                      </a:r>
                      <a:r>
                        <a:t>)</a:t>
                      </a:r>
                    </a:p>
                  </a:txBody>
                  <a:tcPr marL="12700" marR="12700" marT="12700" marB="12700" anchor="ctr" anchorCtr="0" horzOverflow="overflow"/>
                </a:tc>
              </a:tr>
              <a:tr h="864425">
                <a:tc>
                  <a:txBody>
                    <a:bodyPr/>
                    <a:lstStyle/>
                    <a:p>
                      <a:pPr algn="ctr">
                        <a:defRPr sz="1800"/>
                      </a:pPr>
                      <a:r>
                        <a:rPr b="1" sz="2500">
                          <a:latin typeface="Calibri"/>
                          <a:ea typeface="Calibri"/>
                          <a:cs typeface="Calibri"/>
                        </a:rPr>
                        <a:t>Ashwagandha</a:t>
                      </a:r>
                    </a:p>
                  </a:txBody>
                  <a:tcPr marL="12700" marR="12700" marT="12700" marB="12700" anchor="ctr" anchorCtr="0" horzOverflow="overflow"/>
                </a:tc>
                <a:tc>
                  <a:txBody>
                    <a:bodyPr/>
                    <a:lstStyle/>
                    <a:p>
                      <a:pPr algn="ctr">
                        <a:defRPr sz="2500">
                          <a:latin typeface="Calibri"/>
                          <a:ea typeface="Calibri"/>
                          <a:cs typeface="Calibri"/>
                        </a:defRPr>
                      </a:pPr>
                      <a:r>
                        <a:t>Possible </a:t>
                      </a:r>
                      <a:r>
                        <a:rPr b="1"/>
                        <a:t>miscarriage risk</a:t>
                      </a:r>
                      <a:r>
                        <a:t>; liver injury signals</a:t>
                      </a:r>
                    </a:p>
                  </a:txBody>
                  <a:tcPr marL="12700" marR="12700" marT="12700" marB="12700" anchor="ctr" anchorCtr="0" horzOverflow="overflow"/>
                </a:tc>
                <a:tc>
                  <a:txBody>
                    <a:bodyPr/>
                    <a:lstStyle/>
                    <a:p>
                      <a:pPr algn="ctr">
                        <a:defRPr b="1" sz="2500">
                          <a:latin typeface="Calibri"/>
                          <a:ea typeface="Calibri"/>
                          <a:cs typeface="Calibri"/>
                        </a:defRPr>
                      </a:pPr>
                      <a:r>
                        <a:t>NCCIH: avoid in pregnancy/breastfeeding.</a:t>
                      </a:r>
                      <a:r>
                        <a:rPr b="0"/>
                        <a:t> (</a:t>
                      </a:r>
                      <a:r>
                        <a:rPr b="0" u="sng">
                          <a:solidFill>
                            <a:srgbClr val="0000FF"/>
                          </a:solidFill>
                          <a:uFill>
                            <a:solidFill>
                              <a:srgbClr val="0000FF"/>
                            </a:solidFill>
                          </a:uFill>
                          <a:hlinkClick r:id="rId6" invalidUrl="" action="" tgtFrame="" tooltip="" history="1" highlightClick="0" endSnd="0"/>
                        </a:rPr>
                        <a:t>NCCIH</a:t>
                      </a:r>
                      <a:r>
                        <a:rPr b="0"/>
                        <a:t>)</a:t>
                      </a:r>
                    </a:p>
                  </a:txBody>
                  <a:tcPr marL="12700" marR="12700" marT="12700" marB="12700" anchor="ctr" anchorCtr="0" horzOverflow="overflow"/>
                </a:tc>
              </a:tr>
              <a:tr h="557700">
                <a:tc>
                  <a:txBody>
                    <a:bodyPr/>
                    <a:lstStyle/>
                    <a:p>
                      <a:pPr algn="ctr">
                        <a:defRPr sz="1800"/>
                      </a:pPr>
                      <a:r>
                        <a:rPr b="1" sz="2500">
                          <a:latin typeface="Calibri"/>
                          <a:ea typeface="Calibri"/>
                          <a:cs typeface="Calibri"/>
                        </a:rPr>
                        <a:t>Kava</a:t>
                      </a:r>
                    </a:p>
                  </a:txBody>
                  <a:tcPr marL="12700" marR="12700" marT="12700" marB="12700" anchor="ctr" anchorCtr="0" horzOverflow="overflow"/>
                </a:tc>
                <a:tc>
                  <a:txBody>
                    <a:bodyPr/>
                    <a:lstStyle/>
                    <a:p>
                      <a:pPr algn="ctr">
                        <a:defRPr b="1" sz="2500">
                          <a:latin typeface="Calibri"/>
                          <a:ea typeface="Calibri"/>
                          <a:cs typeface="Calibri"/>
                        </a:defRPr>
                      </a:pPr>
                      <a:r>
                        <a:t>Hepatotoxicity</a:t>
                      </a:r>
                      <a:r>
                        <a:rPr b="0"/>
                        <a:t>; CNS depressant</a:t>
                      </a:r>
                    </a:p>
                  </a:txBody>
                  <a:tcPr marL="12700" marR="12700" marT="12700" marB="12700" anchor="ctr" anchorCtr="0" horzOverflow="overflow"/>
                </a:tc>
                <a:tc>
                  <a:txBody>
                    <a:bodyPr/>
                    <a:lstStyle/>
                    <a:p>
                      <a:pPr algn="ctr">
                        <a:defRPr sz="2500">
                          <a:latin typeface="Calibri"/>
                          <a:ea typeface="Calibri"/>
                          <a:cs typeface="Calibri"/>
                        </a:defRPr>
                      </a:pPr>
                      <a:r>
                        <a:t>Case series &amp; advisories; </a:t>
                      </a:r>
                      <a:r>
                        <a:rPr b="1"/>
                        <a:t>avoid</a:t>
                      </a:r>
                      <a:r>
                        <a:t>. (</a:t>
                      </a:r>
                      <a:r>
                        <a:rPr u="sng">
                          <a:solidFill>
                            <a:srgbClr val="0000FF"/>
                          </a:solidFill>
                          <a:uFill>
                            <a:solidFill>
                              <a:srgbClr val="0000FF"/>
                            </a:solidFill>
                          </a:uFill>
                          <a:hlinkClick r:id="rId7" invalidUrl="" action="" tgtFrame="" tooltip="" history="1" highlightClick="0" endSnd="0"/>
                        </a:rPr>
                        <a:t>NCBI</a:t>
                      </a:r>
                      <a:r>
                        <a:t>)</a:t>
                      </a:r>
                    </a:p>
                  </a:txBody>
                  <a:tcPr marL="12700" marR="12700" marT="12700" marB="12700" anchor="ctr" anchorCtr="0" horzOverflow="overflow"/>
                </a:tc>
              </a:tr>
              <a:tr h="557700">
                <a:tc>
                  <a:txBody>
                    <a:bodyPr/>
                    <a:lstStyle/>
                    <a:p>
                      <a:pPr algn="ctr">
                        <a:defRPr sz="1800"/>
                      </a:pPr>
                      <a:r>
                        <a:rPr b="1" sz="2500">
                          <a:latin typeface="Calibri"/>
                          <a:ea typeface="Calibri"/>
                          <a:cs typeface="Calibri"/>
                        </a:rPr>
                        <a:t>St. John’s wort</a:t>
                      </a:r>
                    </a:p>
                  </a:txBody>
                  <a:tcPr marL="12700" marR="12700" marT="12700" marB="12700" anchor="ctr" anchorCtr="0" horzOverflow="overflow"/>
                </a:tc>
                <a:tc>
                  <a:txBody>
                    <a:bodyPr/>
                    <a:lstStyle/>
                    <a:p>
                      <a:pPr algn="ctr">
                        <a:defRPr sz="2500">
                          <a:latin typeface="Calibri"/>
                          <a:ea typeface="Calibri"/>
                          <a:cs typeface="Calibri"/>
                        </a:defRPr>
                      </a:pPr>
                      <a:r>
                        <a:t>Potent </a:t>
                      </a:r>
                      <a:r>
                        <a:rPr b="1"/>
                        <a:t>drug interactions</a:t>
                      </a:r>
                      <a:r>
                        <a:t>; safety uncertain</a:t>
                      </a:r>
                    </a:p>
                  </a:txBody>
                  <a:tcPr marL="12700" marR="12700" marT="12700" marB="12700" anchor="ctr" anchorCtr="0" horzOverflow="overflow"/>
                </a:tc>
                <a:tc>
                  <a:txBody>
                    <a:bodyPr/>
                    <a:lstStyle/>
                    <a:p>
                      <a:pPr algn="ctr">
                        <a:defRPr sz="2500">
                          <a:latin typeface="Calibri"/>
                          <a:ea typeface="Calibri"/>
                          <a:cs typeface="Calibri"/>
                        </a:defRPr>
                      </a:pPr>
                      <a:r>
                        <a:t>NCCIH cautions in pregnancy; serotonin-related interactions. (</a:t>
                      </a:r>
                      <a:r>
                        <a:rPr u="sng">
                          <a:solidFill>
                            <a:srgbClr val="0000FF"/>
                          </a:solidFill>
                          <a:uFill>
                            <a:solidFill>
                              <a:srgbClr val="0000FF"/>
                            </a:solidFill>
                          </a:uFill>
                          <a:hlinkClick r:id="rId8" invalidUrl="" action="" tgtFrame="" tooltip="" history="1" highlightClick="0" endSnd="0"/>
                        </a:rPr>
                        <a:t>NCCIH</a:t>
                      </a:r>
                      <a:r>
                        <a:t>)</a:t>
                      </a:r>
                    </a:p>
                  </a:txBody>
                  <a:tcPr marL="12700" marR="12700" marT="12700" marB="12700" anchor="ctr" anchorCtr="0" horzOverflow="overflow"/>
                </a:tc>
              </a:tr>
              <a:tr h="864425">
                <a:tc>
                  <a:txBody>
                    <a:bodyPr/>
                    <a:lstStyle/>
                    <a:p>
                      <a:pPr algn="ctr">
                        <a:defRPr sz="1800"/>
                      </a:pPr>
                      <a:r>
                        <a:rPr b="1" sz="2500">
                          <a:latin typeface="Calibri"/>
                          <a:ea typeface="Calibri"/>
                          <a:cs typeface="Calibri"/>
                        </a:rPr>
                        <a:t>Black cohosh</a:t>
                      </a:r>
                    </a:p>
                  </a:txBody>
                  <a:tcPr marL="12700" marR="12700" marT="12700" marB="12700" anchor="ctr" anchorCtr="0" horzOverflow="overflow"/>
                </a:tc>
                <a:tc>
                  <a:txBody>
                    <a:bodyPr/>
                    <a:lstStyle/>
                    <a:p>
                      <a:pPr algn="ctr">
                        <a:defRPr sz="2500">
                          <a:latin typeface="Calibri"/>
                          <a:ea typeface="Calibri"/>
                          <a:cs typeface="Calibri"/>
                        </a:defRPr>
                      </a:pPr>
                      <a:r>
                        <a:t>Possible </a:t>
                      </a:r>
                      <a:r>
                        <a:rPr b="1"/>
                        <a:t>uterine effects</a:t>
                      </a:r>
                      <a:r>
                        <a:t>; limited safety data</a:t>
                      </a:r>
                    </a:p>
                  </a:txBody>
                  <a:tcPr marL="12700" marR="12700" marT="12700" marB="12700" anchor="ctr" anchorCtr="0" horzOverflow="overflow"/>
                </a:tc>
                <a:tc>
                  <a:txBody>
                    <a:bodyPr/>
                    <a:lstStyle/>
                    <a:p>
                      <a:pPr algn="ctr">
                        <a:defRPr sz="2500">
                          <a:latin typeface="Calibri"/>
                          <a:ea typeface="Calibri"/>
                          <a:cs typeface="Calibri"/>
                        </a:defRPr>
                      </a:pPr>
                      <a:r>
                        <a:t>AHPA/NCCIH advise </a:t>
                      </a:r>
                      <a:r>
                        <a:rPr b="1"/>
                        <a:t>not to use</a:t>
                      </a:r>
                      <a:r>
                        <a:t> in pregnancy without supervision. (</a:t>
                      </a:r>
                      <a:r>
                        <a:rPr u="sng">
                          <a:solidFill>
                            <a:srgbClr val="0000FF"/>
                          </a:solidFill>
                          <a:uFill>
                            <a:solidFill>
                              <a:srgbClr val="0000FF"/>
                            </a:solidFill>
                          </a:uFill>
                          <a:hlinkClick r:id="rId9" invalidUrl="" action="" tgtFrame="" tooltip="" history="1" highlightClick="0" endSnd="0"/>
                        </a:rPr>
                        <a:t>Office of Dietary Supplements</a:t>
                      </a:r>
                      <a:r>
                        <a:t>)</a:t>
                      </a:r>
                    </a:p>
                  </a:txBody>
                  <a:tcPr marL="12700" marR="12700" marT="12700" marB="12700" anchor="ctr" anchorCtr="0" horzOverflow="overflow"/>
                </a:tc>
              </a:tr>
              <a:tr h="557700">
                <a:tc>
                  <a:txBody>
                    <a:bodyPr/>
                    <a:lstStyle/>
                    <a:p>
                      <a:pPr algn="ctr">
                        <a:defRPr sz="1800"/>
                      </a:pPr>
                      <a:r>
                        <a:rPr b="1" sz="2500">
                          <a:latin typeface="Calibri"/>
                          <a:ea typeface="Calibri"/>
                          <a:cs typeface="Calibri"/>
                        </a:rPr>
                        <a:t>Ginkgo</a:t>
                      </a:r>
                    </a:p>
                  </a:txBody>
                  <a:tcPr marL="12700" marR="12700" marT="12700" marB="12700" anchor="ctr" anchorCtr="0" horzOverflow="overflow"/>
                </a:tc>
                <a:tc>
                  <a:txBody>
                    <a:bodyPr/>
                    <a:lstStyle/>
                    <a:p>
                      <a:pPr algn="ctr">
                        <a:defRPr b="1" sz="2500">
                          <a:latin typeface="Calibri"/>
                          <a:ea typeface="Calibri"/>
                          <a:cs typeface="Calibri"/>
                        </a:defRPr>
                      </a:pPr>
                      <a:r>
                        <a:t>Bleeding risk</a:t>
                      </a:r>
                      <a:r>
                        <a:rPr b="0"/>
                        <a:t>, esp. near delivery</a:t>
                      </a:r>
                    </a:p>
                  </a:txBody>
                  <a:tcPr marL="12700" marR="12700" marT="12700" marB="12700" anchor="ctr" anchorCtr="0" horzOverflow="overflow"/>
                </a:tc>
                <a:tc>
                  <a:txBody>
                    <a:bodyPr/>
                    <a:lstStyle/>
                    <a:p>
                      <a:pPr algn="ctr">
                        <a:defRPr sz="2500">
                          <a:latin typeface="Calibri"/>
                          <a:ea typeface="Calibri"/>
                          <a:cs typeface="Calibri"/>
                        </a:defRPr>
                      </a:pPr>
                      <a:r>
                        <a:t>Anti-platelet effects; avoid. (</a:t>
                      </a:r>
                      <a:r>
                        <a:rPr u="sng">
                          <a:solidFill>
                            <a:srgbClr val="0000FF"/>
                          </a:solidFill>
                          <a:uFill>
                            <a:solidFill>
                              <a:srgbClr val="0000FF"/>
                            </a:solidFill>
                          </a:uFill>
                          <a:hlinkClick r:id="rId10" invalidUrl="" action="" tgtFrame="" tooltip="" history="1" highlightClick="0" endSnd="0"/>
                        </a:rPr>
                        <a:t>NCCIH</a:t>
                      </a:r>
                      <a:r>
                        <a:t>)</a:t>
                      </a:r>
                    </a:p>
                  </a:txBody>
                  <a:tcPr marL="12700" marR="12700" marT="12700" marB="12700" anchor="ctr" anchorCtr="0" horzOverflow="overflow"/>
                </a:tc>
              </a:tr>
              <a:tr h="557700">
                <a:tc>
                  <a:txBody>
                    <a:bodyPr/>
                    <a:lstStyle/>
                    <a:p>
                      <a:pPr algn="ctr">
                        <a:defRPr sz="1800"/>
                      </a:pPr>
                      <a:r>
                        <a:rPr b="1" sz="2500">
                          <a:latin typeface="Calibri"/>
                          <a:ea typeface="Calibri"/>
                          <a:cs typeface="Calibri"/>
                        </a:rPr>
                        <a:t>Dong quai</a:t>
                      </a:r>
                    </a:p>
                  </a:txBody>
                  <a:tcPr marL="12700" marR="12700" marT="12700" marB="12700" anchor="ctr" anchorCtr="0" horzOverflow="overflow"/>
                </a:tc>
                <a:tc>
                  <a:txBody>
                    <a:bodyPr/>
                    <a:lstStyle/>
                    <a:p>
                      <a:pPr algn="ctr">
                        <a:defRPr b="1" sz="2500">
                          <a:latin typeface="Calibri"/>
                          <a:ea typeface="Calibri"/>
                          <a:cs typeface="Calibri"/>
                        </a:defRPr>
                      </a:pPr>
                      <a:r>
                        <a:t>Uterine stimulation</a:t>
                      </a:r>
                      <a:r>
                        <a:rPr b="0"/>
                        <a:t>, bleeding interactions</a:t>
                      </a:r>
                    </a:p>
                  </a:txBody>
                  <a:tcPr marL="12700" marR="12700" marT="12700" marB="12700" anchor="ctr" anchorCtr="0" horzOverflow="overflow"/>
                </a:tc>
                <a:tc>
                  <a:txBody>
                    <a:bodyPr/>
                    <a:lstStyle/>
                    <a:p>
                      <a:pPr algn="ctr">
                        <a:defRPr sz="2500">
                          <a:latin typeface="Calibri"/>
                          <a:ea typeface="Calibri"/>
                          <a:cs typeface="Calibri"/>
                        </a:defRPr>
                      </a:pPr>
                      <a:r>
                        <a:t>Reputable centers advise </a:t>
                      </a:r>
                      <a:r>
                        <a:rPr b="1"/>
                        <a:t>avoid</a:t>
                      </a:r>
                      <a:r>
                        <a:t> in pregnancy. (</a:t>
                      </a:r>
                      <a:r>
                        <a:rPr u="sng">
                          <a:solidFill>
                            <a:srgbClr val="0000FF"/>
                          </a:solidFill>
                          <a:uFill>
                            <a:solidFill>
                              <a:srgbClr val="0000FF"/>
                            </a:solidFill>
                          </a:uFill>
                          <a:hlinkClick r:id="rId11" invalidUrl="" action="" tgtFrame="" tooltip="" history="1" highlightClick="0" endSnd="0"/>
                        </a:rPr>
                        <a:t>Memorial Sloan Kettering Cancer Center</a:t>
                      </a:r>
                      <a:r>
                        <a:t>)</a:t>
                      </a:r>
                    </a:p>
                  </a:txBody>
                  <a:tcPr marL="12700" marR="12700" marT="12700" marB="12700" anchor="ctr" anchorCtr="0" horzOverflow="overflow"/>
                </a:tc>
              </a:tr>
            </a:tbl>
          </a:graphicData>
        </a:graphic>
      </p:graphicFrame>
      <p:sp>
        <p:nvSpPr>
          <p:cNvPr id="264" name="Google Shape;240;p18"/>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65" name="Google Shape;241;p18"/>
          <p:cNvSpPr/>
          <p:nvPr/>
        </p:nvSpPr>
        <p:spPr>
          <a:xfrm>
            <a:off x="17600600" y="93022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266" name="Google Shape;242;p18"/>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0" name="Google Shape;247;p19"/>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271" name="Google Shape;248;p19"/>
          <p:cNvSpPr txBox="1"/>
          <p:nvPr/>
        </p:nvSpPr>
        <p:spPr>
          <a:xfrm>
            <a:off x="1049743" y="966540"/>
            <a:ext cx="16812954"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Key Nutrients Postnatal</a:t>
            </a:r>
          </a:p>
        </p:txBody>
      </p:sp>
      <p:sp>
        <p:nvSpPr>
          <p:cNvPr id="272" name="Google Shape;249;p19"/>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273" name="Google Shape;250;p19"/>
          <p:cNvGraphicFramePr/>
          <p:nvPr/>
        </p:nvGraphicFramePr>
        <p:xfrm>
          <a:off x="540200" y="3117051"/>
          <a:ext cx="17207601" cy="6843725"/>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3069400"/>
                <a:gridCol w="3329275"/>
                <a:gridCol w="7315149"/>
                <a:gridCol w="3493775"/>
              </a:tblGrid>
              <a:tr h="510724">
                <a:tc>
                  <a:txBody>
                    <a:bodyPr/>
                    <a:lstStyle/>
                    <a:p>
                      <a:pPr algn="ctr">
                        <a:defRPr sz="1800"/>
                      </a:pPr>
                      <a:r>
                        <a:rPr b="1" sz="2500">
                          <a:latin typeface="Calibri"/>
                          <a:ea typeface="Calibri"/>
                          <a:cs typeface="Calibri"/>
                        </a:rPr>
                        <a:t>Nutrient</a:t>
                      </a:r>
                    </a:p>
                  </a:txBody>
                  <a:tcPr marL="12700" marR="12700" marT="12700" marB="12700" anchor="ctr" anchorCtr="0" horzOverflow="overflow"/>
                </a:tc>
                <a:tc>
                  <a:txBody>
                    <a:bodyPr/>
                    <a:lstStyle/>
                    <a:p>
                      <a:pPr algn="ctr">
                        <a:defRPr sz="1800"/>
                      </a:pPr>
                      <a:r>
                        <a:rPr b="1" sz="2500">
                          <a:latin typeface="Calibri"/>
                          <a:ea typeface="Calibri"/>
                          <a:cs typeface="Calibri"/>
                        </a:rPr>
                        <a:t>Recommended Intake</a:t>
                      </a:r>
                    </a:p>
                  </a:txBody>
                  <a:tcPr marL="12700" marR="12700" marT="12700" marB="12700" anchor="ctr" anchorCtr="0" horzOverflow="overflow"/>
                </a:tc>
                <a:tc>
                  <a:txBody>
                    <a:bodyPr/>
                    <a:lstStyle/>
                    <a:p>
                      <a:pPr algn="ctr">
                        <a:defRPr sz="1800"/>
                      </a:pPr>
                      <a:r>
                        <a:rPr b="1" sz="2500">
                          <a:latin typeface="Calibri"/>
                          <a:ea typeface="Calibri"/>
                          <a:cs typeface="Calibri"/>
                        </a:rPr>
                        <a:t>Role in Postnatal Health</a:t>
                      </a:r>
                    </a:p>
                  </a:txBody>
                  <a:tcPr marL="12700" marR="12700" marT="12700" marB="12700" anchor="ctr" anchorCtr="0" horzOverflow="overflow"/>
                </a:tc>
                <a:tc>
                  <a:txBody>
                    <a:bodyPr/>
                    <a:lstStyle/>
                    <a:p>
                      <a:pPr algn="ctr">
                        <a:defRPr sz="1800"/>
                      </a:pPr>
                      <a:r>
                        <a:rPr b="1" sz="2500">
                          <a:latin typeface="Calibri"/>
                          <a:ea typeface="Calibri"/>
                          <a:cs typeface="Calibri"/>
                        </a:rPr>
                        <a:t>Sources</a:t>
                      </a:r>
                    </a:p>
                  </a:txBody>
                  <a:tcPr marL="12700" marR="12700" marT="12700" marB="12700" anchor="ctr" anchorCtr="0" horzOverflow="overflow"/>
                </a:tc>
              </a:tr>
              <a:tr h="791625">
                <a:tc>
                  <a:txBody>
                    <a:bodyPr/>
                    <a:lstStyle/>
                    <a:p>
                      <a:pPr algn="l">
                        <a:defRPr sz="1800"/>
                      </a:pPr>
                      <a:r>
                        <a:rPr b="1" sz="2500">
                          <a:latin typeface="Calibri"/>
                          <a:ea typeface="Calibri"/>
                          <a:cs typeface="Calibri"/>
                        </a:rPr>
                        <a:t>Protein</a:t>
                      </a:r>
                    </a:p>
                  </a:txBody>
                  <a:tcPr marL="12700" marR="12700" marT="12700" marB="12700" anchor="ctr" anchorCtr="0" horzOverflow="overflow"/>
                </a:tc>
                <a:tc>
                  <a:txBody>
                    <a:bodyPr/>
                    <a:lstStyle/>
                    <a:p>
                      <a:pPr algn="l">
                        <a:defRPr sz="1800"/>
                      </a:pPr>
                      <a:r>
                        <a:rPr sz="2500">
                          <a:latin typeface="Calibri"/>
                          <a:ea typeface="Calibri"/>
                          <a:cs typeface="Calibri"/>
                        </a:rPr>
                        <a:t>~1.1 g/kg/day (if breastfeeding)</a:t>
                      </a:r>
                    </a:p>
                  </a:txBody>
                  <a:tcPr marL="12700" marR="12700" marT="12700" marB="12700" anchor="ctr" anchorCtr="0" horzOverflow="overflow"/>
                </a:tc>
                <a:tc>
                  <a:txBody>
                    <a:bodyPr/>
                    <a:lstStyle/>
                    <a:p>
                      <a:pPr algn="l">
                        <a:defRPr sz="1800"/>
                      </a:pPr>
                      <a:r>
                        <a:rPr sz="2500">
                          <a:latin typeface="Calibri"/>
                          <a:ea typeface="Calibri"/>
                          <a:cs typeface="Calibri"/>
                        </a:rPr>
                        <a:t>Tissue repair, supports milk production</a:t>
                      </a:r>
                    </a:p>
                  </a:txBody>
                  <a:tcPr marL="12700" marR="12700" marT="12700" marB="12700" anchor="ctr" anchorCtr="0" horzOverflow="overflow"/>
                </a:tc>
                <a:tc>
                  <a:txBody>
                    <a:bodyPr/>
                    <a:lstStyle/>
                    <a:p>
                      <a:pPr algn="l">
                        <a:defRPr sz="1800"/>
                      </a:pPr>
                      <a:r>
                        <a:rPr sz="2500">
                          <a:latin typeface="Calibri"/>
                          <a:ea typeface="Calibri"/>
                          <a:cs typeface="Calibri"/>
                        </a:rPr>
                        <a:t>Lean meats, eggs, legumes, dairy</a:t>
                      </a:r>
                    </a:p>
                  </a:txBody>
                  <a:tcPr marL="12700" marR="12700" marT="12700" marB="12700" anchor="ctr" anchorCtr="0" horzOverflow="overflow"/>
                </a:tc>
              </a:tr>
              <a:tr h="791625">
                <a:tc>
                  <a:txBody>
                    <a:bodyPr/>
                    <a:lstStyle/>
                    <a:p>
                      <a:pPr algn="l">
                        <a:defRPr sz="1800"/>
                      </a:pPr>
                      <a:r>
                        <a:rPr b="1" sz="2500">
                          <a:latin typeface="Calibri"/>
                          <a:ea typeface="Calibri"/>
                          <a:cs typeface="Calibri"/>
                        </a:rPr>
                        <a:t>Iron</a:t>
                      </a:r>
                    </a:p>
                  </a:txBody>
                  <a:tcPr marL="12700" marR="12700" marT="12700" marB="12700" anchor="ctr" anchorCtr="0" horzOverflow="overflow"/>
                </a:tc>
                <a:tc>
                  <a:txBody>
                    <a:bodyPr/>
                    <a:lstStyle/>
                    <a:p>
                      <a:pPr algn="l">
                        <a:defRPr sz="1800"/>
                      </a:pPr>
                      <a:r>
                        <a:rPr sz="2500">
                          <a:latin typeface="Calibri"/>
                          <a:ea typeface="Calibri"/>
                          <a:cs typeface="Calibri"/>
                        </a:rPr>
                        <a:t>9 mg/day (breastfeeding women)</a:t>
                      </a:r>
                    </a:p>
                  </a:txBody>
                  <a:tcPr marL="12700" marR="12700" marT="12700" marB="12700" anchor="ctr" anchorCtr="0" horzOverflow="overflow"/>
                </a:tc>
                <a:tc>
                  <a:txBody>
                    <a:bodyPr/>
                    <a:lstStyle/>
                    <a:p>
                      <a:pPr algn="l">
                        <a:defRPr sz="1800"/>
                      </a:pPr>
                      <a:r>
                        <a:rPr sz="2500">
                          <a:latin typeface="Calibri"/>
                          <a:ea typeface="Calibri"/>
                          <a:cs typeface="Calibri"/>
                        </a:rPr>
                        <a:t>Restores iron lost in delivery, prevents anemia</a:t>
                      </a:r>
                    </a:p>
                  </a:txBody>
                  <a:tcPr marL="12700" marR="12700" marT="12700" marB="12700" anchor="ctr" anchorCtr="0" horzOverflow="overflow"/>
                </a:tc>
                <a:tc>
                  <a:txBody>
                    <a:bodyPr/>
                    <a:lstStyle/>
                    <a:p>
                      <a:pPr algn="l">
                        <a:defRPr sz="1800"/>
                      </a:pPr>
                      <a:r>
                        <a:rPr sz="2500">
                          <a:latin typeface="Calibri"/>
                          <a:ea typeface="Calibri"/>
                          <a:cs typeface="Calibri"/>
                        </a:rPr>
                        <a:t>Red meat, beans, fortified cereals</a:t>
                      </a:r>
                    </a:p>
                  </a:txBody>
                  <a:tcPr marL="12700" marR="12700" marT="12700" marB="12700" anchor="ctr" anchorCtr="0" horzOverflow="overflow"/>
                </a:tc>
              </a:tr>
              <a:tr h="791625">
                <a:tc>
                  <a:txBody>
                    <a:bodyPr/>
                    <a:lstStyle/>
                    <a:p>
                      <a:pPr algn="l">
                        <a:defRPr sz="1800"/>
                      </a:pPr>
                      <a:r>
                        <a:rPr b="1" sz="2500">
                          <a:latin typeface="Calibri"/>
                          <a:ea typeface="Calibri"/>
                          <a:cs typeface="Calibri"/>
                        </a:rPr>
                        <a:t>Calcium</a:t>
                      </a:r>
                    </a:p>
                  </a:txBody>
                  <a:tcPr marL="12700" marR="12700" marT="12700" marB="12700" anchor="ctr" anchorCtr="0" horzOverflow="overflow"/>
                </a:tc>
                <a:tc>
                  <a:txBody>
                    <a:bodyPr/>
                    <a:lstStyle/>
                    <a:p>
                      <a:pPr algn="l">
                        <a:defRPr sz="1800"/>
                      </a:pPr>
                      <a:r>
                        <a:rPr sz="2500">
                          <a:latin typeface="Calibri"/>
                          <a:ea typeface="Calibri"/>
                          <a:cs typeface="Calibri"/>
                        </a:rPr>
                        <a:t>1,000 mg/day</a:t>
                      </a:r>
                    </a:p>
                  </a:txBody>
                  <a:tcPr marL="12700" marR="12700" marT="12700" marB="12700" anchor="ctr" anchorCtr="0" horzOverflow="overflow"/>
                </a:tc>
                <a:tc>
                  <a:txBody>
                    <a:bodyPr/>
                    <a:lstStyle/>
                    <a:p>
                      <a:pPr algn="l">
                        <a:defRPr sz="1800"/>
                      </a:pPr>
                      <a:r>
                        <a:rPr sz="2500">
                          <a:latin typeface="Calibri"/>
                          <a:ea typeface="Calibri"/>
                          <a:cs typeface="Calibri"/>
                        </a:rPr>
                        <a:t>Supports maternal bone health during lactation</a:t>
                      </a:r>
                    </a:p>
                  </a:txBody>
                  <a:tcPr marL="12700" marR="12700" marT="12700" marB="12700" anchor="ctr" anchorCtr="0" horzOverflow="overflow"/>
                </a:tc>
                <a:tc>
                  <a:txBody>
                    <a:bodyPr/>
                    <a:lstStyle/>
                    <a:p>
                      <a:pPr algn="l">
                        <a:defRPr sz="1800"/>
                      </a:pPr>
                      <a:r>
                        <a:rPr sz="2500">
                          <a:latin typeface="Calibri"/>
                          <a:ea typeface="Calibri"/>
                          <a:cs typeface="Calibri"/>
                        </a:rPr>
                        <a:t>Iodized salt, dairy, seafood</a:t>
                      </a:r>
                    </a:p>
                  </a:txBody>
                  <a:tcPr marL="12700" marR="12700" marT="12700" marB="12700" anchor="ctr" anchorCtr="0" horzOverflow="overflow"/>
                </a:tc>
              </a:tr>
              <a:tr h="791625">
                <a:tc>
                  <a:txBody>
                    <a:bodyPr/>
                    <a:lstStyle/>
                    <a:p>
                      <a:pPr algn="l">
                        <a:defRPr sz="1800"/>
                      </a:pPr>
                      <a:r>
                        <a:rPr b="1" sz="2500">
                          <a:latin typeface="Calibri"/>
                          <a:ea typeface="Calibri"/>
                          <a:cs typeface="Calibri"/>
                        </a:rPr>
                        <a:t>Vitamin D</a:t>
                      </a:r>
                    </a:p>
                  </a:txBody>
                  <a:tcPr marL="12700" marR="12700" marT="12700" marB="12700" anchor="ctr" anchorCtr="0" horzOverflow="overflow"/>
                </a:tc>
                <a:tc>
                  <a:txBody>
                    <a:bodyPr/>
                    <a:lstStyle/>
                    <a:p>
                      <a:pPr algn="l">
                        <a:defRPr sz="1800"/>
                      </a:pPr>
                      <a:r>
                        <a:rPr sz="2500">
                          <a:latin typeface="Calibri"/>
                          <a:ea typeface="Calibri"/>
                          <a:cs typeface="Calibri"/>
                        </a:rPr>
                        <a:t>600–800 IU/day</a:t>
                      </a:r>
                    </a:p>
                  </a:txBody>
                  <a:tcPr marL="12700" marR="12700" marT="12700" marB="12700" anchor="ctr" anchorCtr="0" horzOverflow="overflow"/>
                </a:tc>
                <a:tc>
                  <a:txBody>
                    <a:bodyPr/>
                    <a:lstStyle/>
                    <a:p>
                      <a:pPr algn="l">
                        <a:defRPr sz="1800"/>
                      </a:pPr>
                      <a:r>
                        <a:rPr sz="2500">
                          <a:latin typeface="Calibri"/>
                          <a:ea typeface="Calibri"/>
                          <a:cs typeface="Calibri"/>
                        </a:rPr>
                        <a:t>Enhances calcium absorption, supports immunity</a:t>
                      </a:r>
                    </a:p>
                  </a:txBody>
                  <a:tcPr marL="12700" marR="12700" marT="12700" marB="12700" anchor="ctr" anchorCtr="0" horzOverflow="overflow"/>
                </a:tc>
                <a:tc>
                  <a:txBody>
                    <a:bodyPr/>
                    <a:lstStyle/>
                    <a:p>
                      <a:pPr algn="l">
                        <a:defRPr sz="1800"/>
                      </a:pPr>
                      <a:r>
                        <a:rPr sz="2500">
                          <a:latin typeface="Calibri"/>
                          <a:ea typeface="Calibri"/>
                          <a:cs typeface="Calibri"/>
                        </a:rPr>
                        <a:t>Sunlight, fatty fish, fortified foods</a:t>
                      </a:r>
                    </a:p>
                  </a:txBody>
                  <a:tcPr marL="12700" marR="12700" marT="12700" marB="12700" anchor="ctr" anchorCtr="0" horzOverflow="overflow"/>
                </a:tc>
              </a:tr>
              <a:tr h="791625">
                <a:tc>
                  <a:txBody>
                    <a:bodyPr/>
                    <a:lstStyle/>
                    <a:p>
                      <a:pPr algn="l">
                        <a:defRPr sz="1800"/>
                      </a:pPr>
                      <a:r>
                        <a:rPr b="1" sz="2500">
                          <a:latin typeface="Calibri"/>
                          <a:ea typeface="Calibri"/>
                          <a:cs typeface="Calibri"/>
                        </a:rPr>
                        <a:t>Iodine</a:t>
                      </a:r>
                    </a:p>
                  </a:txBody>
                  <a:tcPr marL="12700" marR="12700" marT="12700" marB="12700" anchor="ctr" anchorCtr="0" horzOverflow="overflow"/>
                </a:tc>
                <a:tc>
                  <a:txBody>
                    <a:bodyPr/>
                    <a:lstStyle/>
                    <a:p>
                      <a:pPr algn="l">
                        <a:defRPr sz="1800"/>
                      </a:pPr>
                      <a:r>
                        <a:rPr sz="2500">
                          <a:latin typeface="Calibri"/>
                          <a:ea typeface="Calibri"/>
                          <a:cs typeface="Calibri"/>
                        </a:rPr>
                        <a:t>290 mcg/day (if breastfeeding)</a:t>
                      </a:r>
                    </a:p>
                  </a:txBody>
                  <a:tcPr marL="12700" marR="12700" marT="12700" marB="12700" anchor="ctr" anchorCtr="0" horzOverflow="overflow"/>
                </a:tc>
                <a:tc>
                  <a:txBody>
                    <a:bodyPr/>
                    <a:lstStyle/>
                    <a:p>
                      <a:pPr algn="l">
                        <a:defRPr sz="1800"/>
                      </a:pPr>
                      <a:r>
                        <a:rPr sz="2500">
                          <a:latin typeface="Calibri"/>
                          <a:ea typeface="Calibri"/>
                          <a:cs typeface="Calibri"/>
                        </a:rPr>
                        <a:t>Supports thyroid function, critical for infant brain development</a:t>
                      </a:r>
                    </a:p>
                  </a:txBody>
                  <a:tcPr marL="12700" marR="12700" marT="12700" marB="12700" anchor="ctr" anchorCtr="0" horzOverflow="overflow"/>
                </a:tc>
                <a:tc>
                  <a:txBody>
                    <a:bodyPr/>
                    <a:lstStyle/>
                    <a:p>
                      <a:pPr algn="l">
                        <a:defRPr sz="1400">
                          <a:sym typeface="Arial"/>
                        </a:defRPr>
                      </a:pPr>
                    </a:p>
                  </a:txBody>
                  <a:tcPr marL="0" marR="0" marT="0" marB="0" anchor="t" anchorCtr="0" horzOverflow="overflow"/>
                </a:tc>
              </a:tr>
              <a:tr h="791625">
                <a:tc>
                  <a:txBody>
                    <a:bodyPr/>
                    <a:lstStyle/>
                    <a:p>
                      <a:pPr algn="l">
                        <a:defRPr sz="1800"/>
                      </a:pPr>
                      <a:r>
                        <a:rPr b="1" sz="2500">
                          <a:latin typeface="Calibri"/>
                          <a:ea typeface="Calibri"/>
                          <a:cs typeface="Calibri"/>
                        </a:rPr>
                        <a:t>Vitamin B12</a:t>
                      </a:r>
                    </a:p>
                  </a:txBody>
                  <a:tcPr marL="12700" marR="12700" marT="12700" marB="12700" anchor="ctr" anchorCtr="0" horzOverflow="overflow"/>
                </a:tc>
                <a:tc>
                  <a:txBody>
                    <a:bodyPr/>
                    <a:lstStyle/>
                    <a:p>
                      <a:pPr algn="l">
                        <a:defRPr sz="1800"/>
                      </a:pPr>
                      <a:r>
                        <a:rPr sz="2500">
                          <a:latin typeface="Calibri"/>
                          <a:ea typeface="Calibri"/>
                          <a:cs typeface="Calibri"/>
                        </a:rPr>
                        <a:t>2.8 mcg/day (if breastfeeding)</a:t>
                      </a:r>
                    </a:p>
                  </a:txBody>
                  <a:tcPr marL="12700" marR="12700" marT="12700" marB="12700" anchor="ctr" anchorCtr="0" horzOverflow="overflow"/>
                </a:tc>
                <a:tc>
                  <a:txBody>
                    <a:bodyPr/>
                    <a:lstStyle/>
                    <a:p>
                      <a:pPr algn="l">
                        <a:defRPr sz="1800"/>
                      </a:pPr>
                      <a:r>
                        <a:rPr sz="2500">
                          <a:latin typeface="Calibri"/>
                          <a:ea typeface="Calibri"/>
                          <a:cs typeface="Calibri"/>
                        </a:rPr>
                        <a:t>Works with folate in red blood cell formation &amp; infant neurodevelopment</a:t>
                      </a:r>
                    </a:p>
                  </a:txBody>
                  <a:tcPr marL="12700" marR="12700" marT="12700" marB="12700" anchor="ctr" anchorCtr="0" horzOverflow="overflow"/>
                </a:tc>
                <a:tc>
                  <a:txBody>
                    <a:bodyPr/>
                    <a:lstStyle/>
                    <a:p>
                      <a:pPr algn="l">
                        <a:defRPr sz="1800"/>
                      </a:pPr>
                      <a:r>
                        <a:rPr sz="2500">
                          <a:latin typeface="Calibri"/>
                          <a:ea typeface="Calibri"/>
                          <a:cs typeface="Calibri"/>
                        </a:rPr>
                        <a:t>Meat, fish, eggs, fortified foods</a:t>
                      </a:r>
                    </a:p>
                  </a:txBody>
                  <a:tcPr marL="12700" marR="12700" marT="12700" marB="12700" anchor="ctr" anchorCtr="0" horzOverflow="overflow"/>
                </a:tc>
              </a:tr>
              <a:tr h="791625">
                <a:tc>
                  <a:txBody>
                    <a:bodyPr/>
                    <a:lstStyle/>
                    <a:p>
                      <a:pPr algn="l">
                        <a:defRPr sz="1800"/>
                      </a:pPr>
                      <a:r>
                        <a:rPr b="1" sz="2500">
                          <a:latin typeface="Calibri"/>
                          <a:ea typeface="Calibri"/>
                          <a:cs typeface="Calibri"/>
                        </a:rPr>
                        <a:t>Omega-3 Fatty Acids (DHA)</a:t>
                      </a:r>
                    </a:p>
                  </a:txBody>
                  <a:tcPr marL="12700" marR="12700" marT="12700" marB="12700" anchor="ctr" anchorCtr="0" horzOverflow="overflow"/>
                </a:tc>
                <a:tc>
                  <a:txBody>
                    <a:bodyPr/>
                    <a:lstStyle/>
                    <a:p>
                      <a:pPr algn="l">
                        <a:defRPr sz="1800"/>
                      </a:pPr>
                      <a:r>
                        <a:rPr sz="2500">
                          <a:latin typeface="Calibri"/>
                          <a:ea typeface="Calibri"/>
                          <a:cs typeface="Calibri"/>
                        </a:rPr>
                        <a:t>300 mg/day</a:t>
                      </a:r>
                    </a:p>
                  </a:txBody>
                  <a:tcPr marL="12700" marR="12700" marT="12700" marB="12700" anchor="ctr" anchorCtr="0" horzOverflow="overflow"/>
                </a:tc>
                <a:tc>
                  <a:txBody>
                    <a:bodyPr/>
                    <a:lstStyle/>
                    <a:p>
                      <a:pPr algn="l">
                        <a:defRPr sz="1800"/>
                      </a:pPr>
                      <a:r>
                        <a:rPr sz="2500">
                          <a:latin typeface="Calibri"/>
                          <a:ea typeface="Calibri"/>
                          <a:cs typeface="Calibri"/>
                        </a:rPr>
                        <a:t>Enriches breast milk for infant brain/eye development</a:t>
                      </a:r>
                    </a:p>
                  </a:txBody>
                  <a:tcPr marL="12700" marR="12700" marT="12700" marB="12700" anchor="ctr" anchorCtr="0" horzOverflow="overflow"/>
                </a:tc>
                <a:tc>
                  <a:txBody>
                    <a:bodyPr/>
                    <a:lstStyle/>
                    <a:p>
                      <a:pPr algn="l">
                        <a:defRPr sz="1800"/>
                      </a:pPr>
                      <a:r>
                        <a:rPr sz="2500">
                          <a:latin typeface="Calibri"/>
                          <a:ea typeface="Calibri"/>
                          <a:cs typeface="Calibri"/>
                        </a:rPr>
                        <a:t>Fatty fish (low mercury), flax, chia</a:t>
                      </a:r>
                    </a:p>
                  </a:txBody>
                  <a:tcPr marL="12700" marR="12700" marT="12700" marB="12700" anchor="ctr" anchorCtr="0" horzOverflow="overflow"/>
                </a:tc>
              </a:tr>
              <a:tr h="791625">
                <a:tc>
                  <a:txBody>
                    <a:bodyPr/>
                    <a:lstStyle/>
                    <a:p>
                      <a:pPr algn="l">
                        <a:defRPr sz="1800"/>
                      </a:pPr>
                      <a:r>
                        <a:rPr b="1" sz="2500">
                          <a:latin typeface="Calibri"/>
                          <a:ea typeface="Calibri"/>
                          <a:cs typeface="Calibri"/>
                        </a:rPr>
                        <a:t>Fluids</a:t>
                      </a:r>
                    </a:p>
                  </a:txBody>
                  <a:tcPr marL="12700" marR="12700" marT="12700" marB="12700" anchor="ctr" anchorCtr="0" horzOverflow="overflow"/>
                </a:tc>
                <a:tc>
                  <a:txBody>
                    <a:bodyPr/>
                    <a:lstStyle/>
                    <a:p>
                      <a:pPr algn="l">
                        <a:defRPr sz="1800"/>
                      </a:pPr>
                      <a:r>
                        <a:rPr sz="2500">
                          <a:latin typeface="Calibri"/>
                          <a:ea typeface="Calibri"/>
                          <a:cs typeface="Calibri"/>
                        </a:rPr>
                        <a:t>~3 L/day (total, if breastfeeding)</a:t>
                      </a:r>
                    </a:p>
                  </a:txBody>
                  <a:tcPr marL="12700" marR="12700" marT="12700" marB="12700" anchor="ctr" anchorCtr="0" horzOverflow="overflow"/>
                </a:tc>
                <a:tc>
                  <a:txBody>
                    <a:bodyPr/>
                    <a:lstStyle/>
                    <a:p>
                      <a:pPr algn="l">
                        <a:defRPr sz="1800"/>
                      </a:pPr>
                      <a:r>
                        <a:rPr sz="2500">
                          <a:latin typeface="Calibri"/>
                          <a:ea typeface="Calibri"/>
                          <a:cs typeface="Calibri"/>
                        </a:rPr>
                        <a:t>Replaces fluid loss, supports milk volume</a:t>
                      </a:r>
                    </a:p>
                  </a:txBody>
                  <a:tcPr marL="12700" marR="12700" marT="12700" marB="12700" anchor="ctr" anchorCtr="0" horzOverflow="overflow"/>
                </a:tc>
                <a:tc>
                  <a:txBody>
                    <a:bodyPr/>
                    <a:lstStyle/>
                    <a:p>
                      <a:pPr algn="l">
                        <a:defRPr sz="1800"/>
                      </a:pPr>
                      <a:r>
                        <a:rPr sz="2500">
                          <a:latin typeface="Calibri"/>
                          <a:ea typeface="Calibri"/>
                          <a:cs typeface="Calibri"/>
                        </a:rPr>
                        <a:t>Water, soups, milk, fruits</a:t>
                      </a:r>
                    </a:p>
                  </a:txBody>
                  <a:tcPr marL="12700" marR="12700" marT="12700" marB="12700" anchor="ctr" anchorCtr="0" horzOverflow="overflow"/>
                </a:tc>
              </a:tr>
            </a:tbl>
          </a:graphicData>
        </a:graphic>
      </p:graphicFrame>
      <p:sp>
        <p:nvSpPr>
          <p:cNvPr id="274" name="Google Shape;251;p19"/>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75" name="Google Shape;252;p19"/>
          <p:cNvSpPr/>
          <p:nvPr/>
        </p:nvSpPr>
        <p:spPr>
          <a:xfrm>
            <a:off x="16627299" y="937199"/>
            <a:ext cx="1235400" cy="1211701"/>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276" name="Google Shape;253;p19"/>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DFBFB"/>
        </a:solidFill>
      </p:bgPr>
    </p:bg>
    <p:spTree>
      <p:nvGrpSpPr>
        <p:cNvPr id="1" name=""/>
        <p:cNvGrpSpPr/>
        <p:nvPr/>
      </p:nvGrpSpPr>
      <p:grpSpPr>
        <a:xfrm>
          <a:off x="0" y="0"/>
          <a:ext cx="0" cy="0"/>
          <a:chOff x="0" y="0"/>
          <a:chExt cx="0" cy="0"/>
        </a:xfrm>
      </p:grpSpPr>
      <p:grpSp>
        <p:nvGrpSpPr>
          <p:cNvPr id="106" name="Google Shape;64;p2"/>
          <p:cNvGrpSpPr/>
          <p:nvPr/>
        </p:nvGrpSpPr>
        <p:grpSpPr>
          <a:xfrm>
            <a:off x="1999678" y="1603526"/>
            <a:ext cx="1493814" cy="6325010"/>
            <a:chOff x="0" y="0"/>
            <a:chExt cx="1493812" cy="6325009"/>
          </a:xfrm>
        </p:grpSpPr>
        <p:sp>
          <p:nvSpPr>
            <p:cNvPr id="104" name="Google Shape;65;p2"/>
            <p:cNvSpPr/>
            <p:nvPr/>
          </p:nvSpPr>
          <p:spPr>
            <a:xfrm>
              <a:off x="-1" y="0"/>
              <a:ext cx="1493814" cy="63250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13664" y="0"/>
                    <a:pt x="16411" y="269"/>
                    <a:pt x="18437" y="747"/>
                  </a:cubicBezTo>
                  <a:cubicBezTo>
                    <a:pt x="20462" y="1225"/>
                    <a:pt x="21600" y="1874"/>
                    <a:pt x="21600" y="2551"/>
                  </a:cubicBezTo>
                  <a:lnTo>
                    <a:pt x="21600" y="19049"/>
                  </a:lnTo>
                  <a:cubicBezTo>
                    <a:pt x="21600" y="19726"/>
                    <a:pt x="20462" y="20375"/>
                    <a:pt x="18437" y="20853"/>
                  </a:cubicBezTo>
                  <a:cubicBezTo>
                    <a:pt x="16411" y="21331"/>
                    <a:pt x="13664" y="21600"/>
                    <a:pt x="10800" y="21600"/>
                  </a:cubicBezTo>
                  <a:cubicBezTo>
                    <a:pt x="7936" y="21600"/>
                    <a:pt x="5189" y="21331"/>
                    <a:pt x="3163" y="20853"/>
                  </a:cubicBezTo>
                  <a:cubicBezTo>
                    <a:pt x="1138" y="20375"/>
                    <a:pt x="0" y="19726"/>
                    <a:pt x="0" y="19049"/>
                  </a:cubicBezTo>
                  <a:lnTo>
                    <a:pt x="0" y="2551"/>
                  </a:lnTo>
                  <a:cubicBezTo>
                    <a:pt x="0" y="1874"/>
                    <a:pt x="1138" y="1225"/>
                    <a:pt x="3163" y="747"/>
                  </a:cubicBezTo>
                  <a:cubicBezTo>
                    <a:pt x="5189" y="269"/>
                    <a:pt x="7936" y="0"/>
                    <a:pt x="10800" y="0"/>
                  </a:cubicBezTo>
                  <a:close/>
                </a:path>
              </a:pathLst>
            </a:custGeom>
            <a:solidFill>
              <a:srgbClr val="66BB6A"/>
            </a:solidFill>
            <a:ln w="12700" cap="flat">
              <a:noFill/>
              <a:miter lim="400000"/>
            </a:ln>
            <a:effectLst/>
          </p:spPr>
          <p:txBody>
            <a:bodyPr wrap="square" lIns="0" tIns="0" rIns="0" bIns="0" numCol="1" anchor="t">
              <a:noAutofit/>
            </a:bodyPr>
            <a:lstStyle/>
            <a:p>
              <a:pPr>
                <a:defRPr sz="1800">
                  <a:latin typeface="Calibri"/>
                  <a:ea typeface="Calibri"/>
                  <a:cs typeface="Calibri"/>
                  <a:sym typeface="Calibri"/>
                </a:defRPr>
              </a:pPr>
            </a:p>
          </p:txBody>
        </p:sp>
        <p:sp>
          <p:nvSpPr>
            <p:cNvPr id="105" name="Google Shape;66;p2"/>
            <p:cNvSpPr txBox="1"/>
            <p:nvPr/>
          </p:nvSpPr>
          <p:spPr>
            <a:xfrm>
              <a:off x="0" y="784640"/>
              <a:ext cx="1493811" cy="47557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p>
              <a:pPr algn="ctr">
                <a:lnSpc>
                  <a:spcPct val="133333"/>
                </a:lnSpc>
                <a:defRPr sz="3600"/>
              </a:pPr>
              <a:r>
                <a:t>D</a:t>
              </a:r>
            </a:p>
            <a:p>
              <a:pPr algn="ctr">
                <a:lnSpc>
                  <a:spcPct val="133333"/>
                </a:lnSpc>
                <a:defRPr sz="3600"/>
              </a:pPr>
              <a:r>
                <a:t>O</a:t>
              </a:r>
            </a:p>
            <a:p>
              <a:pPr algn="ctr">
                <a:lnSpc>
                  <a:spcPct val="133333"/>
                </a:lnSpc>
                <a:defRPr sz="3600"/>
              </a:pPr>
              <a:r>
                <a:t>M</a:t>
              </a:r>
            </a:p>
            <a:p>
              <a:pPr algn="ctr">
                <a:lnSpc>
                  <a:spcPct val="133333"/>
                </a:lnSpc>
                <a:defRPr sz="3600"/>
              </a:pPr>
              <a:r>
                <a:t>A</a:t>
              </a:r>
            </a:p>
            <a:p>
              <a:pPr algn="ctr">
                <a:lnSpc>
                  <a:spcPct val="133333"/>
                </a:lnSpc>
                <a:defRPr sz="3600"/>
              </a:pPr>
              <a:r>
                <a:t>I</a:t>
              </a:r>
            </a:p>
            <a:p>
              <a:pPr algn="ctr">
                <a:lnSpc>
                  <a:spcPct val="133333"/>
                </a:lnSpc>
                <a:defRPr sz="3600"/>
              </a:pPr>
              <a:r>
                <a:t>N</a:t>
              </a:r>
            </a:p>
            <a:p>
              <a:pPr algn="ctr">
                <a:lnSpc>
                  <a:spcPct val="133333"/>
                </a:lnSpc>
                <a:defRPr b="1" sz="3600"/>
              </a:pPr>
              <a:r>
                <a:t>I</a:t>
              </a:r>
            </a:p>
          </p:txBody>
        </p:sp>
      </p:grpSp>
      <p:sp>
        <p:nvSpPr>
          <p:cNvPr id="107" name="Google Shape;67;p2"/>
          <p:cNvSpPr/>
          <p:nvPr/>
        </p:nvSpPr>
        <p:spPr>
          <a:xfrm>
            <a:off x="-1543050" y="-558221"/>
            <a:ext cx="3086100" cy="11299906"/>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pic>
        <p:nvPicPr>
          <p:cNvPr id="108" name="Google Shape;68;p2" descr="Google Shape;68;p2"/>
          <p:cNvPicPr>
            <a:picLocks noChangeAspect="1"/>
          </p:cNvPicPr>
          <p:nvPr/>
        </p:nvPicPr>
        <p:blipFill>
          <a:blip r:embed="rId3">
            <a:extLst/>
          </a:blip>
          <a:srcRect l="46450" t="0" r="18496" b="22431"/>
          <a:stretch>
            <a:fillRect/>
          </a:stretch>
        </p:blipFill>
        <p:spPr>
          <a:xfrm>
            <a:off x="12365273" y="775618"/>
            <a:ext cx="5921758" cy="8735870"/>
          </a:xfrm>
          <a:prstGeom prst="rect">
            <a:avLst/>
          </a:prstGeom>
          <a:ln w="12700">
            <a:miter lim="400000"/>
          </a:ln>
        </p:spPr>
      </p:pic>
      <p:sp>
        <p:nvSpPr>
          <p:cNvPr id="109" name="Google Shape;69;p2"/>
          <p:cNvSpPr txBox="1"/>
          <p:nvPr/>
        </p:nvSpPr>
        <p:spPr>
          <a:xfrm>
            <a:off x="3633801" y="1356485"/>
            <a:ext cx="7880796" cy="787756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b="1" sz="2400">
                <a:solidFill>
                  <a:srgbClr val="0433FF"/>
                </a:solidFill>
              </a:defRPr>
            </a:pPr>
            <a:r>
              <a:t>Principles of Nutrition &amp; Lifecycle</a:t>
            </a:r>
            <a:endParaRPr>
              <a:solidFill>
                <a:srgbClr val="231F20"/>
              </a:solidFill>
              <a:latin typeface="Helvetica Neue"/>
              <a:ea typeface="Helvetica Neue"/>
              <a:cs typeface="Helvetica Neue"/>
              <a:sym typeface="Helvetica Neue"/>
            </a:endParaRPr>
          </a:p>
          <a:p>
            <a:pPr marL="220578" indent="-220578">
              <a:spcBef>
                <a:spcPts val="1500"/>
              </a:spcBef>
              <a:buClr>
                <a:srgbClr val="0433FF"/>
              </a:buClr>
              <a:buSzPts val="2400"/>
              <a:buFont typeface="Arial"/>
              <a:buChar char="•"/>
              <a:defRPr sz="2400">
                <a:solidFill>
                  <a:srgbClr val="0433FF"/>
                </a:solidFill>
              </a:defRPr>
            </a:pPr>
            <a:r>
              <a:t>Practical application of evidence-based research</a:t>
            </a:r>
          </a:p>
          <a:p>
            <a:pPr marL="220578" indent="-220578">
              <a:spcBef>
                <a:spcPts val="1500"/>
              </a:spcBef>
              <a:buClr>
                <a:srgbClr val="0433FF"/>
              </a:buClr>
              <a:buSzPts val="2400"/>
              <a:buFont typeface="Arial"/>
              <a:buChar char="•"/>
              <a:defRPr sz="2400">
                <a:solidFill>
                  <a:srgbClr val="0433FF"/>
                </a:solidFill>
              </a:defRPr>
            </a:pPr>
            <a:r>
              <a:t>Tailoring of assessment and therapy specific to the life cycle stage</a:t>
            </a:r>
          </a:p>
          <a:p>
            <a:pPr marL="220578" indent="-220578">
              <a:spcBef>
                <a:spcPts val="1500"/>
              </a:spcBef>
              <a:buClr>
                <a:srgbClr val="0433FF"/>
              </a:buClr>
              <a:buSzPts val="2400"/>
              <a:buFont typeface="Arial"/>
              <a:buChar char="•"/>
              <a:defRPr sz="2400">
                <a:solidFill>
                  <a:srgbClr val="0433FF"/>
                </a:solidFill>
              </a:defRPr>
            </a:pPr>
            <a:r>
              <a:t>Effects of age, gender, and physical activity on body composition and energy expenditure</a:t>
            </a:r>
          </a:p>
          <a:p>
            <a:pPr marL="250655" indent="-250655">
              <a:spcBef>
                <a:spcPts val="1600"/>
              </a:spcBef>
              <a:buClr>
                <a:srgbClr val="0433FF"/>
              </a:buClr>
              <a:buSzPts val="2400"/>
              <a:buFont typeface="Arial"/>
              <a:buChar char="•"/>
              <a:defRPr sz="2400">
                <a:solidFill>
                  <a:srgbClr val="0433FF"/>
                </a:solidFill>
              </a:defRPr>
            </a:pPr>
            <a:r>
              <a:t>Physiologic changes associated with life cycle stages</a:t>
            </a:r>
          </a:p>
          <a:p>
            <a:pPr marL="220578" indent="-220578">
              <a:spcBef>
                <a:spcPts val="1500"/>
              </a:spcBef>
              <a:buClr>
                <a:srgbClr val="0433FF"/>
              </a:buClr>
              <a:buSzPts val="2400"/>
              <a:buFont typeface="Arial"/>
              <a:buChar char="•"/>
              <a:defRPr sz="2400">
                <a:solidFill>
                  <a:srgbClr val="0433FF"/>
                </a:solidFill>
              </a:defRPr>
            </a:pPr>
            <a:r>
              <a:t>Disease risk and prevalence related to socioeconomic status, geographic residency, ethnicity, and life cycle stage</a:t>
            </a:r>
          </a:p>
          <a:p>
            <a:pPr marL="220578" indent="-220578">
              <a:spcBef>
                <a:spcPts val="1500"/>
              </a:spcBef>
              <a:buClr>
                <a:srgbClr val="0433FF"/>
              </a:buClr>
              <a:buSzPts val="2400"/>
              <a:buFont typeface="Arial"/>
              <a:buChar char="•"/>
              <a:defRPr sz="2400">
                <a:solidFill>
                  <a:srgbClr val="0433FF"/>
                </a:solidFill>
              </a:defRPr>
            </a:pPr>
            <a:r>
              <a:t>Nutritional considerations about psychological and social factors associated with the life cycle stage</a:t>
            </a:r>
          </a:p>
          <a:p>
            <a:pPr marL="220578" indent="-220578">
              <a:spcBef>
                <a:spcPts val="1500"/>
              </a:spcBef>
              <a:buClr>
                <a:srgbClr val="0433FF"/>
              </a:buClr>
              <a:buSzPts val="2400"/>
              <a:buFont typeface="Arial"/>
              <a:buChar char="•"/>
              <a:defRPr sz="2400">
                <a:solidFill>
                  <a:srgbClr val="0433FF"/>
                </a:solidFill>
              </a:defRPr>
            </a:pPr>
            <a:r>
              <a:t>Calculation of individual caloric requirements</a:t>
            </a:r>
          </a:p>
          <a:p>
            <a:pPr marL="220578" indent="-220578">
              <a:spcBef>
                <a:spcPts val="1500"/>
              </a:spcBef>
              <a:buClr>
                <a:srgbClr val="0433FF"/>
              </a:buClr>
              <a:buSzPts val="2400"/>
              <a:buFont typeface="Arial"/>
              <a:buChar char="•"/>
              <a:defRPr sz="2400">
                <a:solidFill>
                  <a:srgbClr val="0433FF"/>
                </a:solidFill>
              </a:defRPr>
            </a:pPr>
            <a:r>
              <a:t>Estimation of caloric values of specific meals</a:t>
            </a:r>
          </a:p>
          <a:p>
            <a:pPr marL="68178" indent="84221">
              <a:spcBef>
                <a:spcPts val="1500"/>
              </a:spcBef>
            </a:pPr>
            <a:endParaRPr sz="2200"/>
          </a:p>
          <a:p>
            <a:pPr>
              <a:spcBef>
                <a:spcPts val="1500"/>
              </a:spcBef>
              <a:defRPr b="1" sz="2200">
                <a:solidFill>
                  <a:srgbClr val="0433FF"/>
                </a:solidFill>
              </a:defRPr>
            </a:pPr>
            <a:r>
              <a:t>**Slides will separate the above domain areas via a blue heading</a:t>
            </a:r>
          </a:p>
        </p:txBody>
      </p:sp>
      <p:sp>
        <p:nvSpPr>
          <p:cNvPr id="110" name="Google Shape;70;p2"/>
          <p:cNvSpPr txBox="1"/>
          <p:nvPr/>
        </p:nvSpPr>
        <p:spPr>
          <a:xfrm>
            <a:off x="17258515" y="9210674"/>
            <a:ext cx="153968" cy="28379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ctr">
              <a:lnSpc>
                <a:spcPct val="140000"/>
              </a:lnSpc>
              <a:defRPr sz="2000">
                <a:solidFill>
                  <a:srgbClr val="231F20"/>
                </a:solidFill>
              </a:defRPr>
            </a:lvl1pPr>
          </a:lstStyle>
          <a:p>
            <a:pPr/>
            <a:r>
              <a:t>2</a:t>
            </a:r>
          </a:p>
        </p:txBody>
      </p:sp>
      <p:sp>
        <p:nvSpPr>
          <p:cNvPr id="111" name="Google Shape;71;p2"/>
          <p:cNvSpPr txBox="1"/>
          <p:nvPr>
            <p:ph type="sldNum" sz="quarter" idx="4294967295"/>
          </p:nvPr>
        </p:nvSpPr>
        <p:spPr>
          <a:xfrm>
            <a:off x="8505459" y="6414780"/>
            <a:ext cx="181293"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0" name="Google Shape;258;p20"/>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281" name="Google Shape;259;p20"/>
          <p:cNvSpPr txBox="1"/>
          <p:nvPr/>
        </p:nvSpPr>
        <p:spPr>
          <a:xfrm>
            <a:off x="1049743" y="966540"/>
            <a:ext cx="16812954" cy="1117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24657"/>
              </a:lnSpc>
              <a:defRPr sz="7300">
                <a:solidFill>
                  <a:srgbClr val="FFFFFF"/>
                </a:solidFill>
                <a:latin typeface="Poppins"/>
                <a:ea typeface="Poppins"/>
                <a:cs typeface="Poppins"/>
                <a:sym typeface="Poppins"/>
              </a:defRPr>
            </a:lvl1pPr>
          </a:lstStyle>
          <a:p>
            <a:pPr/>
            <a:r>
              <a:t>Energy &amp; Macros in Lactation</a:t>
            </a:r>
          </a:p>
        </p:txBody>
      </p:sp>
      <p:sp>
        <p:nvSpPr>
          <p:cNvPr id="282" name="Google Shape;260;p20"/>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283" name="Google Shape;261;p20"/>
          <p:cNvSpPr txBox="1"/>
          <p:nvPr/>
        </p:nvSpPr>
        <p:spPr>
          <a:xfrm>
            <a:off x="955908" y="3438640"/>
            <a:ext cx="15775200" cy="4545628"/>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endParaRPr sz="4200">
              <a:latin typeface="Calibri"/>
              <a:ea typeface="Calibri"/>
              <a:cs typeface="Calibri"/>
              <a:sym typeface="Calibri"/>
            </a:endParaRPr>
          </a:p>
          <a:p>
            <a:pPr marL="457200" indent="-317500">
              <a:spcBef>
                <a:spcPts val="1200"/>
              </a:spcBef>
              <a:buClr>
                <a:srgbClr val="000000"/>
              </a:buClr>
              <a:buSzPts val="4200"/>
              <a:buFont typeface="Times Roman"/>
              <a:buChar char="•"/>
              <a:defRPr sz="4200">
                <a:latin typeface="Calibri"/>
                <a:ea typeface="Calibri"/>
                <a:cs typeface="Calibri"/>
                <a:sym typeface="Calibri"/>
              </a:defRPr>
            </a:pPr>
            <a:r>
              <a:t>Energy: </a:t>
            </a:r>
            <a:r>
              <a:rPr b="1"/>
              <a:t>+330–500 kcal/day</a:t>
            </a:r>
            <a:r>
              <a:t> (aim toward the higher end if underweight or milk supply is a concern)</a:t>
            </a:r>
          </a:p>
          <a:p>
            <a:pPr marL="457200" indent="-317500">
              <a:spcBef>
                <a:spcPts val="1200"/>
              </a:spcBef>
              <a:buClr>
                <a:srgbClr val="000000"/>
              </a:buClr>
              <a:buSzPts val="4200"/>
              <a:buFont typeface="Times Roman"/>
              <a:buChar char="•"/>
              <a:defRPr sz="4200">
                <a:latin typeface="Calibri"/>
                <a:ea typeface="Calibri"/>
                <a:cs typeface="Calibri"/>
                <a:sym typeface="Calibri"/>
              </a:defRPr>
            </a:pPr>
            <a:r>
              <a:t>Protein: </a:t>
            </a:r>
            <a:r>
              <a:rPr b="1"/>
              <a:t>RDA ≈ 71 g/day</a:t>
            </a:r>
            <a:r>
              <a:t> (or </a:t>
            </a:r>
            <a:r>
              <a:rPr b="1"/>
              <a:t>≥1.1 g/kg/day</a:t>
            </a:r>
            <a:r>
              <a:t>)</a:t>
            </a:r>
          </a:p>
          <a:p>
            <a:pPr marL="457200" indent="-317500">
              <a:spcBef>
                <a:spcPts val="1200"/>
              </a:spcBef>
              <a:buClr>
                <a:srgbClr val="000000"/>
              </a:buClr>
              <a:buSzPts val="4200"/>
              <a:buFont typeface="Times Roman"/>
              <a:buChar char="•"/>
              <a:defRPr sz="4200">
                <a:latin typeface="Calibri"/>
                <a:ea typeface="Calibri"/>
                <a:cs typeface="Calibri"/>
                <a:sym typeface="Calibri"/>
              </a:defRPr>
            </a:pPr>
            <a:r>
              <a:t>Carbohydrate: </a:t>
            </a:r>
            <a:r>
              <a:rPr b="1"/>
              <a:t>RDA 210 g/day</a:t>
            </a:r>
            <a:r>
              <a:t> (supports milk lactose)</a:t>
            </a:r>
          </a:p>
          <a:p>
            <a:pPr marL="457200" indent="-317500">
              <a:spcBef>
                <a:spcPts val="1200"/>
              </a:spcBef>
              <a:buClr>
                <a:srgbClr val="000000"/>
              </a:buClr>
              <a:buSzPts val="4200"/>
              <a:buFont typeface="Times Roman"/>
              <a:buChar char="•"/>
              <a:defRPr sz="4200">
                <a:latin typeface="Calibri"/>
                <a:ea typeface="Calibri"/>
                <a:cs typeface="Calibri"/>
                <a:sym typeface="Calibri"/>
              </a:defRPr>
            </a:pPr>
            <a:r>
              <a:t>Fat: </a:t>
            </a:r>
            <a:r>
              <a:rPr b="1"/>
              <a:t>20–35% of kcal</a:t>
            </a:r>
            <a:r>
              <a:t>; emphasize omega-3s (DHA)</a:t>
            </a:r>
          </a:p>
        </p:txBody>
      </p:sp>
      <p:sp>
        <p:nvSpPr>
          <p:cNvPr id="284" name="Google Shape;262;p20"/>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85" name="Google Shape;263;p20"/>
          <p:cNvSpPr/>
          <p:nvPr/>
        </p:nvSpPr>
        <p:spPr>
          <a:xfrm>
            <a:off x="16678474" y="13921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286" name="Google Shape;264;p20"/>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0" name="Google Shape;269;p21"/>
          <p:cNvSpPr/>
          <p:nvPr/>
        </p:nvSpPr>
        <p:spPr>
          <a:xfrm>
            <a:off x="-380166" y="-646300"/>
            <a:ext cx="19048202" cy="3086101"/>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291" name="Google Shape;270;p21"/>
          <p:cNvSpPr txBox="1"/>
          <p:nvPr/>
        </p:nvSpPr>
        <p:spPr>
          <a:xfrm>
            <a:off x="1049743" y="792915"/>
            <a:ext cx="16812900" cy="1117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24657"/>
              </a:lnSpc>
              <a:defRPr sz="7300">
                <a:solidFill>
                  <a:srgbClr val="FFFFFF"/>
                </a:solidFill>
                <a:latin typeface="Poppins"/>
                <a:ea typeface="Poppins"/>
                <a:cs typeface="Poppins"/>
                <a:sym typeface="Poppins"/>
              </a:defRPr>
            </a:lvl1pPr>
          </a:lstStyle>
          <a:p>
            <a:pPr/>
            <a:r>
              <a:t>Key Micronutrients in Lactation</a:t>
            </a:r>
          </a:p>
        </p:txBody>
      </p:sp>
      <p:sp>
        <p:nvSpPr>
          <p:cNvPr id="292" name="Google Shape;271;p21"/>
          <p:cNvSpPr/>
          <p:nvPr/>
        </p:nvSpPr>
        <p:spPr>
          <a:xfrm>
            <a:off x="-2602254" y="-431801"/>
            <a:ext cx="3256201" cy="3256202"/>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293" name="Google Shape;272;p21"/>
          <p:cNvGraphicFramePr/>
          <p:nvPr/>
        </p:nvGraphicFramePr>
        <p:xfrm>
          <a:off x="126214" y="2261998"/>
          <a:ext cx="18035551" cy="6854327"/>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1949775"/>
                <a:gridCol w="3839425"/>
                <a:gridCol w="4970975"/>
                <a:gridCol w="7275375"/>
              </a:tblGrid>
              <a:tr h="617750">
                <a:tc>
                  <a:txBody>
                    <a:bodyPr/>
                    <a:lstStyle/>
                    <a:p>
                      <a:pPr algn="ctr">
                        <a:defRPr sz="1800"/>
                      </a:pPr>
                      <a:r>
                        <a:rPr b="1" sz="2000">
                          <a:latin typeface="Calibri"/>
                          <a:ea typeface="Calibri"/>
                          <a:cs typeface="Calibri"/>
                        </a:rPr>
                        <a:t>Nutrient</a:t>
                      </a:r>
                    </a:p>
                  </a:txBody>
                  <a:tcPr marL="12700" marR="12700" marT="12700" marB="12700" anchor="ctr" anchorCtr="0" horzOverflow="overflow"/>
                </a:tc>
                <a:tc>
                  <a:txBody>
                    <a:bodyPr/>
                    <a:lstStyle/>
                    <a:p>
                      <a:pPr algn="ctr">
                        <a:defRPr sz="1800"/>
                      </a:pPr>
                      <a:r>
                        <a:rPr b="1" sz="2000">
                          <a:latin typeface="Calibri"/>
                          <a:ea typeface="Calibri"/>
                          <a:cs typeface="Calibri"/>
                        </a:rPr>
                        <a:t>RDA/AI</a:t>
                      </a:r>
                    </a:p>
                  </a:txBody>
                  <a:tcPr marL="12700" marR="12700" marT="12700" marB="12700" anchor="ctr" anchorCtr="0" horzOverflow="overflow"/>
                </a:tc>
                <a:tc>
                  <a:txBody>
                    <a:bodyPr/>
                    <a:lstStyle/>
                    <a:p>
                      <a:pPr algn="ctr">
                        <a:defRPr sz="1800"/>
                      </a:pPr>
                      <a:r>
                        <a:rPr b="1" sz="2000">
                          <a:latin typeface="Calibri"/>
                          <a:ea typeface="Calibri"/>
                          <a:cs typeface="Calibri"/>
                        </a:rPr>
                        <a:t>Why it matters for mom &amp; baby</a:t>
                      </a:r>
                    </a:p>
                  </a:txBody>
                  <a:tcPr marL="12700" marR="12700" marT="12700" marB="12700" anchor="ctr" anchorCtr="0" horzOverflow="overflow"/>
                </a:tc>
                <a:tc>
                  <a:txBody>
                    <a:bodyPr/>
                    <a:lstStyle/>
                    <a:p>
                      <a:pPr algn="ctr">
                        <a:defRPr sz="1800"/>
                      </a:pPr>
                      <a:r>
                        <a:rPr b="1" sz="2000">
                          <a:latin typeface="Calibri"/>
                          <a:ea typeface="Calibri"/>
                          <a:cs typeface="Calibri"/>
                        </a:rPr>
                        <a:t>Top food sources / notes</a:t>
                      </a:r>
                    </a:p>
                  </a:txBody>
                  <a:tcPr marL="12700" marR="12700" marT="12700" marB="12700" anchor="ctr" anchorCtr="0" horzOverflow="overflow"/>
                </a:tc>
              </a:tr>
              <a:tr h="512200">
                <a:tc>
                  <a:txBody>
                    <a:bodyPr/>
                    <a:lstStyle/>
                    <a:p>
                      <a:pPr algn="ctr">
                        <a:defRPr sz="1800"/>
                      </a:pPr>
                      <a:r>
                        <a:rPr b="1" sz="2000">
                          <a:latin typeface="Calibri"/>
                          <a:ea typeface="Calibri"/>
                          <a:cs typeface="Calibri"/>
                        </a:rPr>
                        <a:t>Iodine</a:t>
                      </a:r>
                    </a:p>
                  </a:txBody>
                  <a:tcPr marL="12700" marR="12700" marT="12700" marB="12700" anchor="ctr" anchorCtr="0" horzOverflow="overflow"/>
                </a:tc>
                <a:tc>
                  <a:txBody>
                    <a:bodyPr/>
                    <a:lstStyle/>
                    <a:p>
                      <a:pPr algn="ctr">
                        <a:defRPr sz="1800"/>
                      </a:pPr>
                      <a:r>
                        <a:rPr b="1" sz="2000">
                          <a:latin typeface="Calibri"/>
                          <a:ea typeface="Calibri"/>
                          <a:cs typeface="Calibri"/>
                        </a:rPr>
                        <a:t>290 mcg/day</a:t>
                      </a:r>
                    </a:p>
                  </a:txBody>
                  <a:tcPr marL="12700" marR="12700" marT="12700" marB="12700" anchor="ctr" anchorCtr="0" horzOverflow="overflow"/>
                </a:tc>
                <a:tc>
                  <a:txBody>
                    <a:bodyPr/>
                    <a:lstStyle/>
                    <a:p>
                      <a:pPr algn="ctr">
                        <a:defRPr sz="1800"/>
                      </a:pPr>
                      <a:r>
                        <a:rPr sz="2000">
                          <a:latin typeface="Calibri"/>
                          <a:ea typeface="Calibri"/>
                          <a:cs typeface="Calibri"/>
                        </a:rPr>
                        <a:t>Thyroid hormones → infant brain &amp; neurodevelopment</a:t>
                      </a:r>
                    </a:p>
                  </a:txBody>
                  <a:tcPr marL="12700" marR="12700" marT="12700" marB="12700" anchor="ctr" anchorCtr="0" horzOverflow="overflow"/>
                </a:tc>
                <a:tc>
                  <a:txBody>
                    <a:bodyPr/>
                    <a:lstStyle/>
                    <a:p>
                      <a:pPr algn="ctr">
                        <a:defRPr sz="1800"/>
                      </a:pPr>
                      <a:r>
                        <a:rPr sz="2000">
                          <a:latin typeface="Calibri"/>
                          <a:ea typeface="Calibri"/>
                          <a:cs typeface="Calibri"/>
                        </a:rPr>
                        <a:t>Iodized salt, dairy, eggs, seafood; check salt is iodized</a:t>
                      </a:r>
                    </a:p>
                  </a:txBody>
                  <a:tcPr marL="12700" marR="12700" marT="12700" marB="12700" anchor="ctr" anchorCtr="0" horzOverflow="overflow"/>
                </a:tc>
              </a:tr>
              <a:tr h="502625">
                <a:tc>
                  <a:txBody>
                    <a:bodyPr/>
                    <a:lstStyle/>
                    <a:p>
                      <a:pPr algn="ctr">
                        <a:defRPr sz="1800"/>
                      </a:pPr>
                      <a:r>
                        <a:rPr b="1" sz="2000">
                          <a:latin typeface="Calibri"/>
                          <a:ea typeface="Calibri"/>
                          <a:cs typeface="Calibri"/>
                        </a:rPr>
                        <a:t>Choline</a:t>
                      </a:r>
                    </a:p>
                  </a:txBody>
                  <a:tcPr marL="12700" marR="12700" marT="12700" marB="12700" anchor="ctr" anchorCtr="0" horzOverflow="overflow"/>
                </a:tc>
                <a:tc>
                  <a:txBody>
                    <a:bodyPr/>
                    <a:lstStyle/>
                    <a:p>
                      <a:pPr algn="ctr">
                        <a:defRPr sz="1800"/>
                      </a:pPr>
                      <a:r>
                        <a:rPr b="1" sz="2000">
                          <a:latin typeface="Calibri"/>
                          <a:ea typeface="Calibri"/>
                          <a:cs typeface="Calibri"/>
                        </a:rPr>
                        <a:t>550 mg/day</a:t>
                      </a:r>
                    </a:p>
                  </a:txBody>
                  <a:tcPr marL="12700" marR="12700" marT="12700" marB="12700" anchor="ctr" anchorCtr="0" horzOverflow="overflow"/>
                </a:tc>
                <a:tc>
                  <a:txBody>
                    <a:bodyPr/>
                    <a:lstStyle/>
                    <a:p>
                      <a:pPr algn="ctr">
                        <a:defRPr sz="1800"/>
                      </a:pPr>
                      <a:r>
                        <a:rPr sz="2000">
                          <a:latin typeface="Calibri"/>
                          <a:ea typeface="Calibri"/>
                          <a:cs typeface="Calibri"/>
                        </a:rPr>
                        <a:t>Milk choline; infant brain/memory pathways</a:t>
                      </a:r>
                    </a:p>
                  </a:txBody>
                  <a:tcPr marL="12700" marR="12700" marT="12700" marB="12700" anchor="ctr" anchorCtr="0" horzOverflow="overflow"/>
                </a:tc>
                <a:tc>
                  <a:txBody>
                    <a:bodyPr/>
                    <a:lstStyle/>
                    <a:p>
                      <a:pPr algn="ctr">
                        <a:defRPr sz="1800"/>
                      </a:pPr>
                      <a:r>
                        <a:rPr sz="2000">
                          <a:latin typeface="Calibri"/>
                          <a:ea typeface="Calibri"/>
                          <a:cs typeface="Calibri"/>
                        </a:rPr>
                        <a:t>Eggs (yolks!), meat, fish, soy, legumes; many prenatals are low—consider add-on</a:t>
                      </a:r>
                    </a:p>
                  </a:txBody>
                  <a:tcPr marL="12700" marR="12700" marT="12700" marB="12700" anchor="ctr" anchorCtr="0" horzOverflow="overflow"/>
                </a:tc>
              </a:tr>
              <a:tr h="469025">
                <a:tc>
                  <a:txBody>
                    <a:bodyPr/>
                    <a:lstStyle/>
                    <a:p>
                      <a:pPr algn="ctr">
                        <a:defRPr sz="1800"/>
                      </a:pPr>
                      <a:r>
                        <a:rPr b="1" sz="2000">
                          <a:latin typeface="Calibri"/>
                          <a:ea typeface="Calibri"/>
                          <a:cs typeface="Calibri"/>
                        </a:rPr>
                        <a:t>Vitamin A</a:t>
                      </a:r>
                    </a:p>
                  </a:txBody>
                  <a:tcPr marL="12700" marR="12700" marT="12700" marB="12700" anchor="ctr" anchorCtr="0" horzOverflow="overflow"/>
                </a:tc>
                <a:tc>
                  <a:txBody>
                    <a:bodyPr/>
                    <a:lstStyle/>
                    <a:p>
                      <a:pPr algn="ctr">
                        <a:defRPr sz="1800"/>
                      </a:pPr>
                      <a:r>
                        <a:rPr b="1" sz="2000">
                          <a:latin typeface="Calibri"/>
                          <a:ea typeface="Calibri"/>
                          <a:cs typeface="Calibri"/>
                        </a:rPr>
                        <a:t>1,300 mcg RAE/day</a:t>
                      </a:r>
                    </a:p>
                  </a:txBody>
                  <a:tcPr marL="12700" marR="12700" marT="12700" marB="12700" anchor="ctr" anchorCtr="0" horzOverflow="overflow"/>
                </a:tc>
                <a:tc>
                  <a:txBody>
                    <a:bodyPr/>
                    <a:lstStyle/>
                    <a:p>
                      <a:pPr algn="ctr">
                        <a:defRPr sz="1800"/>
                      </a:pPr>
                      <a:r>
                        <a:rPr sz="2000">
                          <a:latin typeface="Calibri"/>
                          <a:ea typeface="Calibri"/>
                          <a:cs typeface="Calibri"/>
                        </a:rPr>
                        <a:t>Milk vitamin A; vision, immunity</a:t>
                      </a:r>
                    </a:p>
                  </a:txBody>
                  <a:tcPr marL="12700" marR="12700" marT="12700" marB="12700" anchor="ctr" anchorCtr="0" horzOverflow="overflow"/>
                </a:tc>
                <a:tc>
                  <a:txBody>
                    <a:bodyPr/>
                    <a:lstStyle/>
                    <a:p>
                      <a:pPr algn="ctr">
                        <a:defRPr sz="1800"/>
                      </a:pPr>
                      <a:r>
                        <a:rPr sz="2000">
                          <a:latin typeface="Calibri"/>
                          <a:ea typeface="Calibri"/>
                          <a:cs typeface="Calibri"/>
                        </a:rPr>
                        <a:t>Dairy, eggs, liver*, orange/green veg (*avoid frequent large liver servings)</a:t>
                      </a:r>
                    </a:p>
                  </a:txBody>
                  <a:tcPr marL="12700" marR="12700" marT="12700" marB="12700" anchor="ctr" anchorCtr="0" horzOverflow="overflow"/>
                </a:tc>
              </a:tr>
              <a:tr h="650175">
                <a:tc>
                  <a:txBody>
                    <a:bodyPr/>
                    <a:lstStyle/>
                    <a:p>
                      <a:pPr algn="ctr">
                        <a:defRPr sz="1800"/>
                      </a:pPr>
                      <a:r>
                        <a:rPr b="1" sz="2000">
                          <a:latin typeface="Calibri"/>
                          <a:ea typeface="Calibri"/>
                          <a:cs typeface="Calibri"/>
                        </a:rPr>
                        <a:t>Vitamin D</a:t>
                      </a:r>
                    </a:p>
                  </a:txBody>
                  <a:tcPr marL="12700" marR="12700" marT="12700" marB="12700" anchor="ctr" anchorCtr="0" horzOverflow="overflow"/>
                </a:tc>
                <a:tc>
                  <a:txBody>
                    <a:bodyPr/>
                    <a:lstStyle/>
                    <a:p>
                      <a:pPr algn="ctr">
                        <a:defRPr sz="1800"/>
                      </a:pPr>
                      <a:r>
                        <a:rPr b="1" sz="2000">
                          <a:latin typeface="Calibri"/>
                          <a:ea typeface="Calibri"/>
                          <a:cs typeface="Calibri"/>
                        </a:rPr>
                        <a:t>600 IU (15 mcg)/day</a:t>
                      </a:r>
                    </a:p>
                  </a:txBody>
                  <a:tcPr marL="12700" marR="12700" marT="12700" marB="12700" anchor="ctr" anchorCtr="0" horzOverflow="overflow"/>
                </a:tc>
                <a:tc>
                  <a:txBody>
                    <a:bodyPr/>
                    <a:lstStyle/>
                    <a:p>
                      <a:pPr algn="ctr">
                        <a:defRPr sz="1800"/>
                      </a:pPr>
                      <a:r>
                        <a:rPr sz="2000">
                          <a:latin typeface="Calibri"/>
                          <a:ea typeface="Calibri"/>
                          <a:cs typeface="Calibri"/>
                        </a:rPr>
                        <a:t>Calcium absorption; immune function</a:t>
                      </a:r>
                    </a:p>
                  </a:txBody>
                  <a:tcPr marL="12700" marR="12700" marT="12700" marB="12700" anchor="ctr" anchorCtr="0" horzOverflow="overflow"/>
                </a:tc>
                <a:tc>
                  <a:txBody>
                    <a:bodyPr/>
                    <a:lstStyle/>
                    <a:p>
                      <a:pPr algn="ctr">
                        <a:defRPr sz="2000">
                          <a:latin typeface="Calibri"/>
                          <a:ea typeface="Calibri"/>
                          <a:cs typeface="Calibri"/>
                        </a:defRPr>
                      </a:pPr>
                      <a:r>
                        <a:t>Sunlight, fortified milk, fatty fish; infants typically need </a:t>
                      </a:r>
                      <a:r>
                        <a:rPr b="1"/>
                        <a:t>400 IU/day</a:t>
                      </a:r>
                      <a:r>
                        <a:t> drops</a:t>
                      </a:r>
                    </a:p>
                  </a:txBody>
                  <a:tcPr marL="12700" marR="12700" marT="12700" marB="12700" anchor="ctr" anchorCtr="0" horzOverflow="overflow"/>
                </a:tc>
              </a:tr>
              <a:tr h="476425">
                <a:tc>
                  <a:txBody>
                    <a:bodyPr/>
                    <a:lstStyle/>
                    <a:p>
                      <a:pPr algn="ctr">
                        <a:defRPr sz="1800"/>
                      </a:pPr>
                      <a:r>
                        <a:rPr b="1" sz="2000">
                          <a:latin typeface="Calibri"/>
                          <a:ea typeface="Calibri"/>
                          <a:cs typeface="Calibri"/>
                        </a:rPr>
                        <a:t>Vitamin B12</a:t>
                      </a:r>
                    </a:p>
                  </a:txBody>
                  <a:tcPr marL="12700" marR="12700" marT="12700" marB="12700" anchor="ctr" anchorCtr="0" horzOverflow="overflow"/>
                </a:tc>
                <a:tc>
                  <a:txBody>
                    <a:bodyPr/>
                    <a:lstStyle/>
                    <a:p>
                      <a:pPr algn="ctr">
                        <a:defRPr sz="1800"/>
                      </a:pPr>
                      <a:r>
                        <a:rPr b="1" sz="2000">
                          <a:latin typeface="Calibri"/>
                          <a:ea typeface="Calibri"/>
                          <a:cs typeface="Calibri"/>
                        </a:rPr>
                        <a:t>2.8 mcg/day</a:t>
                      </a:r>
                    </a:p>
                  </a:txBody>
                  <a:tcPr marL="12700" marR="12700" marT="12700" marB="12700" anchor="ctr" anchorCtr="0" horzOverflow="overflow"/>
                </a:tc>
                <a:tc>
                  <a:txBody>
                    <a:bodyPr/>
                    <a:lstStyle/>
                    <a:p>
                      <a:pPr algn="ctr">
                        <a:defRPr sz="1800"/>
                      </a:pPr>
                      <a:r>
                        <a:rPr sz="2000">
                          <a:latin typeface="Calibri"/>
                          <a:ea typeface="Calibri"/>
                          <a:cs typeface="Calibri"/>
                        </a:rPr>
                        <a:t>Infant neurodevelopment; prevents maternal depletion</a:t>
                      </a:r>
                    </a:p>
                  </a:txBody>
                  <a:tcPr marL="12700" marR="12700" marT="12700" marB="12700" anchor="ctr" anchorCtr="0" horzOverflow="overflow"/>
                </a:tc>
                <a:tc>
                  <a:txBody>
                    <a:bodyPr/>
                    <a:lstStyle/>
                    <a:p>
                      <a:pPr algn="ctr">
                        <a:defRPr sz="1800"/>
                      </a:pPr>
                      <a:r>
                        <a:rPr sz="2000">
                          <a:latin typeface="Calibri"/>
                          <a:ea typeface="Calibri"/>
                          <a:cs typeface="Calibri"/>
                        </a:rPr>
                        <a:t>Meat, fish, eggs, dairy; vegan: fortified foods/supplement essential</a:t>
                      </a:r>
                    </a:p>
                  </a:txBody>
                  <a:tcPr marL="12700" marR="12700" marT="12700" marB="12700" anchor="ctr" anchorCtr="0" horzOverflow="overflow"/>
                </a:tc>
              </a:tr>
              <a:tr h="650175">
                <a:tc>
                  <a:txBody>
                    <a:bodyPr/>
                    <a:lstStyle/>
                    <a:p>
                      <a:pPr algn="ctr">
                        <a:defRPr sz="1800"/>
                      </a:pPr>
                      <a:r>
                        <a:rPr b="1" sz="2000">
                          <a:latin typeface="Calibri"/>
                          <a:ea typeface="Calibri"/>
                          <a:cs typeface="Calibri"/>
                        </a:rPr>
                        <a:t>Folate (DFE)</a:t>
                      </a:r>
                    </a:p>
                  </a:txBody>
                  <a:tcPr marL="12700" marR="12700" marT="12700" marB="12700" anchor="ctr" anchorCtr="0" horzOverflow="overflow"/>
                </a:tc>
                <a:tc>
                  <a:txBody>
                    <a:bodyPr/>
                    <a:lstStyle/>
                    <a:p>
                      <a:pPr algn="ctr">
                        <a:defRPr sz="1800"/>
                      </a:pPr>
                      <a:r>
                        <a:rPr b="1" sz="2000">
                          <a:latin typeface="Calibri"/>
                          <a:ea typeface="Calibri"/>
                          <a:cs typeface="Calibri"/>
                        </a:rPr>
                        <a:t>500 mcg/day</a:t>
                      </a:r>
                    </a:p>
                  </a:txBody>
                  <a:tcPr marL="12700" marR="12700" marT="12700" marB="12700" anchor="ctr" anchorCtr="0" horzOverflow="overflow"/>
                </a:tc>
                <a:tc>
                  <a:txBody>
                    <a:bodyPr/>
                    <a:lstStyle/>
                    <a:p>
                      <a:pPr algn="ctr">
                        <a:defRPr sz="1800"/>
                      </a:pPr>
                      <a:r>
                        <a:rPr sz="2000">
                          <a:latin typeface="Calibri"/>
                          <a:ea typeface="Calibri"/>
                          <a:cs typeface="Calibri"/>
                        </a:rPr>
                        <a:t>DNA synthesis; supports maternal status while nursing</a:t>
                      </a:r>
                    </a:p>
                  </a:txBody>
                  <a:tcPr marL="12700" marR="12700" marT="12700" marB="12700" anchor="ctr" anchorCtr="0" horzOverflow="overflow"/>
                </a:tc>
                <a:tc>
                  <a:txBody>
                    <a:bodyPr/>
                    <a:lstStyle/>
                    <a:p>
                      <a:pPr algn="ctr">
                        <a:defRPr sz="1800"/>
                      </a:pPr>
                      <a:r>
                        <a:rPr sz="2000">
                          <a:latin typeface="Calibri"/>
                          <a:ea typeface="Calibri"/>
                          <a:cs typeface="Calibri"/>
                        </a:rPr>
                        <a:t>Leafy greens, legumes, fortified grains; prenatal often covers this</a:t>
                      </a:r>
                    </a:p>
                  </a:txBody>
                  <a:tcPr marL="12700" marR="12700" marT="12700" marB="12700" anchor="ctr" anchorCtr="0" horzOverflow="overflow"/>
                </a:tc>
              </a:tr>
              <a:tr h="367475">
                <a:tc>
                  <a:txBody>
                    <a:bodyPr/>
                    <a:lstStyle/>
                    <a:p>
                      <a:pPr algn="ctr">
                        <a:defRPr sz="1800"/>
                      </a:pPr>
                      <a:r>
                        <a:rPr b="1" sz="2000">
                          <a:latin typeface="Calibri"/>
                          <a:ea typeface="Calibri"/>
                          <a:cs typeface="Calibri"/>
                        </a:rPr>
                        <a:t>Iron</a:t>
                      </a:r>
                    </a:p>
                  </a:txBody>
                  <a:tcPr marL="12700" marR="12700" marT="12700" marB="12700" anchor="ctr" anchorCtr="0" horzOverflow="overflow"/>
                </a:tc>
                <a:tc>
                  <a:txBody>
                    <a:bodyPr/>
                    <a:lstStyle/>
                    <a:p>
                      <a:pPr algn="ctr">
                        <a:defRPr sz="1800"/>
                      </a:pPr>
                      <a:r>
                        <a:rPr b="1" sz="2000">
                          <a:latin typeface="Calibri"/>
                          <a:ea typeface="Calibri"/>
                          <a:cs typeface="Calibri"/>
                        </a:rPr>
                        <a:t>9 mg/day</a:t>
                      </a:r>
                    </a:p>
                  </a:txBody>
                  <a:tcPr marL="12700" marR="12700" marT="12700" marB="12700" anchor="ctr" anchorCtr="0" horzOverflow="overflow"/>
                </a:tc>
                <a:tc>
                  <a:txBody>
                    <a:bodyPr/>
                    <a:lstStyle/>
                    <a:p>
                      <a:pPr algn="ctr">
                        <a:defRPr sz="1800"/>
                      </a:pPr>
                      <a:r>
                        <a:rPr sz="2000">
                          <a:latin typeface="Calibri"/>
                          <a:ea typeface="Calibri"/>
                          <a:cs typeface="Calibri"/>
                        </a:rPr>
                        <a:t>Rebuilds stores post-delivery; prevents anemia</a:t>
                      </a:r>
                    </a:p>
                  </a:txBody>
                  <a:tcPr marL="12700" marR="12700" marT="12700" marB="12700" anchor="ctr" anchorCtr="0" horzOverflow="overflow"/>
                </a:tc>
                <a:tc>
                  <a:txBody>
                    <a:bodyPr/>
                    <a:lstStyle/>
                    <a:p>
                      <a:pPr algn="ctr">
                        <a:defRPr sz="1800"/>
                      </a:pPr>
                      <a:r>
                        <a:rPr sz="2000">
                          <a:latin typeface="Calibri"/>
                          <a:ea typeface="Calibri"/>
                          <a:cs typeface="Calibri"/>
                        </a:rPr>
                        <a:t>Red meat, beans/lentils, fortified cereal + vitamin C source</a:t>
                      </a:r>
                    </a:p>
                  </a:txBody>
                  <a:tcPr marL="12700" marR="12700" marT="12700" marB="12700" anchor="ctr" anchorCtr="0" horzOverflow="overflow"/>
                </a:tc>
              </a:tr>
              <a:tr h="650175">
                <a:tc>
                  <a:txBody>
                    <a:bodyPr/>
                    <a:lstStyle/>
                    <a:p>
                      <a:pPr algn="ctr">
                        <a:defRPr sz="1800"/>
                      </a:pPr>
                      <a:r>
                        <a:rPr b="1" sz="2000">
                          <a:latin typeface="Calibri"/>
                          <a:ea typeface="Calibri"/>
                          <a:cs typeface="Calibri"/>
                        </a:rPr>
                        <a:t>Calcium</a:t>
                      </a:r>
                    </a:p>
                  </a:txBody>
                  <a:tcPr marL="12700" marR="12700" marT="12700" marB="12700" anchor="ctr" anchorCtr="0" horzOverflow="overflow"/>
                </a:tc>
                <a:tc>
                  <a:txBody>
                    <a:bodyPr/>
                    <a:lstStyle/>
                    <a:p>
                      <a:pPr algn="ctr">
                        <a:defRPr b="1" sz="2000">
                          <a:latin typeface="Calibri"/>
                          <a:ea typeface="Calibri"/>
                          <a:cs typeface="Calibri"/>
                        </a:defRPr>
                      </a:pPr>
                      <a:r>
                        <a:t>1,000 mg/day</a:t>
                      </a:r>
                      <a:r>
                        <a:rPr b="0"/>
                        <a:t> (1,300 mg if ≤18 y)</a:t>
                      </a:r>
                    </a:p>
                  </a:txBody>
                  <a:tcPr marL="12700" marR="12700" marT="12700" marB="12700" anchor="ctr" anchorCtr="0" horzOverflow="overflow"/>
                </a:tc>
                <a:tc>
                  <a:txBody>
                    <a:bodyPr/>
                    <a:lstStyle/>
                    <a:p>
                      <a:pPr algn="ctr">
                        <a:defRPr sz="1800"/>
                      </a:pPr>
                      <a:r>
                        <a:rPr sz="2000">
                          <a:latin typeface="Calibri"/>
                          <a:ea typeface="Calibri"/>
                          <a:cs typeface="Calibri"/>
                        </a:rPr>
                        <a:t>Protects maternal bone during calcium mobilization</a:t>
                      </a:r>
                    </a:p>
                  </a:txBody>
                  <a:tcPr marL="12700" marR="12700" marT="12700" marB="12700" anchor="ctr" anchorCtr="0" horzOverflow="overflow"/>
                </a:tc>
                <a:tc>
                  <a:txBody>
                    <a:bodyPr/>
                    <a:lstStyle/>
                    <a:p>
                      <a:pPr algn="ctr">
                        <a:defRPr sz="1800"/>
                      </a:pPr>
                      <a:r>
                        <a:rPr sz="2000">
                          <a:latin typeface="Calibri"/>
                          <a:ea typeface="Calibri"/>
                          <a:cs typeface="Calibri"/>
                        </a:rPr>
                        <a:t>Dairy/fortified milks, tofu (set with calcium), greens</a:t>
                      </a:r>
                    </a:p>
                  </a:txBody>
                  <a:tcPr marL="12700" marR="12700" marT="12700" marB="12700" anchor="ctr" anchorCtr="0" horzOverflow="overflow"/>
                </a:tc>
              </a:tr>
              <a:tr h="343475">
                <a:tc>
                  <a:txBody>
                    <a:bodyPr/>
                    <a:lstStyle/>
                    <a:p>
                      <a:pPr algn="ctr">
                        <a:defRPr sz="1800"/>
                      </a:pPr>
                      <a:r>
                        <a:rPr b="1" sz="2000">
                          <a:latin typeface="Calibri"/>
                          <a:ea typeface="Calibri"/>
                          <a:cs typeface="Calibri"/>
                        </a:rPr>
                        <a:t>Zinc</a:t>
                      </a:r>
                    </a:p>
                  </a:txBody>
                  <a:tcPr marL="12700" marR="12700" marT="12700" marB="12700" anchor="ctr" anchorCtr="0" horzOverflow="overflow"/>
                </a:tc>
                <a:tc>
                  <a:txBody>
                    <a:bodyPr/>
                    <a:lstStyle/>
                    <a:p>
                      <a:pPr algn="ctr">
                        <a:defRPr sz="1800"/>
                      </a:pPr>
                      <a:r>
                        <a:rPr b="1" sz="2000">
                          <a:latin typeface="Calibri"/>
                          <a:ea typeface="Calibri"/>
                          <a:cs typeface="Calibri"/>
                        </a:rPr>
                        <a:t>12 mg/day</a:t>
                      </a:r>
                    </a:p>
                  </a:txBody>
                  <a:tcPr marL="12700" marR="12700" marT="12700" marB="12700" anchor="ctr" anchorCtr="0" horzOverflow="overflow"/>
                </a:tc>
                <a:tc>
                  <a:txBody>
                    <a:bodyPr/>
                    <a:lstStyle/>
                    <a:p>
                      <a:pPr algn="ctr">
                        <a:defRPr sz="1800"/>
                      </a:pPr>
                      <a:r>
                        <a:rPr sz="2000">
                          <a:latin typeface="Calibri"/>
                          <a:ea typeface="Calibri"/>
                          <a:cs typeface="Calibri"/>
                        </a:rPr>
                        <a:t>Milk zinc; immune &amp; tissue repair</a:t>
                      </a:r>
                    </a:p>
                  </a:txBody>
                  <a:tcPr marL="12700" marR="12700" marT="12700" marB="12700" anchor="ctr" anchorCtr="0" horzOverflow="overflow"/>
                </a:tc>
                <a:tc>
                  <a:txBody>
                    <a:bodyPr/>
                    <a:lstStyle/>
                    <a:p>
                      <a:pPr algn="ctr">
                        <a:defRPr sz="1800"/>
                      </a:pPr>
                      <a:r>
                        <a:rPr sz="2000">
                          <a:latin typeface="Calibri"/>
                          <a:ea typeface="Calibri"/>
                          <a:cs typeface="Calibri"/>
                        </a:rPr>
                        <a:t>Meat, shellfish, legumes, nuts/seeds</a:t>
                      </a:r>
                    </a:p>
                  </a:txBody>
                  <a:tcPr marL="12700" marR="12700" marT="12700" marB="12700" anchor="ctr" anchorCtr="0" horzOverflow="overflow"/>
                </a:tc>
              </a:tr>
              <a:tr h="343475">
                <a:tc>
                  <a:txBody>
                    <a:bodyPr/>
                    <a:lstStyle/>
                    <a:p>
                      <a:pPr algn="ctr">
                        <a:defRPr sz="1800"/>
                      </a:pPr>
                      <a:r>
                        <a:rPr b="1" sz="2000">
                          <a:latin typeface="Calibri"/>
                          <a:ea typeface="Calibri"/>
                          <a:cs typeface="Calibri"/>
                        </a:rPr>
                        <a:t>Selenium</a:t>
                      </a:r>
                    </a:p>
                  </a:txBody>
                  <a:tcPr marL="12700" marR="12700" marT="12700" marB="12700" anchor="ctr" anchorCtr="0" horzOverflow="overflow"/>
                </a:tc>
                <a:tc>
                  <a:txBody>
                    <a:bodyPr/>
                    <a:lstStyle/>
                    <a:p>
                      <a:pPr algn="ctr">
                        <a:defRPr sz="1800"/>
                      </a:pPr>
                      <a:r>
                        <a:rPr b="1" sz="2000">
                          <a:latin typeface="Calibri"/>
                          <a:ea typeface="Calibri"/>
                          <a:cs typeface="Calibri"/>
                        </a:rPr>
                        <a:t>70 mcg/day</a:t>
                      </a:r>
                    </a:p>
                  </a:txBody>
                  <a:tcPr marL="12700" marR="12700" marT="12700" marB="12700" anchor="ctr" anchorCtr="0" horzOverflow="overflow"/>
                </a:tc>
                <a:tc>
                  <a:txBody>
                    <a:bodyPr/>
                    <a:lstStyle/>
                    <a:p>
                      <a:pPr algn="ctr">
                        <a:defRPr sz="1800"/>
                      </a:pPr>
                      <a:r>
                        <a:rPr sz="2000">
                          <a:latin typeface="Calibri"/>
                          <a:ea typeface="Calibri"/>
                          <a:cs typeface="Calibri"/>
                        </a:rPr>
                        <a:t>Antioxidant enzymes; thyroid function</a:t>
                      </a:r>
                    </a:p>
                  </a:txBody>
                  <a:tcPr marL="12700" marR="12700" marT="12700" marB="12700" anchor="ctr" anchorCtr="0" horzOverflow="overflow"/>
                </a:tc>
                <a:tc>
                  <a:txBody>
                    <a:bodyPr/>
                    <a:lstStyle/>
                    <a:p>
                      <a:pPr algn="ctr">
                        <a:defRPr sz="1800"/>
                      </a:pPr>
                      <a:r>
                        <a:rPr sz="2000">
                          <a:latin typeface="Calibri"/>
                          <a:ea typeface="Calibri"/>
                          <a:cs typeface="Calibri"/>
                        </a:rPr>
                        <a:t>Seafood, eggs, Brazil nuts (limit to 1–2 nuts/day)</a:t>
                      </a:r>
                    </a:p>
                  </a:txBody>
                  <a:tcPr marL="12700" marR="12700" marT="12700" marB="12700" anchor="ctr" anchorCtr="0" horzOverflow="overflow"/>
                </a:tc>
              </a:tr>
              <a:tr h="343475">
                <a:tc>
                  <a:txBody>
                    <a:bodyPr/>
                    <a:lstStyle/>
                    <a:p>
                      <a:pPr algn="ctr">
                        <a:defRPr sz="1800"/>
                      </a:pPr>
                      <a:r>
                        <a:rPr b="1" sz="2000">
                          <a:latin typeface="Calibri"/>
                          <a:ea typeface="Calibri"/>
                          <a:cs typeface="Calibri"/>
                        </a:rPr>
                        <a:t>Vitamin C</a:t>
                      </a:r>
                    </a:p>
                  </a:txBody>
                  <a:tcPr marL="12700" marR="12700" marT="12700" marB="12700" anchor="ctr" anchorCtr="0" horzOverflow="overflow"/>
                </a:tc>
                <a:tc>
                  <a:txBody>
                    <a:bodyPr/>
                    <a:lstStyle/>
                    <a:p>
                      <a:pPr algn="ctr">
                        <a:defRPr sz="1800"/>
                      </a:pPr>
                      <a:r>
                        <a:rPr b="1" sz="2000">
                          <a:latin typeface="Calibri"/>
                          <a:ea typeface="Calibri"/>
                          <a:cs typeface="Calibri"/>
                        </a:rPr>
                        <a:t>120 mg/day</a:t>
                      </a:r>
                    </a:p>
                  </a:txBody>
                  <a:tcPr marL="12700" marR="12700" marT="12700" marB="12700" anchor="ctr" anchorCtr="0" horzOverflow="overflow"/>
                </a:tc>
                <a:tc>
                  <a:txBody>
                    <a:bodyPr/>
                    <a:lstStyle/>
                    <a:p>
                      <a:pPr algn="ctr">
                        <a:defRPr sz="1800"/>
                      </a:pPr>
                      <a:r>
                        <a:rPr sz="2000">
                          <a:latin typeface="Calibri"/>
                          <a:ea typeface="Calibri"/>
                          <a:cs typeface="Calibri"/>
                        </a:rPr>
                        <a:t>Antioxidant; enhances iron absorption</a:t>
                      </a:r>
                    </a:p>
                  </a:txBody>
                  <a:tcPr marL="12700" marR="12700" marT="12700" marB="12700" anchor="ctr" anchorCtr="0" horzOverflow="overflow"/>
                </a:tc>
                <a:tc>
                  <a:txBody>
                    <a:bodyPr/>
                    <a:lstStyle/>
                    <a:p>
                      <a:pPr algn="ctr">
                        <a:defRPr sz="1800"/>
                      </a:pPr>
                      <a:r>
                        <a:rPr sz="2000">
                          <a:latin typeface="Calibri"/>
                          <a:ea typeface="Calibri"/>
                          <a:cs typeface="Calibri"/>
                        </a:rPr>
                        <a:t>Citrus, berries, peppers, broccoli</a:t>
                      </a:r>
                    </a:p>
                  </a:txBody>
                  <a:tcPr marL="12700" marR="12700" marT="12700" marB="12700" anchor="ctr" anchorCtr="0" horzOverflow="overflow"/>
                </a:tc>
              </a:tr>
              <a:tr h="483425">
                <a:tc>
                  <a:txBody>
                    <a:bodyPr/>
                    <a:lstStyle/>
                    <a:p>
                      <a:pPr algn="ctr">
                        <a:defRPr sz="1800"/>
                      </a:pPr>
                      <a:r>
                        <a:rPr b="1" sz="2000">
                          <a:latin typeface="Calibri"/>
                          <a:ea typeface="Calibri"/>
                          <a:cs typeface="Calibri"/>
                        </a:rPr>
                        <a:t>Omega-3 DHA/EPA</a:t>
                      </a:r>
                    </a:p>
                  </a:txBody>
                  <a:tcPr marL="12700" marR="12700" marT="12700" marB="12700" anchor="ctr" anchorCtr="0" horzOverflow="overflow"/>
                </a:tc>
                <a:tc>
                  <a:txBody>
                    <a:bodyPr/>
                    <a:lstStyle/>
                    <a:p>
                      <a:pPr algn="ctr">
                        <a:defRPr b="1" sz="2000">
                          <a:latin typeface="Calibri"/>
                          <a:ea typeface="Calibri"/>
                          <a:cs typeface="Calibri"/>
                        </a:defRPr>
                      </a:pPr>
                      <a:r>
                        <a:t>≈200–300 mg DHA/day</a:t>
                      </a:r>
                      <a:r>
                        <a:rPr b="0"/>
                        <a:t> (no formal RDA)</a:t>
                      </a:r>
                    </a:p>
                  </a:txBody>
                  <a:tcPr marL="12700" marR="12700" marT="12700" marB="12700" anchor="ctr" anchorCtr="0" horzOverflow="overflow"/>
                </a:tc>
                <a:tc>
                  <a:txBody>
                    <a:bodyPr/>
                    <a:lstStyle/>
                    <a:p>
                      <a:pPr algn="ctr">
                        <a:defRPr sz="1800"/>
                      </a:pPr>
                      <a:r>
                        <a:rPr sz="2000">
                          <a:latin typeface="Calibri"/>
                          <a:ea typeface="Calibri"/>
                          <a:cs typeface="Calibri"/>
                        </a:rPr>
                        <a:t>Infant brain/retina; milk DHA</a:t>
                      </a:r>
                    </a:p>
                  </a:txBody>
                  <a:tcPr marL="12700" marR="12700" marT="12700" marB="12700" anchor="ctr" anchorCtr="0" horzOverflow="overflow"/>
                </a:tc>
                <a:tc>
                  <a:txBody>
                    <a:bodyPr/>
                    <a:lstStyle/>
                    <a:p>
                      <a:pPr algn="ctr">
                        <a:defRPr sz="1800"/>
                      </a:pPr>
                      <a:r>
                        <a:rPr sz="2000">
                          <a:latin typeface="Calibri"/>
                          <a:ea typeface="Calibri"/>
                          <a:cs typeface="Calibri"/>
                        </a:rPr>
                        <a:t>Low-mercury fish (salmon, sardines), algal oil (vegan)</a:t>
                      </a:r>
                    </a:p>
                  </a:txBody>
                  <a:tcPr marL="12700" marR="12700" marT="12700" marB="12700" anchor="ctr" anchorCtr="0" horzOverflow="overflow"/>
                </a:tc>
              </a:tr>
              <a:tr h="444450">
                <a:tc>
                  <a:txBody>
                    <a:bodyPr/>
                    <a:lstStyle/>
                    <a:p>
                      <a:pPr algn="ctr">
                        <a:defRPr sz="1800"/>
                      </a:pPr>
                      <a:r>
                        <a:rPr b="1" sz="2000">
                          <a:latin typeface="Calibri"/>
                          <a:ea typeface="Calibri"/>
                          <a:cs typeface="Calibri"/>
                        </a:rPr>
                        <a:t>Total water</a:t>
                      </a:r>
                    </a:p>
                  </a:txBody>
                  <a:tcPr marL="12700" marR="12700" marT="12700" marB="12700" anchor="ctr" anchorCtr="0" horzOverflow="overflow"/>
                </a:tc>
                <a:tc>
                  <a:txBody>
                    <a:bodyPr/>
                    <a:lstStyle/>
                    <a:p>
                      <a:pPr algn="ctr">
                        <a:defRPr sz="1800"/>
                      </a:pPr>
                      <a:r>
                        <a:rPr b="1" sz="2000">
                          <a:latin typeface="Calibri"/>
                          <a:ea typeface="Calibri"/>
                          <a:cs typeface="Calibri"/>
                        </a:rPr>
                        <a:t>≈3.8 L/day (AI)</a:t>
                      </a:r>
                    </a:p>
                  </a:txBody>
                  <a:tcPr marL="12700" marR="12700" marT="12700" marB="12700" anchor="ctr" anchorCtr="0" horzOverflow="overflow"/>
                </a:tc>
                <a:tc>
                  <a:txBody>
                    <a:bodyPr/>
                    <a:lstStyle/>
                    <a:p>
                      <a:pPr algn="ctr">
                        <a:defRPr sz="1800"/>
                      </a:pPr>
                      <a:r>
                        <a:rPr sz="2000">
                          <a:latin typeface="Calibri"/>
                          <a:ea typeface="Calibri"/>
                          <a:cs typeface="Calibri"/>
                        </a:rPr>
                        <a:t>Supports milk volume &amp; maternal hydration</a:t>
                      </a:r>
                    </a:p>
                  </a:txBody>
                  <a:tcPr marL="12700" marR="12700" marT="12700" marB="12700" anchor="ctr" anchorCtr="0" horzOverflow="overflow"/>
                </a:tc>
                <a:tc>
                  <a:txBody>
                    <a:bodyPr/>
                    <a:lstStyle/>
                    <a:p>
                      <a:pPr algn="ctr">
                        <a:defRPr sz="1800"/>
                      </a:pPr>
                      <a:r>
                        <a:rPr sz="2000">
                          <a:latin typeface="Calibri"/>
                          <a:ea typeface="Calibri"/>
                          <a:cs typeface="Calibri"/>
                        </a:rPr>
                        <a:t>“Drink to thirst” + pale-yellow urine goal</a:t>
                      </a:r>
                    </a:p>
                  </a:txBody>
                  <a:tcPr marL="12700" marR="12700" marT="12700" marB="12700" anchor="ctr" anchorCtr="0" horzOverflow="overflow"/>
                </a:tc>
              </a:tr>
            </a:tbl>
          </a:graphicData>
        </a:graphic>
      </p:graphicFrame>
      <p:sp>
        <p:nvSpPr>
          <p:cNvPr id="294" name="Google Shape;273;p21"/>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95" name="Google Shape;274;p21"/>
          <p:cNvSpPr/>
          <p:nvPr/>
        </p:nvSpPr>
        <p:spPr>
          <a:xfrm>
            <a:off x="16627299" y="7458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296" name="Google Shape;275;p21"/>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0" name="Google Shape;280;p22"/>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301" name="Google Shape;281;p22"/>
          <p:cNvSpPr txBox="1"/>
          <p:nvPr/>
        </p:nvSpPr>
        <p:spPr>
          <a:xfrm>
            <a:off x="703805" y="474001"/>
            <a:ext cx="16880390" cy="258654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ct val="116665"/>
              </a:lnSpc>
              <a:defRPr sz="7800">
                <a:solidFill>
                  <a:srgbClr val="FFFFFF"/>
                </a:solidFill>
                <a:latin typeface="Poppins"/>
                <a:ea typeface="Poppins"/>
                <a:cs typeface="Poppins"/>
                <a:sym typeface="Poppins"/>
              </a:defRPr>
            </a:pPr>
            <a:r>
              <a:t>Key Nutrient Needs for Infants </a:t>
            </a:r>
          </a:p>
          <a:p>
            <a:pPr>
              <a:lnSpc>
                <a:spcPct val="116665"/>
              </a:lnSpc>
              <a:defRPr sz="7800">
                <a:solidFill>
                  <a:srgbClr val="FFFFFF"/>
                </a:solidFill>
                <a:latin typeface="Poppins"/>
                <a:ea typeface="Poppins"/>
                <a:cs typeface="Poppins"/>
                <a:sym typeface="Poppins"/>
              </a:defRPr>
            </a:pPr>
            <a:r>
              <a:t>(0-6 months)</a:t>
            </a:r>
          </a:p>
        </p:txBody>
      </p:sp>
      <p:sp>
        <p:nvSpPr>
          <p:cNvPr id="302" name="Google Shape;282;p22"/>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303" name="Google Shape;283;p22"/>
          <p:cNvGraphicFramePr/>
          <p:nvPr/>
        </p:nvGraphicFramePr>
        <p:xfrm>
          <a:off x="950263" y="3403748"/>
          <a:ext cx="17073276" cy="6270328"/>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1815125"/>
                <a:gridCol w="3014450"/>
                <a:gridCol w="4000150"/>
                <a:gridCol w="8243550"/>
              </a:tblGrid>
              <a:tr h="508000">
                <a:tc>
                  <a:txBody>
                    <a:bodyPr/>
                    <a:lstStyle/>
                    <a:p>
                      <a:pPr algn="ctr">
                        <a:defRPr sz="1800"/>
                      </a:pPr>
                      <a:r>
                        <a:rPr b="1" sz="2500">
                          <a:latin typeface="Calibri"/>
                          <a:ea typeface="Calibri"/>
                          <a:cs typeface="Calibri"/>
                        </a:rPr>
                        <a:t>Nutrient</a:t>
                      </a:r>
                    </a:p>
                  </a:txBody>
                  <a:tcPr marL="12700" marR="12700" marT="12700" marB="12700" anchor="ctr" anchorCtr="0" horzOverflow="overflow"/>
                </a:tc>
                <a:tc>
                  <a:txBody>
                    <a:bodyPr/>
                    <a:lstStyle/>
                    <a:p>
                      <a:pPr>
                        <a:defRPr sz="1800"/>
                      </a:pPr>
                      <a:r>
                        <a:rPr b="1" sz="2500">
                          <a:latin typeface="Calibri"/>
                          <a:ea typeface="Calibri"/>
                          <a:cs typeface="Calibri"/>
                        </a:rPr>
                        <a:t>Target</a:t>
                      </a:r>
                    </a:p>
                  </a:txBody>
                  <a:tcPr marL="12700" marR="12700" marT="12700" marB="12700" anchor="ctr" anchorCtr="0" horzOverflow="overflow"/>
                </a:tc>
                <a:tc>
                  <a:txBody>
                    <a:bodyPr/>
                    <a:lstStyle/>
                    <a:p>
                      <a:pPr algn="ctr">
                        <a:defRPr sz="1800"/>
                      </a:pPr>
                      <a:r>
                        <a:rPr b="1" sz="2500">
                          <a:latin typeface="Calibri"/>
                          <a:ea typeface="Calibri"/>
                          <a:cs typeface="Calibri"/>
                        </a:rPr>
                        <a:t>Why it matters</a:t>
                      </a:r>
                    </a:p>
                  </a:txBody>
                  <a:tcPr marL="12700" marR="12700" marT="12700" marB="12700" anchor="ctr" anchorCtr="0" horzOverflow="overflow"/>
                </a:tc>
                <a:tc>
                  <a:txBody>
                    <a:bodyPr/>
                    <a:lstStyle/>
                    <a:p>
                      <a:pPr algn="ctr">
                        <a:defRPr sz="1800"/>
                      </a:pPr>
                      <a:r>
                        <a:rPr b="1" sz="2500">
                          <a:latin typeface="Calibri"/>
                          <a:ea typeface="Calibri"/>
                          <a:cs typeface="Calibri"/>
                        </a:rPr>
                        <a:t>Practical notes</a:t>
                      </a:r>
                    </a:p>
                  </a:txBody>
                  <a:tcPr marL="12700" marR="12700" marT="12700" marB="12700" anchor="ctr" anchorCtr="0" horzOverflow="overflow"/>
                </a:tc>
              </a:tr>
              <a:tr h="654325">
                <a:tc>
                  <a:txBody>
                    <a:bodyPr/>
                    <a:lstStyle/>
                    <a:p>
                      <a:pPr algn="ctr">
                        <a:defRPr sz="1800"/>
                      </a:pPr>
                      <a:r>
                        <a:rPr b="1" sz="2500">
                          <a:latin typeface="Calibri"/>
                          <a:ea typeface="Calibri"/>
                          <a:cs typeface="Calibri"/>
                        </a:rPr>
                        <a:t>Energy</a:t>
                      </a:r>
                    </a:p>
                  </a:txBody>
                  <a:tcPr marL="12700" marR="12700" marT="12700" marB="12700" anchor="ctr" anchorCtr="0" horzOverflow="overflow"/>
                </a:tc>
                <a:tc>
                  <a:txBody>
                    <a:bodyPr/>
                    <a:lstStyle/>
                    <a:p>
                      <a:pPr algn="ctr">
                        <a:defRPr sz="1800"/>
                      </a:pPr>
                      <a:r>
                        <a:rPr b="1" sz="2500">
                          <a:latin typeface="Calibri"/>
                          <a:ea typeface="Calibri"/>
                          <a:cs typeface="Calibri"/>
                        </a:rPr>
                        <a:t>~108 kcal/kg/day</a:t>
                      </a:r>
                    </a:p>
                  </a:txBody>
                  <a:tcPr marL="12700" marR="12700" marT="12700" marB="12700" anchor="ctr" anchorCtr="0" horzOverflow="overflow"/>
                </a:tc>
                <a:tc>
                  <a:txBody>
                    <a:bodyPr/>
                    <a:lstStyle/>
                    <a:p>
                      <a:pPr algn="ctr">
                        <a:defRPr sz="1800"/>
                      </a:pPr>
                      <a:r>
                        <a:rPr sz="2500">
                          <a:latin typeface="Calibri"/>
                          <a:ea typeface="Calibri"/>
                          <a:cs typeface="Calibri"/>
                        </a:rPr>
                        <a:t>Rapid growth, organ development</a:t>
                      </a:r>
                    </a:p>
                  </a:txBody>
                  <a:tcPr marL="12700" marR="12700" marT="12700" marB="12700" anchor="ctr" anchorCtr="0" horzOverflow="overflow"/>
                </a:tc>
                <a:tc>
                  <a:txBody>
                    <a:bodyPr/>
                    <a:lstStyle/>
                    <a:p>
                      <a:pPr algn="ctr">
                        <a:defRPr sz="1800"/>
                      </a:pPr>
                      <a:r>
                        <a:rPr sz="2500">
                          <a:latin typeface="Calibri"/>
                          <a:ea typeface="Calibri"/>
                          <a:cs typeface="Calibri"/>
                        </a:rPr>
                        <a:t>Feed on demand; monitor weight/length curves</a:t>
                      </a:r>
                    </a:p>
                  </a:txBody>
                  <a:tcPr marL="12700" marR="12700" marT="12700" marB="12700" anchor="ctr" anchorCtr="0" horzOverflow="overflow"/>
                </a:tc>
              </a:tr>
              <a:tr h="422150">
                <a:tc>
                  <a:txBody>
                    <a:bodyPr/>
                    <a:lstStyle/>
                    <a:p>
                      <a:pPr algn="ctr">
                        <a:defRPr sz="1800"/>
                      </a:pPr>
                      <a:r>
                        <a:rPr b="1" sz="2500">
                          <a:latin typeface="Calibri"/>
                          <a:ea typeface="Calibri"/>
                          <a:cs typeface="Calibri"/>
                        </a:rPr>
                        <a:t>Protein</a:t>
                      </a:r>
                    </a:p>
                  </a:txBody>
                  <a:tcPr marL="12700" marR="12700" marT="12700" marB="12700" anchor="ctr" anchorCtr="0" horzOverflow="overflow"/>
                </a:tc>
                <a:tc>
                  <a:txBody>
                    <a:bodyPr/>
                    <a:lstStyle/>
                    <a:p>
                      <a:pPr algn="ctr">
                        <a:defRPr sz="1800"/>
                      </a:pPr>
                      <a:r>
                        <a:rPr b="1" sz="2500">
                          <a:latin typeface="Calibri"/>
                          <a:ea typeface="Calibri"/>
                          <a:cs typeface="Calibri"/>
                        </a:rPr>
                        <a:t>1.52 g/kg/day</a:t>
                      </a:r>
                    </a:p>
                  </a:txBody>
                  <a:tcPr marL="12700" marR="12700" marT="12700" marB="12700" anchor="ctr" anchorCtr="0" horzOverflow="overflow"/>
                </a:tc>
                <a:tc>
                  <a:txBody>
                    <a:bodyPr/>
                    <a:lstStyle/>
                    <a:p>
                      <a:pPr algn="ctr">
                        <a:defRPr sz="1800"/>
                      </a:pPr>
                      <a:r>
                        <a:rPr sz="2500">
                          <a:latin typeface="Calibri"/>
                          <a:ea typeface="Calibri"/>
                          <a:cs typeface="Calibri"/>
                        </a:rPr>
                        <a:t>Tissue accretion</a:t>
                      </a:r>
                    </a:p>
                  </a:txBody>
                  <a:tcPr marL="12700" marR="12700" marT="12700" marB="12700" anchor="ctr" anchorCtr="0" horzOverflow="overflow"/>
                </a:tc>
                <a:tc>
                  <a:txBody>
                    <a:bodyPr/>
                    <a:lstStyle/>
                    <a:p>
                      <a:pPr algn="ctr">
                        <a:defRPr sz="1800"/>
                      </a:pPr>
                      <a:r>
                        <a:rPr sz="2500">
                          <a:latin typeface="Calibri"/>
                          <a:ea typeface="Calibri"/>
                          <a:cs typeface="Calibri"/>
                        </a:rPr>
                        <a:t>Provided by breast milk/formula</a:t>
                      </a:r>
                    </a:p>
                  </a:txBody>
                  <a:tcPr marL="12700" marR="12700" marT="12700" marB="12700" anchor="ctr" anchorCtr="0" horzOverflow="overflow"/>
                </a:tc>
              </a:tr>
              <a:tr h="422150">
                <a:tc>
                  <a:txBody>
                    <a:bodyPr/>
                    <a:lstStyle/>
                    <a:p>
                      <a:pPr algn="ctr">
                        <a:defRPr sz="1800"/>
                      </a:pPr>
                      <a:r>
                        <a:rPr b="1" sz="2500">
                          <a:latin typeface="Calibri"/>
                          <a:ea typeface="Calibri"/>
                          <a:cs typeface="Calibri"/>
                        </a:rPr>
                        <a:t>Fat</a:t>
                      </a:r>
                    </a:p>
                  </a:txBody>
                  <a:tcPr marL="12700" marR="12700" marT="12700" marB="12700" anchor="ctr" anchorCtr="0" horzOverflow="overflow"/>
                </a:tc>
                <a:tc>
                  <a:txBody>
                    <a:bodyPr/>
                    <a:lstStyle/>
                    <a:p>
                      <a:pPr algn="ctr">
                        <a:defRPr sz="1800"/>
                      </a:pPr>
                      <a:r>
                        <a:rPr b="1" sz="2500">
                          <a:latin typeface="Calibri"/>
                          <a:ea typeface="Calibri"/>
                          <a:cs typeface="Calibri"/>
                        </a:rPr>
                        <a:t>~40–50% of kcal</a:t>
                      </a:r>
                    </a:p>
                  </a:txBody>
                  <a:tcPr marL="12700" marR="12700" marT="12700" marB="12700" anchor="ctr" anchorCtr="0" horzOverflow="overflow"/>
                </a:tc>
                <a:tc>
                  <a:txBody>
                    <a:bodyPr/>
                    <a:lstStyle/>
                    <a:p>
                      <a:pPr algn="ctr">
                        <a:defRPr sz="1800"/>
                      </a:pPr>
                      <a:r>
                        <a:rPr sz="2500">
                          <a:latin typeface="Calibri"/>
                          <a:ea typeface="Calibri"/>
                          <a:cs typeface="Calibri"/>
                        </a:rPr>
                        <a:t>Brain &amp; myelin growth</a:t>
                      </a:r>
                    </a:p>
                  </a:txBody>
                  <a:tcPr marL="12700" marR="12700" marT="12700" marB="12700" anchor="ctr" anchorCtr="0" horzOverflow="overflow"/>
                </a:tc>
                <a:tc>
                  <a:txBody>
                    <a:bodyPr/>
                    <a:lstStyle/>
                    <a:p>
                      <a:pPr algn="ctr">
                        <a:defRPr sz="1800"/>
                      </a:pPr>
                      <a:r>
                        <a:rPr sz="2500">
                          <a:latin typeface="Calibri"/>
                          <a:ea typeface="Calibri"/>
                          <a:cs typeface="Calibri"/>
                        </a:rPr>
                        <a:t>Human milk fat incl. DHA/ARA</a:t>
                      </a:r>
                    </a:p>
                  </a:txBody>
                  <a:tcPr marL="12700" marR="12700" marT="12700" marB="12700" anchor="ctr" anchorCtr="0" horzOverflow="overflow"/>
                </a:tc>
              </a:tr>
              <a:tr h="654325">
                <a:tc>
                  <a:txBody>
                    <a:bodyPr/>
                    <a:lstStyle/>
                    <a:p>
                      <a:pPr algn="ctr">
                        <a:defRPr sz="1800"/>
                      </a:pPr>
                      <a:r>
                        <a:rPr b="1" sz="2500">
                          <a:latin typeface="Calibri"/>
                          <a:ea typeface="Calibri"/>
                          <a:cs typeface="Calibri"/>
                        </a:rPr>
                        <a:t>Carbohydrate</a:t>
                      </a:r>
                    </a:p>
                  </a:txBody>
                  <a:tcPr marL="12700" marR="12700" marT="12700" marB="12700" anchor="ctr" anchorCtr="0" horzOverflow="overflow"/>
                </a:tc>
                <a:tc>
                  <a:txBody>
                    <a:bodyPr/>
                    <a:lstStyle/>
                    <a:p>
                      <a:pPr algn="ctr">
                        <a:defRPr sz="1800"/>
                      </a:pPr>
                      <a:r>
                        <a:rPr b="1" sz="2500">
                          <a:latin typeface="Calibri"/>
                          <a:ea typeface="Calibri"/>
                          <a:cs typeface="Calibri"/>
                        </a:rPr>
                        <a:t>~60 g/day</a:t>
                      </a:r>
                    </a:p>
                  </a:txBody>
                  <a:tcPr marL="12700" marR="12700" marT="12700" marB="12700" anchor="ctr" anchorCtr="0" horzOverflow="overflow"/>
                </a:tc>
                <a:tc>
                  <a:txBody>
                    <a:bodyPr/>
                    <a:lstStyle/>
                    <a:p>
                      <a:pPr algn="ctr">
                        <a:defRPr sz="1800"/>
                      </a:pPr>
                      <a:r>
                        <a:rPr sz="2500">
                          <a:latin typeface="Calibri"/>
                          <a:ea typeface="Calibri"/>
                          <a:cs typeface="Calibri"/>
                        </a:rPr>
                        <a:t>Lactose fuels brain</a:t>
                      </a:r>
                    </a:p>
                  </a:txBody>
                  <a:tcPr marL="12700" marR="12700" marT="12700" marB="12700" anchor="ctr" anchorCtr="0" horzOverflow="overflow"/>
                </a:tc>
                <a:tc>
                  <a:txBody>
                    <a:bodyPr/>
                    <a:lstStyle/>
                    <a:p>
                      <a:pPr algn="ctr">
                        <a:defRPr sz="1800"/>
                      </a:pPr>
                      <a:r>
                        <a:rPr sz="2500">
                          <a:latin typeface="Calibri"/>
                          <a:ea typeface="Calibri"/>
                          <a:cs typeface="Calibri"/>
                        </a:rPr>
                        <a:t>Comes from milk lactose</a:t>
                      </a:r>
                    </a:p>
                  </a:txBody>
                  <a:tcPr marL="12700" marR="12700" marT="12700" marB="12700" anchor="ctr" anchorCtr="0" horzOverflow="overflow"/>
                </a:tc>
              </a:tr>
              <a:tr h="654325">
                <a:tc>
                  <a:txBody>
                    <a:bodyPr/>
                    <a:lstStyle/>
                    <a:p>
                      <a:pPr algn="ctr">
                        <a:defRPr sz="1800"/>
                      </a:pPr>
                      <a:r>
                        <a:rPr b="1" sz="2500">
                          <a:latin typeface="Calibri"/>
                          <a:ea typeface="Calibri"/>
                          <a:cs typeface="Calibri"/>
                        </a:rPr>
                        <a:t>Vitamin D</a:t>
                      </a:r>
                    </a:p>
                  </a:txBody>
                  <a:tcPr marL="12700" marR="12700" marT="12700" marB="12700" anchor="ctr" anchorCtr="0" horzOverflow="overflow"/>
                </a:tc>
                <a:tc>
                  <a:txBody>
                    <a:bodyPr/>
                    <a:lstStyle/>
                    <a:p>
                      <a:pPr algn="ctr">
                        <a:defRPr b="1" sz="2500">
                          <a:latin typeface="Calibri"/>
                          <a:ea typeface="Calibri"/>
                          <a:cs typeface="Calibri"/>
                        </a:defRPr>
                      </a:pPr>
                      <a:r>
                        <a:t>400 IU/day</a:t>
                      </a:r>
                      <a:r>
                        <a:rPr b="0"/>
                        <a:t> (supplement)</a:t>
                      </a:r>
                    </a:p>
                  </a:txBody>
                  <a:tcPr marL="12700" marR="12700" marT="12700" marB="12700" anchor="ctr" anchorCtr="0" horzOverflow="overflow"/>
                </a:tc>
                <a:tc>
                  <a:txBody>
                    <a:bodyPr/>
                    <a:lstStyle/>
                    <a:p>
                      <a:pPr algn="ctr">
                        <a:defRPr sz="1800"/>
                      </a:pPr>
                      <a:r>
                        <a:rPr sz="2500">
                          <a:latin typeface="Calibri"/>
                          <a:ea typeface="Calibri"/>
                          <a:cs typeface="Calibri"/>
                        </a:rPr>
                        <a:t>Bone/immune; prevents rickets</a:t>
                      </a:r>
                    </a:p>
                  </a:txBody>
                  <a:tcPr marL="12700" marR="12700" marT="12700" marB="12700" anchor="ctr" anchorCtr="0" horzOverflow="overflow"/>
                </a:tc>
                <a:tc>
                  <a:txBody>
                    <a:bodyPr/>
                    <a:lstStyle/>
                    <a:p>
                      <a:pPr algn="ctr">
                        <a:defRPr sz="1800"/>
                      </a:pPr>
                      <a:r>
                        <a:rPr sz="2500">
                          <a:latin typeface="Calibri"/>
                          <a:ea typeface="Calibri"/>
                          <a:cs typeface="Calibri"/>
                        </a:rPr>
                        <a:t>Start within first days if breastfed/partial; formula-fed need if &lt;1 L/day</a:t>
                      </a:r>
                    </a:p>
                  </a:txBody>
                  <a:tcPr marL="12700" marR="12700" marT="12700" marB="12700" anchor="ctr" anchorCtr="0" horzOverflow="overflow"/>
                </a:tc>
              </a:tr>
              <a:tr h="422150">
                <a:tc>
                  <a:txBody>
                    <a:bodyPr/>
                    <a:lstStyle/>
                    <a:p>
                      <a:pPr algn="ctr">
                        <a:defRPr sz="1800"/>
                      </a:pPr>
                      <a:r>
                        <a:rPr b="1" sz="2500">
                          <a:latin typeface="Calibri"/>
                          <a:ea typeface="Calibri"/>
                          <a:cs typeface="Calibri"/>
                        </a:rPr>
                        <a:t>Iron</a:t>
                      </a:r>
                    </a:p>
                  </a:txBody>
                  <a:tcPr marL="12700" marR="12700" marT="12700" marB="12700" anchor="ctr" anchorCtr="0" horzOverflow="overflow"/>
                </a:tc>
                <a:tc>
                  <a:txBody>
                    <a:bodyPr/>
                    <a:lstStyle/>
                    <a:p>
                      <a:pPr algn="ctr">
                        <a:defRPr sz="1800"/>
                      </a:pPr>
                      <a:r>
                        <a:rPr b="1" sz="2500">
                          <a:latin typeface="Calibri"/>
                          <a:ea typeface="Calibri"/>
                          <a:cs typeface="Calibri"/>
                        </a:rPr>
                        <a:t>0.27 mg/day</a:t>
                      </a:r>
                    </a:p>
                  </a:txBody>
                  <a:tcPr marL="12700" marR="12700" marT="12700" marB="12700" anchor="ctr" anchorCtr="0" horzOverflow="overflow"/>
                </a:tc>
                <a:tc>
                  <a:txBody>
                    <a:bodyPr/>
                    <a:lstStyle/>
                    <a:p>
                      <a:pPr algn="ctr">
                        <a:defRPr sz="1800"/>
                      </a:pPr>
                      <a:r>
                        <a:rPr sz="2500">
                          <a:latin typeface="Calibri"/>
                          <a:ea typeface="Calibri"/>
                          <a:cs typeface="Calibri"/>
                        </a:rPr>
                        <a:t>Hemoglobin synthesis</a:t>
                      </a:r>
                    </a:p>
                  </a:txBody>
                  <a:tcPr marL="12700" marR="12700" marT="12700" marB="12700" anchor="ctr" anchorCtr="0" horzOverflow="overflow"/>
                </a:tc>
                <a:tc>
                  <a:txBody>
                    <a:bodyPr/>
                    <a:lstStyle/>
                    <a:p>
                      <a:pPr algn="ctr">
                        <a:defRPr sz="2500">
                          <a:latin typeface="Calibri"/>
                          <a:ea typeface="Calibri"/>
                          <a:cs typeface="Calibri"/>
                        </a:defRPr>
                      </a:pPr>
                      <a:r>
                        <a:t>Stores suffice initially if full-term; </a:t>
                      </a:r>
                      <a:r>
                        <a:rPr b="1"/>
                        <a:t>no extra</a:t>
                      </a:r>
                      <a:r>
                        <a:t> unless advised</a:t>
                      </a:r>
                    </a:p>
                  </a:txBody>
                  <a:tcPr marL="12700" marR="12700" marT="12700" marB="12700" anchor="ctr" anchorCtr="0" horzOverflow="overflow"/>
                </a:tc>
              </a:tr>
              <a:tr h="422150">
                <a:tc>
                  <a:txBody>
                    <a:bodyPr/>
                    <a:lstStyle/>
                    <a:p>
                      <a:pPr algn="ctr">
                        <a:defRPr sz="1800"/>
                      </a:pPr>
                      <a:r>
                        <a:rPr b="1" sz="2500">
                          <a:latin typeface="Calibri"/>
                          <a:ea typeface="Calibri"/>
                          <a:cs typeface="Calibri"/>
                        </a:rPr>
                        <a:t>Calcium</a:t>
                      </a:r>
                    </a:p>
                  </a:txBody>
                  <a:tcPr marL="12700" marR="12700" marT="12700" marB="12700" anchor="ctr" anchorCtr="0" horzOverflow="overflow"/>
                </a:tc>
                <a:tc>
                  <a:txBody>
                    <a:bodyPr/>
                    <a:lstStyle/>
                    <a:p>
                      <a:pPr algn="ctr">
                        <a:defRPr sz="1800"/>
                      </a:pPr>
                      <a:r>
                        <a:rPr b="1" sz="2500">
                          <a:latin typeface="Calibri"/>
                          <a:ea typeface="Calibri"/>
                          <a:cs typeface="Calibri"/>
                        </a:rPr>
                        <a:t>200 mg/day</a:t>
                      </a:r>
                    </a:p>
                  </a:txBody>
                  <a:tcPr marL="12700" marR="12700" marT="12700" marB="12700" anchor="ctr" anchorCtr="0" horzOverflow="overflow"/>
                </a:tc>
                <a:tc>
                  <a:txBody>
                    <a:bodyPr/>
                    <a:lstStyle/>
                    <a:p>
                      <a:pPr algn="ctr">
                        <a:defRPr sz="1800"/>
                      </a:pPr>
                      <a:r>
                        <a:rPr sz="2500">
                          <a:latin typeface="Calibri"/>
                          <a:ea typeface="Calibri"/>
                          <a:cs typeface="Calibri"/>
                        </a:rPr>
                        <a:t>Bone, teeth</a:t>
                      </a:r>
                    </a:p>
                  </a:txBody>
                  <a:tcPr marL="12700" marR="12700" marT="12700" marB="12700" anchor="ctr" anchorCtr="0" horzOverflow="overflow"/>
                </a:tc>
                <a:tc>
                  <a:txBody>
                    <a:bodyPr/>
                    <a:lstStyle/>
                    <a:p>
                      <a:pPr algn="ctr">
                        <a:defRPr sz="1800"/>
                      </a:pPr>
                      <a:r>
                        <a:rPr sz="2500">
                          <a:latin typeface="Calibri"/>
                          <a:ea typeface="Calibri"/>
                          <a:cs typeface="Calibri"/>
                        </a:rPr>
                        <a:t>Adequate via milk</a:t>
                      </a:r>
                    </a:p>
                  </a:txBody>
                  <a:tcPr marL="12700" marR="12700" marT="12700" marB="12700" anchor="ctr" anchorCtr="0" horzOverflow="overflow"/>
                </a:tc>
              </a:tr>
              <a:tr h="422150">
                <a:tc>
                  <a:txBody>
                    <a:bodyPr/>
                    <a:lstStyle/>
                    <a:p>
                      <a:pPr algn="ctr">
                        <a:defRPr sz="1800"/>
                      </a:pPr>
                      <a:r>
                        <a:rPr b="1" sz="2500">
                          <a:latin typeface="Calibri"/>
                          <a:ea typeface="Calibri"/>
                          <a:cs typeface="Calibri"/>
                        </a:rPr>
                        <a:t>Zinc</a:t>
                      </a:r>
                    </a:p>
                  </a:txBody>
                  <a:tcPr marL="12700" marR="12700" marT="12700" marB="12700" anchor="ctr" anchorCtr="0" horzOverflow="overflow"/>
                </a:tc>
                <a:tc>
                  <a:txBody>
                    <a:bodyPr/>
                    <a:lstStyle/>
                    <a:p>
                      <a:pPr algn="ctr">
                        <a:defRPr sz="1800"/>
                      </a:pPr>
                      <a:r>
                        <a:rPr b="1" sz="2500">
                          <a:latin typeface="Calibri"/>
                          <a:ea typeface="Calibri"/>
                          <a:cs typeface="Calibri"/>
                        </a:rPr>
                        <a:t>2 mg/day</a:t>
                      </a:r>
                    </a:p>
                  </a:txBody>
                  <a:tcPr marL="12700" marR="12700" marT="12700" marB="12700" anchor="ctr" anchorCtr="0" horzOverflow="overflow"/>
                </a:tc>
                <a:tc>
                  <a:txBody>
                    <a:bodyPr/>
                    <a:lstStyle/>
                    <a:p>
                      <a:pPr algn="ctr">
                        <a:defRPr sz="1800"/>
                      </a:pPr>
                      <a:r>
                        <a:rPr sz="2500">
                          <a:latin typeface="Calibri"/>
                          <a:ea typeface="Calibri"/>
                          <a:cs typeface="Calibri"/>
                        </a:rPr>
                        <a:t>Growth, immunity</a:t>
                      </a:r>
                    </a:p>
                  </a:txBody>
                  <a:tcPr marL="12700" marR="12700" marT="12700" marB="12700" anchor="ctr" anchorCtr="0" horzOverflow="overflow"/>
                </a:tc>
                <a:tc>
                  <a:txBody>
                    <a:bodyPr/>
                    <a:lstStyle/>
                    <a:p>
                      <a:pPr algn="ctr">
                        <a:defRPr sz="1800"/>
                      </a:pPr>
                      <a:r>
                        <a:rPr sz="2500">
                          <a:latin typeface="Calibri"/>
                          <a:ea typeface="Calibri"/>
                          <a:cs typeface="Calibri"/>
                        </a:rPr>
                        <a:t>Adequate via milk/formula</a:t>
                      </a:r>
                    </a:p>
                  </a:txBody>
                  <a:tcPr marL="12700" marR="12700" marT="12700" marB="12700" anchor="ctr" anchorCtr="0" horzOverflow="overflow"/>
                </a:tc>
              </a:tr>
              <a:tr h="422150">
                <a:tc>
                  <a:txBody>
                    <a:bodyPr/>
                    <a:lstStyle/>
                    <a:p>
                      <a:pPr algn="ctr">
                        <a:defRPr sz="1800"/>
                      </a:pPr>
                      <a:r>
                        <a:rPr b="1" sz="2500">
                          <a:latin typeface="Calibri"/>
                          <a:ea typeface="Calibri"/>
                          <a:cs typeface="Calibri"/>
                        </a:rPr>
                        <a:t>Iodine</a:t>
                      </a:r>
                    </a:p>
                  </a:txBody>
                  <a:tcPr marL="12700" marR="12700" marT="12700" marB="12700" anchor="ctr" anchorCtr="0" horzOverflow="overflow"/>
                </a:tc>
                <a:tc>
                  <a:txBody>
                    <a:bodyPr/>
                    <a:lstStyle/>
                    <a:p>
                      <a:pPr algn="ctr">
                        <a:defRPr sz="1800"/>
                      </a:pPr>
                      <a:r>
                        <a:rPr b="1" sz="2500">
                          <a:latin typeface="Calibri"/>
                          <a:ea typeface="Calibri"/>
                          <a:cs typeface="Calibri"/>
                        </a:rPr>
                        <a:t>110 mcg/day</a:t>
                      </a:r>
                    </a:p>
                  </a:txBody>
                  <a:tcPr marL="12700" marR="12700" marT="12700" marB="12700" anchor="ctr" anchorCtr="0" horzOverflow="overflow"/>
                </a:tc>
                <a:tc>
                  <a:txBody>
                    <a:bodyPr/>
                    <a:lstStyle/>
                    <a:p>
                      <a:pPr algn="ctr">
                        <a:defRPr sz="1800"/>
                      </a:pPr>
                      <a:r>
                        <a:rPr sz="2500">
                          <a:latin typeface="Calibri"/>
                          <a:ea typeface="Calibri"/>
                          <a:cs typeface="Calibri"/>
                        </a:rPr>
                        <a:t>Thyroid → brain</a:t>
                      </a:r>
                    </a:p>
                  </a:txBody>
                  <a:tcPr marL="12700" marR="12700" marT="12700" marB="12700" anchor="ctr" anchorCtr="0" horzOverflow="overflow"/>
                </a:tc>
                <a:tc>
                  <a:txBody>
                    <a:bodyPr/>
                    <a:lstStyle/>
                    <a:p>
                      <a:pPr algn="ctr">
                        <a:defRPr sz="1800"/>
                      </a:pPr>
                      <a:r>
                        <a:rPr sz="2500">
                          <a:latin typeface="Calibri"/>
                          <a:ea typeface="Calibri"/>
                          <a:cs typeface="Calibri"/>
                        </a:rPr>
                        <a:t>Via milk; ensure maternal iodine sufficiency</a:t>
                      </a:r>
                    </a:p>
                  </a:txBody>
                  <a:tcPr marL="12700" marR="12700" marT="12700" marB="12700" anchor="ctr" anchorCtr="0" horzOverflow="overflow"/>
                </a:tc>
              </a:tr>
              <a:tr h="422150">
                <a:tc>
                  <a:txBody>
                    <a:bodyPr/>
                    <a:lstStyle/>
                    <a:p>
                      <a:pPr algn="ctr">
                        <a:defRPr sz="1800"/>
                      </a:pPr>
                      <a:r>
                        <a:rPr b="1" sz="2500">
                          <a:latin typeface="Calibri"/>
                          <a:ea typeface="Calibri"/>
                          <a:cs typeface="Calibri"/>
                        </a:rPr>
                        <a:t>Vitamin C</a:t>
                      </a:r>
                    </a:p>
                  </a:txBody>
                  <a:tcPr marL="12700" marR="12700" marT="12700" marB="12700" anchor="ctr" anchorCtr="0" horzOverflow="overflow"/>
                </a:tc>
                <a:tc>
                  <a:txBody>
                    <a:bodyPr/>
                    <a:lstStyle/>
                    <a:p>
                      <a:pPr algn="ctr">
                        <a:defRPr sz="1800"/>
                      </a:pPr>
                      <a:r>
                        <a:rPr b="1" sz="2500">
                          <a:latin typeface="Calibri"/>
                          <a:ea typeface="Calibri"/>
                          <a:cs typeface="Calibri"/>
                        </a:rPr>
                        <a:t>40 mg/day</a:t>
                      </a:r>
                    </a:p>
                  </a:txBody>
                  <a:tcPr marL="12700" marR="12700" marT="12700" marB="12700" anchor="ctr" anchorCtr="0" horzOverflow="overflow"/>
                </a:tc>
                <a:tc>
                  <a:txBody>
                    <a:bodyPr/>
                    <a:lstStyle/>
                    <a:p>
                      <a:pPr algn="ctr">
                        <a:defRPr sz="1800"/>
                      </a:pPr>
                      <a:r>
                        <a:rPr sz="2500">
                          <a:latin typeface="Calibri"/>
                          <a:ea typeface="Calibri"/>
                          <a:cs typeface="Calibri"/>
                        </a:rPr>
                        <a:t>Antioxidant, Fe absorption</a:t>
                      </a:r>
                    </a:p>
                  </a:txBody>
                  <a:tcPr marL="12700" marR="12700" marT="12700" marB="12700" anchor="ctr" anchorCtr="0" horzOverflow="overflow"/>
                </a:tc>
                <a:tc>
                  <a:txBody>
                    <a:bodyPr/>
                    <a:lstStyle/>
                    <a:p>
                      <a:pPr algn="ctr">
                        <a:defRPr sz="1800"/>
                      </a:pPr>
                      <a:r>
                        <a:rPr sz="2500">
                          <a:latin typeface="Calibri"/>
                          <a:ea typeface="Calibri"/>
                          <a:cs typeface="Calibri"/>
                        </a:rPr>
                        <a:t>From milk</a:t>
                      </a:r>
                    </a:p>
                  </a:txBody>
                  <a:tcPr marL="12700" marR="12700" marT="12700" marB="12700" anchor="ctr" anchorCtr="0" horzOverflow="overflow"/>
                </a:tc>
              </a:tr>
              <a:tr h="422150">
                <a:tc>
                  <a:txBody>
                    <a:bodyPr/>
                    <a:lstStyle/>
                    <a:p>
                      <a:pPr algn="ctr">
                        <a:defRPr sz="1800"/>
                      </a:pPr>
                      <a:r>
                        <a:rPr b="1" sz="2500">
                          <a:latin typeface="Calibri"/>
                          <a:ea typeface="Calibri"/>
                          <a:cs typeface="Calibri"/>
                        </a:rPr>
                        <a:t>B12</a:t>
                      </a:r>
                    </a:p>
                  </a:txBody>
                  <a:tcPr marL="12700" marR="12700" marT="12700" marB="12700" anchor="ctr" anchorCtr="0" horzOverflow="overflow"/>
                </a:tc>
                <a:tc>
                  <a:txBody>
                    <a:bodyPr/>
                    <a:lstStyle/>
                    <a:p>
                      <a:pPr algn="ctr">
                        <a:defRPr sz="1800"/>
                      </a:pPr>
                      <a:r>
                        <a:rPr b="1" sz="2500">
                          <a:latin typeface="Calibri"/>
                          <a:ea typeface="Calibri"/>
                          <a:cs typeface="Calibri"/>
                        </a:rPr>
                        <a:t>0.4 mcg/day</a:t>
                      </a:r>
                    </a:p>
                  </a:txBody>
                  <a:tcPr marL="12700" marR="12700" marT="12700" marB="12700" anchor="ctr" anchorCtr="0" horzOverflow="overflow"/>
                </a:tc>
                <a:tc>
                  <a:txBody>
                    <a:bodyPr/>
                    <a:lstStyle/>
                    <a:p>
                      <a:pPr algn="ctr">
                        <a:defRPr sz="1800"/>
                      </a:pPr>
                      <a:r>
                        <a:rPr sz="2500">
                          <a:latin typeface="Calibri"/>
                          <a:ea typeface="Calibri"/>
                          <a:cs typeface="Calibri"/>
                        </a:rPr>
                        <a:t>Neuro + RBC</a:t>
                      </a:r>
                    </a:p>
                  </a:txBody>
                  <a:tcPr marL="12700" marR="12700" marT="12700" marB="12700" anchor="ctr" anchorCtr="0" horzOverflow="overflow"/>
                </a:tc>
                <a:tc>
                  <a:txBody>
                    <a:bodyPr/>
                    <a:lstStyle/>
                    <a:p>
                      <a:pPr algn="ctr">
                        <a:defRPr sz="2500">
                          <a:latin typeface="Calibri"/>
                          <a:ea typeface="Calibri"/>
                          <a:cs typeface="Calibri"/>
                        </a:defRPr>
                      </a:pPr>
                      <a:r>
                        <a:t>Ensure </a:t>
                      </a:r>
                      <a:r>
                        <a:rPr b="1"/>
                        <a:t>maternal B12</a:t>
                      </a:r>
                      <a:r>
                        <a:t> if vegan; supplement infant if needed</a:t>
                      </a:r>
                    </a:p>
                  </a:txBody>
                  <a:tcPr marL="12700" marR="12700" marT="12700" marB="12700" anchor="ctr" anchorCtr="0" horzOverflow="overflow"/>
                </a:tc>
              </a:tr>
              <a:tr h="422150">
                <a:tc>
                  <a:txBody>
                    <a:bodyPr/>
                    <a:lstStyle/>
                    <a:p>
                      <a:pPr algn="ctr">
                        <a:defRPr sz="1800"/>
                      </a:pPr>
                      <a:r>
                        <a:rPr b="1" sz="2500">
                          <a:latin typeface="Calibri"/>
                          <a:ea typeface="Calibri"/>
                          <a:cs typeface="Calibri"/>
                        </a:rPr>
                        <a:t>Water (total)</a:t>
                      </a:r>
                    </a:p>
                  </a:txBody>
                  <a:tcPr marL="12700" marR="12700" marT="12700" marB="12700" anchor="ctr" anchorCtr="0" horzOverflow="overflow"/>
                </a:tc>
                <a:tc>
                  <a:txBody>
                    <a:bodyPr/>
                    <a:lstStyle/>
                    <a:p>
                      <a:pPr algn="ctr">
                        <a:defRPr sz="1800"/>
                      </a:pPr>
                      <a:r>
                        <a:rPr b="1" sz="2500">
                          <a:latin typeface="Calibri"/>
                          <a:ea typeface="Calibri"/>
                          <a:cs typeface="Calibri"/>
                        </a:rPr>
                        <a:t>~0.7 L/day</a:t>
                      </a:r>
                    </a:p>
                  </a:txBody>
                  <a:tcPr marL="12700" marR="12700" marT="12700" marB="12700" anchor="ctr" anchorCtr="0" horzOverflow="overflow"/>
                </a:tc>
                <a:tc>
                  <a:txBody>
                    <a:bodyPr/>
                    <a:lstStyle/>
                    <a:p>
                      <a:pPr algn="ctr">
                        <a:defRPr sz="1800"/>
                      </a:pPr>
                      <a:r>
                        <a:rPr sz="2500">
                          <a:latin typeface="Calibri"/>
                          <a:ea typeface="Calibri"/>
                          <a:cs typeface="Calibri"/>
                        </a:rPr>
                        <a:t>Hydration</a:t>
                      </a:r>
                    </a:p>
                  </a:txBody>
                  <a:tcPr marL="12700" marR="12700" marT="12700" marB="12700" anchor="ctr" anchorCtr="0" horzOverflow="overflow"/>
                </a:tc>
                <a:tc>
                  <a:txBody>
                    <a:bodyPr/>
                    <a:lstStyle/>
                    <a:p>
                      <a:pPr algn="ctr">
                        <a:defRPr sz="2500">
                          <a:latin typeface="Calibri"/>
                          <a:ea typeface="Calibri"/>
                          <a:cs typeface="Calibri"/>
                        </a:defRPr>
                      </a:pPr>
                      <a:r>
                        <a:t>Met by breast milk/formula—</a:t>
                      </a:r>
                      <a:r>
                        <a:rPr b="1"/>
                        <a:t>no extra water</a:t>
                      </a:r>
                    </a:p>
                  </a:txBody>
                  <a:tcPr marL="12700" marR="12700" marT="12700" marB="12700" anchor="ctr" anchorCtr="0" horzOverflow="overflow"/>
                </a:tc>
              </a:tr>
            </a:tbl>
          </a:graphicData>
        </a:graphic>
      </p:graphicFrame>
      <p:sp>
        <p:nvSpPr>
          <p:cNvPr id="304" name="Google Shape;284;p22"/>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05" name="Google Shape;285;p22"/>
          <p:cNvSpPr/>
          <p:nvPr/>
        </p:nvSpPr>
        <p:spPr>
          <a:xfrm>
            <a:off x="16678474" y="638150"/>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306" name="Google Shape;286;p22"/>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0" name="Google Shape;291;p23"/>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311" name="Google Shape;292;p23"/>
          <p:cNvSpPr txBox="1"/>
          <p:nvPr/>
        </p:nvSpPr>
        <p:spPr>
          <a:xfrm>
            <a:off x="703805" y="474001"/>
            <a:ext cx="16880390" cy="258654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ct val="116665"/>
              </a:lnSpc>
              <a:defRPr sz="7800">
                <a:solidFill>
                  <a:srgbClr val="FFFFFF"/>
                </a:solidFill>
                <a:latin typeface="Poppins"/>
                <a:ea typeface="Poppins"/>
                <a:cs typeface="Poppins"/>
                <a:sym typeface="Poppins"/>
              </a:defRPr>
            </a:pPr>
            <a:r>
              <a:t>Key Nutrient Needs for Infants </a:t>
            </a:r>
          </a:p>
          <a:p>
            <a:pPr>
              <a:lnSpc>
                <a:spcPct val="116665"/>
              </a:lnSpc>
              <a:defRPr sz="7800">
                <a:solidFill>
                  <a:srgbClr val="FFFFFF"/>
                </a:solidFill>
                <a:latin typeface="Poppins"/>
                <a:ea typeface="Poppins"/>
                <a:cs typeface="Poppins"/>
                <a:sym typeface="Poppins"/>
              </a:defRPr>
            </a:pPr>
            <a:r>
              <a:t>(7-12 months)</a:t>
            </a:r>
          </a:p>
        </p:txBody>
      </p:sp>
      <p:sp>
        <p:nvSpPr>
          <p:cNvPr id="312" name="Google Shape;293;p23"/>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313" name="Google Shape;294;p23"/>
          <p:cNvGraphicFramePr/>
          <p:nvPr/>
        </p:nvGraphicFramePr>
        <p:xfrm>
          <a:off x="383410" y="3193413"/>
          <a:ext cx="17521177" cy="6618425"/>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2225875"/>
                <a:gridCol w="3284350"/>
                <a:gridCol w="3950325"/>
                <a:gridCol w="8060625"/>
              </a:tblGrid>
              <a:tr h="435425">
                <a:tc>
                  <a:txBody>
                    <a:bodyPr/>
                    <a:lstStyle/>
                    <a:p>
                      <a:pPr algn="ctr">
                        <a:defRPr sz="1800"/>
                      </a:pPr>
                      <a:r>
                        <a:rPr b="1" sz="2500">
                          <a:latin typeface="Calibri"/>
                          <a:ea typeface="Calibri"/>
                          <a:cs typeface="Calibri"/>
                        </a:rPr>
                        <a:t>Nutrient</a:t>
                      </a:r>
                    </a:p>
                  </a:txBody>
                  <a:tcPr marL="12700" marR="12700" marT="12700" marB="12700" anchor="ctr" anchorCtr="0" horzOverflow="overflow"/>
                </a:tc>
                <a:tc>
                  <a:txBody>
                    <a:bodyPr/>
                    <a:lstStyle/>
                    <a:p>
                      <a:pPr>
                        <a:defRPr sz="1800"/>
                      </a:pPr>
                      <a:r>
                        <a:rPr b="1" sz="2500">
                          <a:latin typeface="Calibri"/>
                          <a:ea typeface="Calibri"/>
                          <a:cs typeface="Calibri"/>
                        </a:rPr>
                        <a:t>Target</a:t>
                      </a:r>
                    </a:p>
                  </a:txBody>
                  <a:tcPr marL="12700" marR="12700" marT="12700" marB="12700" anchor="ctr" anchorCtr="0" horzOverflow="overflow"/>
                </a:tc>
                <a:tc>
                  <a:txBody>
                    <a:bodyPr/>
                    <a:lstStyle/>
                    <a:p>
                      <a:pPr algn="ctr">
                        <a:defRPr sz="1800"/>
                      </a:pPr>
                      <a:r>
                        <a:rPr b="1" sz="2500">
                          <a:latin typeface="Calibri"/>
                          <a:ea typeface="Calibri"/>
                          <a:cs typeface="Calibri"/>
                        </a:rPr>
                        <a:t>Why it matters</a:t>
                      </a:r>
                    </a:p>
                  </a:txBody>
                  <a:tcPr marL="12700" marR="12700" marT="12700" marB="12700" anchor="ctr" anchorCtr="0" horzOverflow="overflow"/>
                </a:tc>
                <a:tc>
                  <a:txBody>
                    <a:bodyPr/>
                    <a:lstStyle/>
                    <a:p>
                      <a:pPr algn="ctr">
                        <a:defRPr sz="1800"/>
                      </a:pPr>
                      <a:r>
                        <a:rPr b="1" sz="2500">
                          <a:latin typeface="Calibri"/>
                          <a:ea typeface="Calibri"/>
                          <a:cs typeface="Calibri"/>
                        </a:rPr>
                        <a:t>Practical notes &amp; food ideas</a:t>
                      </a:r>
                    </a:p>
                  </a:txBody>
                  <a:tcPr marL="12700" marR="12700" marT="12700" marB="12700" anchor="ctr" anchorCtr="0" horzOverflow="overflow"/>
                </a:tc>
              </a:tr>
              <a:tr h="435425">
                <a:tc>
                  <a:txBody>
                    <a:bodyPr/>
                    <a:lstStyle/>
                    <a:p>
                      <a:pPr algn="ctr">
                        <a:defRPr sz="1800"/>
                      </a:pPr>
                      <a:r>
                        <a:rPr b="1" sz="2500">
                          <a:latin typeface="Calibri"/>
                          <a:ea typeface="Calibri"/>
                          <a:cs typeface="Calibri"/>
                        </a:rPr>
                        <a:t>Energy</a:t>
                      </a:r>
                    </a:p>
                  </a:txBody>
                  <a:tcPr marL="12700" marR="12700" marT="12700" marB="12700" anchor="ctr" anchorCtr="0" horzOverflow="overflow"/>
                </a:tc>
                <a:tc>
                  <a:txBody>
                    <a:bodyPr/>
                    <a:lstStyle/>
                    <a:p>
                      <a:pPr algn="ctr">
                        <a:defRPr sz="1800"/>
                      </a:pPr>
                      <a:r>
                        <a:rPr b="1" sz="2500">
                          <a:latin typeface="Calibri"/>
                          <a:ea typeface="Calibri"/>
                          <a:cs typeface="Calibri"/>
                        </a:rPr>
                        <a:t>~98 kcal/kg/day</a:t>
                      </a:r>
                    </a:p>
                  </a:txBody>
                  <a:tcPr marL="12700" marR="12700" marT="12700" marB="12700" anchor="ctr" anchorCtr="0" horzOverflow="overflow"/>
                </a:tc>
                <a:tc>
                  <a:txBody>
                    <a:bodyPr/>
                    <a:lstStyle/>
                    <a:p>
                      <a:pPr algn="ctr">
                        <a:defRPr sz="1800"/>
                      </a:pPr>
                      <a:r>
                        <a:rPr sz="2500">
                          <a:latin typeface="Calibri"/>
                          <a:ea typeface="Calibri"/>
                          <a:cs typeface="Calibri"/>
                        </a:rPr>
                        <a:t>Rapid growth continues</a:t>
                      </a:r>
                    </a:p>
                  </a:txBody>
                  <a:tcPr marL="12700" marR="12700" marT="12700" marB="12700" anchor="ctr" anchorCtr="0" horzOverflow="overflow"/>
                </a:tc>
                <a:tc>
                  <a:txBody>
                    <a:bodyPr/>
                    <a:lstStyle/>
                    <a:p>
                      <a:pPr algn="ctr">
                        <a:defRPr sz="1800"/>
                      </a:pPr>
                      <a:r>
                        <a:rPr sz="2500">
                          <a:latin typeface="Calibri"/>
                          <a:ea typeface="Calibri"/>
                          <a:cs typeface="Calibri"/>
                        </a:rPr>
                        <a:t>Appetite varies with growth spurts</a:t>
                      </a:r>
                    </a:p>
                  </a:txBody>
                  <a:tcPr marL="12700" marR="12700" marT="12700" marB="12700" anchor="ctr" anchorCtr="0" horzOverflow="overflow"/>
                </a:tc>
              </a:tr>
              <a:tr h="435425">
                <a:tc>
                  <a:txBody>
                    <a:bodyPr/>
                    <a:lstStyle/>
                    <a:p>
                      <a:pPr algn="ctr">
                        <a:defRPr sz="1800"/>
                      </a:pPr>
                      <a:r>
                        <a:rPr b="1" sz="2500">
                          <a:latin typeface="Calibri"/>
                          <a:ea typeface="Calibri"/>
                          <a:cs typeface="Calibri"/>
                        </a:rPr>
                        <a:t>Protein</a:t>
                      </a:r>
                    </a:p>
                  </a:txBody>
                  <a:tcPr marL="12700" marR="12700" marT="12700" marB="12700" anchor="ctr" anchorCtr="0" horzOverflow="overflow"/>
                </a:tc>
                <a:tc>
                  <a:txBody>
                    <a:bodyPr/>
                    <a:lstStyle/>
                    <a:p>
                      <a:pPr algn="ctr">
                        <a:defRPr sz="1800"/>
                      </a:pPr>
                      <a:r>
                        <a:rPr b="1" sz="2500">
                          <a:latin typeface="Calibri"/>
                          <a:ea typeface="Calibri"/>
                          <a:cs typeface="Calibri"/>
                        </a:rPr>
                        <a:t>1.2 g/kg/day</a:t>
                      </a:r>
                    </a:p>
                  </a:txBody>
                  <a:tcPr marL="12700" marR="12700" marT="12700" marB="12700" anchor="ctr" anchorCtr="0" horzOverflow="overflow"/>
                </a:tc>
                <a:tc>
                  <a:txBody>
                    <a:bodyPr/>
                    <a:lstStyle/>
                    <a:p>
                      <a:pPr algn="ctr">
                        <a:defRPr sz="1800"/>
                      </a:pPr>
                      <a:r>
                        <a:rPr sz="2500">
                          <a:latin typeface="Calibri"/>
                          <a:ea typeface="Calibri"/>
                          <a:cs typeface="Calibri"/>
                        </a:rPr>
                        <a:t>Lean tissue growth</a:t>
                      </a:r>
                    </a:p>
                  </a:txBody>
                  <a:tcPr marL="12700" marR="12700" marT="12700" marB="12700" anchor="ctr" anchorCtr="0" horzOverflow="overflow"/>
                </a:tc>
                <a:tc>
                  <a:txBody>
                    <a:bodyPr/>
                    <a:lstStyle/>
                    <a:p>
                      <a:pPr algn="ctr">
                        <a:defRPr sz="1800"/>
                      </a:pPr>
                      <a:r>
                        <a:rPr sz="2500">
                          <a:latin typeface="Calibri"/>
                          <a:ea typeface="Calibri"/>
                          <a:cs typeface="Calibri"/>
                        </a:rPr>
                        <a:t>Dairy/yogurt, tofu, beans, meats</a:t>
                      </a:r>
                    </a:p>
                  </a:txBody>
                  <a:tcPr marL="12700" marR="12700" marT="12700" marB="12700" anchor="ctr" anchorCtr="0" horzOverflow="overflow"/>
                </a:tc>
              </a:tr>
              <a:tr h="435425">
                <a:tc>
                  <a:txBody>
                    <a:bodyPr/>
                    <a:lstStyle/>
                    <a:p>
                      <a:pPr algn="ctr">
                        <a:defRPr sz="1800"/>
                      </a:pPr>
                      <a:r>
                        <a:rPr b="1" sz="2500">
                          <a:latin typeface="Calibri"/>
                          <a:ea typeface="Calibri"/>
                          <a:cs typeface="Calibri"/>
                        </a:rPr>
                        <a:t>Fat</a:t>
                      </a:r>
                    </a:p>
                  </a:txBody>
                  <a:tcPr marL="12700" marR="12700" marT="12700" marB="12700" anchor="ctr" anchorCtr="0" horzOverflow="overflow"/>
                </a:tc>
                <a:tc>
                  <a:txBody>
                    <a:bodyPr/>
                    <a:lstStyle/>
                    <a:p>
                      <a:pPr algn="ctr">
                        <a:defRPr sz="1800"/>
                      </a:pPr>
                      <a:r>
                        <a:rPr b="1" sz="2500">
                          <a:latin typeface="Calibri"/>
                          <a:ea typeface="Calibri"/>
                          <a:cs typeface="Calibri"/>
                        </a:rPr>
                        <a:t>~35–50% of kcal</a:t>
                      </a:r>
                    </a:p>
                  </a:txBody>
                  <a:tcPr marL="12700" marR="12700" marT="12700" marB="12700" anchor="ctr" anchorCtr="0" horzOverflow="overflow"/>
                </a:tc>
                <a:tc>
                  <a:txBody>
                    <a:bodyPr/>
                    <a:lstStyle/>
                    <a:p>
                      <a:pPr algn="ctr">
                        <a:defRPr sz="1800"/>
                      </a:pPr>
                      <a:r>
                        <a:rPr sz="2500">
                          <a:latin typeface="Calibri"/>
                          <a:ea typeface="Calibri"/>
                          <a:cs typeface="Calibri"/>
                        </a:rPr>
                        <a:t>Brain/retina development</a:t>
                      </a:r>
                    </a:p>
                  </a:txBody>
                  <a:tcPr marL="12700" marR="12700" marT="12700" marB="12700" anchor="ctr" anchorCtr="0" horzOverflow="overflow"/>
                </a:tc>
                <a:tc>
                  <a:txBody>
                    <a:bodyPr/>
                    <a:lstStyle/>
                    <a:p>
                      <a:pPr algn="ctr">
                        <a:defRPr sz="1800"/>
                      </a:pPr>
                      <a:r>
                        <a:rPr sz="2500">
                          <a:latin typeface="Calibri"/>
                          <a:ea typeface="Calibri"/>
                          <a:cs typeface="Calibri"/>
                        </a:rPr>
                        <a:t>Avocado, full-fat yogurt, nut/seed butters (thinned)</a:t>
                      </a:r>
                    </a:p>
                  </a:txBody>
                  <a:tcPr marL="12700" marR="12700" marT="12700" marB="12700" anchor="ctr" anchorCtr="0" horzOverflow="overflow"/>
                </a:tc>
              </a:tr>
              <a:tr h="674900">
                <a:tc>
                  <a:txBody>
                    <a:bodyPr/>
                    <a:lstStyle/>
                    <a:p>
                      <a:pPr algn="ctr">
                        <a:defRPr sz="1800"/>
                      </a:pPr>
                      <a:r>
                        <a:rPr b="1" sz="2500">
                          <a:latin typeface="Calibri"/>
                          <a:ea typeface="Calibri"/>
                          <a:cs typeface="Calibri"/>
                        </a:rPr>
                        <a:t>Carbohydrate</a:t>
                      </a:r>
                    </a:p>
                  </a:txBody>
                  <a:tcPr marL="12700" marR="12700" marT="12700" marB="12700" anchor="ctr" anchorCtr="0" horzOverflow="overflow"/>
                </a:tc>
                <a:tc>
                  <a:txBody>
                    <a:bodyPr/>
                    <a:lstStyle/>
                    <a:p>
                      <a:pPr algn="ctr">
                        <a:defRPr sz="1800"/>
                      </a:pPr>
                      <a:r>
                        <a:rPr b="1" sz="2500">
                          <a:latin typeface="Calibri"/>
                          <a:ea typeface="Calibri"/>
                          <a:cs typeface="Calibri"/>
                        </a:rPr>
                        <a:t>~95 g/day</a:t>
                      </a:r>
                    </a:p>
                  </a:txBody>
                  <a:tcPr marL="12700" marR="12700" marT="12700" marB="12700" anchor="ctr" anchorCtr="0" horzOverflow="overflow"/>
                </a:tc>
                <a:tc>
                  <a:txBody>
                    <a:bodyPr/>
                    <a:lstStyle/>
                    <a:p>
                      <a:pPr algn="ctr">
                        <a:defRPr sz="1800"/>
                      </a:pPr>
                      <a:r>
                        <a:rPr sz="2500">
                          <a:latin typeface="Calibri"/>
                          <a:ea typeface="Calibri"/>
                          <a:cs typeface="Calibri"/>
                        </a:rPr>
                        <a:t>Primary fuel</a:t>
                      </a:r>
                    </a:p>
                  </a:txBody>
                  <a:tcPr marL="12700" marR="12700" marT="12700" marB="12700" anchor="ctr" anchorCtr="0" horzOverflow="overflow"/>
                </a:tc>
                <a:tc>
                  <a:txBody>
                    <a:bodyPr/>
                    <a:lstStyle/>
                    <a:p>
                      <a:pPr algn="ctr">
                        <a:defRPr sz="1800"/>
                      </a:pPr>
                      <a:r>
                        <a:rPr sz="2500">
                          <a:latin typeface="Calibri"/>
                          <a:ea typeface="Calibri"/>
                          <a:cs typeface="Calibri"/>
                        </a:rPr>
                        <a:t>Offer fruits, veg, grains (soft)</a:t>
                      </a:r>
                    </a:p>
                  </a:txBody>
                  <a:tcPr marL="12700" marR="12700" marT="12700" marB="12700" anchor="ctr" anchorCtr="0" horzOverflow="overflow"/>
                </a:tc>
              </a:tr>
              <a:tr h="674900">
                <a:tc>
                  <a:txBody>
                    <a:bodyPr/>
                    <a:lstStyle/>
                    <a:p>
                      <a:pPr algn="ctr">
                        <a:defRPr sz="1800"/>
                      </a:pPr>
                      <a:r>
                        <a:rPr b="1" sz="2500">
                          <a:latin typeface="Calibri"/>
                          <a:ea typeface="Calibri"/>
                          <a:cs typeface="Calibri"/>
                        </a:rPr>
                        <a:t>Vitamin D</a:t>
                      </a:r>
                    </a:p>
                  </a:txBody>
                  <a:tcPr marL="12700" marR="12700" marT="12700" marB="12700" anchor="ctr" anchorCtr="0" horzOverflow="overflow"/>
                </a:tc>
                <a:tc>
                  <a:txBody>
                    <a:bodyPr/>
                    <a:lstStyle/>
                    <a:p>
                      <a:pPr algn="ctr">
                        <a:defRPr b="1" sz="2500">
                          <a:latin typeface="Calibri"/>
                          <a:ea typeface="Calibri"/>
                          <a:cs typeface="Calibri"/>
                        </a:defRPr>
                      </a:pPr>
                      <a:r>
                        <a:t>400 IU/day</a:t>
                      </a:r>
                      <a:r>
                        <a:rPr b="0"/>
                        <a:t> (continue)</a:t>
                      </a:r>
                    </a:p>
                  </a:txBody>
                  <a:tcPr marL="12700" marR="12700" marT="12700" marB="12700" anchor="ctr" anchorCtr="0" horzOverflow="overflow"/>
                </a:tc>
                <a:tc>
                  <a:txBody>
                    <a:bodyPr/>
                    <a:lstStyle/>
                    <a:p>
                      <a:pPr algn="ctr">
                        <a:defRPr sz="1800"/>
                      </a:pPr>
                      <a:r>
                        <a:rPr sz="2500">
                          <a:latin typeface="Calibri"/>
                          <a:ea typeface="Calibri"/>
                          <a:cs typeface="Calibri"/>
                        </a:rPr>
                        <a:t>Bone/immune</a:t>
                      </a:r>
                    </a:p>
                  </a:txBody>
                  <a:tcPr marL="12700" marR="12700" marT="12700" marB="12700" anchor="ctr" anchorCtr="0" horzOverflow="overflow"/>
                </a:tc>
                <a:tc>
                  <a:txBody>
                    <a:bodyPr/>
                    <a:lstStyle/>
                    <a:p>
                      <a:pPr algn="ctr">
                        <a:defRPr sz="1800"/>
                      </a:pPr>
                      <a:r>
                        <a:rPr sz="2500">
                          <a:latin typeface="Calibri"/>
                          <a:ea typeface="Calibri"/>
                          <a:cs typeface="Calibri"/>
                        </a:rPr>
                        <a:t>Supplement unless ≥1 L/day formula</a:t>
                      </a:r>
                    </a:p>
                  </a:txBody>
                  <a:tcPr marL="12700" marR="12700" marT="12700" marB="12700" anchor="ctr" anchorCtr="0" horzOverflow="overflow"/>
                </a:tc>
              </a:tr>
              <a:tr h="674900">
                <a:tc>
                  <a:txBody>
                    <a:bodyPr/>
                    <a:lstStyle/>
                    <a:p>
                      <a:pPr algn="ctr">
                        <a:defRPr sz="1800"/>
                      </a:pPr>
                      <a:r>
                        <a:rPr b="1" sz="2500">
                          <a:latin typeface="Calibri"/>
                          <a:ea typeface="Calibri"/>
                          <a:cs typeface="Calibri"/>
                        </a:rPr>
                        <a:t>Iron</a:t>
                      </a:r>
                    </a:p>
                  </a:txBody>
                  <a:tcPr marL="12700" marR="12700" marT="12700" marB="12700" anchor="ctr" anchorCtr="0" horzOverflow="overflow"/>
                </a:tc>
                <a:tc>
                  <a:txBody>
                    <a:bodyPr/>
                    <a:lstStyle/>
                    <a:p>
                      <a:pPr algn="ctr">
                        <a:defRPr sz="1800"/>
                      </a:pPr>
                      <a:r>
                        <a:rPr b="1" sz="2500">
                          <a:latin typeface="Calibri"/>
                          <a:ea typeface="Calibri"/>
                          <a:cs typeface="Calibri"/>
                        </a:rPr>
                        <a:t>11 mg/day</a:t>
                      </a:r>
                    </a:p>
                  </a:txBody>
                  <a:tcPr marL="12700" marR="12700" marT="12700" marB="12700" anchor="ctr" anchorCtr="0" horzOverflow="overflow"/>
                </a:tc>
                <a:tc>
                  <a:txBody>
                    <a:bodyPr/>
                    <a:lstStyle/>
                    <a:p>
                      <a:pPr algn="ctr">
                        <a:defRPr sz="1800"/>
                      </a:pPr>
                      <a:r>
                        <a:rPr sz="2500">
                          <a:latin typeface="Calibri"/>
                          <a:ea typeface="Calibri"/>
                          <a:cs typeface="Calibri"/>
                        </a:rPr>
                        <a:t>Prevents deficiency anemia</a:t>
                      </a:r>
                    </a:p>
                  </a:txBody>
                  <a:tcPr marL="12700" marR="12700" marT="12700" marB="12700" anchor="ctr" anchorCtr="0" horzOverflow="overflow"/>
                </a:tc>
                <a:tc>
                  <a:txBody>
                    <a:bodyPr/>
                    <a:lstStyle/>
                    <a:p>
                      <a:pPr algn="ctr">
                        <a:defRPr sz="1800"/>
                      </a:pPr>
                      <a:r>
                        <a:rPr sz="2500">
                          <a:latin typeface="Calibri"/>
                          <a:ea typeface="Calibri"/>
                          <a:cs typeface="Calibri"/>
                        </a:rPr>
                        <a:t>Iron-fortified cereals, meats, beans + vitamin C fruit/veg</a:t>
                      </a:r>
                    </a:p>
                  </a:txBody>
                  <a:tcPr marL="12700" marR="12700" marT="12700" marB="12700" anchor="ctr" anchorCtr="0" horzOverflow="overflow"/>
                </a:tc>
              </a:tr>
              <a:tr h="435425">
                <a:tc>
                  <a:txBody>
                    <a:bodyPr/>
                    <a:lstStyle/>
                    <a:p>
                      <a:pPr algn="ctr">
                        <a:defRPr sz="1800"/>
                      </a:pPr>
                      <a:r>
                        <a:rPr b="1" sz="2500">
                          <a:latin typeface="Calibri"/>
                          <a:ea typeface="Calibri"/>
                          <a:cs typeface="Calibri"/>
                        </a:rPr>
                        <a:t>Zinc</a:t>
                      </a:r>
                    </a:p>
                  </a:txBody>
                  <a:tcPr marL="12700" marR="12700" marT="12700" marB="12700" anchor="ctr" anchorCtr="0" horzOverflow="overflow"/>
                </a:tc>
                <a:tc>
                  <a:txBody>
                    <a:bodyPr/>
                    <a:lstStyle/>
                    <a:p>
                      <a:pPr algn="ctr">
                        <a:defRPr sz="1800"/>
                      </a:pPr>
                      <a:r>
                        <a:rPr b="1" sz="2500">
                          <a:latin typeface="Calibri"/>
                          <a:ea typeface="Calibri"/>
                          <a:cs typeface="Calibri"/>
                        </a:rPr>
                        <a:t>3 mg/day</a:t>
                      </a:r>
                    </a:p>
                  </a:txBody>
                  <a:tcPr marL="12700" marR="12700" marT="12700" marB="12700" anchor="ctr" anchorCtr="0" horzOverflow="overflow"/>
                </a:tc>
                <a:tc>
                  <a:txBody>
                    <a:bodyPr/>
                    <a:lstStyle/>
                    <a:p>
                      <a:pPr algn="ctr">
                        <a:defRPr sz="1800"/>
                      </a:pPr>
                      <a:r>
                        <a:rPr sz="2500">
                          <a:latin typeface="Calibri"/>
                          <a:ea typeface="Calibri"/>
                          <a:cs typeface="Calibri"/>
                        </a:rPr>
                        <a:t>Growth, immunity</a:t>
                      </a:r>
                    </a:p>
                  </a:txBody>
                  <a:tcPr marL="12700" marR="12700" marT="12700" marB="12700" anchor="ctr" anchorCtr="0" horzOverflow="overflow"/>
                </a:tc>
                <a:tc>
                  <a:txBody>
                    <a:bodyPr/>
                    <a:lstStyle/>
                    <a:p>
                      <a:pPr algn="ctr">
                        <a:defRPr sz="1800"/>
                      </a:pPr>
                      <a:r>
                        <a:rPr sz="2500">
                          <a:latin typeface="Calibri"/>
                          <a:ea typeface="Calibri"/>
                          <a:cs typeface="Calibri"/>
                        </a:rPr>
                        <a:t>Meats, beans, nut/seed butters, dairy</a:t>
                      </a:r>
                    </a:p>
                  </a:txBody>
                  <a:tcPr marL="12700" marR="12700" marT="12700" marB="12700" anchor="ctr" anchorCtr="0" horzOverflow="overflow"/>
                </a:tc>
              </a:tr>
              <a:tr h="435425">
                <a:tc>
                  <a:txBody>
                    <a:bodyPr/>
                    <a:lstStyle/>
                    <a:p>
                      <a:pPr algn="ctr">
                        <a:defRPr sz="1800"/>
                      </a:pPr>
                      <a:r>
                        <a:rPr b="1" sz="2500">
                          <a:latin typeface="Calibri"/>
                          <a:ea typeface="Calibri"/>
                          <a:cs typeface="Calibri"/>
                        </a:rPr>
                        <a:t>Calcium</a:t>
                      </a:r>
                    </a:p>
                  </a:txBody>
                  <a:tcPr marL="12700" marR="12700" marT="12700" marB="12700" anchor="ctr" anchorCtr="0" horzOverflow="overflow"/>
                </a:tc>
                <a:tc>
                  <a:txBody>
                    <a:bodyPr/>
                    <a:lstStyle/>
                    <a:p>
                      <a:pPr algn="ctr">
                        <a:defRPr sz="1800"/>
                      </a:pPr>
                      <a:r>
                        <a:rPr b="1" sz="2500">
                          <a:latin typeface="Calibri"/>
                          <a:ea typeface="Calibri"/>
                          <a:cs typeface="Calibri"/>
                        </a:rPr>
                        <a:t>260 mg/day</a:t>
                      </a:r>
                    </a:p>
                  </a:txBody>
                  <a:tcPr marL="12700" marR="12700" marT="12700" marB="12700" anchor="ctr" anchorCtr="0" horzOverflow="overflow"/>
                </a:tc>
                <a:tc>
                  <a:txBody>
                    <a:bodyPr/>
                    <a:lstStyle/>
                    <a:p>
                      <a:pPr algn="ctr">
                        <a:defRPr sz="1800"/>
                      </a:pPr>
                      <a:r>
                        <a:rPr sz="2500">
                          <a:latin typeface="Calibri"/>
                          <a:ea typeface="Calibri"/>
                          <a:cs typeface="Calibri"/>
                        </a:rPr>
                        <a:t>Bone/teeth</a:t>
                      </a:r>
                    </a:p>
                  </a:txBody>
                  <a:tcPr marL="12700" marR="12700" marT="12700" marB="12700" anchor="ctr" anchorCtr="0" horzOverflow="overflow"/>
                </a:tc>
                <a:tc>
                  <a:txBody>
                    <a:bodyPr/>
                    <a:lstStyle/>
                    <a:p>
                      <a:pPr algn="ctr">
                        <a:defRPr sz="1800"/>
                      </a:pPr>
                      <a:r>
                        <a:rPr sz="2500">
                          <a:latin typeface="Calibri"/>
                          <a:ea typeface="Calibri"/>
                          <a:cs typeface="Calibri"/>
                        </a:rPr>
                        <a:t>Breast milk/formula, yogurt/cheese (small portions)</a:t>
                      </a:r>
                    </a:p>
                  </a:txBody>
                  <a:tcPr marL="12700" marR="12700" marT="12700" marB="12700" anchor="ctr" anchorCtr="0" horzOverflow="overflow"/>
                </a:tc>
              </a:tr>
              <a:tr h="435425">
                <a:tc>
                  <a:txBody>
                    <a:bodyPr/>
                    <a:lstStyle/>
                    <a:p>
                      <a:pPr algn="ctr">
                        <a:defRPr sz="1800"/>
                      </a:pPr>
                      <a:r>
                        <a:rPr b="1" sz="2500">
                          <a:latin typeface="Calibri"/>
                          <a:ea typeface="Calibri"/>
                          <a:cs typeface="Calibri"/>
                        </a:rPr>
                        <a:t>Iodine</a:t>
                      </a:r>
                    </a:p>
                  </a:txBody>
                  <a:tcPr marL="12700" marR="12700" marT="12700" marB="12700" anchor="ctr" anchorCtr="0" horzOverflow="overflow"/>
                </a:tc>
                <a:tc>
                  <a:txBody>
                    <a:bodyPr/>
                    <a:lstStyle/>
                    <a:p>
                      <a:pPr algn="ctr">
                        <a:defRPr sz="1800"/>
                      </a:pPr>
                      <a:r>
                        <a:rPr b="1" sz="2500">
                          <a:latin typeface="Calibri"/>
                          <a:ea typeface="Calibri"/>
                          <a:cs typeface="Calibri"/>
                        </a:rPr>
                        <a:t>130 mcg/day</a:t>
                      </a:r>
                    </a:p>
                  </a:txBody>
                  <a:tcPr marL="12700" marR="12700" marT="12700" marB="12700" anchor="ctr" anchorCtr="0" horzOverflow="overflow"/>
                </a:tc>
                <a:tc>
                  <a:txBody>
                    <a:bodyPr/>
                    <a:lstStyle/>
                    <a:p>
                      <a:pPr algn="ctr">
                        <a:defRPr sz="1800"/>
                      </a:pPr>
                      <a:r>
                        <a:rPr sz="2500">
                          <a:latin typeface="Calibri"/>
                          <a:ea typeface="Calibri"/>
                          <a:cs typeface="Calibri"/>
                        </a:rPr>
                        <a:t>Thyroid/brain</a:t>
                      </a:r>
                    </a:p>
                  </a:txBody>
                  <a:tcPr marL="12700" marR="12700" marT="12700" marB="12700" anchor="ctr" anchorCtr="0" horzOverflow="overflow"/>
                </a:tc>
                <a:tc>
                  <a:txBody>
                    <a:bodyPr/>
                    <a:lstStyle/>
                    <a:p>
                      <a:pPr algn="ctr">
                        <a:defRPr sz="1800"/>
                      </a:pPr>
                      <a:r>
                        <a:rPr sz="2500">
                          <a:latin typeface="Calibri"/>
                          <a:ea typeface="Calibri"/>
                          <a:cs typeface="Calibri"/>
                        </a:rPr>
                        <a:t>Dairy, fish; iodized salt in family meals</a:t>
                      </a:r>
                    </a:p>
                  </a:txBody>
                  <a:tcPr marL="12700" marR="12700" marT="12700" marB="12700" anchor="ctr" anchorCtr="0" horzOverflow="overflow"/>
                </a:tc>
              </a:tr>
              <a:tr h="435425">
                <a:tc>
                  <a:txBody>
                    <a:bodyPr/>
                    <a:lstStyle/>
                    <a:p>
                      <a:pPr algn="ctr">
                        <a:defRPr sz="1800"/>
                      </a:pPr>
                      <a:r>
                        <a:rPr b="1" sz="2500">
                          <a:latin typeface="Calibri"/>
                          <a:ea typeface="Calibri"/>
                          <a:cs typeface="Calibri"/>
                        </a:rPr>
                        <a:t>Vitamin C</a:t>
                      </a:r>
                    </a:p>
                  </a:txBody>
                  <a:tcPr marL="12700" marR="12700" marT="12700" marB="12700" anchor="ctr" anchorCtr="0" horzOverflow="overflow"/>
                </a:tc>
                <a:tc>
                  <a:txBody>
                    <a:bodyPr/>
                    <a:lstStyle/>
                    <a:p>
                      <a:pPr algn="ctr">
                        <a:defRPr sz="1800"/>
                      </a:pPr>
                      <a:r>
                        <a:rPr b="1" sz="2500">
                          <a:latin typeface="Calibri"/>
                          <a:ea typeface="Calibri"/>
                          <a:cs typeface="Calibri"/>
                        </a:rPr>
                        <a:t>50 mg/day</a:t>
                      </a:r>
                    </a:p>
                  </a:txBody>
                  <a:tcPr marL="12700" marR="12700" marT="12700" marB="12700" anchor="ctr" anchorCtr="0" horzOverflow="overflow"/>
                </a:tc>
                <a:tc>
                  <a:txBody>
                    <a:bodyPr/>
                    <a:lstStyle/>
                    <a:p>
                      <a:pPr algn="ctr">
                        <a:defRPr sz="1800"/>
                      </a:pPr>
                      <a:r>
                        <a:rPr sz="2500">
                          <a:latin typeface="Calibri"/>
                          <a:ea typeface="Calibri"/>
                          <a:cs typeface="Calibri"/>
                        </a:rPr>
                        <a:t>Iron absorption</a:t>
                      </a:r>
                    </a:p>
                  </a:txBody>
                  <a:tcPr marL="12700" marR="12700" marT="12700" marB="12700" anchor="ctr" anchorCtr="0" horzOverflow="overflow"/>
                </a:tc>
                <a:tc>
                  <a:txBody>
                    <a:bodyPr/>
                    <a:lstStyle/>
                    <a:p>
                      <a:pPr algn="ctr">
                        <a:defRPr sz="1800"/>
                      </a:pPr>
                      <a:r>
                        <a:rPr sz="2500">
                          <a:latin typeface="Calibri"/>
                          <a:ea typeface="Calibri"/>
                          <a:cs typeface="Calibri"/>
                        </a:rPr>
                        <a:t>Citrus, berries, peppers, kiwi</a:t>
                      </a:r>
                    </a:p>
                  </a:txBody>
                  <a:tcPr marL="12700" marR="12700" marT="12700" marB="12700" anchor="ctr" anchorCtr="0" horzOverflow="overflow"/>
                </a:tc>
              </a:tr>
              <a:tr h="435425">
                <a:tc>
                  <a:txBody>
                    <a:bodyPr/>
                    <a:lstStyle/>
                    <a:p>
                      <a:pPr algn="ctr">
                        <a:defRPr sz="1800"/>
                      </a:pPr>
                      <a:r>
                        <a:rPr b="1" sz="2500">
                          <a:latin typeface="Calibri"/>
                          <a:ea typeface="Calibri"/>
                          <a:cs typeface="Calibri"/>
                        </a:rPr>
                        <a:t>B12</a:t>
                      </a:r>
                    </a:p>
                  </a:txBody>
                  <a:tcPr marL="12700" marR="12700" marT="12700" marB="12700" anchor="ctr" anchorCtr="0" horzOverflow="overflow"/>
                </a:tc>
                <a:tc>
                  <a:txBody>
                    <a:bodyPr/>
                    <a:lstStyle/>
                    <a:p>
                      <a:pPr algn="ctr">
                        <a:defRPr sz="1800"/>
                      </a:pPr>
                      <a:r>
                        <a:rPr b="1" sz="2500">
                          <a:latin typeface="Calibri"/>
                          <a:ea typeface="Calibri"/>
                          <a:cs typeface="Calibri"/>
                        </a:rPr>
                        <a:t>0.5 mcg/day</a:t>
                      </a:r>
                    </a:p>
                  </a:txBody>
                  <a:tcPr marL="12700" marR="12700" marT="12700" marB="12700" anchor="ctr" anchorCtr="0" horzOverflow="overflow"/>
                </a:tc>
                <a:tc>
                  <a:txBody>
                    <a:bodyPr/>
                    <a:lstStyle/>
                    <a:p>
                      <a:pPr algn="ctr">
                        <a:defRPr sz="1800"/>
                      </a:pPr>
                      <a:r>
                        <a:rPr sz="2500">
                          <a:latin typeface="Calibri"/>
                          <a:ea typeface="Calibri"/>
                          <a:cs typeface="Calibri"/>
                        </a:rPr>
                        <a:t>Neuro + RBC</a:t>
                      </a:r>
                    </a:p>
                  </a:txBody>
                  <a:tcPr marL="12700" marR="12700" marT="12700" marB="12700" anchor="ctr" anchorCtr="0" horzOverflow="overflow"/>
                </a:tc>
                <a:tc>
                  <a:txBody>
                    <a:bodyPr/>
                    <a:lstStyle/>
                    <a:p>
                      <a:pPr algn="ctr">
                        <a:defRPr sz="1800"/>
                      </a:pPr>
                      <a:r>
                        <a:rPr sz="2500">
                          <a:latin typeface="Calibri"/>
                          <a:ea typeface="Calibri"/>
                          <a:cs typeface="Calibri"/>
                        </a:rPr>
                        <a:t>Animal foods or fortified options if vegetarian</a:t>
                      </a:r>
                    </a:p>
                  </a:txBody>
                  <a:tcPr marL="12700" marR="12700" marT="12700" marB="12700" anchor="ctr" anchorCtr="0" horzOverflow="overflow"/>
                </a:tc>
              </a:tr>
              <a:tr h="674900">
                <a:tc>
                  <a:txBody>
                    <a:bodyPr/>
                    <a:lstStyle/>
                    <a:p>
                      <a:pPr algn="ctr">
                        <a:defRPr sz="1800"/>
                      </a:pPr>
                      <a:r>
                        <a:rPr b="1" sz="2500">
                          <a:latin typeface="Calibri"/>
                          <a:ea typeface="Calibri"/>
                          <a:cs typeface="Calibri"/>
                        </a:rPr>
                        <a:t>Water (total)</a:t>
                      </a:r>
                    </a:p>
                  </a:txBody>
                  <a:tcPr marL="12700" marR="12700" marT="12700" marB="12700" anchor="ctr" anchorCtr="0" horzOverflow="overflow"/>
                </a:tc>
                <a:tc>
                  <a:txBody>
                    <a:bodyPr/>
                    <a:lstStyle/>
                    <a:p>
                      <a:pPr algn="ctr">
                        <a:defRPr sz="1800"/>
                      </a:pPr>
                      <a:r>
                        <a:rPr b="1" sz="2500">
                          <a:latin typeface="Calibri"/>
                          <a:ea typeface="Calibri"/>
                          <a:cs typeface="Calibri"/>
                        </a:rPr>
                        <a:t>~0.8 L/day</a:t>
                      </a:r>
                    </a:p>
                  </a:txBody>
                  <a:tcPr marL="12700" marR="12700" marT="12700" marB="12700" anchor="ctr" anchorCtr="0" horzOverflow="overflow"/>
                </a:tc>
                <a:tc>
                  <a:txBody>
                    <a:bodyPr/>
                    <a:lstStyle/>
                    <a:p>
                      <a:pPr algn="ctr">
                        <a:defRPr sz="1800"/>
                      </a:pPr>
                      <a:r>
                        <a:rPr sz="2500">
                          <a:latin typeface="Calibri"/>
                          <a:ea typeface="Calibri"/>
                          <a:cs typeface="Calibri"/>
                        </a:rPr>
                        <a:t>Hydration</a:t>
                      </a:r>
                    </a:p>
                  </a:txBody>
                  <a:tcPr marL="12700" marR="12700" marT="12700" marB="12700" anchor="ctr" anchorCtr="0" horzOverflow="overflow"/>
                </a:tc>
                <a:tc>
                  <a:txBody>
                    <a:bodyPr/>
                    <a:lstStyle/>
                    <a:p>
                      <a:pPr algn="ctr">
                        <a:defRPr sz="1800"/>
                      </a:pPr>
                      <a:r>
                        <a:rPr sz="2500">
                          <a:latin typeface="Calibri"/>
                          <a:ea typeface="Calibri"/>
                          <a:cs typeface="Calibri"/>
                        </a:rPr>
                        <a:t>Mostly from milk/foods; small sips of water in cups OK</a:t>
                      </a:r>
                    </a:p>
                  </a:txBody>
                  <a:tcPr marL="12700" marR="12700" marT="12700" marB="12700" anchor="ctr" anchorCtr="0" horzOverflow="overflow"/>
                </a:tc>
              </a:tr>
            </a:tbl>
          </a:graphicData>
        </a:graphic>
      </p:graphicFrame>
      <p:sp>
        <p:nvSpPr>
          <p:cNvPr id="314" name="Google Shape;295;p23"/>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15" name="Google Shape;296;p23"/>
          <p:cNvSpPr/>
          <p:nvPr/>
        </p:nvSpPr>
        <p:spPr>
          <a:xfrm>
            <a:off x="16678474" y="13921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316" name="Google Shape;297;p23"/>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0" name="Google Shape;302;p24"/>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321" name="Google Shape;303;p24"/>
          <p:cNvSpPr txBox="1"/>
          <p:nvPr/>
        </p:nvSpPr>
        <p:spPr>
          <a:xfrm>
            <a:off x="703805" y="474001"/>
            <a:ext cx="16880390" cy="258654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Food Safety &amp; Practical Tips for Infants (7-12 months)</a:t>
            </a:r>
          </a:p>
        </p:txBody>
      </p:sp>
      <p:sp>
        <p:nvSpPr>
          <p:cNvPr id="322" name="Google Shape;304;p24"/>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323" name="Google Shape;305;p24"/>
          <p:cNvSpPr txBox="1"/>
          <p:nvPr/>
        </p:nvSpPr>
        <p:spPr>
          <a:xfrm>
            <a:off x="715551" y="3854703"/>
            <a:ext cx="16749302" cy="5315863"/>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marL="300789" indent="-300789">
              <a:buClr>
                <a:srgbClr val="000000"/>
              </a:buClr>
              <a:buSzPts val="3000"/>
              <a:buFont typeface="Helvetica Neue"/>
              <a:buChar char="•"/>
              <a:defRPr b="1" sz="3000">
                <a:latin typeface="Calibri"/>
                <a:ea typeface="Calibri"/>
                <a:cs typeface="Calibri"/>
                <a:sym typeface="Calibri"/>
              </a:defRPr>
            </a:pPr>
            <a:r>
              <a:t>Order of foods</a:t>
            </a:r>
            <a:r>
              <a:rPr b="0"/>
              <a:t>: Prioritize iron &amp; zinc sources; then veggies/fruits/grains</a:t>
            </a:r>
          </a:p>
          <a:p>
            <a:pPr marL="300789" indent="-300789">
              <a:buClr>
                <a:srgbClr val="000000"/>
              </a:buClr>
              <a:buSzPts val="3000"/>
              <a:buFont typeface="Helvetica Neue"/>
              <a:buChar char="•"/>
              <a:defRPr b="1" sz="3000">
                <a:latin typeface="Calibri"/>
                <a:ea typeface="Calibri"/>
                <a:cs typeface="Calibri"/>
                <a:sym typeface="Calibri"/>
              </a:defRPr>
            </a:pPr>
            <a:r>
              <a:t>Allergen introduction:</a:t>
            </a:r>
            <a:r>
              <a:rPr b="0"/>
              <a:t> Introduce common allergens (peanut*, egg, dairy, wheat, soy, sesame, fish, shellfish) one at a time, in tiny amounts, when developmentally ready</a:t>
            </a:r>
          </a:p>
          <a:p>
            <a:pPr lvl="2" marL="1062789" indent="-300789">
              <a:buClr>
                <a:srgbClr val="000000"/>
              </a:buClr>
              <a:buSzPts val="3000"/>
              <a:buFont typeface="Calibri"/>
              <a:buChar char="•"/>
              <a:defRPr sz="3000">
                <a:latin typeface="Calibri"/>
                <a:ea typeface="Calibri"/>
                <a:cs typeface="Calibri"/>
                <a:sym typeface="Calibri"/>
              </a:defRPr>
            </a:pPr>
            <a:r>
              <a:t>Peanut: use thinned smooth peanut butter or peanut powder; for high-risk infants (severe eczema/egg allergy), discuss timing with pediatrician</a:t>
            </a:r>
          </a:p>
          <a:p>
            <a:pPr marL="300789" indent="-300789">
              <a:buClr>
                <a:srgbClr val="000000"/>
              </a:buClr>
              <a:buSzPts val="3000"/>
              <a:buFont typeface="Helvetica Neue"/>
              <a:buChar char="•"/>
              <a:defRPr b="1" sz="3000">
                <a:latin typeface="Calibri"/>
                <a:ea typeface="Calibri"/>
                <a:cs typeface="Calibri"/>
                <a:sym typeface="Calibri"/>
              </a:defRPr>
            </a:pPr>
            <a:r>
              <a:t>Avoid before 12 months</a:t>
            </a:r>
            <a:r>
              <a:rPr b="0"/>
              <a:t>: Honey (botulism), unmodified cow’s milk as a beverage; added sugars; excess sodium</a:t>
            </a:r>
          </a:p>
          <a:p>
            <a:pPr marL="300789" indent="-300789">
              <a:buClr>
                <a:srgbClr val="000000"/>
              </a:buClr>
              <a:buSzPts val="3000"/>
              <a:buFont typeface="Helvetica Neue"/>
              <a:buChar char="•"/>
              <a:defRPr b="1" sz="3000">
                <a:latin typeface="Calibri"/>
                <a:ea typeface="Calibri"/>
                <a:cs typeface="Calibri"/>
                <a:sym typeface="Calibri"/>
              </a:defRPr>
            </a:pPr>
            <a:r>
              <a:t>Fluids:</a:t>
            </a:r>
            <a:r>
              <a:rPr b="0"/>
              <a:t> Breast milk/formula remains primary; small water sips from an open/transition cup with meals are fine ≥6 months</a:t>
            </a:r>
          </a:p>
          <a:p>
            <a:pPr marL="300789" indent="-300789">
              <a:buClr>
                <a:srgbClr val="000000"/>
              </a:buClr>
              <a:buSzPts val="3000"/>
              <a:buFont typeface="Helvetica Neue"/>
              <a:buChar char="•"/>
              <a:defRPr b="1" sz="3000">
                <a:latin typeface="Calibri"/>
                <a:ea typeface="Calibri"/>
                <a:cs typeface="Calibri"/>
                <a:sym typeface="Calibri"/>
              </a:defRPr>
            </a:pPr>
            <a:r>
              <a:t>Texture: </a:t>
            </a:r>
            <a:r>
              <a:rPr b="0"/>
              <a:t>Start with purees/soft mashed; progress to soft finger foods as skills advance</a:t>
            </a:r>
          </a:p>
          <a:p>
            <a:pPr marL="300789" indent="-300789">
              <a:buClr>
                <a:srgbClr val="000000"/>
              </a:buClr>
              <a:buSzPts val="3000"/>
              <a:buFont typeface="Helvetica Neue"/>
              <a:buChar char="•"/>
              <a:defRPr b="1" sz="3000">
                <a:latin typeface="Calibri"/>
                <a:ea typeface="Calibri"/>
                <a:cs typeface="Calibri"/>
                <a:sym typeface="Calibri"/>
              </a:defRPr>
            </a:pPr>
            <a:r>
              <a:t>Vegan/vegetarian families:</a:t>
            </a:r>
            <a:r>
              <a:rPr b="0"/>
              <a:t> Ensure B12, iodine, iron (with vitamin C), DHA (algal)</a:t>
            </a:r>
          </a:p>
        </p:txBody>
      </p:sp>
      <p:sp>
        <p:nvSpPr>
          <p:cNvPr id="324" name="Google Shape;306;p24"/>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25" name="Google Shape;307;p24"/>
          <p:cNvSpPr/>
          <p:nvPr/>
        </p:nvSpPr>
        <p:spPr>
          <a:xfrm>
            <a:off x="16678474" y="13921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326" name="Google Shape;308;p24"/>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0" name="Google Shape;313;p25"/>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331" name="Google Shape;314;p25"/>
          <p:cNvSpPr txBox="1"/>
          <p:nvPr/>
        </p:nvSpPr>
        <p:spPr>
          <a:xfrm>
            <a:off x="703805" y="474001"/>
            <a:ext cx="16880390" cy="258654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ct val="116665"/>
              </a:lnSpc>
              <a:defRPr sz="7800">
                <a:solidFill>
                  <a:srgbClr val="FFFFFF"/>
                </a:solidFill>
                <a:latin typeface="Poppins"/>
                <a:ea typeface="Poppins"/>
                <a:cs typeface="Poppins"/>
                <a:sym typeface="Poppins"/>
              </a:defRPr>
            </a:pPr>
            <a:r>
              <a:t>Macro Needs for Children </a:t>
            </a:r>
          </a:p>
          <a:p>
            <a:pPr>
              <a:lnSpc>
                <a:spcPct val="116665"/>
              </a:lnSpc>
              <a:defRPr sz="7800">
                <a:solidFill>
                  <a:srgbClr val="FFFFFF"/>
                </a:solidFill>
                <a:latin typeface="Poppins"/>
                <a:ea typeface="Poppins"/>
                <a:cs typeface="Poppins"/>
                <a:sym typeface="Poppins"/>
              </a:defRPr>
            </a:pPr>
            <a:r>
              <a:t>(1-13 years)</a:t>
            </a:r>
          </a:p>
        </p:txBody>
      </p:sp>
      <p:sp>
        <p:nvSpPr>
          <p:cNvPr id="332" name="Google Shape;315;p25"/>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333" name="Google Shape;316;p25"/>
          <p:cNvSpPr txBox="1"/>
          <p:nvPr/>
        </p:nvSpPr>
        <p:spPr>
          <a:xfrm>
            <a:off x="17187887" y="9210674"/>
            <a:ext cx="295230" cy="28379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ctr">
              <a:lnSpc>
                <a:spcPct val="140000"/>
              </a:lnSpc>
              <a:defRPr sz="2000"/>
            </a:lvl1pPr>
          </a:lstStyle>
          <a:p>
            <a:pPr/>
            <a:r>
              <a:t>10</a:t>
            </a:r>
          </a:p>
        </p:txBody>
      </p:sp>
      <p:graphicFrame>
        <p:nvGraphicFramePr>
          <p:cNvPr id="334" name="Google Shape;317;p25"/>
          <p:cNvGraphicFramePr/>
          <p:nvPr/>
        </p:nvGraphicFramePr>
        <p:xfrm>
          <a:off x="1775080" y="3657255"/>
          <a:ext cx="14737851" cy="6078226"/>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2577400"/>
                <a:gridCol w="2923175"/>
                <a:gridCol w="2478925"/>
                <a:gridCol w="4201575"/>
                <a:gridCol w="2556775"/>
              </a:tblGrid>
              <a:tr h="1416725">
                <a:tc>
                  <a:txBody>
                    <a:bodyPr/>
                    <a:lstStyle/>
                    <a:p>
                      <a:pPr algn="ctr">
                        <a:defRPr sz="1800"/>
                      </a:pPr>
                      <a:r>
                        <a:rPr b="1" sz="3000">
                          <a:latin typeface="Calibri"/>
                          <a:ea typeface="Calibri"/>
                          <a:cs typeface="Calibri"/>
                        </a:rPr>
                        <a:t>Age</a:t>
                      </a:r>
                    </a:p>
                  </a:txBody>
                  <a:tcPr marL="12700" marR="12700" marT="12700" marB="12700" anchor="ctr" anchorCtr="0" horzOverflow="overflow"/>
                </a:tc>
                <a:tc>
                  <a:txBody>
                    <a:bodyPr/>
                    <a:lstStyle/>
                    <a:p>
                      <a:pPr algn="ctr">
                        <a:defRPr sz="1800"/>
                      </a:pPr>
                      <a:r>
                        <a:rPr b="1" sz="3000">
                          <a:latin typeface="Calibri"/>
                          <a:ea typeface="Calibri"/>
                          <a:cs typeface="Calibri"/>
                        </a:rPr>
                        <a:t>Protein (g/day)</a:t>
                      </a:r>
                    </a:p>
                  </a:txBody>
                  <a:tcPr marL="12700" marR="12700" marT="12700" marB="12700" anchor="ctr" anchorCtr="0" horzOverflow="overflow"/>
                </a:tc>
                <a:tc>
                  <a:txBody>
                    <a:bodyPr/>
                    <a:lstStyle/>
                    <a:p>
                      <a:pPr algn="ctr">
                        <a:defRPr sz="1800"/>
                      </a:pPr>
                      <a:r>
                        <a:rPr b="1" sz="3000">
                          <a:latin typeface="Calibri"/>
                          <a:ea typeface="Calibri"/>
                          <a:cs typeface="Calibri"/>
                        </a:rPr>
                        <a:t>Fat (% kcal)</a:t>
                      </a:r>
                    </a:p>
                  </a:txBody>
                  <a:tcPr marL="12700" marR="12700" marT="12700" marB="12700" anchor="ctr" anchorCtr="0" horzOverflow="overflow"/>
                </a:tc>
                <a:tc>
                  <a:txBody>
                    <a:bodyPr/>
                    <a:lstStyle/>
                    <a:p>
                      <a:pPr algn="ctr">
                        <a:defRPr sz="1800"/>
                      </a:pPr>
                      <a:r>
                        <a:rPr b="1" sz="3000">
                          <a:latin typeface="Calibri"/>
                          <a:ea typeface="Calibri"/>
                          <a:cs typeface="Calibri"/>
                        </a:rPr>
                        <a:t>Carbohydrate (g/day)</a:t>
                      </a:r>
                    </a:p>
                  </a:txBody>
                  <a:tcPr marL="12700" marR="12700" marT="12700" marB="12700" anchor="ctr" anchorCtr="0" horzOverflow="overflow"/>
                </a:tc>
                <a:tc>
                  <a:txBody>
                    <a:bodyPr/>
                    <a:lstStyle/>
                    <a:p>
                      <a:pPr algn="ctr">
                        <a:defRPr sz="1800"/>
                      </a:pPr>
                      <a:r>
                        <a:rPr b="1" sz="3000">
                          <a:latin typeface="Calibri"/>
                          <a:ea typeface="Calibri"/>
                          <a:cs typeface="Calibri"/>
                        </a:rPr>
                        <a:t>Fiber (g/day)</a:t>
                      </a:r>
                    </a:p>
                  </a:txBody>
                  <a:tcPr marL="12700" marR="12700" marT="12700" marB="12700" anchor="ctr" anchorCtr="0" horzOverflow="overflow"/>
                </a:tc>
              </a:tr>
              <a:tr h="914025">
                <a:tc>
                  <a:txBody>
                    <a:bodyPr/>
                    <a:lstStyle/>
                    <a:p>
                      <a:pPr algn="ctr">
                        <a:defRPr sz="1800"/>
                      </a:pPr>
                      <a:r>
                        <a:rPr sz="2800">
                          <a:latin typeface="Calibri"/>
                          <a:ea typeface="Calibri"/>
                          <a:cs typeface="Calibri"/>
                        </a:rPr>
                        <a:t>1–3 y</a:t>
                      </a:r>
                    </a:p>
                  </a:txBody>
                  <a:tcPr marL="12700" marR="12700" marT="12700" marB="12700" anchor="ctr" anchorCtr="0" horzOverflow="overflow"/>
                </a:tc>
                <a:tc>
                  <a:txBody>
                    <a:bodyPr/>
                    <a:lstStyle/>
                    <a:p>
                      <a:pPr algn="ctr">
                        <a:defRPr sz="1800"/>
                      </a:pPr>
                      <a:r>
                        <a:rPr sz="2800">
                          <a:latin typeface="Calibri"/>
                          <a:ea typeface="Calibri"/>
                          <a:cs typeface="Calibri"/>
                        </a:rPr>
                        <a:t>13</a:t>
                      </a:r>
                    </a:p>
                  </a:txBody>
                  <a:tcPr marL="12700" marR="12700" marT="12700" marB="12700" anchor="ctr" anchorCtr="0" horzOverflow="overflow"/>
                </a:tc>
                <a:tc>
                  <a:txBody>
                    <a:bodyPr/>
                    <a:lstStyle/>
                    <a:p>
                      <a:pPr algn="ctr">
                        <a:defRPr sz="1800"/>
                      </a:pPr>
                      <a:r>
                        <a:rPr sz="2800">
                          <a:latin typeface="Calibri"/>
                          <a:ea typeface="Calibri"/>
                          <a:cs typeface="Calibri"/>
                        </a:rPr>
                        <a:t>30–40%</a:t>
                      </a:r>
                    </a:p>
                  </a:txBody>
                  <a:tcPr marL="12700" marR="12700" marT="12700" marB="12700" anchor="ctr" anchorCtr="0" horzOverflow="overflow"/>
                </a:tc>
                <a:tc>
                  <a:txBody>
                    <a:bodyPr/>
                    <a:lstStyle/>
                    <a:p>
                      <a:pPr algn="ctr">
                        <a:defRPr sz="1800"/>
                      </a:pPr>
                      <a:r>
                        <a:rPr sz="2800">
                          <a:latin typeface="Calibri"/>
                          <a:ea typeface="Calibri"/>
                          <a:cs typeface="Calibri"/>
                        </a:rPr>
                        <a:t>130</a:t>
                      </a:r>
                    </a:p>
                  </a:txBody>
                  <a:tcPr marL="12700" marR="12700" marT="12700" marB="12700" anchor="ctr" anchorCtr="0" horzOverflow="overflow"/>
                </a:tc>
                <a:tc>
                  <a:txBody>
                    <a:bodyPr/>
                    <a:lstStyle/>
                    <a:p>
                      <a:pPr algn="ctr">
                        <a:defRPr sz="1800"/>
                      </a:pPr>
                      <a:r>
                        <a:rPr sz="2800">
                          <a:latin typeface="Calibri"/>
                          <a:ea typeface="Calibri"/>
                          <a:cs typeface="Calibri"/>
                        </a:rPr>
                        <a:t>19</a:t>
                      </a:r>
                    </a:p>
                  </a:txBody>
                  <a:tcPr marL="12700" marR="12700" marT="12700" marB="12700" anchor="ctr" anchorCtr="0" horzOverflow="overflow"/>
                </a:tc>
              </a:tr>
              <a:tr h="914025">
                <a:tc>
                  <a:txBody>
                    <a:bodyPr/>
                    <a:lstStyle/>
                    <a:p>
                      <a:pPr algn="ctr">
                        <a:defRPr sz="1800"/>
                      </a:pPr>
                      <a:r>
                        <a:rPr sz="2800">
                          <a:latin typeface="Calibri"/>
                          <a:ea typeface="Calibri"/>
                          <a:cs typeface="Calibri"/>
                        </a:rPr>
                        <a:t>4–8 y</a:t>
                      </a:r>
                    </a:p>
                  </a:txBody>
                  <a:tcPr marL="12700" marR="12700" marT="12700" marB="12700" anchor="ctr" anchorCtr="0" horzOverflow="overflow"/>
                </a:tc>
                <a:tc>
                  <a:txBody>
                    <a:bodyPr/>
                    <a:lstStyle/>
                    <a:p>
                      <a:pPr algn="ctr">
                        <a:defRPr sz="1800"/>
                      </a:pPr>
                      <a:r>
                        <a:rPr sz="2800">
                          <a:latin typeface="Calibri"/>
                          <a:ea typeface="Calibri"/>
                          <a:cs typeface="Calibri"/>
                        </a:rPr>
                        <a:t>19</a:t>
                      </a:r>
                    </a:p>
                  </a:txBody>
                  <a:tcPr marL="12700" marR="12700" marT="12700" marB="12700" anchor="ctr" anchorCtr="0" horzOverflow="overflow"/>
                </a:tc>
                <a:tc>
                  <a:txBody>
                    <a:bodyPr/>
                    <a:lstStyle/>
                    <a:p>
                      <a:pPr algn="ctr">
                        <a:defRPr sz="1800"/>
                      </a:pPr>
                      <a:r>
                        <a:rPr sz="2800">
                          <a:latin typeface="Calibri"/>
                          <a:ea typeface="Calibri"/>
                          <a:cs typeface="Calibri"/>
                        </a:rPr>
                        <a:t>25–35%</a:t>
                      </a:r>
                    </a:p>
                  </a:txBody>
                  <a:tcPr marL="12700" marR="12700" marT="12700" marB="12700" anchor="ctr" anchorCtr="0" horzOverflow="overflow"/>
                </a:tc>
                <a:tc>
                  <a:txBody>
                    <a:bodyPr/>
                    <a:lstStyle/>
                    <a:p>
                      <a:pPr algn="ctr">
                        <a:defRPr sz="1800"/>
                      </a:pPr>
                      <a:r>
                        <a:rPr sz="2800">
                          <a:latin typeface="Calibri"/>
                          <a:ea typeface="Calibri"/>
                          <a:cs typeface="Calibri"/>
                        </a:rPr>
                        <a:t>130</a:t>
                      </a:r>
                    </a:p>
                  </a:txBody>
                  <a:tcPr marL="12700" marR="12700" marT="12700" marB="12700" anchor="ctr" anchorCtr="0" horzOverflow="overflow"/>
                </a:tc>
                <a:tc>
                  <a:txBody>
                    <a:bodyPr/>
                    <a:lstStyle/>
                    <a:p>
                      <a:pPr algn="ctr">
                        <a:defRPr sz="1800"/>
                      </a:pPr>
                      <a:r>
                        <a:rPr sz="2800">
                          <a:latin typeface="Calibri"/>
                          <a:ea typeface="Calibri"/>
                          <a:cs typeface="Calibri"/>
                        </a:rPr>
                        <a:t>25</a:t>
                      </a:r>
                    </a:p>
                  </a:txBody>
                  <a:tcPr marL="12700" marR="12700" marT="12700" marB="12700" anchor="ctr" anchorCtr="0" horzOverflow="overflow"/>
                </a:tc>
              </a:tr>
              <a:tr h="1416725">
                <a:tc>
                  <a:txBody>
                    <a:bodyPr/>
                    <a:lstStyle/>
                    <a:p>
                      <a:pPr algn="ctr">
                        <a:defRPr sz="1800"/>
                      </a:pPr>
                      <a:r>
                        <a:rPr sz="2800">
                          <a:latin typeface="Calibri"/>
                          <a:ea typeface="Calibri"/>
                          <a:cs typeface="Calibri"/>
                        </a:rPr>
                        <a:t>9–13 y (girls)</a:t>
                      </a:r>
                    </a:p>
                  </a:txBody>
                  <a:tcPr marL="12700" marR="12700" marT="12700" marB="12700" anchor="ctr" anchorCtr="0" horzOverflow="overflow"/>
                </a:tc>
                <a:tc>
                  <a:txBody>
                    <a:bodyPr/>
                    <a:lstStyle/>
                    <a:p>
                      <a:pPr algn="ctr">
                        <a:defRPr sz="1800"/>
                      </a:pPr>
                      <a:r>
                        <a:rPr sz="2800">
                          <a:latin typeface="Calibri"/>
                          <a:ea typeface="Calibri"/>
                          <a:cs typeface="Calibri"/>
                        </a:rPr>
                        <a:t>34</a:t>
                      </a:r>
                    </a:p>
                  </a:txBody>
                  <a:tcPr marL="12700" marR="12700" marT="12700" marB="12700" anchor="ctr" anchorCtr="0" horzOverflow="overflow"/>
                </a:tc>
                <a:tc>
                  <a:txBody>
                    <a:bodyPr/>
                    <a:lstStyle/>
                    <a:p>
                      <a:pPr algn="ctr">
                        <a:defRPr sz="1800"/>
                      </a:pPr>
                      <a:r>
                        <a:rPr sz="2800">
                          <a:latin typeface="Calibri"/>
                          <a:ea typeface="Calibri"/>
                          <a:cs typeface="Calibri"/>
                        </a:rPr>
                        <a:t>25–35%</a:t>
                      </a:r>
                    </a:p>
                  </a:txBody>
                  <a:tcPr marL="12700" marR="12700" marT="12700" marB="12700" anchor="ctr" anchorCtr="0" horzOverflow="overflow"/>
                </a:tc>
                <a:tc>
                  <a:txBody>
                    <a:bodyPr/>
                    <a:lstStyle/>
                    <a:p>
                      <a:pPr algn="ctr">
                        <a:defRPr sz="1800"/>
                      </a:pPr>
                      <a:r>
                        <a:rPr sz="2800">
                          <a:latin typeface="Calibri"/>
                          <a:ea typeface="Calibri"/>
                          <a:cs typeface="Calibri"/>
                        </a:rPr>
                        <a:t>130</a:t>
                      </a:r>
                    </a:p>
                  </a:txBody>
                  <a:tcPr marL="12700" marR="12700" marT="12700" marB="12700" anchor="ctr" anchorCtr="0" horzOverflow="overflow"/>
                </a:tc>
                <a:tc>
                  <a:txBody>
                    <a:bodyPr/>
                    <a:lstStyle/>
                    <a:p>
                      <a:pPr algn="ctr">
                        <a:defRPr sz="1800"/>
                      </a:pPr>
                      <a:r>
                        <a:rPr sz="2800">
                          <a:latin typeface="Calibri"/>
                          <a:ea typeface="Calibri"/>
                          <a:cs typeface="Calibri"/>
                        </a:rPr>
                        <a:t>26</a:t>
                      </a:r>
                    </a:p>
                  </a:txBody>
                  <a:tcPr marL="12700" marR="12700" marT="12700" marB="12700" anchor="ctr" anchorCtr="0" horzOverflow="overflow"/>
                </a:tc>
              </a:tr>
              <a:tr h="1416725">
                <a:tc>
                  <a:txBody>
                    <a:bodyPr/>
                    <a:lstStyle/>
                    <a:p>
                      <a:pPr algn="ctr">
                        <a:defRPr sz="1800"/>
                      </a:pPr>
                      <a:r>
                        <a:rPr sz="2800">
                          <a:latin typeface="Calibri"/>
                          <a:ea typeface="Calibri"/>
                          <a:cs typeface="Calibri"/>
                        </a:rPr>
                        <a:t>9–13 y (boys)</a:t>
                      </a:r>
                    </a:p>
                  </a:txBody>
                  <a:tcPr marL="12700" marR="12700" marT="12700" marB="12700" anchor="ctr" anchorCtr="0" horzOverflow="overflow"/>
                </a:tc>
                <a:tc>
                  <a:txBody>
                    <a:bodyPr/>
                    <a:lstStyle/>
                    <a:p>
                      <a:pPr algn="ctr">
                        <a:defRPr sz="1800"/>
                      </a:pPr>
                      <a:r>
                        <a:rPr sz="2800">
                          <a:latin typeface="Calibri"/>
                          <a:ea typeface="Calibri"/>
                          <a:cs typeface="Calibri"/>
                        </a:rPr>
                        <a:t>34</a:t>
                      </a:r>
                    </a:p>
                  </a:txBody>
                  <a:tcPr marL="12700" marR="12700" marT="12700" marB="12700" anchor="ctr" anchorCtr="0" horzOverflow="overflow"/>
                </a:tc>
                <a:tc>
                  <a:txBody>
                    <a:bodyPr/>
                    <a:lstStyle/>
                    <a:p>
                      <a:pPr algn="ctr">
                        <a:defRPr sz="1800"/>
                      </a:pPr>
                      <a:r>
                        <a:rPr sz="2800">
                          <a:latin typeface="Calibri"/>
                          <a:ea typeface="Calibri"/>
                          <a:cs typeface="Calibri"/>
                        </a:rPr>
                        <a:t>25–35%</a:t>
                      </a:r>
                    </a:p>
                  </a:txBody>
                  <a:tcPr marL="12700" marR="12700" marT="12700" marB="12700" anchor="ctr" anchorCtr="0" horzOverflow="overflow"/>
                </a:tc>
                <a:tc>
                  <a:txBody>
                    <a:bodyPr/>
                    <a:lstStyle/>
                    <a:p>
                      <a:pPr algn="ctr">
                        <a:defRPr sz="1800"/>
                      </a:pPr>
                      <a:r>
                        <a:rPr sz="2800">
                          <a:latin typeface="Calibri"/>
                          <a:ea typeface="Calibri"/>
                          <a:cs typeface="Calibri"/>
                        </a:rPr>
                        <a:t>130</a:t>
                      </a:r>
                    </a:p>
                  </a:txBody>
                  <a:tcPr marL="12700" marR="12700" marT="12700" marB="12700" anchor="ctr" anchorCtr="0" horzOverflow="overflow"/>
                </a:tc>
                <a:tc>
                  <a:txBody>
                    <a:bodyPr/>
                    <a:lstStyle/>
                    <a:p>
                      <a:pPr algn="ctr">
                        <a:defRPr sz="1800"/>
                      </a:pPr>
                      <a:r>
                        <a:rPr sz="2800">
                          <a:latin typeface="Calibri"/>
                          <a:ea typeface="Calibri"/>
                          <a:cs typeface="Calibri"/>
                        </a:rPr>
                        <a:t>31</a:t>
                      </a:r>
                    </a:p>
                  </a:txBody>
                  <a:tcPr marL="12700" marR="12700" marT="12700" marB="12700" anchor="ctr" anchorCtr="0" horzOverflow="overflow"/>
                </a:tc>
              </a:tr>
            </a:tbl>
          </a:graphicData>
        </a:graphic>
      </p:graphicFrame>
      <p:sp>
        <p:nvSpPr>
          <p:cNvPr id="335" name="Google Shape;318;p25"/>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36" name="Google Shape;319;p25"/>
          <p:cNvSpPr/>
          <p:nvPr/>
        </p:nvSpPr>
        <p:spPr>
          <a:xfrm>
            <a:off x="16678474" y="13921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337" name="Google Shape;320;p25"/>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1" name="Google Shape;325;p26"/>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342" name="Google Shape;326;p26"/>
          <p:cNvSpPr txBox="1"/>
          <p:nvPr/>
        </p:nvSpPr>
        <p:spPr>
          <a:xfrm>
            <a:off x="703805" y="474001"/>
            <a:ext cx="16880390" cy="258654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ct val="116665"/>
              </a:lnSpc>
              <a:defRPr sz="7800">
                <a:solidFill>
                  <a:srgbClr val="FFFFFF"/>
                </a:solidFill>
                <a:latin typeface="Poppins"/>
                <a:ea typeface="Poppins"/>
                <a:cs typeface="Poppins"/>
                <a:sym typeface="Poppins"/>
              </a:defRPr>
            </a:pPr>
            <a:r>
              <a:t>Key Nutrition for Children </a:t>
            </a:r>
          </a:p>
          <a:p>
            <a:pPr>
              <a:lnSpc>
                <a:spcPct val="116665"/>
              </a:lnSpc>
              <a:defRPr sz="7800">
                <a:solidFill>
                  <a:srgbClr val="FFFFFF"/>
                </a:solidFill>
                <a:latin typeface="Poppins"/>
                <a:ea typeface="Poppins"/>
                <a:cs typeface="Poppins"/>
                <a:sym typeface="Poppins"/>
              </a:defRPr>
            </a:pPr>
            <a:r>
              <a:t>(1-13 years)</a:t>
            </a:r>
          </a:p>
        </p:txBody>
      </p:sp>
      <p:sp>
        <p:nvSpPr>
          <p:cNvPr id="343" name="Google Shape;327;p26"/>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344" name="Google Shape;328;p26"/>
          <p:cNvSpPr txBox="1"/>
          <p:nvPr/>
        </p:nvSpPr>
        <p:spPr>
          <a:xfrm>
            <a:off x="1105323" y="3783157"/>
            <a:ext cx="15912601" cy="3487236"/>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indent="387350"/>
            <a:endParaRPr sz="3900">
              <a:latin typeface="Calibri"/>
              <a:ea typeface="Calibri"/>
              <a:cs typeface="Calibri"/>
              <a:sym typeface="Calibri"/>
            </a:endParaRPr>
          </a:p>
          <a:p>
            <a:pPr marL="391026" indent="-391026">
              <a:spcBef>
                <a:spcPts val="1200"/>
              </a:spcBef>
              <a:buClr>
                <a:srgbClr val="000000"/>
              </a:buClr>
              <a:buSzPts val="3900"/>
              <a:buFont typeface="Times Roman"/>
              <a:buChar char="•"/>
              <a:defRPr sz="3900">
                <a:latin typeface="Calibri"/>
                <a:ea typeface="Calibri"/>
                <a:cs typeface="Calibri"/>
                <a:sym typeface="Calibri"/>
              </a:defRPr>
            </a:pPr>
            <a:r>
              <a:t>Priorities: </a:t>
            </a:r>
            <a:r>
              <a:rPr b="1"/>
              <a:t>growth</a:t>
            </a:r>
            <a:r>
              <a:t>, </a:t>
            </a:r>
            <a:r>
              <a:rPr b="1"/>
              <a:t>bone health</a:t>
            </a:r>
            <a:r>
              <a:t>, </a:t>
            </a:r>
            <a:r>
              <a:rPr b="1"/>
              <a:t>iron status</a:t>
            </a:r>
            <a:r>
              <a:t>, </a:t>
            </a:r>
            <a:r>
              <a:rPr b="1"/>
              <a:t>healthy habits</a:t>
            </a:r>
            <a:endParaRPr b="1"/>
          </a:p>
          <a:p>
            <a:pPr marL="391026" indent="-391026">
              <a:spcBef>
                <a:spcPts val="1200"/>
              </a:spcBef>
              <a:buClr>
                <a:srgbClr val="000000"/>
              </a:buClr>
              <a:buSzPts val="3900"/>
              <a:buFont typeface="Times Roman"/>
              <a:buChar char="•"/>
              <a:defRPr sz="3900">
                <a:latin typeface="Calibri"/>
                <a:ea typeface="Calibri"/>
                <a:cs typeface="Calibri"/>
                <a:sym typeface="Calibri"/>
              </a:defRPr>
            </a:pPr>
            <a:r>
              <a:t>Pattern: </a:t>
            </a:r>
            <a:r>
              <a:rPr b="1"/>
              <a:t>Regular meals + 1–2 snacks</a:t>
            </a:r>
            <a:r>
              <a:t>, water as default drink</a:t>
            </a:r>
          </a:p>
          <a:p>
            <a:pPr marL="391026" indent="-391026">
              <a:spcBef>
                <a:spcPts val="1200"/>
              </a:spcBef>
              <a:buClr>
                <a:srgbClr val="000000"/>
              </a:buClr>
              <a:buSzPts val="3900"/>
              <a:buFont typeface="Times Roman"/>
              <a:buChar char="•"/>
              <a:defRPr sz="3900">
                <a:latin typeface="Calibri"/>
                <a:ea typeface="Calibri"/>
                <a:cs typeface="Calibri"/>
                <a:sym typeface="Calibri"/>
              </a:defRPr>
            </a:pPr>
            <a:r>
              <a:t>Build plates around: </a:t>
            </a:r>
            <a:r>
              <a:rPr b="1"/>
              <a:t>protein + produce + whole grain + dairy/fortified alternative</a:t>
            </a:r>
          </a:p>
        </p:txBody>
      </p:sp>
      <p:sp>
        <p:nvSpPr>
          <p:cNvPr id="345" name="Google Shape;329;p26"/>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46" name="Google Shape;330;p26"/>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0" name="Google Shape;335;p27"/>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351" name="Google Shape;336;p27"/>
          <p:cNvSpPr txBox="1"/>
          <p:nvPr/>
        </p:nvSpPr>
        <p:spPr>
          <a:xfrm>
            <a:off x="703805" y="474001"/>
            <a:ext cx="16880390" cy="258654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ct val="116665"/>
              </a:lnSpc>
              <a:defRPr sz="7800">
                <a:solidFill>
                  <a:srgbClr val="FFFFFF"/>
                </a:solidFill>
                <a:latin typeface="Poppins"/>
                <a:ea typeface="Poppins"/>
                <a:cs typeface="Poppins"/>
                <a:sym typeface="Poppins"/>
              </a:defRPr>
            </a:pPr>
            <a:r>
              <a:t>Key Micronutrients for Children </a:t>
            </a:r>
          </a:p>
          <a:p>
            <a:pPr>
              <a:lnSpc>
                <a:spcPct val="116665"/>
              </a:lnSpc>
              <a:defRPr sz="7800">
                <a:solidFill>
                  <a:srgbClr val="FFFFFF"/>
                </a:solidFill>
                <a:latin typeface="Poppins"/>
                <a:ea typeface="Poppins"/>
                <a:cs typeface="Poppins"/>
                <a:sym typeface="Poppins"/>
              </a:defRPr>
            </a:pPr>
            <a:r>
              <a:t>(1-13 years)</a:t>
            </a:r>
          </a:p>
        </p:txBody>
      </p:sp>
      <p:sp>
        <p:nvSpPr>
          <p:cNvPr id="352" name="Google Shape;337;p27"/>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353" name="Google Shape;338;p27"/>
          <p:cNvGraphicFramePr/>
          <p:nvPr/>
        </p:nvGraphicFramePr>
        <p:xfrm>
          <a:off x="152414" y="3132263"/>
          <a:ext cx="17983176" cy="6813301"/>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2909925"/>
                <a:gridCol w="1040349"/>
                <a:gridCol w="1040349"/>
                <a:gridCol w="1040349"/>
                <a:gridCol w="4167949"/>
                <a:gridCol w="7784249"/>
              </a:tblGrid>
              <a:tr h="520100">
                <a:tc>
                  <a:txBody>
                    <a:bodyPr/>
                    <a:lstStyle/>
                    <a:p>
                      <a:pPr algn="ctr">
                        <a:defRPr sz="1800"/>
                      </a:pPr>
                      <a:r>
                        <a:rPr b="1" sz="2000">
                          <a:latin typeface="Calibri"/>
                          <a:ea typeface="Calibri"/>
                          <a:cs typeface="Calibri"/>
                        </a:rPr>
                        <a:t>Nutrient</a:t>
                      </a:r>
                    </a:p>
                  </a:txBody>
                  <a:tcPr marL="12700" marR="12700" marT="12700" marB="12700" anchor="ctr" anchorCtr="0" horzOverflow="overflow"/>
                </a:tc>
                <a:tc>
                  <a:txBody>
                    <a:bodyPr/>
                    <a:lstStyle/>
                    <a:p>
                      <a:pPr algn="ctr">
                        <a:defRPr sz="1800"/>
                      </a:pPr>
                      <a:r>
                        <a:rPr b="1" sz="2000">
                          <a:latin typeface="Calibri"/>
                          <a:ea typeface="Calibri"/>
                          <a:cs typeface="Calibri"/>
                        </a:rPr>
                        <a:t>1–3 y</a:t>
                      </a:r>
                    </a:p>
                  </a:txBody>
                  <a:tcPr marL="12700" marR="12700" marT="12700" marB="12700" anchor="ctr" anchorCtr="0" horzOverflow="overflow"/>
                </a:tc>
                <a:tc>
                  <a:txBody>
                    <a:bodyPr/>
                    <a:lstStyle/>
                    <a:p>
                      <a:pPr algn="ctr">
                        <a:defRPr sz="1800"/>
                      </a:pPr>
                      <a:r>
                        <a:rPr b="1" sz="2000">
                          <a:latin typeface="Calibri"/>
                          <a:ea typeface="Calibri"/>
                          <a:cs typeface="Calibri"/>
                        </a:rPr>
                        <a:t>4–8 y</a:t>
                      </a:r>
                    </a:p>
                  </a:txBody>
                  <a:tcPr marL="12700" marR="12700" marT="12700" marB="12700" anchor="ctr" anchorCtr="0" horzOverflow="overflow"/>
                </a:tc>
                <a:tc>
                  <a:txBody>
                    <a:bodyPr/>
                    <a:lstStyle/>
                    <a:p>
                      <a:pPr algn="ctr">
                        <a:defRPr sz="1800"/>
                      </a:pPr>
                      <a:r>
                        <a:rPr b="1" sz="2000">
                          <a:latin typeface="Calibri"/>
                          <a:ea typeface="Calibri"/>
                          <a:cs typeface="Calibri"/>
                        </a:rPr>
                        <a:t>9–13 y</a:t>
                      </a:r>
                    </a:p>
                  </a:txBody>
                  <a:tcPr marL="12700" marR="12700" marT="12700" marB="12700" anchor="ctr" anchorCtr="0" horzOverflow="overflow"/>
                </a:tc>
                <a:tc>
                  <a:txBody>
                    <a:bodyPr/>
                    <a:lstStyle/>
                    <a:p>
                      <a:pPr algn="ctr">
                        <a:defRPr sz="1800"/>
                      </a:pPr>
                      <a:r>
                        <a:rPr b="1" sz="2000">
                          <a:latin typeface="Calibri"/>
                          <a:ea typeface="Calibri"/>
                          <a:cs typeface="Calibri"/>
                        </a:rPr>
                        <a:t>Why it matters</a:t>
                      </a:r>
                    </a:p>
                  </a:txBody>
                  <a:tcPr marL="12700" marR="12700" marT="12700" marB="12700" anchor="ctr" anchorCtr="0" horzOverflow="overflow"/>
                </a:tc>
                <a:tc>
                  <a:txBody>
                    <a:bodyPr/>
                    <a:lstStyle/>
                    <a:p>
                      <a:pPr algn="ctr">
                        <a:defRPr sz="1800"/>
                      </a:pPr>
                      <a:r>
                        <a:rPr b="1" sz="2000">
                          <a:latin typeface="Calibri"/>
                          <a:ea typeface="Calibri"/>
                          <a:cs typeface="Calibri"/>
                        </a:rPr>
                        <a:t>Top food sources</a:t>
                      </a:r>
                    </a:p>
                  </a:txBody>
                  <a:tcPr marL="12700" marR="12700" marT="12700" marB="12700" anchor="ctr" anchorCtr="0" horzOverflow="overflow"/>
                </a:tc>
              </a:tr>
              <a:tr h="520100">
                <a:tc>
                  <a:txBody>
                    <a:bodyPr/>
                    <a:lstStyle/>
                    <a:p>
                      <a:pPr algn="ctr">
                        <a:defRPr sz="1800"/>
                      </a:pPr>
                      <a:r>
                        <a:rPr b="1" sz="2000">
                          <a:latin typeface="Calibri"/>
                          <a:ea typeface="Calibri"/>
                          <a:cs typeface="Calibri"/>
                        </a:rPr>
                        <a:t>Calcium (mg)</a:t>
                      </a:r>
                    </a:p>
                  </a:txBody>
                  <a:tcPr marL="12700" marR="12700" marT="12700" marB="12700" anchor="ctr" anchorCtr="0" horzOverflow="overflow"/>
                </a:tc>
                <a:tc>
                  <a:txBody>
                    <a:bodyPr/>
                    <a:lstStyle/>
                    <a:p>
                      <a:pPr algn="ctr">
                        <a:defRPr sz="1800"/>
                      </a:pPr>
                      <a:r>
                        <a:rPr b="1" sz="2000">
                          <a:latin typeface="Calibri"/>
                          <a:ea typeface="Calibri"/>
                          <a:cs typeface="Calibri"/>
                        </a:rPr>
                        <a:t>700</a:t>
                      </a:r>
                    </a:p>
                  </a:txBody>
                  <a:tcPr marL="12700" marR="12700" marT="12700" marB="12700" anchor="ctr" anchorCtr="0" horzOverflow="overflow"/>
                </a:tc>
                <a:tc>
                  <a:txBody>
                    <a:bodyPr/>
                    <a:lstStyle/>
                    <a:p>
                      <a:pPr algn="ctr">
                        <a:defRPr sz="1800"/>
                      </a:pPr>
                      <a:r>
                        <a:rPr b="1" sz="2000">
                          <a:latin typeface="Calibri"/>
                          <a:ea typeface="Calibri"/>
                          <a:cs typeface="Calibri"/>
                        </a:rPr>
                        <a:t>1,000</a:t>
                      </a:r>
                    </a:p>
                  </a:txBody>
                  <a:tcPr marL="12700" marR="12700" marT="12700" marB="12700" anchor="ctr" anchorCtr="0" horzOverflow="overflow"/>
                </a:tc>
                <a:tc>
                  <a:txBody>
                    <a:bodyPr/>
                    <a:lstStyle/>
                    <a:p>
                      <a:pPr algn="ctr">
                        <a:defRPr sz="1800"/>
                      </a:pPr>
                      <a:r>
                        <a:rPr b="1" sz="2000">
                          <a:latin typeface="Calibri"/>
                          <a:ea typeface="Calibri"/>
                          <a:cs typeface="Calibri"/>
                        </a:rPr>
                        <a:t>1,300</a:t>
                      </a:r>
                    </a:p>
                  </a:txBody>
                  <a:tcPr marL="12700" marR="12700" marT="12700" marB="12700" anchor="ctr" anchorCtr="0" horzOverflow="overflow"/>
                </a:tc>
                <a:tc>
                  <a:txBody>
                    <a:bodyPr/>
                    <a:lstStyle/>
                    <a:p>
                      <a:pPr algn="ctr">
                        <a:defRPr sz="1800"/>
                      </a:pPr>
                      <a:r>
                        <a:rPr sz="2000">
                          <a:latin typeface="Calibri"/>
                          <a:ea typeface="Calibri"/>
                          <a:cs typeface="Calibri"/>
                        </a:rPr>
                        <a:t>Bone &amp; teeth mineralization</a:t>
                      </a:r>
                    </a:p>
                  </a:txBody>
                  <a:tcPr marL="12700" marR="12700" marT="12700" marB="12700" anchor="ctr" anchorCtr="0" horzOverflow="overflow"/>
                </a:tc>
                <a:tc>
                  <a:txBody>
                    <a:bodyPr/>
                    <a:lstStyle/>
                    <a:p>
                      <a:pPr algn="ctr">
                        <a:defRPr sz="1800"/>
                      </a:pPr>
                      <a:r>
                        <a:rPr sz="2000">
                          <a:latin typeface="Calibri"/>
                          <a:ea typeface="Calibri"/>
                          <a:cs typeface="Calibri"/>
                        </a:rPr>
                        <a:t>Dairy/fortified milk/yogurt, tofu (Ca-set), greens</a:t>
                      </a:r>
                    </a:p>
                  </a:txBody>
                  <a:tcPr marL="12700" marR="12700" marT="12700" marB="12700" anchor="ctr" anchorCtr="0" horzOverflow="overflow"/>
                </a:tc>
              </a:tr>
              <a:tr h="806150">
                <a:tc>
                  <a:txBody>
                    <a:bodyPr/>
                    <a:lstStyle/>
                    <a:p>
                      <a:pPr algn="ctr">
                        <a:defRPr sz="1800"/>
                      </a:pPr>
                      <a:r>
                        <a:rPr b="1" sz="2000">
                          <a:latin typeface="Calibri"/>
                          <a:ea typeface="Calibri"/>
                          <a:cs typeface="Calibri"/>
                        </a:rPr>
                        <a:t>Vitamin D (IU / mcg)</a:t>
                      </a:r>
                    </a:p>
                  </a:txBody>
                  <a:tcPr marL="12700" marR="12700" marT="12700" marB="12700" anchor="ctr" anchorCtr="0" horzOverflow="overflow"/>
                </a:tc>
                <a:tc>
                  <a:txBody>
                    <a:bodyPr/>
                    <a:lstStyle/>
                    <a:p>
                      <a:pPr algn="ctr">
                        <a:defRPr sz="1800"/>
                      </a:pPr>
                      <a:r>
                        <a:rPr b="1" sz="2000">
                          <a:latin typeface="Calibri"/>
                          <a:ea typeface="Calibri"/>
                          <a:cs typeface="Calibri"/>
                        </a:rPr>
                        <a:t>600 / 15</a:t>
                      </a:r>
                    </a:p>
                  </a:txBody>
                  <a:tcPr marL="12700" marR="12700" marT="12700" marB="12700" anchor="ctr" anchorCtr="0" horzOverflow="overflow"/>
                </a:tc>
                <a:tc>
                  <a:txBody>
                    <a:bodyPr/>
                    <a:lstStyle/>
                    <a:p>
                      <a:pPr algn="ctr">
                        <a:defRPr sz="1800"/>
                      </a:pPr>
                      <a:r>
                        <a:rPr b="1" sz="2000">
                          <a:latin typeface="Calibri"/>
                          <a:ea typeface="Calibri"/>
                          <a:cs typeface="Calibri"/>
                        </a:rPr>
                        <a:t>600 / 15</a:t>
                      </a:r>
                    </a:p>
                  </a:txBody>
                  <a:tcPr marL="12700" marR="12700" marT="12700" marB="12700" anchor="ctr" anchorCtr="0" horzOverflow="overflow"/>
                </a:tc>
                <a:tc>
                  <a:txBody>
                    <a:bodyPr/>
                    <a:lstStyle/>
                    <a:p>
                      <a:pPr algn="ctr">
                        <a:defRPr sz="1800"/>
                      </a:pPr>
                      <a:r>
                        <a:rPr b="1" sz="2000">
                          <a:latin typeface="Calibri"/>
                          <a:ea typeface="Calibri"/>
                          <a:cs typeface="Calibri"/>
                        </a:rPr>
                        <a:t>600 / 15</a:t>
                      </a:r>
                    </a:p>
                  </a:txBody>
                  <a:tcPr marL="12700" marR="12700" marT="12700" marB="12700" anchor="ctr" anchorCtr="0" horzOverflow="overflow"/>
                </a:tc>
                <a:tc>
                  <a:txBody>
                    <a:bodyPr/>
                    <a:lstStyle/>
                    <a:p>
                      <a:pPr algn="ctr">
                        <a:defRPr sz="1800"/>
                      </a:pPr>
                      <a:r>
                        <a:rPr sz="2000">
                          <a:latin typeface="Calibri"/>
                          <a:ea typeface="Calibri"/>
                          <a:cs typeface="Calibri"/>
                        </a:rPr>
                        <a:t>Calcium absorption; bone/immune</a:t>
                      </a:r>
                    </a:p>
                  </a:txBody>
                  <a:tcPr marL="12700" marR="12700" marT="12700" marB="12700" anchor="ctr" anchorCtr="0" horzOverflow="overflow"/>
                </a:tc>
                <a:tc>
                  <a:txBody>
                    <a:bodyPr/>
                    <a:lstStyle/>
                    <a:p>
                      <a:pPr algn="ctr">
                        <a:defRPr sz="1800"/>
                      </a:pPr>
                      <a:r>
                        <a:rPr sz="2000">
                          <a:latin typeface="Calibri"/>
                          <a:ea typeface="Calibri"/>
                          <a:cs typeface="Calibri"/>
                        </a:rPr>
                        <a:t>Fortified milk, fatty fish; consider supplement if low sun</a:t>
                      </a:r>
                    </a:p>
                  </a:txBody>
                  <a:tcPr marL="12700" marR="12700" marT="12700" marB="12700" anchor="ctr" anchorCtr="0" horzOverflow="overflow"/>
                </a:tc>
              </a:tr>
              <a:tr h="520100">
                <a:tc>
                  <a:txBody>
                    <a:bodyPr/>
                    <a:lstStyle/>
                    <a:p>
                      <a:pPr algn="ctr">
                        <a:defRPr sz="1800"/>
                      </a:pPr>
                      <a:r>
                        <a:rPr b="1" sz="2000">
                          <a:latin typeface="Calibri"/>
                          <a:ea typeface="Calibri"/>
                          <a:cs typeface="Calibri"/>
                        </a:rPr>
                        <a:t>Iron (mg)</a:t>
                      </a:r>
                    </a:p>
                  </a:txBody>
                  <a:tcPr marL="12700" marR="12700" marT="12700" marB="12700" anchor="ctr" anchorCtr="0" horzOverflow="overflow"/>
                </a:tc>
                <a:tc>
                  <a:txBody>
                    <a:bodyPr/>
                    <a:lstStyle/>
                    <a:p>
                      <a:pPr algn="ctr">
                        <a:defRPr sz="1800"/>
                      </a:pPr>
                      <a:r>
                        <a:rPr b="1" sz="2000">
                          <a:latin typeface="Calibri"/>
                          <a:ea typeface="Calibri"/>
                          <a:cs typeface="Calibri"/>
                        </a:rPr>
                        <a:t>7</a:t>
                      </a:r>
                    </a:p>
                  </a:txBody>
                  <a:tcPr marL="12700" marR="12700" marT="12700" marB="12700" anchor="ctr" anchorCtr="0" horzOverflow="overflow"/>
                </a:tc>
                <a:tc>
                  <a:txBody>
                    <a:bodyPr/>
                    <a:lstStyle/>
                    <a:p>
                      <a:pPr algn="ctr">
                        <a:defRPr sz="1800"/>
                      </a:pPr>
                      <a:r>
                        <a:rPr b="1" sz="2000">
                          <a:latin typeface="Calibri"/>
                          <a:ea typeface="Calibri"/>
                          <a:cs typeface="Calibri"/>
                        </a:rPr>
                        <a:t>10</a:t>
                      </a:r>
                    </a:p>
                  </a:txBody>
                  <a:tcPr marL="12700" marR="12700" marT="12700" marB="12700" anchor="ctr" anchorCtr="0" horzOverflow="overflow"/>
                </a:tc>
                <a:tc>
                  <a:txBody>
                    <a:bodyPr/>
                    <a:lstStyle/>
                    <a:p>
                      <a:pPr algn="ctr">
                        <a:defRPr sz="1800"/>
                      </a:pPr>
                      <a:r>
                        <a:rPr b="1" sz="2000">
                          <a:latin typeface="Calibri"/>
                          <a:ea typeface="Calibri"/>
                          <a:cs typeface="Calibri"/>
                        </a:rPr>
                        <a:t>8</a:t>
                      </a:r>
                    </a:p>
                  </a:txBody>
                  <a:tcPr marL="12700" marR="12700" marT="12700" marB="12700" anchor="ctr" anchorCtr="0" horzOverflow="overflow"/>
                </a:tc>
                <a:tc>
                  <a:txBody>
                    <a:bodyPr/>
                    <a:lstStyle/>
                    <a:p>
                      <a:pPr algn="ctr">
                        <a:defRPr sz="1800"/>
                      </a:pPr>
                      <a:r>
                        <a:rPr sz="2000">
                          <a:latin typeface="Calibri"/>
                          <a:ea typeface="Calibri"/>
                          <a:cs typeface="Calibri"/>
                        </a:rPr>
                        <a:t>Hemoglobin; cognition</a:t>
                      </a:r>
                    </a:p>
                  </a:txBody>
                  <a:tcPr marL="12700" marR="12700" marT="12700" marB="12700" anchor="ctr" anchorCtr="0" horzOverflow="overflow"/>
                </a:tc>
                <a:tc>
                  <a:txBody>
                    <a:bodyPr/>
                    <a:lstStyle/>
                    <a:p>
                      <a:pPr algn="ctr">
                        <a:defRPr sz="1800"/>
                      </a:pPr>
                      <a:r>
                        <a:rPr sz="2000">
                          <a:latin typeface="Calibri"/>
                          <a:ea typeface="Calibri"/>
                          <a:cs typeface="Calibri"/>
                        </a:rPr>
                        <a:t>Lean meats, beans, iron-fortified cereals + vitamin C</a:t>
                      </a:r>
                    </a:p>
                  </a:txBody>
                  <a:tcPr marL="12700" marR="12700" marT="12700" marB="12700" anchor="ctr" anchorCtr="0" horzOverflow="overflow"/>
                </a:tc>
              </a:tr>
              <a:tr h="520100">
                <a:tc>
                  <a:txBody>
                    <a:bodyPr/>
                    <a:lstStyle/>
                    <a:p>
                      <a:pPr algn="ctr">
                        <a:defRPr sz="1800"/>
                      </a:pPr>
                      <a:r>
                        <a:rPr b="1" sz="2000">
                          <a:latin typeface="Calibri"/>
                          <a:ea typeface="Calibri"/>
                          <a:cs typeface="Calibri"/>
                        </a:rPr>
                        <a:t>Zinc (mg)</a:t>
                      </a:r>
                    </a:p>
                  </a:txBody>
                  <a:tcPr marL="12700" marR="12700" marT="12700" marB="12700" anchor="ctr" anchorCtr="0" horzOverflow="overflow"/>
                </a:tc>
                <a:tc>
                  <a:txBody>
                    <a:bodyPr/>
                    <a:lstStyle/>
                    <a:p>
                      <a:pPr algn="ctr">
                        <a:defRPr sz="1800"/>
                      </a:pPr>
                      <a:r>
                        <a:rPr b="1" sz="2000">
                          <a:latin typeface="Calibri"/>
                          <a:ea typeface="Calibri"/>
                          <a:cs typeface="Calibri"/>
                        </a:rPr>
                        <a:t>3</a:t>
                      </a:r>
                    </a:p>
                  </a:txBody>
                  <a:tcPr marL="12700" marR="12700" marT="12700" marB="12700" anchor="ctr" anchorCtr="0" horzOverflow="overflow"/>
                </a:tc>
                <a:tc>
                  <a:txBody>
                    <a:bodyPr/>
                    <a:lstStyle/>
                    <a:p>
                      <a:pPr algn="ctr">
                        <a:defRPr sz="1800"/>
                      </a:pPr>
                      <a:r>
                        <a:rPr b="1" sz="2000">
                          <a:latin typeface="Calibri"/>
                          <a:ea typeface="Calibri"/>
                          <a:cs typeface="Calibri"/>
                        </a:rPr>
                        <a:t>5</a:t>
                      </a:r>
                    </a:p>
                  </a:txBody>
                  <a:tcPr marL="12700" marR="12700" marT="12700" marB="12700" anchor="ctr" anchorCtr="0" horzOverflow="overflow"/>
                </a:tc>
                <a:tc>
                  <a:txBody>
                    <a:bodyPr/>
                    <a:lstStyle/>
                    <a:p>
                      <a:pPr algn="ctr">
                        <a:defRPr sz="1800"/>
                      </a:pPr>
                      <a:r>
                        <a:rPr b="1" sz="2000">
                          <a:latin typeface="Calibri"/>
                          <a:ea typeface="Calibri"/>
                          <a:cs typeface="Calibri"/>
                        </a:rPr>
                        <a:t>8</a:t>
                      </a:r>
                    </a:p>
                  </a:txBody>
                  <a:tcPr marL="12700" marR="12700" marT="12700" marB="12700" anchor="ctr" anchorCtr="0" horzOverflow="overflow"/>
                </a:tc>
                <a:tc>
                  <a:txBody>
                    <a:bodyPr/>
                    <a:lstStyle/>
                    <a:p>
                      <a:pPr algn="ctr">
                        <a:defRPr sz="1800"/>
                      </a:pPr>
                      <a:r>
                        <a:rPr sz="2000">
                          <a:latin typeface="Calibri"/>
                          <a:ea typeface="Calibri"/>
                          <a:cs typeface="Calibri"/>
                        </a:rPr>
                        <a:t>Growth, immunity, taste</a:t>
                      </a:r>
                    </a:p>
                  </a:txBody>
                  <a:tcPr marL="12700" marR="12700" marT="12700" marB="12700" anchor="ctr" anchorCtr="0" horzOverflow="overflow"/>
                </a:tc>
                <a:tc>
                  <a:txBody>
                    <a:bodyPr/>
                    <a:lstStyle/>
                    <a:p>
                      <a:pPr algn="ctr">
                        <a:defRPr sz="1800"/>
                      </a:pPr>
                      <a:r>
                        <a:rPr sz="2000">
                          <a:latin typeface="Calibri"/>
                          <a:ea typeface="Calibri"/>
                          <a:cs typeface="Calibri"/>
                        </a:rPr>
                        <a:t>Meat, shellfish, beans, nuts/seeds</a:t>
                      </a:r>
                    </a:p>
                  </a:txBody>
                  <a:tcPr marL="12700" marR="12700" marT="12700" marB="12700" anchor="ctr" anchorCtr="0" horzOverflow="overflow"/>
                </a:tc>
              </a:tr>
              <a:tr h="520100">
                <a:tc>
                  <a:txBody>
                    <a:bodyPr/>
                    <a:lstStyle/>
                    <a:p>
                      <a:pPr algn="ctr">
                        <a:defRPr sz="1800"/>
                      </a:pPr>
                      <a:r>
                        <a:rPr b="1" sz="2000">
                          <a:latin typeface="Calibri"/>
                          <a:ea typeface="Calibri"/>
                          <a:cs typeface="Calibri"/>
                        </a:rPr>
                        <a:t>Iodine (mcg)</a:t>
                      </a:r>
                    </a:p>
                  </a:txBody>
                  <a:tcPr marL="12700" marR="12700" marT="12700" marB="12700" anchor="ctr" anchorCtr="0" horzOverflow="overflow"/>
                </a:tc>
                <a:tc>
                  <a:txBody>
                    <a:bodyPr/>
                    <a:lstStyle/>
                    <a:p>
                      <a:pPr algn="ctr">
                        <a:defRPr sz="1800"/>
                      </a:pPr>
                      <a:r>
                        <a:rPr b="1" sz="2000">
                          <a:latin typeface="Calibri"/>
                          <a:ea typeface="Calibri"/>
                          <a:cs typeface="Calibri"/>
                        </a:rPr>
                        <a:t>90</a:t>
                      </a:r>
                    </a:p>
                  </a:txBody>
                  <a:tcPr marL="12700" marR="12700" marT="12700" marB="12700" anchor="ctr" anchorCtr="0" horzOverflow="overflow"/>
                </a:tc>
                <a:tc>
                  <a:txBody>
                    <a:bodyPr/>
                    <a:lstStyle/>
                    <a:p>
                      <a:pPr algn="ctr">
                        <a:defRPr sz="1800"/>
                      </a:pPr>
                      <a:r>
                        <a:rPr b="1" sz="2000">
                          <a:latin typeface="Calibri"/>
                          <a:ea typeface="Calibri"/>
                          <a:cs typeface="Calibri"/>
                        </a:rPr>
                        <a:t>90</a:t>
                      </a:r>
                    </a:p>
                  </a:txBody>
                  <a:tcPr marL="12700" marR="12700" marT="12700" marB="12700" anchor="ctr" anchorCtr="0" horzOverflow="overflow"/>
                </a:tc>
                <a:tc>
                  <a:txBody>
                    <a:bodyPr/>
                    <a:lstStyle/>
                    <a:p>
                      <a:pPr algn="ctr">
                        <a:defRPr sz="1800"/>
                      </a:pPr>
                      <a:r>
                        <a:rPr b="1" sz="2000">
                          <a:latin typeface="Calibri"/>
                          <a:ea typeface="Calibri"/>
                          <a:cs typeface="Calibri"/>
                        </a:rPr>
                        <a:t>120</a:t>
                      </a:r>
                    </a:p>
                  </a:txBody>
                  <a:tcPr marL="12700" marR="12700" marT="12700" marB="12700" anchor="ctr" anchorCtr="0" horzOverflow="overflow"/>
                </a:tc>
                <a:tc>
                  <a:txBody>
                    <a:bodyPr/>
                    <a:lstStyle/>
                    <a:p>
                      <a:pPr algn="ctr">
                        <a:defRPr sz="1800"/>
                      </a:pPr>
                      <a:r>
                        <a:rPr sz="2000">
                          <a:latin typeface="Calibri"/>
                          <a:ea typeface="Calibri"/>
                          <a:cs typeface="Calibri"/>
                        </a:rPr>
                        <a:t>Thyroid → brain development</a:t>
                      </a:r>
                    </a:p>
                  </a:txBody>
                  <a:tcPr marL="12700" marR="12700" marT="12700" marB="12700" anchor="ctr" anchorCtr="0" horzOverflow="overflow"/>
                </a:tc>
                <a:tc>
                  <a:txBody>
                    <a:bodyPr/>
                    <a:lstStyle/>
                    <a:p>
                      <a:pPr algn="ctr">
                        <a:defRPr sz="1800"/>
                      </a:pPr>
                      <a:r>
                        <a:rPr sz="2000">
                          <a:latin typeface="Calibri"/>
                          <a:ea typeface="Calibri"/>
                          <a:cs typeface="Calibri"/>
                        </a:rPr>
                        <a:t>Iodized salt, dairy, seafood</a:t>
                      </a:r>
                    </a:p>
                  </a:txBody>
                  <a:tcPr marL="12700" marR="12700" marT="12700" marB="12700" anchor="ctr" anchorCtr="0" horzOverflow="overflow"/>
                </a:tc>
              </a:tr>
              <a:tr h="520100">
                <a:tc>
                  <a:txBody>
                    <a:bodyPr/>
                    <a:lstStyle/>
                    <a:p>
                      <a:pPr algn="ctr">
                        <a:defRPr sz="1800"/>
                      </a:pPr>
                      <a:r>
                        <a:rPr b="1" sz="2000">
                          <a:latin typeface="Calibri"/>
                          <a:ea typeface="Calibri"/>
                          <a:cs typeface="Calibri"/>
                        </a:rPr>
                        <a:t>Vitamin C (mg)</a:t>
                      </a:r>
                    </a:p>
                  </a:txBody>
                  <a:tcPr marL="12700" marR="12700" marT="12700" marB="12700" anchor="ctr" anchorCtr="0" horzOverflow="overflow"/>
                </a:tc>
                <a:tc>
                  <a:txBody>
                    <a:bodyPr/>
                    <a:lstStyle/>
                    <a:p>
                      <a:pPr algn="ctr">
                        <a:defRPr sz="1800"/>
                      </a:pPr>
                      <a:r>
                        <a:rPr b="1" sz="2000">
                          <a:latin typeface="Calibri"/>
                          <a:ea typeface="Calibri"/>
                          <a:cs typeface="Calibri"/>
                        </a:rPr>
                        <a:t>15</a:t>
                      </a:r>
                    </a:p>
                  </a:txBody>
                  <a:tcPr marL="12700" marR="12700" marT="12700" marB="12700" anchor="ctr" anchorCtr="0" horzOverflow="overflow"/>
                </a:tc>
                <a:tc>
                  <a:txBody>
                    <a:bodyPr/>
                    <a:lstStyle/>
                    <a:p>
                      <a:pPr algn="ctr">
                        <a:defRPr sz="1800"/>
                      </a:pPr>
                      <a:r>
                        <a:rPr b="1" sz="2000">
                          <a:latin typeface="Calibri"/>
                          <a:ea typeface="Calibri"/>
                          <a:cs typeface="Calibri"/>
                        </a:rPr>
                        <a:t>25</a:t>
                      </a:r>
                    </a:p>
                  </a:txBody>
                  <a:tcPr marL="12700" marR="12700" marT="12700" marB="12700" anchor="ctr" anchorCtr="0" horzOverflow="overflow"/>
                </a:tc>
                <a:tc>
                  <a:txBody>
                    <a:bodyPr/>
                    <a:lstStyle/>
                    <a:p>
                      <a:pPr algn="ctr">
                        <a:defRPr sz="1800"/>
                      </a:pPr>
                      <a:r>
                        <a:rPr b="1" sz="2000">
                          <a:latin typeface="Calibri"/>
                          <a:ea typeface="Calibri"/>
                          <a:cs typeface="Calibri"/>
                        </a:rPr>
                        <a:t>45</a:t>
                      </a:r>
                    </a:p>
                  </a:txBody>
                  <a:tcPr marL="12700" marR="12700" marT="12700" marB="12700" anchor="ctr" anchorCtr="0" horzOverflow="overflow"/>
                </a:tc>
                <a:tc>
                  <a:txBody>
                    <a:bodyPr/>
                    <a:lstStyle/>
                    <a:p>
                      <a:pPr algn="ctr">
                        <a:defRPr sz="1800"/>
                      </a:pPr>
                      <a:r>
                        <a:rPr sz="2000">
                          <a:latin typeface="Calibri"/>
                          <a:ea typeface="Calibri"/>
                          <a:cs typeface="Calibri"/>
                        </a:rPr>
                        <a:t>Iron absorption; antioxidant</a:t>
                      </a:r>
                    </a:p>
                  </a:txBody>
                  <a:tcPr marL="12700" marR="12700" marT="12700" marB="12700" anchor="ctr" anchorCtr="0" horzOverflow="overflow"/>
                </a:tc>
                <a:tc>
                  <a:txBody>
                    <a:bodyPr/>
                    <a:lstStyle/>
                    <a:p>
                      <a:pPr algn="ctr">
                        <a:defRPr sz="1800"/>
                      </a:pPr>
                      <a:r>
                        <a:rPr sz="2000">
                          <a:latin typeface="Calibri"/>
                          <a:ea typeface="Calibri"/>
                          <a:cs typeface="Calibri"/>
                        </a:rPr>
                        <a:t>Citrus, berries, peppers, broccoli</a:t>
                      </a:r>
                    </a:p>
                  </a:txBody>
                  <a:tcPr marL="12700" marR="12700" marT="12700" marB="12700" anchor="ctr" anchorCtr="0" horzOverflow="overflow"/>
                </a:tc>
              </a:tr>
              <a:tr h="520100">
                <a:tc>
                  <a:txBody>
                    <a:bodyPr/>
                    <a:lstStyle/>
                    <a:p>
                      <a:pPr algn="ctr">
                        <a:defRPr sz="1800"/>
                      </a:pPr>
                      <a:r>
                        <a:rPr b="1" sz="2000">
                          <a:latin typeface="Calibri"/>
                          <a:ea typeface="Calibri"/>
                          <a:cs typeface="Calibri"/>
                        </a:rPr>
                        <a:t>Folate (DFE mcg)</a:t>
                      </a:r>
                    </a:p>
                  </a:txBody>
                  <a:tcPr marL="12700" marR="12700" marT="12700" marB="12700" anchor="ctr" anchorCtr="0" horzOverflow="overflow"/>
                </a:tc>
                <a:tc>
                  <a:txBody>
                    <a:bodyPr/>
                    <a:lstStyle/>
                    <a:p>
                      <a:pPr algn="ctr">
                        <a:defRPr sz="1800"/>
                      </a:pPr>
                      <a:r>
                        <a:rPr b="1" sz="2000">
                          <a:latin typeface="Calibri"/>
                          <a:ea typeface="Calibri"/>
                          <a:cs typeface="Calibri"/>
                        </a:rPr>
                        <a:t>150</a:t>
                      </a:r>
                    </a:p>
                  </a:txBody>
                  <a:tcPr marL="12700" marR="12700" marT="12700" marB="12700" anchor="ctr" anchorCtr="0" horzOverflow="overflow"/>
                </a:tc>
                <a:tc>
                  <a:txBody>
                    <a:bodyPr/>
                    <a:lstStyle/>
                    <a:p>
                      <a:pPr algn="ctr">
                        <a:defRPr sz="1800"/>
                      </a:pPr>
                      <a:r>
                        <a:rPr b="1" sz="2000">
                          <a:latin typeface="Calibri"/>
                          <a:ea typeface="Calibri"/>
                          <a:cs typeface="Calibri"/>
                        </a:rPr>
                        <a:t>200</a:t>
                      </a:r>
                    </a:p>
                  </a:txBody>
                  <a:tcPr marL="12700" marR="12700" marT="12700" marB="12700" anchor="ctr" anchorCtr="0" horzOverflow="overflow"/>
                </a:tc>
                <a:tc>
                  <a:txBody>
                    <a:bodyPr/>
                    <a:lstStyle/>
                    <a:p>
                      <a:pPr algn="ctr">
                        <a:defRPr sz="1800"/>
                      </a:pPr>
                      <a:r>
                        <a:rPr b="1" sz="2000">
                          <a:latin typeface="Calibri"/>
                          <a:ea typeface="Calibri"/>
                          <a:cs typeface="Calibri"/>
                        </a:rPr>
                        <a:t>300</a:t>
                      </a:r>
                    </a:p>
                  </a:txBody>
                  <a:tcPr marL="12700" marR="12700" marT="12700" marB="12700" anchor="ctr" anchorCtr="0" horzOverflow="overflow"/>
                </a:tc>
                <a:tc>
                  <a:txBody>
                    <a:bodyPr/>
                    <a:lstStyle/>
                    <a:p>
                      <a:pPr algn="ctr">
                        <a:defRPr sz="1800"/>
                      </a:pPr>
                      <a:r>
                        <a:rPr sz="2000">
                          <a:latin typeface="Calibri"/>
                          <a:ea typeface="Calibri"/>
                          <a:cs typeface="Calibri"/>
                        </a:rPr>
                        <a:t>DNA synthesis; growth</a:t>
                      </a:r>
                    </a:p>
                  </a:txBody>
                  <a:tcPr marL="12700" marR="12700" marT="12700" marB="12700" anchor="ctr" anchorCtr="0" horzOverflow="overflow"/>
                </a:tc>
                <a:tc>
                  <a:txBody>
                    <a:bodyPr/>
                    <a:lstStyle/>
                    <a:p>
                      <a:pPr algn="ctr">
                        <a:defRPr sz="1800"/>
                      </a:pPr>
                      <a:r>
                        <a:rPr sz="2000">
                          <a:latin typeface="Calibri"/>
                          <a:ea typeface="Calibri"/>
                          <a:cs typeface="Calibri"/>
                        </a:rPr>
                        <a:t>Leafy greens, beans, fortified grains</a:t>
                      </a:r>
                    </a:p>
                  </a:txBody>
                  <a:tcPr marL="12700" marR="12700" marT="12700" marB="12700" anchor="ctr" anchorCtr="0" horzOverflow="overflow"/>
                </a:tc>
              </a:tr>
              <a:tr h="520100">
                <a:tc>
                  <a:txBody>
                    <a:bodyPr/>
                    <a:lstStyle/>
                    <a:p>
                      <a:pPr algn="ctr">
                        <a:defRPr sz="1800"/>
                      </a:pPr>
                      <a:r>
                        <a:rPr b="1" sz="2000">
                          <a:latin typeface="Calibri"/>
                          <a:ea typeface="Calibri"/>
                          <a:cs typeface="Calibri"/>
                        </a:rPr>
                        <a:t>Vitamin B12 (mcg)</a:t>
                      </a:r>
                    </a:p>
                  </a:txBody>
                  <a:tcPr marL="12700" marR="12700" marT="12700" marB="12700" anchor="ctr" anchorCtr="0" horzOverflow="overflow"/>
                </a:tc>
                <a:tc>
                  <a:txBody>
                    <a:bodyPr/>
                    <a:lstStyle/>
                    <a:p>
                      <a:pPr algn="ctr">
                        <a:defRPr sz="1800"/>
                      </a:pPr>
                      <a:r>
                        <a:rPr b="1" sz="2000">
                          <a:latin typeface="Calibri"/>
                          <a:ea typeface="Calibri"/>
                          <a:cs typeface="Calibri"/>
                        </a:rPr>
                        <a:t>0.9</a:t>
                      </a:r>
                    </a:p>
                  </a:txBody>
                  <a:tcPr marL="12700" marR="12700" marT="12700" marB="12700" anchor="ctr" anchorCtr="0" horzOverflow="overflow"/>
                </a:tc>
                <a:tc>
                  <a:txBody>
                    <a:bodyPr/>
                    <a:lstStyle/>
                    <a:p>
                      <a:pPr algn="ctr">
                        <a:defRPr sz="1800"/>
                      </a:pPr>
                      <a:r>
                        <a:rPr b="1" sz="2000">
                          <a:latin typeface="Calibri"/>
                          <a:ea typeface="Calibri"/>
                          <a:cs typeface="Calibri"/>
                        </a:rPr>
                        <a:t>1.2</a:t>
                      </a:r>
                    </a:p>
                  </a:txBody>
                  <a:tcPr marL="12700" marR="12700" marT="12700" marB="12700" anchor="ctr" anchorCtr="0" horzOverflow="overflow"/>
                </a:tc>
                <a:tc>
                  <a:txBody>
                    <a:bodyPr/>
                    <a:lstStyle/>
                    <a:p>
                      <a:pPr algn="ctr">
                        <a:defRPr sz="1800"/>
                      </a:pPr>
                      <a:r>
                        <a:rPr b="1" sz="2000">
                          <a:latin typeface="Calibri"/>
                          <a:ea typeface="Calibri"/>
                          <a:cs typeface="Calibri"/>
                        </a:rPr>
                        <a:t>1.8</a:t>
                      </a:r>
                    </a:p>
                  </a:txBody>
                  <a:tcPr marL="12700" marR="12700" marT="12700" marB="12700" anchor="ctr" anchorCtr="0" horzOverflow="overflow"/>
                </a:tc>
                <a:tc>
                  <a:txBody>
                    <a:bodyPr/>
                    <a:lstStyle/>
                    <a:p>
                      <a:pPr algn="ctr">
                        <a:defRPr sz="1800"/>
                      </a:pPr>
                      <a:r>
                        <a:rPr sz="2000">
                          <a:latin typeface="Calibri"/>
                          <a:ea typeface="Calibri"/>
                          <a:cs typeface="Calibri"/>
                        </a:rPr>
                        <a:t>Neuro + RBC formation</a:t>
                      </a:r>
                    </a:p>
                  </a:txBody>
                  <a:tcPr marL="12700" marR="12700" marT="12700" marB="12700" anchor="ctr" anchorCtr="0" horzOverflow="overflow"/>
                </a:tc>
                <a:tc>
                  <a:txBody>
                    <a:bodyPr/>
                    <a:lstStyle/>
                    <a:p>
                      <a:pPr algn="ctr">
                        <a:defRPr sz="1800"/>
                      </a:pPr>
                      <a:r>
                        <a:rPr sz="2000">
                          <a:latin typeface="Calibri"/>
                          <a:ea typeface="Calibri"/>
                          <a:cs typeface="Calibri"/>
                        </a:rPr>
                        <a:t>Meat, fish, eggs, dairy; fortified foods if vegetarian</a:t>
                      </a:r>
                    </a:p>
                  </a:txBody>
                  <a:tcPr marL="12700" marR="12700" marT="12700" marB="12700" anchor="ctr" anchorCtr="0" horzOverflow="overflow"/>
                </a:tc>
              </a:tr>
              <a:tr h="520100">
                <a:tc>
                  <a:txBody>
                    <a:bodyPr/>
                    <a:lstStyle/>
                    <a:p>
                      <a:pPr algn="ctr">
                        <a:defRPr sz="1800"/>
                      </a:pPr>
                      <a:r>
                        <a:rPr b="1" sz="2000">
                          <a:latin typeface="Calibri"/>
                          <a:ea typeface="Calibri"/>
                          <a:cs typeface="Calibri"/>
                        </a:rPr>
                        <a:t>Magnesium (mg)</a:t>
                      </a:r>
                    </a:p>
                  </a:txBody>
                  <a:tcPr marL="12700" marR="12700" marT="12700" marB="12700" anchor="ctr" anchorCtr="0" horzOverflow="overflow"/>
                </a:tc>
                <a:tc>
                  <a:txBody>
                    <a:bodyPr/>
                    <a:lstStyle/>
                    <a:p>
                      <a:pPr algn="ctr">
                        <a:defRPr sz="1800"/>
                      </a:pPr>
                      <a:r>
                        <a:rPr b="1" sz="2000">
                          <a:latin typeface="Calibri"/>
                          <a:ea typeface="Calibri"/>
                          <a:cs typeface="Calibri"/>
                        </a:rPr>
                        <a:t>80</a:t>
                      </a:r>
                    </a:p>
                  </a:txBody>
                  <a:tcPr marL="12700" marR="12700" marT="12700" marB="12700" anchor="ctr" anchorCtr="0" horzOverflow="overflow"/>
                </a:tc>
                <a:tc>
                  <a:txBody>
                    <a:bodyPr/>
                    <a:lstStyle/>
                    <a:p>
                      <a:pPr algn="ctr">
                        <a:defRPr sz="1800"/>
                      </a:pPr>
                      <a:r>
                        <a:rPr b="1" sz="2000">
                          <a:latin typeface="Calibri"/>
                          <a:ea typeface="Calibri"/>
                          <a:cs typeface="Calibri"/>
                        </a:rPr>
                        <a:t>130</a:t>
                      </a:r>
                    </a:p>
                  </a:txBody>
                  <a:tcPr marL="12700" marR="12700" marT="12700" marB="12700" anchor="ctr" anchorCtr="0" horzOverflow="overflow"/>
                </a:tc>
                <a:tc>
                  <a:txBody>
                    <a:bodyPr/>
                    <a:lstStyle/>
                    <a:p>
                      <a:pPr algn="ctr">
                        <a:defRPr sz="1800"/>
                      </a:pPr>
                      <a:r>
                        <a:rPr b="1" sz="2000">
                          <a:latin typeface="Calibri"/>
                          <a:ea typeface="Calibri"/>
                          <a:cs typeface="Calibri"/>
                        </a:rPr>
                        <a:t>240</a:t>
                      </a:r>
                    </a:p>
                  </a:txBody>
                  <a:tcPr marL="12700" marR="12700" marT="12700" marB="12700" anchor="ctr" anchorCtr="0" horzOverflow="overflow"/>
                </a:tc>
                <a:tc>
                  <a:txBody>
                    <a:bodyPr/>
                    <a:lstStyle/>
                    <a:p>
                      <a:pPr algn="ctr">
                        <a:defRPr sz="1800"/>
                      </a:pPr>
                      <a:r>
                        <a:rPr sz="2000">
                          <a:latin typeface="Calibri"/>
                          <a:ea typeface="Calibri"/>
                          <a:cs typeface="Calibri"/>
                        </a:rPr>
                        <a:t>Bone, muscle/nerve</a:t>
                      </a:r>
                    </a:p>
                  </a:txBody>
                  <a:tcPr marL="12700" marR="12700" marT="12700" marB="12700" anchor="ctr" anchorCtr="0" horzOverflow="overflow"/>
                </a:tc>
                <a:tc>
                  <a:txBody>
                    <a:bodyPr/>
                    <a:lstStyle/>
                    <a:p>
                      <a:pPr algn="ctr">
                        <a:defRPr sz="1800"/>
                      </a:pPr>
                      <a:r>
                        <a:rPr sz="2000">
                          <a:latin typeface="Calibri"/>
                          <a:ea typeface="Calibri"/>
                          <a:cs typeface="Calibri"/>
                        </a:rPr>
                        <a:t>Nuts/seeds, whole grains, legumes</a:t>
                      </a:r>
                    </a:p>
                  </a:txBody>
                  <a:tcPr marL="12700" marR="12700" marT="12700" marB="12700" anchor="ctr" anchorCtr="0" horzOverflow="overflow"/>
                </a:tc>
              </a:tr>
              <a:tr h="520100">
                <a:tc>
                  <a:txBody>
                    <a:bodyPr/>
                    <a:lstStyle/>
                    <a:p>
                      <a:pPr algn="ctr">
                        <a:defRPr sz="1800"/>
                      </a:pPr>
                      <a:r>
                        <a:rPr b="1" sz="2000">
                          <a:latin typeface="Calibri"/>
                          <a:ea typeface="Calibri"/>
                          <a:cs typeface="Calibri"/>
                        </a:rPr>
                        <a:t>Choline (AI mg)</a:t>
                      </a:r>
                    </a:p>
                  </a:txBody>
                  <a:tcPr marL="12700" marR="12700" marT="12700" marB="12700" anchor="ctr" anchorCtr="0" horzOverflow="overflow"/>
                </a:tc>
                <a:tc>
                  <a:txBody>
                    <a:bodyPr/>
                    <a:lstStyle/>
                    <a:p>
                      <a:pPr algn="ctr">
                        <a:defRPr sz="1800"/>
                      </a:pPr>
                      <a:r>
                        <a:rPr b="1" sz="2000">
                          <a:latin typeface="Calibri"/>
                          <a:ea typeface="Calibri"/>
                          <a:cs typeface="Calibri"/>
                        </a:rPr>
                        <a:t>200</a:t>
                      </a:r>
                    </a:p>
                  </a:txBody>
                  <a:tcPr marL="12700" marR="12700" marT="12700" marB="12700" anchor="ctr" anchorCtr="0" horzOverflow="overflow"/>
                </a:tc>
                <a:tc>
                  <a:txBody>
                    <a:bodyPr/>
                    <a:lstStyle/>
                    <a:p>
                      <a:pPr algn="ctr">
                        <a:defRPr sz="1800"/>
                      </a:pPr>
                      <a:r>
                        <a:rPr b="1" sz="2000">
                          <a:latin typeface="Calibri"/>
                          <a:ea typeface="Calibri"/>
                          <a:cs typeface="Calibri"/>
                        </a:rPr>
                        <a:t>250</a:t>
                      </a:r>
                    </a:p>
                  </a:txBody>
                  <a:tcPr marL="12700" marR="12700" marT="12700" marB="12700" anchor="ctr" anchorCtr="0" horzOverflow="overflow"/>
                </a:tc>
                <a:tc>
                  <a:txBody>
                    <a:bodyPr/>
                    <a:lstStyle/>
                    <a:p>
                      <a:pPr algn="ctr">
                        <a:defRPr sz="1800"/>
                      </a:pPr>
                      <a:r>
                        <a:rPr b="1" sz="2000">
                          <a:latin typeface="Calibri"/>
                          <a:ea typeface="Calibri"/>
                          <a:cs typeface="Calibri"/>
                        </a:rPr>
                        <a:t>375</a:t>
                      </a:r>
                    </a:p>
                  </a:txBody>
                  <a:tcPr marL="12700" marR="12700" marT="12700" marB="12700" anchor="ctr" anchorCtr="0" horzOverflow="overflow"/>
                </a:tc>
                <a:tc>
                  <a:txBody>
                    <a:bodyPr/>
                    <a:lstStyle/>
                    <a:p>
                      <a:pPr algn="ctr">
                        <a:defRPr sz="1800"/>
                      </a:pPr>
                      <a:r>
                        <a:rPr sz="2000">
                          <a:latin typeface="Calibri"/>
                          <a:ea typeface="Calibri"/>
                          <a:cs typeface="Calibri"/>
                        </a:rPr>
                        <a:t>Brain/acetylcholine pathways</a:t>
                      </a:r>
                    </a:p>
                  </a:txBody>
                  <a:tcPr marL="12700" marR="12700" marT="12700" marB="12700" anchor="ctr" anchorCtr="0" horzOverflow="overflow"/>
                </a:tc>
                <a:tc>
                  <a:txBody>
                    <a:bodyPr/>
                    <a:lstStyle/>
                    <a:p>
                      <a:pPr algn="ctr">
                        <a:defRPr sz="1800"/>
                      </a:pPr>
                      <a:r>
                        <a:rPr sz="2000">
                          <a:latin typeface="Calibri"/>
                          <a:ea typeface="Calibri"/>
                          <a:cs typeface="Calibri"/>
                        </a:rPr>
                        <a:t>Eggs (yolks), meats, fish, soy/beans</a:t>
                      </a:r>
                    </a:p>
                  </a:txBody>
                  <a:tcPr marL="12700" marR="12700" marT="12700" marB="12700" anchor="ctr" anchorCtr="0" horzOverflow="overflow"/>
                </a:tc>
              </a:tr>
              <a:tr h="806150">
                <a:tc>
                  <a:txBody>
                    <a:bodyPr/>
                    <a:lstStyle/>
                    <a:p>
                      <a:pPr algn="ctr">
                        <a:defRPr sz="1800"/>
                      </a:pPr>
                      <a:r>
                        <a:rPr b="1" sz="2000">
                          <a:latin typeface="Calibri"/>
                          <a:ea typeface="Calibri"/>
                          <a:cs typeface="Calibri"/>
                        </a:rPr>
                        <a:t>Omega-3s (DHA/EPA)</a:t>
                      </a:r>
                    </a:p>
                  </a:txBody>
                  <a:tcPr marL="12700" marR="12700" marT="12700" marB="12700" anchor="ctr" anchorCtr="0" horzOverflow="overflow"/>
                </a:tc>
                <a:tc>
                  <a:txBody>
                    <a:bodyPr/>
                    <a:lstStyle/>
                    <a:p>
                      <a:pPr algn="ctr">
                        <a:defRPr sz="1800"/>
                      </a:pPr>
                      <a:r>
                        <a:rPr sz="2000">
                          <a:latin typeface="Calibri"/>
                          <a:ea typeface="Calibri"/>
                          <a:cs typeface="Calibri"/>
                        </a:rPr>
                        <a:t>—</a:t>
                      </a:r>
                    </a:p>
                  </a:txBody>
                  <a:tcPr marL="12700" marR="12700" marT="12700" marB="12700" anchor="ctr" anchorCtr="0" horzOverflow="overflow"/>
                </a:tc>
                <a:tc>
                  <a:txBody>
                    <a:bodyPr/>
                    <a:lstStyle/>
                    <a:p>
                      <a:pPr algn="ctr">
                        <a:defRPr sz="1800"/>
                      </a:pPr>
                      <a:r>
                        <a:rPr sz="2000">
                          <a:latin typeface="Calibri"/>
                          <a:ea typeface="Calibri"/>
                          <a:cs typeface="Calibri"/>
                        </a:rPr>
                        <a:t>—</a:t>
                      </a:r>
                    </a:p>
                  </a:txBody>
                  <a:tcPr marL="12700" marR="12700" marT="12700" marB="12700" anchor="ctr" anchorCtr="0" horzOverflow="overflow"/>
                </a:tc>
                <a:tc>
                  <a:txBody>
                    <a:bodyPr/>
                    <a:lstStyle/>
                    <a:p>
                      <a:pPr algn="ctr">
                        <a:defRPr sz="1800"/>
                      </a:pPr>
                      <a:r>
                        <a:rPr sz="2000">
                          <a:latin typeface="Calibri"/>
                          <a:ea typeface="Calibri"/>
                          <a:cs typeface="Calibri"/>
                        </a:rPr>
                        <a:t>—</a:t>
                      </a:r>
                    </a:p>
                  </a:txBody>
                  <a:tcPr marL="12700" marR="12700" marT="12700" marB="12700" anchor="ctr" anchorCtr="0" horzOverflow="overflow"/>
                </a:tc>
                <a:tc>
                  <a:txBody>
                    <a:bodyPr/>
                    <a:lstStyle/>
                    <a:p>
                      <a:pPr algn="ctr">
                        <a:defRPr sz="1800"/>
                      </a:pPr>
                      <a:r>
                        <a:rPr sz="2000">
                          <a:latin typeface="Calibri"/>
                          <a:ea typeface="Calibri"/>
                          <a:cs typeface="Calibri"/>
                        </a:rPr>
                        <a:t>Brain/retina, cardiometabolic</a:t>
                      </a:r>
                    </a:p>
                  </a:txBody>
                  <a:tcPr marL="12700" marR="12700" marT="12700" marB="12700" anchor="ctr" anchorCtr="0" horzOverflow="overflow"/>
                </a:tc>
                <a:tc>
                  <a:txBody>
                    <a:bodyPr/>
                    <a:lstStyle/>
                    <a:p>
                      <a:pPr algn="ctr">
                        <a:defRPr b="1" sz="2000">
                          <a:latin typeface="Calibri"/>
                          <a:ea typeface="Calibri"/>
                          <a:cs typeface="Calibri"/>
                        </a:defRPr>
                      </a:pPr>
                      <a:r>
                        <a:t>Fish 1–2×/wk</a:t>
                      </a:r>
                      <a:r>
                        <a:rPr b="0"/>
                        <a:t> (salmon, sardines); consider algal DHA if non-fish</a:t>
                      </a:r>
                    </a:p>
                  </a:txBody>
                  <a:tcPr marL="12700" marR="12700" marT="12700" marB="12700" anchor="ctr" anchorCtr="0" horzOverflow="overflow"/>
                </a:tc>
              </a:tr>
            </a:tbl>
          </a:graphicData>
        </a:graphic>
      </p:graphicFrame>
      <p:sp>
        <p:nvSpPr>
          <p:cNvPr id="354" name="Google Shape;339;p27"/>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55" name="Google Shape;340;p27"/>
          <p:cNvSpPr/>
          <p:nvPr/>
        </p:nvSpPr>
        <p:spPr>
          <a:xfrm>
            <a:off x="16624625" y="937199"/>
            <a:ext cx="1235400" cy="1211701"/>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356" name="Google Shape;341;p27"/>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0" name="Google Shape;346;p28"/>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361" name="Google Shape;347;p28"/>
          <p:cNvSpPr txBox="1"/>
          <p:nvPr/>
        </p:nvSpPr>
        <p:spPr>
          <a:xfrm>
            <a:off x="729206" y="573943"/>
            <a:ext cx="17534042" cy="2260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sz="7400">
                <a:solidFill>
                  <a:srgbClr val="FFFFFF"/>
                </a:solidFill>
                <a:latin typeface="Poppins"/>
                <a:ea typeface="Poppins"/>
                <a:cs typeface="Poppins"/>
                <a:sym typeface="Poppins"/>
              </a:defRPr>
            </a:pPr>
            <a:r>
              <a:t>Energy &amp; Macros for Adolescents </a:t>
            </a:r>
          </a:p>
          <a:p>
            <a:pPr>
              <a:defRPr sz="7400">
                <a:solidFill>
                  <a:srgbClr val="FFFFFF"/>
                </a:solidFill>
                <a:latin typeface="Poppins"/>
                <a:ea typeface="Poppins"/>
                <a:cs typeface="Poppins"/>
                <a:sym typeface="Poppins"/>
              </a:defRPr>
            </a:pPr>
            <a:r>
              <a:t>(14–18 years)</a:t>
            </a:r>
          </a:p>
        </p:txBody>
      </p:sp>
      <p:sp>
        <p:nvSpPr>
          <p:cNvPr id="362" name="Google Shape;348;p28"/>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363" name="Google Shape;349;p28"/>
          <p:cNvSpPr txBox="1"/>
          <p:nvPr/>
        </p:nvSpPr>
        <p:spPr>
          <a:xfrm>
            <a:off x="1206924" y="3461934"/>
            <a:ext cx="13628401" cy="6427858"/>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defRPr b="1" sz="3500">
                <a:latin typeface="Calibri"/>
                <a:ea typeface="Calibri"/>
                <a:cs typeface="Calibri"/>
                <a:sym typeface="Calibri"/>
              </a:defRPr>
            </a:pPr>
            <a:r>
              <a:t>Typical energy range (varies by size &amp; activity)</a:t>
            </a:r>
          </a:p>
          <a:p>
            <a:pPr marL="457200" indent="-317500">
              <a:spcBef>
                <a:spcPts val="1200"/>
              </a:spcBef>
              <a:buClr>
                <a:srgbClr val="000000"/>
              </a:buClr>
              <a:buSzPts val="3200"/>
              <a:buFont typeface="Calibri"/>
              <a:buChar char="•"/>
              <a:defRPr sz="3200">
                <a:latin typeface="Calibri"/>
                <a:ea typeface="Calibri"/>
                <a:cs typeface="Calibri"/>
                <a:sym typeface="Calibri"/>
              </a:defRPr>
            </a:pPr>
            <a:r>
              <a:t>Girls: ~1,800–2,400 kcal/day</a:t>
            </a:r>
          </a:p>
          <a:p>
            <a:pPr marL="457200" indent="-317500">
              <a:spcBef>
                <a:spcPts val="1200"/>
              </a:spcBef>
              <a:buClr>
                <a:srgbClr val="000000"/>
              </a:buClr>
              <a:buSzPts val="3200"/>
              <a:buFont typeface="Calibri"/>
              <a:buChar char="•"/>
              <a:defRPr sz="3200">
                <a:latin typeface="Calibri"/>
                <a:ea typeface="Calibri"/>
                <a:cs typeface="Calibri"/>
                <a:sym typeface="Calibri"/>
              </a:defRPr>
            </a:pPr>
            <a:r>
              <a:t>Boys: ~2,000–3,200 kcal/day</a:t>
            </a:r>
          </a:p>
          <a:p>
            <a:pPr>
              <a:spcBef>
                <a:spcPts val="1200"/>
              </a:spcBef>
            </a:pPr>
            <a:endParaRPr sz="3200">
              <a:latin typeface="Calibri"/>
              <a:ea typeface="Calibri"/>
              <a:cs typeface="Calibri"/>
              <a:sym typeface="Calibri"/>
            </a:endParaRPr>
          </a:p>
          <a:p>
            <a:pPr>
              <a:spcBef>
                <a:spcPts val="1200"/>
              </a:spcBef>
              <a:defRPr b="1" sz="3500">
                <a:latin typeface="Calibri"/>
                <a:ea typeface="Calibri"/>
                <a:cs typeface="Calibri"/>
                <a:sym typeface="Calibri"/>
              </a:defRPr>
            </a:pPr>
            <a:r>
              <a:t>Macronutrients</a:t>
            </a:r>
          </a:p>
          <a:p>
            <a:pPr marL="457200" indent="-317500">
              <a:spcBef>
                <a:spcPts val="1200"/>
              </a:spcBef>
              <a:buClr>
                <a:srgbClr val="000000"/>
              </a:buClr>
              <a:buSzPts val="3200"/>
              <a:buFont typeface="Times Roman"/>
              <a:buChar char="•"/>
              <a:defRPr b="1" sz="3200">
                <a:latin typeface="Calibri"/>
                <a:ea typeface="Calibri"/>
                <a:cs typeface="Calibri"/>
                <a:sym typeface="Calibri"/>
              </a:defRPr>
            </a:pPr>
            <a:r>
              <a:t>Protein:</a:t>
            </a:r>
            <a:r>
              <a:rPr b="0"/>
              <a:t> 0.85 g/kg/day </a:t>
            </a:r>
            <a:r>
              <a:rPr b="0" i="1"/>
              <a:t>(ex: 60 kg → ~51 g/day)</a:t>
            </a:r>
            <a:endParaRPr i="1"/>
          </a:p>
          <a:p>
            <a:pPr marL="457200" indent="-317500">
              <a:spcBef>
                <a:spcPts val="1200"/>
              </a:spcBef>
              <a:buClr>
                <a:srgbClr val="000000"/>
              </a:buClr>
              <a:buSzPts val="3200"/>
              <a:buFont typeface="Times Roman"/>
              <a:buChar char="•"/>
              <a:defRPr b="1" sz="3200">
                <a:latin typeface="Calibri"/>
                <a:ea typeface="Calibri"/>
                <a:cs typeface="Calibri"/>
                <a:sym typeface="Calibri"/>
              </a:defRPr>
            </a:pPr>
            <a:r>
              <a:t>Carbohydrate (RDA):</a:t>
            </a:r>
            <a:r>
              <a:rPr b="0"/>
              <a:t> 130 g/day </a:t>
            </a:r>
            <a:r>
              <a:rPr b="0" i="1"/>
              <a:t>(more if very active)</a:t>
            </a:r>
            <a:endParaRPr i="1"/>
          </a:p>
          <a:p>
            <a:pPr marL="457200" indent="-317500">
              <a:spcBef>
                <a:spcPts val="1200"/>
              </a:spcBef>
              <a:buClr>
                <a:srgbClr val="000000"/>
              </a:buClr>
              <a:buSzPts val="3200"/>
              <a:buFont typeface="Times Roman"/>
              <a:buChar char="•"/>
              <a:defRPr b="1" sz="3200">
                <a:latin typeface="Calibri"/>
                <a:ea typeface="Calibri"/>
                <a:cs typeface="Calibri"/>
                <a:sym typeface="Calibri"/>
              </a:defRPr>
            </a:pPr>
            <a:r>
              <a:t>Fat (AMDR):</a:t>
            </a:r>
            <a:r>
              <a:rPr b="0"/>
              <a:t> 25–35% of kcal</a:t>
            </a:r>
          </a:p>
          <a:p>
            <a:pPr marL="457200" indent="-317500">
              <a:spcBef>
                <a:spcPts val="1200"/>
              </a:spcBef>
              <a:buClr>
                <a:srgbClr val="000000"/>
              </a:buClr>
              <a:buSzPts val="3200"/>
              <a:buFont typeface="Times Roman"/>
              <a:buChar char="•"/>
              <a:defRPr b="1" sz="3200">
                <a:latin typeface="Calibri"/>
                <a:ea typeface="Calibri"/>
                <a:cs typeface="Calibri"/>
                <a:sym typeface="Calibri"/>
              </a:defRPr>
            </a:pPr>
            <a:r>
              <a:t>Fiber (AI):</a:t>
            </a:r>
            <a:r>
              <a:rPr b="0"/>
              <a:t> Girls 26 g/day • Boys 38 g/day</a:t>
            </a:r>
          </a:p>
          <a:p>
            <a:pPr marL="457200" indent="-317500">
              <a:spcBef>
                <a:spcPts val="1200"/>
              </a:spcBef>
              <a:buClr>
                <a:srgbClr val="000000"/>
              </a:buClr>
              <a:buSzPts val="3200"/>
              <a:buFont typeface="Times Roman"/>
              <a:buChar char="•"/>
              <a:defRPr b="1" sz="3200">
                <a:latin typeface="Calibri"/>
                <a:ea typeface="Calibri"/>
                <a:cs typeface="Calibri"/>
                <a:sym typeface="Calibri"/>
              </a:defRPr>
            </a:pPr>
            <a:r>
              <a:t>Fluids (AI total water):</a:t>
            </a:r>
            <a:r>
              <a:rPr b="0"/>
              <a:t> Girls ~2.3 L/day • Boys ~3.3 L/day</a:t>
            </a:r>
          </a:p>
        </p:txBody>
      </p:sp>
      <p:sp>
        <p:nvSpPr>
          <p:cNvPr id="364" name="Google Shape;350;p28"/>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65" name="Google Shape;351;p28"/>
          <p:cNvSpPr/>
          <p:nvPr/>
        </p:nvSpPr>
        <p:spPr>
          <a:xfrm>
            <a:off x="16678474" y="13921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366" name="Google Shape;352;p28"/>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0" name="Google Shape;357;p29"/>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371" name="Google Shape;358;p29"/>
          <p:cNvSpPr txBox="1"/>
          <p:nvPr/>
        </p:nvSpPr>
        <p:spPr>
          <a:xfrm>
            <a:off x="729206" y="573943"/>
            <a:ext cx="17534042" cy="2260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sz="7400">
                <a:solidFill>
                  <a:srgbClr val="FFFFFF"/>
                </a:solidFill>
                <a:latin typeface="Poppins"/>
                <a:ea typeface="Poppins"/>
                <a:cs typeface="Poppins"/>
                <a:sym typeface="Poppins"/>
              </a:defRPr>
            </a:pPr>
            <a:r>
              <a:t>Key Micronutrients for Adolescents </a:t>
            </a:r>
          </a:p>
          <a:p>
            <a:pPr>
              <a:defRPr sz="7400">
                <a:solidFill>
                  <a:srgbClr val="FFFFFF"/>
                </a:solidFill>
                <a:latin typeface="Poppins"/>
                <a:ea typeface="Poppins"/>
                <a:cs typeface="Poppins"/>
                <a:sym typeface="Poppins"/>
              </a:defRPr>
            </a:pPr>
            <a:r>
              <a:t>(14–18 years)</a:t>
            </a:r>
          </a:p>
        </p:txBody>
      </p:sp>
      <p:sp>
        <p:nvSpPr>
          <p:cNvPr id="372" name="Google Shape;359;p29"/>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373" name="Google Shape;360;p29"/>
          <p:cNvSpPr txBox="1"/>
          <p:nvPr/>
        </p:nvSpPr>
        <p:spPr>
          <a:xfrm>
            <a:off x="17187887" y="9210674"/>
            <a:ext cx="295230" cy="28379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ctr">
              <a:lnSpc>
                <a:spcPct val="140000"/>
              </a:lnSpc>
              <a:defRPr sz="2000"/>
            </a:lvl1pPr>
          </a:lstStyle>
          <a:p>
            <a:pPr/>
            <a:r>
              <a:t>10</a:t>
            </a:r>
          </a:p>
        </p:txBody>
      </p:sp>
      <p:graphicFrame>
        <p:nvGraphicFramePr>
          <p:cNvPr id="374" name="Google Shape;361;p29"/>
          <p:cNvGraphicFramePr/>
          <p:nvPr/>
        </p:nvGraphicFramePr>
        <p:xfrm>
          <a:off x="787598" y="3267924"/>
          <a:ext cx="17055701" cy="6485725"/>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2842175"/>
                <a:gridCol w="1637600"/>
                <a:gridCol w="1637600"/>
                <a:gridCol w="4364300"/>
                <a:gridCol w="6574025"/>
              </a:tblGrid>
              <a:tr h="413650">
                <a:tc>
                  <a:txBody>
                    <a:bodyPr/>
                    <a:lstStyle/>
                    <a:p>
                      <a:pPr algn="ctr">
                        <a:defRPr sz="1800"/>
                      </a:pPr>
                      <a:r>
                        <a:rPr b="1" sz="2200">
                          <a:latin typeface="Calibri"/>
                          <a:ea typeface="Calibri"/>
                          <a:cs typeface="Calibri"/>
                        </a:rPr>
                        <a:t>Nutrient</a:t>
                      </a:r>
                    </a:p>
                  </a:txBody>
                  <a:tcPr marL="12700" marR="12700" marT="12700" marB="12700" anchor="ctr" anchorCtr="0" horzOverflow="overflow"/>
                </a:tc>
                <a:tc>
                  <a:txBody>
                    <a:bodyPr/>
                    <a:lstStyle/>
                    <a:p>
                      <a:pPr algn="ctr">
                        <a:defRPr sz="1800"/>
                      </a:pPr>
                      <a:r>
                        <a:rPr b="1" sz="2200">
                          <a:latin typeface="Calibri"/>
                          <a:ea typeface="Calibri"/>
                          <a:cs typeface="Calibri"/>
                        </a:rPr>
                        <a:t>Girls</a:t>
                      </a:r>
                    </a:p>
                  </a:txBody>
                  <a:tcPr marL="12700" marR="12700" marT="12700" marB="12700" anchor="ctr" anchorCtr="0" horzOverflow="overflow"/>
                </a:tc>
                <a:tc>
                  <a:txBody>
                    <a:bodyPr/>
                    <a:lstStyle/>
                    <a:p>
                      <a:pPr algn="ctr">
                        <a:defRPr sz="1800"/>
                      </a:pPr>
                      <a:r>
                        <a:rPr b="1" sz="2200">
                          <a:latin typeface="Calibri"/>
                          <a:ea typeface="Calibri"/>
                          <a:cs typeface="Calibri"/>
                        </a:rPr>
                        <a:t>Boys</a:t>
                      </a:r>
                    </a:p>
                  </a:txBody>
                  <a:tcPr marL="12700" marR="12700" marT="12700" marB="12700" anchor="ctr" anchorCtr="0" horzOverflow="overflow"/>
                </a:tc>
                <a:tc>
                  <a:txBody>
                    <a:bodyPr/>
                    <a:lstStyle/>
                    <a:p>
                      <a:pPr algn="ctr">
                        <a:defRPr sz="1800"/>
                      </a:pPr>
                      <a:r>
                        <a:rPr b="1" sz="2200">
                          <a:latin typeface="Calibri"/>
                          <a:ea typeface="Calibri"/>
                          <a:cs typeface="Calibri"/>
                        </a:rPr>
                        <a:t>Why it matters</a:t>
                      </a:r>
                    </a:p>
                  </a:txBody>
                  <a:tcPr marL="12700" marR="12700" marT="12700" marB="12700" anchor="ctr" anchorCtr="0" horzOverflow="overflow"/>
                </a:tc>
                <a:tc>
                  <a:txBody>
                    <a:bodyPr/>
                    <a:lstStyle/>
                    <a:p>
                      <a:pPr algn="ctr">
                        <a:defRPr sz="1800"/>
                      </a:pPr>
                      <a:r>
                        <a:rPr b="1" sz="2200">
                          <a:latin typeface="Calibri"/>
                          <a:ea typeface="Calibri"/>
                          <a:cs typeface="Calibri"/>
                        </a:rPr>
                        <a:t>Top food sources</a:t>
                      </a:r>
                    </a:p>
                  </a:txBody>
                  <a:tcPr marL="12700" marR="12700" marT="12700" marB="12700" anchor="ctr" anchorCtr="0" horzOverflow="overflow"/>
                </a:tc>
              </a:tr>
              <a:tr h="413650">
                <a:tc>
                  <a:txBody>
                    <a:bodyPr/>
                    <a:lstStyle/>
                    <a:p>
                      <a:pPr algn="ctr">
                        <a:defRPr sz="1800"/>
                      </a:pPr>
                      <a:r>
                        <a:rPr b="1" sz="2200">
                          <a:latin typeface="Calibri"/>
                          <a:ea typeface="Calibri"/>
                          <a:cs typeface="Calibri"/>
                        </a:rPr>
                        <a:t>Calcium (mg)</a:t>
                      </a:r>
                    </a:p>
                  </a:txBody>
                  <a:tcPr marL="12700" marR="12700" marT="12700" marB="12700" anchor="ctr" anchorCtr="0" horzOverflow="overflow"/>
                </a:tc>
                <a:tc>
                  <a:txBody>
                    <a:bodyPr/>
                    <a:lstStyle/>
                    <a:p>
                      <a:pPr algn="ctr">
                        <a:defRPr sz="1800"/>
                      </a:pPr>
                      <a:r>
                        <a:rPr b="1" sz="2200">
                          <a:latin typeface="Calibri"/>
                          <a:ea typeface="Calibri"/>
                          <a:cs typeface="Calibri"/>
                        </a:rPr>
                        <a:t>1,300</a:t>
                      </a:r>
                    </a:p>
                  </a:txBody>
                  <a:tcPr marL="12700" marR="12700" marT="12700" marB="12700" anchor="ctr" anchorCtr="0" horzOverflow="overflow"/>
                </a:tc>
                <a:tc>
                  <a:txBody>
                    <a:bodyPr/>
                    <a:lstStyle/>
                    <a:p>
                      <a:pPr algn="ctr">
                        <a:defRPr sz="1800"/>
                      </a:pPr>
                      <a:r>
                        <a:rPr b="1" sz="2200">
                          <a:latin typeface="Calibri"/>
                          <a:ea typeface="Calibri"/>
                          <a:cs typeface="Calibri"/>
                        </a:rPr>
                        <a:t>1,300</a:t>
                      </a:r>
                    </a:p>
                  </a:txBody>
                  <a:tcPr marL="12700" marR="12700" marT="12700" marB="12700" anchor="ctr" anchorCtr="0" horzOverflow="overflow"/>
                </a:tc>
                <a:tc>
                  <a:txBody>
                    <a:bodyPr/>
                    <a:lstStyle/>
                    <a:p>
                      <a:pPr algn="ctr">
                        <a:defRPr sz="1800"/>
                      </a:pPr>
                      <a:r>
                        <a:rPr sz="2200">
                          <a:latin typeface="Calibri"/>
                          <a:ea typeface="Calibri"/>
                          <a:cs typeface="Calibri"/>
                        </a:rPr>
                        <a:t>Peak bone building</a:t>
                      </a:r>
                    </a:p>
                  </a:txBody>
                  <a:tcPr marL="12700" marR="12700" marT="12700" marB="12700" anchor="ctr" anchorCtr="0" horzOverflow="overflow"/>
                </a:tc>
                <a:tc>
                  <a:txBody>
                    <a:bodyPr/>
                    <a:lstStyle/>
                    <a:p>
                      <a:pPr algn="ctr">
                        <a:defRPr sz="1800"/>
                      </a:pPr>
                      <a:r>
                        <a:rPr sz="2200">
                          <a:latin typeface="Calibri"/>
                          <a:ea typeface="Calibri"/>
                          <a:cs typeface="Calibri"/>
                        </a:rPr>
                        <a:t>Dairy/fortified milk/yogurt, tofu (Ca-set), greens</a:t>
                      </a:r>
                    </a:p>
                  </a:txBody>
                  <a:tcPr marL="12700" marR="12700" marT="12700" marB="12700" anchor="ctr" anchorCtr="0" horzOverflow="overflow"/>
                </a:tc>
              </a:tr>
              <a:tr h="641150">
                <a:tc>
                  <a:txBody>
                    <a:bodyPr/>
                    <a:lstStyle/>
                    <a:p>
                      <a:pPr algn="ctr">
                        <a:defRPr sz="1800"/>
                      </a:pPr>
                      <a:r>
                        <a:rPr b="1" sz="2200">
                          <a:latin typeface="Calibri"/>
                          <a:ea typeface="Calibri"/>
                          <a:cs typeface="Calibri"/>
                        </a:rPr>
                        <a:t>Vitamin D (IU / mcg)</a:t>
                      </a:r>
                    </a:p>
                  </a:txBody>
                  <a:tcPr marL="12700" marR="12700" marT="12700" marB="12700" anchor="ctr" anchorCtr="0" horzOverflow="overflow"/>
                </a:tc>
                <a:tc>
                  <a:txBody>
                    <a:bodyPr/>
                    <a:lstStyle/>
                    <a:p>
                      <a:pPr algn="ctr">
                        <a:defRPr sz="1800"/>
                      </a:pPr>
                      <a:r>
                        <a:rPr b="1" sz="2200">
                          <a:latin typeface="Calibri"/>
                          <a:ea typeface="Calibri"/>
                          <a:cs typeface="Calibri"/>
                        </a:rPr>
                        <a:t>600 / 15</a:t>
                      </a:r>
                    </a:p>
                  </a:txBody>
                  <a:tcPr marL="12700" marR="12700" marT="12700" marB="12700" anchor="ctr" anchorCtr="0" horzOverflow="overflow"/>
                </a:tc>
                <a:tc>
                  <a:txBody>
                    <a:bodyPr/>
                    <a:lstStyle/>
                    <a:p>
                      <a:pPr algn="ctr">
                        <a:defRPr sz="1800"/>
                      </a:pPr>
                      <a:r>
                        <a:rPr b="1" sz="2200">
                          <a:latin typeface="Calibri"/>
                          <a:ea typeface="Calibri"/>
                          <a:cs typeface="Calibri"/>
                        </a:rPr>
                        <a:t>600 / 15</a:t>
                      </a:r>
                    </a:p>
                  </a:txBody>
                  <a:tcPr marL="12700" marR="12700" marT="12700" marB="12700" anchor="ctr" anchorCtr="0" horzOverflow="overflow"/>
                </a:tc>
                <a:tc>
                  <a:txBody>
                    <a:bodyPr/>
                    <a:lstStyle/>
                    <a:p>
                      <a:pPr algn="ctr">
                        <a:defRPr sz="1800"/>
                      </a:pPr>
                      <a:r>
                        <a:rPr sz="2200">
                          <a:latin typeface="Calibri"/>
                          <a:ea typeface="Calibri"/>
                          <a:cs typeface="Calibri"/>
                        </a:rPr>
                        <a:t>Ca absorption; bone/immune</a:t>
                      </a:r>
                    </a:p>
                  </a:txBody>
                  <a:tcPr marL="12700" marR="12700" marT="12700" marB="12700" anchor="ctr" anchorCtr="0" horzOverflow="overflow"/>
                </a:tc>
                <a:tc>
                  <a:txBody>
                    <a:bodyPr/>
                    <a:lstStyle/>
                    <a:p>
                      <a:pPr algn="ctr">
                        <a:defRPr sz="1800"/>
                      </a:pPr>
                      <a:r>
                        <a:rPr sz="2200">
                          <a:latin typeface="Calibri"/>
                          <a:ea typeface="Calibri"/>
                          <a:cs typeface="Calibri"/>
                        </a:rPr>
                        <a:t>Fortified milk, fatty fish; consider supplement if low sun</a:t>
                      </a:r>
                    </a:p>
                  </a:txBody>
                  <a:tcPr marL="12700" marR="12700" marT="12700" marB="12700" anchor="ctr" anchorCtr="0" horzOverflow="overflow"/>
                </a:tc>
              </a:tr>
              <a:tr h="653275">
                <a:tc>
                  <a:txBody>
                    <a:bodyPr/>
                    <a:lstStyle/>
                    <a:p>
                      <a:pPr algn="ctr">
                        <a:defRPr sz="1800"/>
                      </a:pPr>
                      <a:r>
                        <a:rPr b="1" sz="2200">
                          <a:latin typeface="Calibri"/>
                          <a:ea typeface="Calibri"/>
                          <a:cs typeface="Calibri"/>
                        </a:rPr>
                        <a:t>Iron (mg)</a:t>
                      </a:r>
                    </a:p>
                  </a:txBody>
                  <a:tcPr marL="12700" marR="12700" marT="12700" marB="12700" anchor="ctr" anchorCtr="0" horzOverflow="overflow"/>
                </a:tc>
                <a:tc>
                  <a:txBody>
                    <a:bodyPr/>
                    <a:lstStyle/>
                    <a:p>
                      <a:pPr algn="ctr">
                        <a:defRPr sz="1800"/>
                      </a:pPr>
                      <a:r>
                        <a:rPr b="1" sz="2200">
                          <a:latin typeface="Calibri"/>
                          <a:ea typeface="Calibri"/>
                          <a:cs typeface="Calibri"/>
                        </a:rPr>
                        <a:t>15</a:t>
                      </a:r>
                    </a:p>
                  </a:txBody>
                  <a:tcPr marL="12700" marR="12700" marT="12700" marB="12700" anchor="ctr" anchorCtr="0" horzOverflow="overflow"/>
                </a:tc>
                <a:tc>
                  <a:txBody>
                    <a:bodyPr/>
                    <a:lstStyle/>
                    <a:p>
                      <a:pPr algn="ctr">
                        <a:defRPr sz="1800"/>
                      </a:pPr>
                      <a:r>
                        <a:rPr b="1" sz="2200">
                          <a:latin typeface="Calibri"/>
                          <a:ea typeface="Calibri"/>
                          <a:cs typeface="Calibri"/>
                        </a:rPr>
                        <a:t>11</a:t>
                      </a:r>
                    </a:p>
                  </a:txBody>
                  <a:tcPr marL="12700" marR="12700" marT="12700" marB="12700" anchor="ctr" anchorCtr="0" horzOverflow="overflow"/>
                </a:tc>
                <a:tc>
                  <a:txBody>
                    <a:bodyPr/>
                    <a:lstStyle/>
                    <a:p>
                      <a:pPr algn="ctr">
                        <a:defRPr sz="1800"/>
                      </a:pPr>
                      <a:r>
                        <a:rPr sz="2200">
                          <a:latin typeface="Calibri"/>
                          <a:ea typeface="Calibri"/>
                          <a:cs typeface="Calibri"/>
                        </a:rPr>
                        <a:t>Hemoglobin; menses ↑ needs in girls</a:t>
                      </a:r>
                    </a:p>
                  </a:txBody>
                  <a:tcPr marL="12700" marR="12700" marT="12700" marB="12700" anchor="ctr" anchorCtr="0" horzOverflow="overflow"/>
                </a:tc>
                <a:tc>
                  <a:txBody>
                    <a:bodyPr/>
                    <a:lstStyle/>
                    <a:p>
                      <a:pPr algn="ctr">
                        <a:defRPr sz="1800"/>
                      </a:pPr>
                      <a:r>
                        <a:rPr sz="2200">
                          <a:latin typeface="Calibri"/>
                          <a:ea typeface="Calibri"/>
                          <a:cs typeface="Calibri"/>
                        </a:rPr>
                        <a:t>Red meat, beans, iron-fortified cereals + vitamin C</a:t>
                      </a:r>
                    </a:p>
                  </a:txBody>
                  <a:tcPr marL="12700" marR="12700" marT="12700" marB="12700" anchor="ctr" anchorCtr="0" horzOverflow="overflow"/>
                </a:tc>
              </a:tr>
              <a:tr h="413650">
                <a:tc>
                  <a:txBody>
                    <a:bodyPr/>
                    <a:lstStyle/>
                    <a:p>
                      <a:pPr algn="ctr">
                        <a:defRPr sz="1800"/>
                      </a:pPr>
                      <a:r>
                        <a:rPr b="1" sz="2200">
                          <a:latin typeface="Calibri"/>
                          <a:ea typeface="Calibri"/>
                          <a:cs typeface="Calibri"/>
                        </a:rPr>
                        <a:t>Zinc (mg)</a:t>
                      </a:r>
                    </a:p>
                  </a:txBody>
                  <a:tcPr marL="12700" marR="12700" marT="12700" marB="12700" anchor="ctr" anchorCtr="0" horzOverflow="overflow"/>
                </a:tc>
                <a:tc>
                  <a:txBody>
                    <a:bodyPr/>
                    <a:lstStyle/>
                    <a:p>
                      <a:pPr algn="ctr">
                        <a:defRPr sz="1800"/>
                      </a:pPr>
                      <a:r>
                        <a:rPr b="1" sz="2200">
                          <a:latin typeface="Calibri"/>
                          <a:ea typeface="Calibri"/>
                          <a:cs typeface="Calibri"/>
                        </a:rPr>
                        <a:t>9</a:t>
                      </a:r>
                    </a:p>
                  </a:txBody>
                  <a:tcPr marL="12700" marR="12700" marT="12700" marB="12700" anchor="ctr" anchorCtr="0" horzOverflow="overflow"/>
                </a:tc>
                <a:tc>
                  <a:txBody>
                    <a:bodyPr/>
                    <a:lstStyle/>
                    <a:p>
                      <a:pPr algn="ctr">
                        <a:defRPr sz="1800"/>
                      </a:pPr>
                      <a:r>
                        <a:rPr b="1" sz="2200">
                          <a:latin typeface="Calibri"/>
                          <a:ea typeface="Calibri"/>
                          <a:cs typeface="Calibri"/>
                        </a:rPr>
                        <a:t>11</a:t>
                      </a:r>
                    </a:p>
                  </a:txBody>
                  <a:tcPr marL="12700" marR="12700" marT="12700" marB="12700" anchor="ctr" anchorCtr="0" horzOverflow="overflow"/>
                </a:tc>
                <a:tc>
                  <a:txBody>
                    <a:bodyPr/>
                    <a:lstStyle/>
                    <a:p>
                      <a:pPr algn="ctr">
                        <a:defRPr sz="1800"/>
                      </a:pPr>
                      <a:r>
                        <a:rPr sz="2200">
                          <a:latin typeface="Calibri"/>
                          <a:ea typeface="Calibri"/>
                          <a:cs typeface="Calibri"/>
                        </a:rPr>
                        <a:t>Growth, sex maturation, immunity</a:t>
                      </a:r>
                    </a:p>
                  </a:txBody>
                  <a:tcPr marL="12700" marR="12700" marT="12700" marB="12700" anchor="ctr" anchorCtr="0" horzOverflow="overflow"/>
                </a:tc>
                <a:tc>
                  <a:txBody>
                    <a:bodyPr/>
                    <a:lstStyle/>
                    <a:p>
                      <a:pPr algn="ctr">
                        <a:defRPr sz="1800"/>
                      </a:pPr>
                      <a:r>
                        <a:rPr sz="2200">
                          <a:latin typeface="Calibri"/>
                          <a:ea typeface="Calibri"/>
                          <a:cs typeface="Calibri"/>
                        </a:rPr>
                        <a:t>Meat, shellfish, beans, nuts/seeds</a:t>
                      </a:r>
                    </a:p>
                  </a:txBody>
                  <a:tcPr marL="12700" marR="12700" marT="12700" marB="12700" anchor="ctr" anchorCtr="0" horzOverflow="overflow"/>
                </a:tc>
              </a:tr>
              <a:tr h="413650">
                <a:tc>
                  <a:txBody>
                    <a:bodyPr/>
                    <a:lstStyle/>
                    <a:p>
                      <a:pPr algn="ctr">
                        <a:defRPr sz="1800"/>
                      </a:pPr>
                      <a:r>
                        <a:rPr b="1" sz="2200">
                          <a:latin typeface="Calibri"/>
                          <a:ea typeface="Calibri"/>
                          <a:cs typeface="Calibri"/>
                        </a:rPr>
                        <a:t>Folate (DFE mcg)</a:t>
                      </a:r>
                    </a:p>
                  </a:txBody>
                  <a:tcPr marL="12700" marR="12700" marT="12700" marB="12700" anchor="ctr" anchorCtr="0" horzOverflow="overflow"/>
                </a:tc>
                <a:tc>
                  <a:txBody>
                    <a:bodyPr/>
                    <a:lstStyle/>
                    <a:p>
                      <a:pPr algn="ctr">
                        <a:defRPr sz="1800"/>
                      </a:pPr>
                      <a:r>
                        <a:rPr b="1" sz="2200">
                          <a:latin typeface="Calibri"/>
                          <a:ea typeface="Calibri"/>
                          <a:cs typeface="Calibri"/>
                        </a:rPr>
                        <a:t>400</a:t>
                      </a:r>
                    </a:p>
                  </a:txBody>
                  <a:tcPr marL="12700" marR="12700" marT="12700" marB="12700" anchor="ctr" anchorCtr="0" horzOverflow="overflow"/>
                </a:tc>
                <a:tc>
                  <a:txBody>
                    <a:bodyPr/>
                    <a:lstStyle/>
                    <a:p>
                      <a:pPr algn="ctr">
                        <a:defRPr sz="1800"/>
                      </a:pPr>
                      <a:r>
                        <a:rPr b="1" sz="2200">
                          <a:latin typeface="Calibri"/>
                          <a:ea typeface="Calibri"/>
                          <a:cs typeface="Calibri"/>
                        </a:rPr>
                        <a:t>400</a:t>
                      </a:r>
                    </a:p>
                  </a:txBody>
                  <a:tcPr marL="12700" marR="12700" marT="12700" marB="12700" anchor="ctr" anchorCtr="0" horzOverflow="overflow"/>
                </a:tc>
                <a:tc>
                  <a:txBody>
                    <a:bodyPr/>
                    <a:lstStyle/>
                    <a:p>
                      <a:pPr algn="ctr">
                        <a:defRPr sz="1800"/>
                      </a:pPr>
                      <a:r>
                        <a:rPr sz="2200">
                          <a:latin typeface="Calibri"/>
                          <a:ea typeface="Calibri"/>
                          <a:cs typeface="Calibri"/>
                        </a:rPr>
                        <a:t>DNA synthesis; rapid cell growth</a:t>
                      </a:r>
                    </a:p>
                  </a:txBody>
                  <a:tcPr marL="12700" marR="12700" marT="12700" marB="12700" anchor="ctr" anchorCtr="0" horzOverflow="overflow"/>
                </a:tc>
                <a:tc>
                  <a:txBody>
                    <a:bodyPr/>
                    <a:lstStyle/>
                    <a:p>
                      <a:pPr algn="ctr">
                        <a:defRPr sz="1800"/>
                      </a:pPr>
                      <a:r>
                        <a:rPr sz="2200">
                          <a:latin typeface="Calibri"/>
                          <a:ea typeface="Calibri"/>
                          <a:cs typeface="Calibri"/>
                        </a:rPr>
                        <a:t>Leafy greens, legumes, fortified grains</a:t>
                      </a:r>
                    </a:p>
                  </a:txBody>
                  <a:tcPr marL="12700" marR="12700" marT="12700" marB="12700" anchor="ctr" anchorCtr="0" horzOverflow="overflow"/>
                </a:tc>
              </a:tr>
              <a:tr h="413650">
                <a:tc>
                  <a:txBody>
                    <a:bodyPr/>
                    <a:lstStyle/>
                    <a:p>
                      <a:pPr algn="ctr">
                        <a:defRPr sz="1800"/>
                      </a:pPr>
                      <a:r>
                        <a:rPr b="1" sz="2200">
                          <a:latin typeface="Calibri"/>
                          <a:ea typeface="Calibri"/>
                          <a:cs typeface="Calibri"/>
                        </a:rPr>
                        <a:t>Vitamin B12 (mcg)</a:t>
                      </a:r>
                    </a:p>
                  </a:txBody>
                  <a:tcPr marL="12700" marR="12700" marT="12700" marB="12700" anchor="ctr" anchorCtr="0" horzOverflow="overflow"/>
                </a:tc>
                <a:tc>
                  <a:txBody>
                    <a:bodyPr/>
                    <a:lstStyle/>
                    <a:p>
                      <a:pPr algn="ctr">
                        <a:defRPr sz="1800"/>
                      </a:pPr>
                      <a:r>
                        <a:rPr b="1" sz="2200">
                          <a:latin typeface="Calibri"/>
                          <a:ea typeface="Calibri"/>
                          <a:cs typeface="Calibri"/>
                        </a:rPr>
                        <a:t>2.4</a:t>
                      </a:r>
                    </a:p>
                  </a:txBody>
                  <a:tcPr marL="12700" marR="12700" marT="12700" marB="12700" anchor="ctr" anchorCtr="0" horzOverflow="overflow"/>
                </a:tc>
                <a:tc>
                  <a:txBody>
                    <a:bodyPr/>
                    <a:lstStyle/>
                    <a:p>
                      <a:pPr algn="ctr">
                        <a:defRPr sz="1800"/>
                      </a:pPr>
                      <a:r>
                        <a:rPr b="1" sz="2200">
                          <a:latin typeface="Calibri"/>
                          <a:ea typeface="Calibri"/>
                          <a:cs typeface="Calibri"/>
                        </a:rPr>
                        <a:t>2.4</a:t>
                      </a:r>
                    </a:p>
                  </a:txBody>
                  <a:tcPr marL="12700" marR="12700" marT="12700" marB="12700" anchor="ctr" anchorCtr="0" horzOverflow="overflow"/>
                </a:tc>
                <a:tc>
                  <a:txBody>
                    <a:bodyPr/>
                    <a:lstStyle/>
                    <a:p>
                      <a:pPr algn="ctr">
                        <a:defRPr sz="1800"/>
                      </a:pPr>
                      <a:r>
                        <a:rPr sz="2200">
                          <a:latin typeface="Calibri"/>
                          <a:ea typeface="Calibri"/>
                          <a:cs typeface="Calibri"/>
                        </a:rPr>
                        <a:t>Neuro + RBC formation</a:t>
                      </a:r>
                    </a:p>
                  </a:txBody>
                  <a:tcPr marL="12700" marR="12700" marT="12700" marB="12700" anchor="ctr" anchorCtr="0" horzOverflow="overflow"/>
                </a:tc>
                <a:tc>
                  <a:txBody>
                    <a:bodyPr/>
                    <a:lstStyle/>
                    <a:p>
                      <a:pPr algn="ctr">
                        <a:defRPr sz="1800"/>
                      </a:pPr>
                      <a:r>
                        <a:rPr sz="2200">
                          <a:latin typeface="Calibri"/>
                          <a:ea typeface="Calibri"/>
                          <a:cs typeface="Calibri"/>
                        </a:rPr>
                        <a:t>Meat, fish, eggs, dairy; fortified foods if vegetarian</a:t>
                      </a:r>
                    </a:p>
                  </a:txBody>
                  <a:tcPr marL="12700" marR="12700" marT="12700" marB="12700" anchor="ctr" anchorCtr="0" horzOverflow="overflow"/>
                </a:tc>
              </a:tr>
              <a:tr h="413650">
                <a:tc>
                  <a:txBody>
                    <a:bodyPr/>
                    <a:lstStyle/>
                    <a:p>
                      <a:pPr algn="ctr">
                        <a:defRPr sz="1800"/>
                      </a:pPr>
                      <a:r>
                        <a:rPr b="1" sz="2200">
                          <a:latin typeface="Calibri"/>
                          <a:ea typeface="Calibri"/>
                          <a:cs typeface="Calibri"/>
                        </a:rPr>
                        <a:t>Vitamin C (mg)</a:t>
                      </a:r>
                    </a:p>
                  </a:txBody>
                  <a:tcPr marL="12700" marR="12700" marT="12700" marB="12700" anchor="ctr" anchorCtr="0" horzOverflow="overflow"/>
                </a:tc>
                <a:tc>
                  <a:txBody>
                    <a:bodyPr/>
                    <a:lstStyle/>
                    <a:p>
                      <a:pPr algn="ctr">
                        <a:defRPr sz="1800"/>
                      </a:pPr>
                      <a:r>
                        <a:rPr b="1" sz="2200">
                          <a:latin typeface="Calibri"/>
                          <a:ea typeface="Calibri"/>
                          <a:cs typeface="Calibri"/>
                        </a:rPr>
                        <a:t>65</a:t>
                      </a:r>
                    </a:p>
                  </a:txBody>
                  <a:tcPr marL="12700" marR="12700" marT="12700" marB="12700" anchor="ctr" anchorCtr="0" horzOverflow="overflow"/>
                </a:tc>
                <a:tc>
                  <a:txBody>
                    <a:bodyPr/>
                    <a:lstStyle/>
                    <a:p>
                      <a:pPr algn="ctr">
                        <a:defRPr sz="1800"/>
                      </a:pPr>
                      <a:r>
                        <a:rPr b="1" sz="2200">
                          <a:latin typeface="Calibri"/>
                          <a:ea typeface="Calibri"/>
                          <a:cs typeface="Calibri"/>
                        </a:rPr>
                        <a:t>75</a:t>
                      </a:r>
                    </a:p>
                  </a:txBody>
                  <a:tcPr marL="12700" marR="12700" marT="12700" marB="12700" anchor="ctr" anchorCtr="0" horzOverflow="overflow"/>
                </a:tc>
                <a:tc>
                  <a:txBody>
                    <a:bodyPr/>
                    <a:lstStyle/>
                    <a:p>
                      <a:pPr algn="ctr">
                        <a:defRPr sz="1800"/>
                      </a:pPr>
                      <a:r>
                        <a:rPr sz="2200">
                          <a:latin typeface="Calibri"/>
                          <a:ea typeface="Calibri"/>
                          <a:cs typeface="Calibri"/>
                        </a:rPr>
                        <a:t>Iron absorption; antioxidant</a:t>
                      </a:r>
                    </a:p>
                  </a:txBody>
                  <a:tcPr marL="12700" marR="12700" marT="12700" marB="12700" anchor="ctr" anchorCtr="0" horzOverflow="overflow"/>
                </a:tc>
                <a:tc>
                  <a:txBody>
                    <a:bodyPr/>
                    <a:lstStyle/>
                    <a:p>
                      <a:pPr algn="ctr">
                        <a:defRPr sz="1800"/>
                      </a:pPr>
                      <a:r>
                        <a:rPr sz="2200">
                          <a:latin typeface="Calibri"/>
                          <a:ea typeface="Calibri"/>
                          <a:cs typeface="Calibri"/>
                        </a:rPr>
                        <a:t>Citrus, berries, peppers, broccoli</a:t>
                      </a:r>
                    </a:p>
                  </a:txBody>
                  <a:tcPr marL="12700" marR="12700" marT="12700" marB="12700" anchor="ctr" anchorCtr="0" horzOverflow="overflow"/>
                </a:tc>
              </a:tr>
              <a:tr h="413650">
                <a:tc>
                  <a:txBody>
                    <a:bodyPr/>
                    <a:lstStyle/>
                    <a:p>
                      <a:pPr algn="ctr">
                        <a:defRPr sz="1800"/>
                      </a:pPr>
                      <a:r>
                        <a:rPr b="1" sz="2200">
                          <a:latin typeface="Calibri"/>
                          <a:ea typeface="Calibri"/>
                          <a:cs typeface="Calibri"/>
                        </a:rPr>
                        <a:t>Magnesium (mg)</a:t>
                      </a:r>
                    </a:p>
                  </a:txBody>
                  <a:tcPr marL="12700" marR="12700" marT="12700" marB="12700" anchor="ctr" anchorCtr="0" horzOverflow="overflow"/>
                </a:tc>
                <a:tc>
                  <a:txBody>
                    <a:bodyPr/>
                    <a:lstStyle/>
                    <a:p>
                      <a:pPr algn="ctr">
                        <a:defRPr sz="1800"/>
                      </a:pPr>
                      <a:r>
                        <a:rPr b="1" sz="2200">
                          <a:latin typeface="Calibri"/>
                          <a:ea typeface="Calibri"/>
                          <a:cs typeface="Calibri"/>
                        </a:rPr>
                        <a:t>360</a:t>
                      </a:r>
                    </a:p>
                  </a:txBody>
                  <a:tcPr marL="12700" marR="12700" marT="12700" marB="12700" anchor="ctr" anchorCtr="0" horzOverflow="overflow"/>
                </a:tc>
                <a:tc>
                  <a:txBody>
                    <a:bodyPr/>
                    <a:lstStyle/>
                    <a:p>
                      <a:pPr algn="ctr">
                        <a:defRPr sz="1800"/>
                      </a:pPr>
                      <a:r>
                        <a:rPr b="1" sz="2200">
                          <a:latin typeface="Calibri"/>
                          <a:ea typeface="Calibri"/>
                          <a:cs typeface="Calibri"/>
                        </a:rPr>
                        <a:t>410</a:t>
                      </a:r>
                    </a:p>
                  </a:txBody>
                  <a:tcPr marL="12700" marR="12700" marT="12700" marB="12700" anchor="ctr" anchorCtr="0" horzOverflow="overflow"/>
                </a:tc>
                <a:tc>
                  <a:txBody>
                    <a:bodyPr/>
                    <a:lstStyle/>
                    <a:p>
                      <a:pPr algn="ctr">
                        <a:defRPr sz="1800"/>
                      </a:pPr>
                      <a:r>
                        <a:rPr sz="2200">
                          <a:latin typeface="Calibri"/>
                          <a:ea typeface="Calibri"/>
                          <a:cs typeface="Calibri"/>
                        </a:rPr>
                        <a:t>Bone, muscle/nerve function</a:t>
                      </a:r>
                    </a:p>
                  </a:txBody>
                  <a:tcPr marL="12700" marR="12700" marT="12700" marB="12700" anchor="ctr" anchorCtr="0" horzOverflow="overflow"/>
                </a:tc>
                <a:tc>
                  <a:txBody>
                    <a:bodyPr/>
                    <a:lstStyle/>
                    <a:p>
                      <a:pPr algn="ctr">
                        <a:defRPr sz="1800"/>
                      </a:pPr>
                      <a:r>
                        <a:rPr sz="2200">
                          <a:latin typeface="Calibri"/>
                          <a:ea typeface="Calibri"/>
                          <a:cs typeface="Calibri"/>
                        </a:rPr>
                        <a:t>Nuts/seeds, whole grains, beans</a:t>
                      </a:r>
                    </a:p>
                  </a:txBody>
                  <a:tcPr marL="12700" marR="12700" marT="12700" marB="12700" anchor="ctr" anchorCtr="0" horzOverflow="overflow"/>
                </a:tc>
              </a:tr>
              <a:tr h="413650">
                <a:tc>
                  <a:txBody>
                    <a:bodyPr/>
                    <a:lstStyle/>
                    <a:p>
                      <a:pPr algn="ctr">
                        <a:defRPr sz="1800"/>
                      </a:pPr>
                      <a:r>
                        <a:rPr b="1" sz="2200">
                          <a:latin typeface="Calibri"/>
                          <a:ea typeface="Calibri"/>
                          <a:cs typeface="Calibri"/>
                        </a:rPr>
                        <a:t>Iodine (mcg)</a:t>
                      </a:r>
                    </a:p>
                  </a:txBody>
                  <a:tcPr marL="12700" marR="12700" marT="12700" marB="12700" anchor="ctr" anchorCtr="0" horzOverflow="overflow"/>
                </a:tc>
                <a:tc>
                  <a:txBody>
                    <a:bodyPr/>
                    <a:lstStyle/>
                    <a:p>
                      <a:pPr algn="ctr">
                        <a:defRPr sz="1800"/>
                      </a:pPr>
                      <a:r>
                        <a:rPr b="1" sz="2200">
                          <a:latin typeface="Calibri"/>
                          <a:ea typeface="Calibri"/>
                          <a:cs typeface="Calibri"/>
                        </a:rPr>
                        <a:t>150</a:t>
                      </a:r>
                    </a:p>
                  </a:txBody>
                  <a:tcPr marL="12700" marR="12700" marT="12700" marB="12700" anchor="ctr" anchorCtr="0" horzOverflow="overflow"/>
                </a:tc>
                <a:tc>
                  <a:txBody>
                    <a:bodyPr/>
                    <a:lstStyle/>
                    <a:p>
                      <a:pPr algn="ctr">
                        <a:defRPr sz="1800"/>
                      </a:pPr>
                      <a:r>
                        <a:rPr b="1" sz="2200">
                          <a:latin typeface="Calibri"/>
                          <a:ea typeface="Calibri"/>
                          <a:cs typeface="Calibri"/>
                        </a:rPr>
                        <a:t>150</a:t>
                      </a:r>
                    </a:p>
                  </a:txBody>
                  <a:tcPr marL="12700" marR="12700" marT="12700" marB="12700" anchor="ctr" anchorCtr="0" horzOverflow="overflow"/>
                </a:tc>
                <a:tc>
                  <a:txBody>
                    <a:bodyPr/>
                    <a:lstStyle/>
                    <a:p>
                      <a:pPr algn="ctr">
                        <a:defRPr sz="1800"/>
                      </a:pPr>
                      <a:r>
                        <a:rPr sz="2200">
                          <a:latin typeface="Calibri"/>
                          <a:ea typeface="Calibri"/>
                          <a:cs typeface="Calibri"/>
                        </a:rPr>
                        <a:t>Thyroid → growth &amp; brain</a:t>
                      </a:r>
                    </a:p>
                  </a:txBody>
                  <a:tcPr marL="12700" marR="12700" marT="12700" marB="12700" anchor="ctr" anchorCtr="0" horzOverflow="overflow"/>
                </a:tc>
                <a:tc>
                  <a:txBody>
                    <a:bodyPr/>
                    <a:lstStyle/>
                    <a:p>
                      <a:pPr algn="ctr">
                        <a:defRPr sz="1800"/>
                      </a:pPr>
                      <a:r>
                        <a:rPr sz="2200">
                          <a:latin typeface="Calibri"/>
                          <a:ea typeface="Calibri"/>
                          <a:cs typeface="Calibri"/>
                        </a:rPr>
                        <a:t>Iodized salt, dairy, seafood</a:t>
                      </a:r>
                    </a:p>
                  </a:txBody>
                  <a:tcPr marL="12700" marR="12700" marT="12700" marB="12700" anchor="ctr" anchorCtr="0" horzOverflow="overflow"/>
                </a:tc>
              </a:tr>
              <a:tr h="413650">
                <a:tc>
                  <a:txBody>
                    <a:bodyPr/>
                    <a:lstStyle/>
                    <a:p>
                      <a:pPr algn="ctr">
                        <a:defRPr sz="1800"/>
                      </a:pPr>
                      <a:r>
                        <a:rPr b="1" sz="2200">
                          <a:latin typeface="Calibri"/>
                          <a:ea typeface="Calibri"/>
                          <a:cs typeface="Calibri"/>
                        </a:rPr>
                        <a:t>Vitamin A (mcg RAE)</a:t>
                      </a:r>
                    </a:p>
                  </a:txBody>
                  <a:tcPr marL="12700" marR="12700" marT="12700" marB="12700" anchor="ctr" anchorCtr="0" horzOverflow="overflow"/>
                </a:tc>
                <a:tc>
                  <a:txBody>
                    <a:bodyPr/>
                    <a:lstStyle/>
                    <a:p>
                      <a:pPr algn="ctr">
                        <a:defRPr sz="1800"/>
                      </a:pPr>
                      <a:r>
                        <a:rPr b="1" sz="2200">
                          <a:latin typeface="Calibri"/>
                          <a:ea typeface="Calibri"/>
                          <a:cs typeface="Calibri"/>
                        </a:rPr>
                        <a:t>700</a:t>
                      </a:r>
                    </a:p>
                  </a:txBody>
                  <a:tcPr marL="12700" marR="12700" marT="12700" marB="12700" anchor="ctr" anchorCtr="0" horzOverflow="overflow"/>
                </a:tc>
                <a:tc>
                  <a:txBody>
                    <a:bodyPr/>
                    <a:lstStyle/>
                    <a:p>
                      <a:pPr algn="ctr">
                        <a:defRPr sz="1800"/>
                      </a:pPr>
                      <a:r>
                        <a:rPr b="1" sz="2200">
                          <a:latin typeface="Calibri"/>
                          <a:ea typeface="Calibri"/>
                          <a:cs typeface="Calibri"/>
                        </a:rPr>
                        <a:t>900</a:t>
                      </a:r>
                    </a:p>
                  </a:txBody>
                  <a:tcPr marL="12700" marR="12700" marT="12700" marB="12700" anchor="ctr" anchorCtr="0" horzOverflow="overflow"/>
                </a:tc>
                <a:tc>
                  <a:txBody>
                    <a:bodyPr/>
                    <a:lstStyle/>
                    <a:p>
                      <a:pPr algn="ctr">
                        <a:defRPr sz="1800"/>
                      </a:pPr>
                      <a:r>
                        <a:rPr sz="2200">
                          <a:latin typeface="Calibri"/>
                          <a:ea typeface="Calibri"/>
                          <a:cs typeface="Calibri"/>
                        </a:rPr>
                        <a:t>Vision, epithelial growth</a:t>
                      </a:r>
                    </a:p>
                  </a:txBody>
                  <a:tcPr marL="12700" marR="12700" marT="12700" marB="12700" anchor="ctr" anchorCtr="0" horzOverflow="overflow"/>
                </a:tc>
                <a:tc>
                  <a:txBody>
                    <a:bodyPr/>
                    <a:lstStyle/>
                    <a:p>
                      <a:pPr algn="ctr">
                        <a:defRPr sz="1800"/>
                      </a:pPr>
                      <a:r>
                        <a:rPr sz="2200">
                          <a:latin typeface="Calibri"/>
                          <a:ea typeface="Calibri"/>
                          <a:cs typeface="Calibri"/>
                        </a:rPr>
                        <a:t>Orange/green veg, eggs, dairy</a:t>
                      </a:r>
                    </a:p>
                  </a:txBody>
                  <a:tcPr marL="12700" marR="12700" marT="12700" marB="12700" anchor="ctr" anchorCtr="0" horzOverflow="overflow"/>
                </a:tc>
              </a:tr>
              <a:tr h="413650">
                <a:tc>
                  <a:txBody>
                    <a:bodyPr/>
                    <a:lstStyle/>
                    <a:p>
                      <a:pPr algn="ctr">
                        <a:defRPr sz="1800"/>
                      </a:pPr>
                      <a:r>
                        <a:rPr b="1" sz="2200">
                          <a:latin typeface="Calibri"/>
                          <a:ea typeface="Calibri"/>
                          <a:cs typeface="Calibri"/>
                        </a:rPr>
                        <a:t>Vitamin K (mcg AI)</a:t>
                      </a:r>
                    </a:p>
                  </a:txBody>
                  <a:tcPr marL="12700" marR="12700" marT="12700" marB="12700" anchor="ctr" anchorCtr="0" horzOverflow="overflow"/>
                </a:tc>
                <a:tc>
                  <a:txBody>
                    <a:bodyPr/>
                    <a:lstStyle/>
                    <a:p>
                      <a:pPr algn="ctr">
                        <a:defRPr sz="1800"/>
                      </a:pPr>
                      <a:r>
                        <a:rPr b="1" sz="2200">
                          <a:latin typeface="Calibri"/>
                          <a:ea typeface="Calibri"/>
                          <a:cs typeface="Calibri"/>
                        </a:rPr>
                        <a:t>75</a:t>
                      </a:r>
                    </a:p>
                  </a:txBody>
                  <a:tcPr marL="12700" marR="12700" marT="12700" marB="12700" anchor="ctr" anchorCtr="0" horzOverflow="overflow"/>
                </a:tc>
                <a:tc>
                  <a:txBody>
                    <a:bodyPr/>
                    <a:lstStyle/>
                    <a:p>
                      <a:pPr algn="ctr">
                        <a:defRPr sz="1800"/>
                      </a:pPr>
                      <a:r>
                        <a:rPr b="1" sz="2200">
                          <a:latin typeface="Calibri"/>
                          <a:ea typeface="Calibri"/>
                          <a:cs typeface="Calibri"/>
                        </a:rPr>
                        <a:t>75</a:t>
                      </a:r>
                    </a:p>
                  </a:txBody>
                  <a:tcPr marL="12700" marR="12700" marT="12700" marB="12700" anchor="ctr" anchorCtr="0" horzOverflow="overflow"/>
                </a:tc>
                <a:tc>
                  <a:txBody>
                    <a:bodyPr/>
                    <a:lstStyle/>
                    <a:p>
                      <a:pPr algn="ctr">
                        <a:defRPr sz="1800"/>
                      </a:pPr>
                      <a:r>
                        <a:rPr sz="2200">
                          <a:latin typeface="Calibri"/>
                          <a:ea typeface="Calibri"/>
                          <a:cs typeface="Calibri"/>
                        </a:rPr>
                        <a:t>Bone proteins; clotting</a:t>
                      </a:r>
                    </a:p>
                  </a:txBody>
                  <a:tcPr marL="12700" marR="12700" marT="12700" marB="12700" anchor="ctr" anchorCtr="0" horzOverflow="overflow"/>
                </a:tc>
                <a:tc>
                  <a:txBody>
                    <a:bodyPr/>
                    <a:lstStyle/>
                    <a:p>
                      <a:pPr algn="ctr">
                        <a:defRPr sz="1800"/>
                      </a:pPr>
                      <a:r>
                        <a:rPr sz="2200">
                          <a:latin typeface="Calibri"/>
                          <a:ea typeface="Calibri"/>
                          <a:cs typeface="Calibri"/>
                        </a:rPr>
                        <a:t>Leafy greens, soybean/canola oils</a:t>
                      </a:r>
                    </a:p>
                  </a:txBody>
                  <a:tcPr marL="12700" marR="12700" marT="12700" marB="12700" anchor="ctr" anchorCtr="0" horzOverflow="overflow"/>
                </a:tc>
              </a:tr>
              <a:tr h="413650">
                <a:tc>
                  <a:txBody>
                    <a:bodyPr/>
                    <a:lstStyle/>
                    <a:p>
                      <a:pPr algn="ctr">
                        <a:defRPr sz="1800"/>
                      </a:pPr>
                      <a:r>
                        <a:rPr b="1" sz="2200">
                          <a:latin typeface="Calibri"/>
                          <a:ea typeface="Calibri"/>
                          <a:cs typeface="Calibri"/>
                        </a:rPr>
                        <a:t>Choline (mg AI)</a:t>
                      </a:r>
                    </a:p>
                  </a:txBody>
                  <a:tcPr marL="12700" marR="12700" marT="12700" marB="12700" anchor="ctr" anchorCtr="0" horzOverflow="overflow"/>
                </a:tc>
                <a:tc>
                  <a:txBody>
                    <a:bodyPr/>
                    <a:lstStyle/>
                    <a:p>
                      <a:pPr algn="ctr">
                        <a:defRPr sz="1800"/>
                      </a:pPr>
                      <a:r>
                        <a:rPr b="1" sz="2200">
                          <a:latin typeface="Calibri"/>
                          <a:ea typeface="Calibri"/>
                          <a:cs typeface="Calibri"/>
                        </a:rPr>
                        <a:t>400</a:t>
                      </a:r>
                    </a:p>
                  </a:txBody>
                  <a:tcPr marL="12700" marR="12700" marT="12700" marB="12700" anchor="ctr" anchorCtr="0" horzOverflow="overflow"/>
                </a:tc>
                <a:tc>
                  <a:txBody>
                    <a:bodyPr/>
                    <a:lstStyle/>
                    <a:p>
                      <a:pPr algn="ctr">
                        <a:defRPr sz="1800"/>
                      </a:pPr>
                      <a:r>
                        <a:rPr b="1" sz="2200">
                          <a:latin typeface="Calibri"/>
                          <a:ea typeface="Calibri"/>
                          <a:cs typeface="Calibri"/>
                        </a:rPr>
                        <a:t>550</a:t>
                      </a:r>
                    </a:p>
                  </a:txBody>
                  <a:tcPr marL="12700" marR="12700" marT="12700" marB="12700" anchor="ctr" anchorCtr="0" horzOverflow="overflow"/>
                </a:tc>
                <a:tc>
                  <a:txBody>
                    <a:bodyPr/>
                    <a:lstStyle/>
                    <a:p>
                      <a:pPr algn="ctr">
                        <a:defRPr sz="1800"/>
                      </a:pPr>
                      <a:r>
                        <a:rPr sz="2200">
                          <a:latin typeface="Calibri"/>
                          <a:ea typeface="Calibri"/>
                          <a:cs typeface="Calibri"/>
                        </a:rPr>
                        <a:t>Brain/acetylcholine pathways</a:t>
                      </a:r>
                    </a:p>
                  </a:txBody>
                  <a:tcPr marL="12700" marR="12700" marT="12700" marB="12700" anchor="ctr" anchorCtr="0" horzOverflow="overflow"/>
                </a:tc>
                <a:tc>
                  <a:txBody>
                    <a:bodyPr/>
                    <a:lstStyle/>
                    <a:p>
                      <a:pPr algn="ctr">
                        <a:defRPr sz="1800"/>
                      </a:pPr>
                      <a:r>
                        <a:rPr sz="2200">
                          <a:latin typeface="Calibri"/>
                          <a:ea typeface="Calibri"/>
                          <a:cs typeface="Calibri"/>
                        </a:rPr>
                        <a:t>Egg yolks, meats, fish, soy/beans</a:t>
                      </a:r>
                    </a:p>
                  </a:txBody>
                  <a:tcPr marL="12700" marR="12700" marT="12700" marB="12700" anchor="ctr" anchorCtr="0" horzOverflow="overflow"/>
                </a:tc>
              </a:tr>
              <a:tr h="641150">
                <a:tc>
                  <a:txBody>
                    <a:bodyPr/>
                    <a:lstStyle/>
                    <a:p>
                      <a:pPr algn="ctr">
                        <a:defRPr sz="1800"/>
                      </a:pPr>
                      <a:r>
                        <a:rPr b="1" sz="2200">
                          <a:latin typeface="Calibri"/>
                          <a:ea typeface="Calibri"/>
                          <a:cs typeface="Calibri"/>
                        </a:rPr>
                        <a:t>Omega-3s (DHA/EPA)</a:t>
                      </a:r>
                    </a:p>
                  </a:txBody>
                  <a:tcPr marL="12700" marR="12700" marT="12700" marB="12700" anchor="ctr" anchorCtr="0" horzOverflow="overflow"/>
                </a:tc>
                <a:tc>
                  <a:txBody>
                    <a:bodyPr/>
                    <a:lstStyle/>
                    <a:p>
                      <a:pPr algn="ctr">
                        <a:defRPr sz="1800"/>
                      </a:pPr>
                      <a:r>
                        <a:rPr b="1" sz="2200">
                          <a:latin typeface="Calibri"/>
                          <a:ea typeface="Calibri"/>
                          <a:cs typeface="Calibri"/>
                        </a:rPr>
                        <a:t>~250 mg/day</a:t>
                      </a:r>
                    </a:p>
                  </a:txBody>
                  <a:tcPr marL="12700" marR="12700" marT="12700" marB="12700" anchor="ctr" anchorCtr="0" horzOverflow="overflow"/>
                </a:tc>
                <a:tc>
                  <a:txBody>
                    <a:bodyPr/>
                    <a:lstStyle/>
                    <a:p>
                      <a:pPr algn="ctr">
                        <a:defRPr sz="1800"/>
                      </a:pPr>
                      <a:r>
                        <a:rPr b="1" sz="2200">
                          <a:latin typeface="Calibri"/>
                          <a:ea typeface="Calibri"/>
                          <a:cs typeface="Calibri"/>
                        </a:rPr>
                        <a:t>~250 mg/day</a:t>
                      </a:r>
                    </a:p>
                  </a:txBody>
                  <a:tcPr marL="12700" marR="12700" marT="12700" marB="12700" anchor="ctr" anchorCtr="0" horzOverflow="overflow"/>
                </a:tc>
                <a:tc>
                  <a:txBody>
                    <a:bodyPr/>
                    <a:lstStyle/>
                    <a:p>
                      <a:pPr algn="ctr">
                        <a:defRPr sz="1800"/>
                      </a:pPr>
                      <a:r>
                        <a:rPr sz="2200">
                          <a:latin typeface="Calibri"/>
                          <a:ea typeface="Calibri"/>
                          <a:cs typeface="Calibri"/>
                        </a:rPr>
                        <a:t>Brain/retina; cardio</a:t>
                      </a:r>
                    </a:p>
                  </a:txBody>
                  <a:tcPr marL="12700" marR="12700" marT="12700" marB="12700" anchor="ctr" anchorCtr="0" horzOverflow="overflow"/>
                </a:tc>
                <a:tc>
                  <a:txBody>
                    <a:bodyPr/>
                    <a:lstStyle/>
                    <a:p>
                      <a:pPr algn="ctr">
                        <a:defRPr sz="1800"/>
                      </a:pPr>
                      <a:r>
                        <a:rPr sz="2200">
                          <a:latin typeface="Calibri"/>
                          <a:ea typeface="Calibri"/>
                          <a:cs typeface="Calibri"/>
                        </a:rPr>
                        <a:t>Fish 1–2×/wk (salmon, sardines); algal DHA if no fish</a:t>
                      </a:r>
                    </a:p>
                  </a:txBody>
                  <a:tcPr marL="12700" marR="12700" marT="12700" marB="12700" anchor="ctr" anchorCtr="0" horzOverflow="overflow"/>
                </a:tc>
              </a:tr>
            </a:tbl>
          </a:graphicData>
        </a:graphic>
      </p:graphicFrame>
      <p:sp>
        <p:nvSpPr>
          <p:cNvPr id="375" name="Google Shape;362;p29"/>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76" name="Google Shape;363;p29"/>
          <p:cNvSpPr/>
          <p:nvPr/>
        </p:nvSpPr>
        <p:spPr>
          <a:xfrm>
            <a:off x="16678474" y="13921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377" name="Google Shape;364;p29"/>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5" name="Google Shape;76;p3"/>
          <p:cNvSpPr/>
          <p:nvPr/>
        </p:nvSpPr>
        <p:spPr>
          <a:xfrm rot="10800000">
            <a:off x="0" y="-364583"/>
            <a:ext cx="18288000" cy="10287005"/>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16" name="Google Shape;77;p3"/>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17" name="Google Shape;78;p3"/>
          <p:cNvSpPr txBox="1"/>
          <p:nvPr/>
        </p:nvSpPr>
        <p:spPr>
          <a:xfrm>
            <a:off x="1028699" y="398321"/>
            <a:ext cx="16812954" cy="3979295"/>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ct val="116665"/>
              </a:lnSpc>
              <a:defRPr sz="7800">
                <a:solidFill>
                  <a:srgbClr val="0433FF"/>
                </a:solidFill>
                <a:latin typeface="Poppins"/>
                <a:ea typeface="Poppins"/>
                <a:cs typeface="Poppins"/>
                <a:sym typeface="Poppins"/>
              </a:defRPr>
            </a:pPr>
            <a:r>
              <a:t>Practical Application of Evidence-Based Research </a:t>
            </a:r>
            <a:endParaRPr>
              <a:solidFill>
                <a:srgbClr val="FFFFFF"/>
              </a:solidFill>
              <a:latin typeface="Helvetica Neue"/>
              <a:ea typeface="Helvetica Neue"/>
              <a:cs typeface="Helvetica Neue"/>
              <a:sym typeface="Helvetica Neue"/>
            </a:endParaRPr>
          </a:p>
          <a:p>
            <a:pPr>
              <a:lnSpc>
                <a:spcPct val="116665"/>
              </a:lnSpc>
              <a:defRPr sz="7800">
                <a:solidFill>
                  <a:srgbClr val="FFFFFF"/>
                </a:solidFill>
                <a:latin typeface="Poppins"/>
                <a:ea typeface="Poppins"/>
                <a:cs typeface="Poppins"/>
                <a:sym typeface="Poppins"/>
              </a:defRPr>
            </a:pPr>
            <a:r>
              <a:t>nce</a:t>
            </a:r>
          </a:p>
        </p:txBody>
      </p:sp>
      <p:sp>
        <p:nvSpPr>
          <p:cNvPr id="118" name="Google Shape;79;p3"/>
          <p:cNvSpPr txBox="1"/>
          <p:nvPr/>
        </p:nvSpPr>
        <p:spPr>
          <a:xfrm>
            <a:off x="429862" y="3303763"/>
            <a:ext cx="17428200" cy="6281063"/>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defRPr b="1" sz="3000">
                <a:latin typeface="Calibri"/>
                <a:ea typeface="Calibri"/>
                <a:cs typeface="Calibri"/>
                <a:sym typeface="Calibri"/>
              </a:defRPr>
            </a:pPr>
            <a:r>
              <a:t>The main purpose of doing and reviewing research is = </a:t>
            </a:r>
            <a:r>
              <a:rPr b="0"/>
              <a:t>feel confident in giving your clients the best practical tips possible, grounded in evidence-based clinical practice, AND to keep learning!</a:t>
            </a:r>
          </a:p>
          <a:p>
            <a:pPr/>
            <a:endParaRPr sz="3000">
              <a:latin typeface="Calibri"/>
              <a:ea typeface="Calibri"/>
              <a:cs typeface="Calibri"/>
              <a:sym typeface="Calibri"/>
            </a:endParaRPr>
          </a:p>
          <a:p>
            <a:pPr lvl="4" marL="370972" indent="-339222">
              <a:buClr>
                <a:srgbClr val="000000"/>
              </a:buClr>
              <a:buSzPts val="3000"/>
              <a:buFont typeface="Calibri"/>
              <a:buChar char="•"/>
              <a:defRPr sz="3000">
                <a:latin typeface="Calibri"/>
                <a:ea typeface="Calibri"/>
                <a:cs typeface="Calibri"/>
                <a:sym typeface="Calibri"/>
              </a:defRPr>
            </a:pPr>
            <a:r>
              <a:t>Research needs to be client-centered by targeting a specific topic</a:t>
            </a:r>
          </a:p>
          <a:p>
            <a:pPr indent="2286000"/>
            <a:endParaRPr sz="3000">
              <a:latin typeface="Calibri"/>
              <a:ea typeface="Calibri"/>
              <a:cs typeface="Calibri"/>
              <a:sym typeface="Calibri"/>
            </a:endParaRPr>
          </a:p>
          <a:p>
            <a:pPr lvl="4" marL="370972" indent="-339222">
              <a:buClr>
                <a:srgbClr val="000000"/>
              </a:buClr>
              <a:buSzPts val="3000"/>
              <a:buFont typeface="Calibri"/>
              <a:buChar char="•"/>
              <a:defRPr sz="3000">
                <a:latin typeface="Calibri"/>
                <a:ea typeface="Calibri"/>
                <a:cs typeface="Calibri"/>
                <a:sym typeface="Calibri"/>
              </a:defRPr>
            </a:pPr>
            <a:r>
              <a:t>Do not enter your research expecting a particular answer, as conflicting information is likely to be encountered. Not to be overly certain. Try to find the “best” answer for your client. </a:t>
            </a:r>
          </a:p>
          <a:p>
            <a:pPr indent="2286000"/>
            <a:endParaRPr sz="3000">
              <a:latin typeface="Calibri"/>
              <a:ea typeface="Calibri"/>
              <a:cs typeface="Calibri"/>
              <a:sym typeface="Calibri"/>
            </a:endParaRPr>
          </a:p>
          <a:p>
            <a:pPr lvl="4" marL="370972" indent="-339222">
              <a:buClr>
                <a:srgbClr val="000000"/>
              </a:buClr>
              <a:buSzPts val="3000"/>
              <a:buFont typeface="Calibri"/>
              <a:buChar char="•"/>
              <a:defRPr sz="3000">
                <a:latin typeface="Calibri"/>
                <a:ea typeface="Calibri"/>
                <a:cs typeface="Calibri"/>
                <a:sym typeface="Calibri"/>
              </a:defRPr>
            </a:pPr>
            <a:r>
              <a:t>There are gray areas - i.e. is soy for everyone? </a:t>
            </a:r>
          </a:p>
          <a:p>
            <a:pPr indent="2286000"/>
            <a:endParaRPr sz="3000">
              <a:latin typeface="Calibri"/>
              <a:ea typeface="Calibri"/>
              <a:cs typeface="Calibri"/>
              <a:sym typeface="Calibri"/>
            </a:endParaRPr>
          </a:p>
          <a:p>
            <a:pPr lvl="4" marL="370972" indent="-339222">
              <a:buClr>
                <a:srgbClr val="000000"/>
              </a:buClr>
              <a:buSzPts val="3000"/>
              <a:buFont typeface="Calibri"/>
              <a:buChar char="•"/>
              <a:defRPr sz="3000">
                <a:latin typeface="Calibri"/>
                <a:ea typeface="Calibri"/>
                <a:cs typeface="Calibri"/>
                <a:sym typeface="Calibri"/>
              </a:defRPr>
            </a:pPr>
            <a:r>
              <a:t>Sometimes, what you were taught is actually no adequate research!</a:t>
            </a:r>
          </a:p>
          <a:p>
            <a:pPr indent="2286000"/>
            <a:endParaRPr sz="3000">
              <a:latin typeface="Calibri"/>
              <a:ea typeface="Calibri"/>
              <a:cs typeface="Calibri"/>
              <a:sym typeface="Calibri"/>
            </a:endParaRPr>
          </a:p>
          <a:p>
            <a:pPr lvl="4" marL="370972" indent="-339222">
              <a:buClr>
                <a:srgbClr val="000000"/>
              </a:buClr>
              <a:buSzPts val="3000"/>
              <a:buFont typeface="Calibri"/>
              <a:buChar char="•"/>
              <a:defRPr sz="3000">
                <a:latin typeface="Calibri"/>
                <a:ea typeface="Calibri"/>
                <a:cs typeface="Calibri"/>
                <a:sym typeface="Calibri"/>
              </a:defRPr>
            </a:pPr>
            <a:r>
              <a:t>Previous conventional wisdom might have no validity any longer - the research is changing all the time!</a:t>
            </a:r>
          </a:p>
        </p:txBody>
      </p:sp>
      <p:sp>
        <p:nvSpPr>
          <p:cNvPr id="119" name="Google Shape;80;p3"/>
          <p:cNvSpPr txBox="1"/>
          <p:nvPr>
            <p:ph type="sldNum" sz="quarter" idx="4294967295"/>
          </p:nvPr>
        </p:nvSpPr>
        <p:spPr>
          <a:xfrm>
            <a:off x="8505459" y="6414780"/>
            <a:ext cx="181293"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20" name="Google Shape;81;p3"/>
          <p:cNvSpPr/>
          <p:nvPr/>
        </p:nvSpPr>
        <p:spPr>
          <a:xfrm>
            <a:off x="-2602379" y="-1"/>
            <a:ext cx="3256201" cy="3256202"/>
          </a:xfrm>
          <a:prstGeom prst="rect">
            <a:avLst/>
          </a:prstGeom>
          <a:blipFill>
            <a:blip r:embed="rId4"/>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21" name="Google Shape;82;p3"/>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1" name="Google Shape;369;p30"/>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382" name="Google Shape;370;p30"/>
          <p:cNvSpPr txBox="1"/>
          <p:nvPr/>
        </p:nvSpPr>
        <p:spPr>
          <a:xfrm>
            <a:off x="729206" y="573943"/>
            <a:ext cx="17534042" cy="2260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sz="7400">
                <a:solidFill>
                  <a:srgbClr val="FFFFFF"/>
                </a:solidFill>
                <a:latin typeface="Poppins"/>
                <a:ea typeface="Poppins"/>
                <a:cs typeface="Poppins"/>
                <a:sym typeface="Poppins"/>
              </a:defRPr>
            </a:pPr>
            <a:r>
              <a:t>Energy &amp; Macros for Adults </a:t>
            </a:r>
          </a:p>
          <a:p>
            <a:pPr>
              <a:defRPr sz="7400">
                <a:solidFill>
                  <a:srgbClr val="FFFFFF"/>
                </a:solidFill>
                <a:latin typeface="Poppins"/>
                <a:ea typeface="Poppins"/>
                <a:cs typeface="Poppins"/>
                <a:sym typeface="Poppins"/>
              </a:defRPr>
            </a:pPr>
            <a:r>
              <a:t>(19–64 years)</a:t>
            </a:r>
          </a:p>
        </p:txBody>
      </p:sp>
      <p:sp>
        <p:nvSpPr>
          <p:cNvPr id="383" name="Google Shape;371;p30"/>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384" name="Google Shape;372;p30"/>
          <p:cNvSpPr txBox="1"/>
          <p:nvPr/>
        </p:nvSpPr>
        <p:spPr>
          <a:xfrm>
            <a:off x="1079923" y="3427556"/>
            <a:ext cx="15238202" cy="5431652"/>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endParaRPr sz="3400">
              <a:latin typeface="Calibri"/>
              <a:ea typeface="Calibri"/>
              <a:cs typeface="Calibri"/>
              <a:sym typeface="Calibri"/>
            </a:endParaRPr>
          </a:p>
          <a:p>
            <a:pPr marL="457200" indent="-317500">
              <a:spcBef>
                <a:spcPts val="1200"/>
              </a:spcBef>
              <a:buClr>
                <a:srgbClr val="000000"/>
              </a:buClr>
              <a:buSzPts val="3400"/>
              <a:buFont typeface="Times Roman"/>
              <a:buChar char="•"/>
              <a:defRPr b="1" sz="3400">
                <a:latin typeface="Calibri"/>
                <a:ea typeface="Calibri"/>
                <a:cs typeface="Calibri"/>
                <a:sym typeface="Calibri"/>
              </a:defRPr>
            </a:pPr>
            <a:r>
              <a:t>Protein:</a:t>
            </a:r>
            <a:r>
              <a:rPr b="0"/>
              <a:t> </a:t>
            </a:r>
            <a:r>
              <a:t>≥0.8 g/kg/day</a:t>
            </a:r>
            <a:r>
              <a:rPr b="0"/>
              <a:t> (baseline RDA)</a:t>
            </a:r>
          </a:p>
          <a:p>
            <a:pPr lvl="2" marL="1102894" indent="-340894">
              <a:spcBef>
                <a:spcPts val="1200"/>
              </a:spcBef>
              <a:buClr>
                <a:srgbClr val="000000"/>
              </a:buClr>
              <a:buSzPts val="3400"/>
              <a:buFont typeface="Times Roman"/>
              <a:buChar char="•"/>
              <a:defRPr sz="3400">
                <a:latin typeface="Calibri"/>
                <a:ea typeface="Calibri"/>
                <a:cs typeface="Calibri"/>
                <a:sym typeface="Calibri"/>
              </a:defRPr>
            </a:pPr>
            <a:r>
              <a:t>Practical minimums: ~</a:t>
            </a:r>
            <a:r>
              <a:rPr b="1"/>
              <a:t>56 g/day</a:t>
            </a:r>
            <a:r>
              <a:t> (men) • </a:t>
            </a:r>
            <a:r>
              <a:rPr b="1"/>
              <a:t>46 g/day</a:t>
            </a:r>
            <a:r>
              <a:t> (women)</a:t>
            </a:r>
          </a:p>
          <a:p>
            <a:pPr lvl="2" marL="1102894" indent="-340894">
              <a:spcBef>
                <a:spcPts val="1200"/>
              </a:spcBef>
              <a:buClr>
                <a:srgbClr val="000000"/>
              </a:buClr>
              <a:buSzPts val="3400"/>
              <a:buFont typeface="Calibri"/>
              <a:buChar char="•"/>
              <a:defRPr sz="3400">
                <a:latin typeface="Calibri"/>
                <a:ea typeface="Calibri"/>
                <a:cs typeface="Calibri"/>
                <a:sym typeface="Calibri"/>
              </a:defRPr>
            </a:pPr>
            <a:r>
              <a:t>Higher targets (1.0–1.2 g/kg) support satiety, training, or weight loss.</a:t>
            </a:r>
          </a:p>
          <a:p>
            <a:pPr marL="457200" indent="-317500">
              <a:spcBef>
                <a:spcPts val="1200"/>
              </a:spcBef>
              <a:buClr>
                <a:srgbClr val="000000"/>
              </a:buClr>
              <a:buSzPts val="3400"/>
              <a:buFont typeface="Times Roman"/>
              <a:buChar char="•"/>
              <a:defRPr b="1" sz="3400">
                <a:latin typeface="Calibri"/>
                <a:ea typeface="Calibri"/>
                <a:cs typeface="Calibri"/>
                <a:sym typeface="Calibri"/>
              </a:defRPr>
            </a:pPr>
            <a:r>
              <a:t>Carbohydrate (RDA):</a:t>
            </a:r>
            <a:r>
              <a:rPr b="0"/>
              <a:t> </a:t>
            </a:r>
            <a:r>
              <a:t>130 g/day</a:t>
            </a:r>
            <a:r>
              <a:rPr b="0"/>
              <a:t> (more with high activity)</a:t>
            </a:r>
          </a:p>
          <a:p>
            <a:pPr marL="457200" indent="-317500">
              <a:spcBef>
                <a:spcPts val="1200"/>
              </a:spcBef>
              <a:buClr>
                <a:srgbClr val="000000"/>
              </a:buClr>
              <a:buSzPts val="3400"/>
              <a:buFont typeface="Times Roman"/>
              <a:buChar char="•"/>
              <a:defRPr b="1" sz="3400">
                <a:latin typeface="Calibri"/>
                <a:ea typeface="Calibri"/>
                <a:cs typeface="Calibri"/>
                <a:sym typeface="Calibri"/>
              </a:defRPr>
            </a:pPr>
            <a:r>
              <a:t>Fat (AMDR):</a:t>
            </a:r>
            <a:r>
              <a:rPr b="0"/>
              <a:t> </a:t>
            </a:r>
            <a:r>
              <a:t>20–35%</a:t>
            </a:r>
            <a:r>
              <a:rPr b="0"/>
              <a:t> of kcal; emphasize unsaturated fats</a:t>
            </a:r>
          </a:p>
          <a:p>
            <a:pPr marL="457200" indent="-317500">
              <a:spcBef>
                <a:spcPts val="1200"/>
              </a:spcBef>
              <a:buClr>
                <a:srgbClr val="000000"/>
              </a:buClr>
              <a:buSzPts val="3400"/>
              <a:buFont typeface="Times Roman"/>
              <a:buChar char="•"/>
              <a:defRPr b="1" sz="3400">
                <a:latin typeface="Calibri"/>
                <a:ea typeface="Calibri"/>
                <a:cs typeface="Calibri"/>
                <a:sym typeface="Calibri"/>
              </a:defRPr>
            </a:pPr>
            <a:r>
              <a:t>Fiber (AI):</a:t>
            </a:r>
            <a:r>
              <a:rPr b="0"/>
              <a:t> </a:t>
            </a:r>
            <a:r>
              <a:t>Men 38 g/day</a:t>
            </a:r>
            <a:r>
              <a:rPr b="0"/>
              <a:t>, </a:t>
            </a:r>
            <a:r>
              <a:t>Women 25 g/day</a:t>
            </a:r>
            <a:r>
              <a:rPr b="0"/>
              <a:t> *after </a:t>
            </a:r>
            <a:r>
              <a:t>50 y</a:t>
            </a:r>
            <a:r>
              <a:rPr b="0"/>
              <a:t>: Men </a:t>
            </a:r>
            <a:r>
              <a:t>30 g</a:t>
            </a:r>
            <a:r>
              <a:rPr b="0"/>
              <a:t>, Women </a:t>
            </a:r>
            <a:r>
              <a:t>21 g</a:t>
            </a:r>
          </a:p>
          <a:p>
            <a:pPr marL="457200" indent="-317500">
              <a:spcBef>
                <a:spcPts val="1200"/>
              </a:spcBef>
              <a:buClr>
                <a:srgbClr val="000000"/>
              </a:buClr>
              <a:buSzPts val="3400"/>
              <a:buFont typeface="Times Roman"/>
              <a:buChar char="•"/>
              <a:defRPr b="1" sz="3400">
                <a:latin typeface="Calibri"/>
                <a:ea typeface="Calibri"/>
                <a:cs typeface="Calibri"/>
                <a:sym typeface="Calibri"/>
              </a:defRPr>
            </a:pPr>
            <a:r>
              <a:t>Total water (AI):</a:t>
            </a:r>
            <a:r>
              <a:rPr b="0"/>
              <a:t> </a:t>
            </a:r>
            <a:r>
              <a:t>Men ~3.7 L/day</a:t>
            </a:r>
            <a:r>
              <a:rPr b="0"/>
              <a:t>, </a:t>
            </a:r>
            <a:r>
              <a:t>Women ~2.7 L/day</a:t>
            </a:r>
          </a:p>
        </p:txBody>
      </p:sp>
      <p:sp>
        <p:nvSpPr>
          <p:cNvPr id="385" name="Google Shape;373;p30"/>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86" name="Google Shape;374;p30"/>
          <p:cNvSpPr/>
          <p:nvPr/>
        </p:nvSpPr>
        <p:spPr>
          <a:xfrm>
            <a:off x="16616875" y="714599"/>
            <a:ext cx="1235400" cy="1211701"/>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387" name="Google Shape;375;p30"/>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1" name="Google Shape;380;p31"/>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392" name="Google Shape;381;p31"/>
          <p:cNvSpPr txBox="1"/>
          <p:nvPr/>
        </p:nvSpPr>
        <p:spPr>
          <a:xfrm>
            <a:off x="798654" y="497743"/>
            <a:ext cx="17534042" cy="2260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sz="7400">
                <a:solidFill>
                  <a:srgbClr val="FFFFFF"/>
                </a:solidFill>
                <a:latin typeface="Poppins"/>
                <a:ea typeface="Poppins"/>
                <a:cs typeface="Poppins"/>
                <a:sym typeface="Poppins"/>
              </a:defRPr>
            </a:pPr>
            <a:r>
              <a:t>Key Micronutrients for Adults </a:t>
            </a:r>
          </a:p>
          <a:p>
            <a:pPr>
              <a:defRPr sz="7400">
                <a:solidFill>
                  <a:srgbClr val="FFFFFF"/>
                </a:solidFill>
                <a:latin typeface="Poppins"/>
                <a:ea typeface="Poppins"/>
                <a:cs typeface="Poppins"/>
                <a:sym typeface="Poppins"/>
              </a:defRPr>
            </a:pPr>
            <a:r>
              <a:t>(19–64 years)</a:t>
            </a:r>
          </a:p>
        </p:txBody>
      </p:sp>
      <p:sp>
        <p:nvSpPr>
          <p:cNvPr id="393" name="Google Shape;382;p31"/>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394" name="Google Shape;383;p31"/>
          <p:cNvSpPr txBox="1"/>
          <p:nvPr/>
        </p:nvSpPr>
        <p:spPr>
          <a:xfrm>
            <a:off x="17187887" y="9210674"/>
            <a:ext cx="295230" cy="28379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ctr">
              <a:lnSpc>
                <a:spcPct val="140000"/>
              </a:lnSpc>
              <a:defRPr sz="2000"/>
            </a:lvl1pPr>
          </a:lstStyle>
          <a:p>
            <a:pPr/>
            <a:r>
              <a:t>10</a:t>
            </a:r>
          </a:p>
        </p:txBody>
      </p:sp>
      <p:graphicFrame>
        <p:nvGraphicFramePr>
          <p:cNvPr id="395" name="Google Shape;384;p31"/>
          <p:cNvGraphicFramePr/>
          <p:nvPr/>
        </p:nvGraphicFramePr>
        <p:xfrm>
          <a:off x="824145" y="3143075"/>
          <a:ext cx="16639726" cy="7042300"/>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2972825"/>
                <a:gridCol w="1984550"/>
                <a:gridCol w="2581425"/>
                <a:gridCol w="2290475"/>
                <a:gridCol w="6810450"/>
              </a:tblGrid>
              <a:tr h="610100">
                <a:tc>
                  <a:txBody>
                    <a:bodyPr/>
                    <a:lstStyle/>
                    <a:p>
                      <a:pPr algn="ctr">
                        <a:defRPr sz="1800"/>
                      </a:pPr>
                      <a:r>
                        <a:rPr b="1" sz="2500">
                          <a:latin typeface="Calibri"/>
                          <a:ea typeface="Calibri"/>
                          <a:cs typeface="Calibri"/>
                        </a:rPr>
                        <a:t>Nutrient</a:t>
                      </a:r>
                    </a:p>
                  </a:txBody>
                  <a:tcPr marL="12700" marR="12700" marT="12700" marB="12700" anchor="ctr" anchorCtr="0" horzOverflow="overflow"/>
                </a:tc>
                <a:tc>
                  <a:txBody>
                    <a:bodyPr/>
                    <a:lstStyle/>
                    <a:p>
                      <a:pPr algn="ctr">
                        <a:defRPr sz="1800"/>
                      </a:pPr>
                      <a:r>
                        <a:rPr b="1" sz="2500">
                          <a:latin typeface="Calibri"/>
                          <a:ea typeface="Calibri"/>
                          <a:cs typeface="Calibri"/>
                        </a:rPr>
                        <a:t>Men (19–64)</a:t>
                      </a:r>
                    </a:p>
                  </a:txBody>
                  <a:tcPr marL="12700" marR="12700" marT="12700" marB="12700" anchor="ctr" anchorCtr="0" horzOverflow="overflow"/>
                </a:tc>
                <a:tc>
                  <a:txBody>
                    <a:bodyPr/>
                    <a:lstStyle/>
                    <a:p>
                      <a:pPr algn="ctr">
                        <a:defRPr sz="1800"/>
                      </a:pPr>
                      <a:r>
                        <a:rPr b="1" sz="2500">
                          <a:latin typeface="Calibri"/>
                          <a:ea typeface="Calibri"/>
                          <a:cs typeface="Calibri"/>
                        </a:rPr>
                        <a:t>Women (19–50)</a:t>
                      </a:r>
                    </a:p>
                  </a:txBody>
                  <a:tcPr marL="12700" marR="12700" marT="12700" marB="12700" anchor="ctr" anchorCtr="0" horzOverflow="overflow"/>
                </a:tc>
                <a:tc>
                  <a:txBody>
                    <a:bodyPr/>
                    <a:lstStyle/>
                    <a:p>
                      <a:pPr algn="ctr">
                        <a:defRPr sz="1800"/>
                      </a:pPr>
                      <a:r>
                        <a:rPr b="1" sz="2500">
                          <a:latin typeface="Calibri"/>
                          <a:ea typeface="Calibri"/>
                          <a:cs typeface="Calibri"/>
                        </a:rPr>
                        <a:t>Women (51–64)</a:t>
                      </a:r>
                    </a:p>
                  </a:txBody>
                  <a:tcPr marL="12700" marR="12700" marT="12700" marB="12700" anchor="ctr" anchorCtr="0" horzOverflow="overflow"/>
                </a:tc>
                <a:tc>
                  <a:txBody>
                    <a:bodyPr/>
                    <a:lstStyle/>
                    <a:p>
                      <a:pPr algn="ctr">
                        <a:defRPr sz="1800"/>
                      </a:pPr>
                      <a:r>
                        <a:rPr b="1" sz="2500">
                          <a:latin typeface="Calibri"/>
                          <a:ea typeface="Calibri"/>
                          <a:cs typeface="Calibri"/>
                        </a:rPr>
                        <a:t>Why it matters</a:t>
                      </a:r>
                    </a:p>
                  </a:txBody>
                  <a:tcPr marL="12700" marR="12700" marT="12700" marB="12700" anchor="ctr" anchorCtr="0" horzOverflow="overflow"/>
                </a:tc>
              </a:tr>
              <a:tr h="402850">
                <a:tc>
                  <a:txBody>
                    <a:bodyPr/>
                    <a:lstStyle/>
                    <a:p>
                      <a:pPr algn="ctr">
                        <a:defRPr sz="1800"/>
                      </a:pPr>
                      <a:r>
                        <a:rPr b="1" sz="2200">
                          <a:latin typeface="Calibri"/>
                          <a:ea typeface="Calibri"/>
                          <a:cs typeface="Calibri"/>
                        </a:rPr>
                        <a:t>Calcium (mg)</a:t>
                      </a:r>
                    </a:p>
                  </a:txBody>
                  <a:tcPr marL="12700" marR="12700" marT="12700" marB="12700" anchor="ctr" anchorCtr="0" horzOverflow="overflow"/>
                </a:tc>
                <a:tc>
                  <a:txBody>
                    <a:bodyPr/>
                    <a:lstStyle/>
                    <a:p>
                      <a:pPr algn="ctr">
                        <a:defRPr sz="1800"/>
                      </a:pPr>
                      <a:r>
                        <a:rPr b="1" sz="2200">
                          <a:latin typeface="Calibri"/>
                          <a:ea typeface="Calibri"/>
                          <a:cs typeface="Calibri"/>
                        </a:rPr>
                        <a:t>1,000</a:t>
                      </a:r>
                    </a:p>
                  </a:txBody>
                  <a:tcPr marL="12700" marR="12700" marT="12700" marB="12700" anchor="ctr" anchorCtr="0" horzOverflow="overflow"/>
                </a:tc>
                <a:tc>
                  <a:txBody>
                    <a:bodyPr/>
                    <a:lstStyle/>
                    <a:p>
                      <a:pPr algn="ctr">
                        <a:defRPr sz="1800"/>
                      </a:pPr>
                      <a:r>
                        <a:rPr b="1" sz="2200">
                          <a:latin typeface="Calibri"/>
                          <a:ea typeface="Calibri"/>
                          <a:cs typeface="Calibri"/>
                        </a:rPr>
                        <a:t>1,000</a:t>
                      </a:r>
                    </a:p>
                  </a:txBody>
                  <a:tcPr marL="12700" marR="12700" marT="12700" marB="12700" anchor="ctr" anchorCtr="0" horzOverflow="overflow"/>
                </a:tc>
                <a:tc>
                  <a:txBody>
                    <a:bodyPr/>
                    <a:lstStyle/>
                    <a:p>
                      <a:pPr algn="ctr">
                        <a:defRPr sz="1800"/>
                      </a:pPr>
                      <a:r>
                        <a:rPr b="1" sz="2200">
                          <a:latin typeface="Calibri"/>
                          <a:ea typeface="Calibri"/>
                          <a:cs typeface="Calibri"/>
                        </a:rPr>
                        <a:t>1,200</a:t>
                      </a:r>
                    </a:p>
                  </a:txBody>
                  <a:tcPr marL="12700" marR="12700" marT="12700" marB="12700" anchor="ctr" anchorCtr="0" horzOverflow="overflow"/>
                </a:tc>
                <a:tc>
                  <a:txBody>
                    <a:bodyPr/>
                    <a:lstStyle/>
                    <a:p>
                      <a:pPr algn="ctr">
                        <a:defRPr sz="1800"/>
                      </a:pPr>
                      <a:r>
                        <a:rPr sz="2200">
                          <a:latin typeface="Calibri"/>
                          <a:ea typeface="Calibri"/>
                          <a:cs typeface="Calibri"/>
                        </a:rPr>
                        <a:t>Bone maintenance; muscle/nerve function</a:t>
                      </a:r>
                    </a:p>
                  </a:txBody>
                  <a:tcPr marL="12700" marR="12700" marT="12700" marB="12700" anchor="ctr" anchorCtr="0" horzOverflow="overflow"/>
                </a:tc>
              </a:tr>
              <a:tr h="402850">
                <a:tc>
                  <a:txBody>
                    <a:bodyPr/>
                    <a:lstStyle/>
                    <a:p>
                      <a:pPr algn="ctr">
                        <a:defRPr sz="1800"/>
                      </a:pPr>
                      <a:r>
                        <a:rPr b="1" sz="2200">
                          <a:latin typeface="Calibri"/>
                          <a:ea typeface="Calibri"/>
                          <a:cs typeface="Calibri"/>
                        </a:rPr>
                        <a:t>Vitamin D (IU / mcg)</a:t>
                      </a:r>
                    </a:p>
                  </a:txBody>
                  <a:tcPr marL="12700" marR="12700" marT="12700" marB="12700" anchor="ctr" anchorCtr="0" horzOverflow="overflow"/>
                </a:tc>
                <a:tc>
                  <a:txBody>
                    <a:bodyPr/>
                    <a:lstStyle/>
                    <a:p>
                      <a:pPr algn="ctr">
                        <a:defRPr sz="1800"/>
                      </a:pPr>
                      <a:r>
                        <a:rPr b="1" sz="2200">
                          <a:latin typeface="Calibri"/>
                          <a:ea typeface="Calibri"/>
                          <a:cs typeface="Calibri"/>
                        </a:rPr>
                        <a:t>600 / 15</a:t>
                      </a:r>
                    </a:p>
                  </a:txBody>
                  <a:tcPr marL="12700" marR="12700" marT="12700" marB="12700" anchor="ctr" anchorCtr="0" horzOverflow="overflow"/>
                </a:tc>
                <a:tc>
                  <a:txBody>
                    <a:bodyPr/>
                    <a:lstStyle/>
                    <a:p>
                      <a:pPr algn="ctr">
                        <a:defRPr sz="1800"/>
                      </a:pPr>
                      <a:r>
                        <a:rPr b="1" sz="2200">
                          <a:latin typeface="Calibri"/>
                          <a:ea typeface="Calibri"/>
                          <a:cs typeface="Calibri"/>
                        </a:rPr>
                        <a:t>600 / 15</a:t>
                      </a:r>
                    </a:p>
                  </a:txBody>
                  <a:tcPr marL="12700" marR="12700" marT="12700" marB="12700" anchor="ctr" anchorCtr="0" horzOverflow="overflow"/>
                </a:tc>
                <a:tc>
                  <a:txBody>
                    <a:bodyPr/>
                    <a:lstStyle/>
                    <a:p>
                      <a:pPr algn="ctr">
                        <a:defRPr sz="1800"/>
                      </a:pPr>
                      <a:r>
                        <a:rPr b="1" sz="2200">
                          <a:latin typeface="Calibri"/>
                          <a:ea typeface="Calibri"/>
                          <a:cs typeface="Calibri"/>
                        </a:rPr>
                        <a:t>600 / 15</a:t>
                      </a:r>
                    </a:p>
                  </a:txBody>
                  <a:tcPr marL="12700" marR="12700" marT="12700" marB="12700" anchor="ctr" anchorCtr="0" horzOverflow="overflow"/>
                </a:tc>
                <a:tc>
                  <a:txBody>
                    <a:bodyPr/>
                    <a:lstStyle/>
                    <a:p>
                      <a:pPr algn="ctr">
                        <a:defRPr sz="1800"/>
                      </a:pPr>
                      <a:r>
                        <a:rPr sz="2200">
                          <a:latin typeface="Calibri"/>
                          <a:ea typeface="Calibri"/>
                          <a:cs typeface="Calibri"/>
                        </a:rPr>
                        <a:t>Calcium absorption; immune</a:t>
                      </a:r>
                    </a:p>
                  </a:txBody>
                  <a:tcPr marL="12700" marR="12700" marT="12700" marB="12700" anchor="ctr" anchorCtr="0" horzOverflow="overflow"/>
                </a:tc>
              </a:tr>
              <a:tr h="402850">
                <a:tc>
                  <a:txBody>
                    <a:bodyPr/>
                    <a:lstStyle/>
                    <a:p>
                      <a:pPr algn="ctr">
                        <a:defRPr sz="1800"/>
                      </a:pPr>
                      <a:r>
                        <a:rPr b="1" sz="2200">
                          <a:latin typeface="Calibri"/>
                          <a:ea typeface="Calibri"/>
                          <a:cs typeface="Calibri"/>
                        </a:rPr>
                        <a:t>Iron (mg)</a:t>
                      </a:r>
                    </a:p>
                  </a:txBody>
                  <a:tcPr marL="12700" marR="12700" marT="12700" marB="12700" anchor="ctr" anchorCtr="0" horzOverflow="overflow"/>
                </a:tc>
                <a:tc>
                  <a:txBody>
                    <a:bodyPr/>
                    <a:lstStyle/>
                    <a:p>
                      <a:pPr algn="ctr">
                        <a:defRPr sz="1800"/>
                      </a:pPr>
                      <a:r>
                        <a:rPr b="1" sz="2200">
                          <a:latin typeface="Calibri"/>
                          <a:ea typeface="Calibri"/>
                          <a:cs typeface="Calibri"/>
                        </a:rPr>
                        <a:t>8</a:t>
                      </a:r>
                    </a:p>
                  </a:txBody>
                  <a:tcPr marL="12700" marR="12700" marT="12700" marB="12700" anchor="ctr" anchorCtr="0" horzOverflow="overflow"/>
                </a:tc>
                <a:tc>
                  <a:txBody>
                    <a:bodyPr/>
                    <a:lstStyle/>
                    <a:p>
                      <a:pPr algn="ctr">
                        <a:defRPr sz="1800"/>
                      </a:pPr>
                      <a:r>
                        <a:rPr b="1" sz="2200">
                          <a:latin typeface="Calibri"/>
                          <a:ea typeface="Calibri"/>
                          <a:cs typeface="Calibri"/>
                        </a:rPr>
                        <a:t>18</a:t>
                      </a:r>
                    </a:p>
                  </a:txBody>
                  <a:tcPr marL="12700" marR="12700" marT="12700" marB="12700" anchor="ctr" anchorCtr="0" horzOverflow="overflow"/>
                </a:tc>
                <a:tc>
                  <a:txBody>
                    <a:bodyPr/>
                    <a:lstStyle/>
                    <a:p>
                      <a:pPr algn="ctr">
                        <a:defRPr sz="1800"/>
                      </a:pPr>
                      <a:r>
                        <a:rPr b="1" sz="2200">
                          <a:latin typeface="Calibri"/>
                          <a:ea typeface="Calibri"/>
                          <a:cs typeface="Calibri"/>
                        </a:rPr>
                        <a:t>8</a:t>
                      </a:r>
                    </a:p>
                  </a:txBody>
                  <a:tcPr marL="12700" marR="12700" marT="12700" marB="12700" anchor="ctr" anchorCtr="0" horzOverflow="overflow"/>
                </a:tc>
                <a:tc>
                  <a:txBody>
                    <a:bodyPr/>
                    <a:lstStyle/>
                    <a:p>
                      <a:pPr algn="ctr">
                        <a:defRPr sz="1800"/>
                      </a:pPr>
                      <a:r>
                        <a:rPr sz="2200">
                          <a:latin typeface="Calibri"/>
                          <a:ea typeface="Calibri"/>
                          <a:cs typeface="Calibri"/>
                        </a:rPr>
                        <a:t>Hemoglobin; energy</a:t>
                      </a:r>
                    </a:p>
                  </a:txBody>
                  <a:tcPr marL="12700" marR="12700" marT="12700" marB="12700" anchor="ctr" anchorCtr="0" horzOverflow="overflow"/>
                </a:tc>
              </a:tr>
              <a:tr h="402850">
                <a:tc>
                  <a:txBody>
                    <a:bodyPr/>
                    <a:lstStyle/>
                    <a:p>
                      <a:pPr algn="ctr">
                        <a:defRPr sz="1800"/>
                      </a:pPr>
                      <a:r>
                        <a:rPr b="1" sz="2200">
                          <a:latin typeface="Calibri"/>
                          <a:ea typeface="Calibri"/>
                          <a:cs typeface="Calibri"/>
                        </a:rPr>
                        <a:t>Folate (DFE mcg)</a:t>
                      </a:r>
                    </a:p>
                  </a:txBody>
                  <a:tcPr marL="12700" marR="12700" marT="12700" marB="12700" anchor="ctr" anchorCtr="0" horzOverflow="overflow"/>
                </a:tc>
                <a:tc>
                  <a:txBody>
                    <a:bodyPr/>
                    <a:lstStyle/>
                    <a:p>
                      <a:pPr algn="ctr">
                        <a:defRPr sz="1800"/>
                      </a:pPr>
                      <a:r>
                        <a:rPr b="1" sz="2200">
                          <a:latin typeface="Calibri"/>
                          <a:ea typeface="Calibri"/>
                          <a:cs typeface="Calibri"/>
                        </a:rPr>
                        <a:t>400</a:t>
                      </a:r>
                    </a:p>
                  </a:txBody>
                  <a:tcPr marL="12700" marR="12700" marT="12700" marB="12700" anchor="ctr" anchorCtr="0" horzOverflow="overflow"/>
                </a:tc>
                <a:tc>
                  <a:txBody>
                    <a:bodyPr/>
                    <a:lstStyle/>
                    <a:p>
                      <a:pPr algn="ctr">
                        <a:defRPr sz="1800"/>
                      </a:pPr>
                      <a:r>
                        <a:rPr b="1" sz="2200">
                          <a:latin typeface="Calibri"/>
                          <a:ea typeface="Calibri"/>
                          <a:cs typeface="Calibri"/>
                        </a:rPr>
                        <a:t>400</a:t>
                      </a:r>
                    </a:p>
                  </a:txBody>
                  <a:tcPr marL="12700" marR="12700" marT="12700" marB="12700" anchor="ctr" anchorCtr="0" horzOverflow="overflow"/>
                </a:tc>
                <a:tc>
                  <a:txBody>
                    <a:bodyPr/>
                    <a:lstStyle/>
                    <a:p>
                      <a:pPr algn="ctr">
                        <a:defRPr sz="1800"/>
                      </a:pPr>
                      <a:r>
                        <a:rPr b="1" sz="2200">
                          <a:latin typeface="Calibri"/>
                          <a:ea typeface="Calibri"/>
                          <a:cs typeface="Calibri"/>
                        </a:rPr>
                        <a:t>400</a:t>
                      </a:r>
                    </a:p>
                  </a:txBody>
                  <a:tcPr marL="12700" marR="12700" marT="12700" marB="12700" anchor="ctr" anchorCtr="0" horzOverflow="overflow"/>
                </a:tc>
                <a:tc>
                  <a:txBody>
                    <a:bodyPr/>
                    <a:lstStyle/>
                    <a:p>
                      <a:pPr algn="ctr">
                        <a:defRPr sz="1800"/>
                      </a:pPr>
                      <a:r>
                        <a:rPr sz="2200">
                          <a:latin typeface="Calibri"/>
                          <a:ea typeface="Calibri"/>
                          <a:cs typeface="Calibri"/>
                        </a:rPr>
                        <a:t>DNA synthesis; pregnancy planning</a:t>
                      </a:r>
                    </a:p>
                  </a:txBody>
                  <a:tcPr marL="12700" marR="12700" marT="12700" marB="12700" anchor="ctr" anchorCtr="0" horzOverflow="overflow"/>
                </a:tc>
              </a:tr>
              <a:tr h="402850">
                <a:tc>
                  <a:txBody>
                    <a:bodyPr/>
                    <a:lstStyle/>
                    <a:p>
                      <a:pPr algn="ctr">
                        <a:defRPr sz="1800"/>
                      </a:pPr>
                      <a:r>
                        <a:rPr b="1" sz="2200">
                          <a:latin typeface="Calibri"/>
                          <a:ea typeface="Calibri"/>
                          <a:cs typeface="Calibri"/>
                        </a:rPr>
                        <a:t>Vitamin B12 (mcg)</a:t>
                      </a:r>
                    </a:p>
                  </a:txBody>
                  <a:tcPr marL="12700" marR="12700" marT="12700" marB="12700" anchor="ctr" anchorCtr="0" horzOverflow="overflow"/>
                </a:tc>
                <a:tc>
                  <a:txBody>
                    <a:bodyPr/>
                    <a:lstStyle/>
                    <a:p>
                      <a:pPr algn="ctr">
                        <a:defRPr sz="1800"/>
                      </a:pPr>
                      <a:r>
                        <a:rPr b="1" sz="2200">
                          <a:latin typeface="Calibri"/>
                          <a:ea typeface="Calibri"/>
                          <a:cs typeface="Calibri"/>
                        </a:rPr>
                        <a:t>2.4</a:t>
                      </a:r>
                    </a:p>
                  </a:txBody>
                  <a:tcPr marL="12700" marR="12700" marT="12700" marB="12700" anchor="ctr" anchorCtr="0" horzOverflow="overflow"/>
                </a:tc>
                <a:tc>
                  <a:txBody>
                    <a:bodyPr/>
                    <a:lstStyle/>
                    <a:p>
                      <a:pPr algn="ctr">
                        <a:defRPr sz="1800"/>
                      </a:pPr>
                      <a:r>
                        <a:rPr b="1" sz="2200">
                          <a:latin typeface="Calibri"/>
                          <a:ea typeface="Calibri"/>
                          <a:cs typeface="Calibri"/>
                        </a:rPr>
                        <a:t>2.4</a:t>
                      </a:r>
                    </a:p>
                  </a:txBody>
                  <a:tcPr marL="12700" marR="12700" marT="12700" marB="12700" anchor="ctr" anchorCtr="0" horzOverflow="overflow"/>
                </a:tc>
                <a:tc>
                  <a:txBody>
                    <a:bodyPr/>
                    <a:lstStyle/>
                    <a:p>
                      <a:pPr algn="ctr">
                        <a:defRPr sz="1800"/>
                      </a:pPr>
                      <a:r>
                        <a:rPr b="1" sz="2200">
                          <a:latin typeface="Calibri"/>
                          <a:ea typeface="Calibri"/>
                          <a:cs typeface="Calibri"/>
                        </a:rPr>
                        <a:t>2.4</a:t>
                      </a:r>
                    </a:p>
                  </a:txBody>
                  <a:tcPr marL="12700" marR="12700" marT="12700" marB="12700" anchor="ctr" anchorCtr="0" horzOverflow="overflow"/>
                </a:tc>
                <a:tc>
                  <a:txBody>
                    <a:bodyPr/>
                    <a:lstStyle/>
                    <a:p>
                      <a:pPr algn="ctr">
                        <a:defRPr sz="1800"/>
                      </a:pPr>
                      <a:r>
                        <a:rPr sz="2200">
                          <a:latin typeface="Calibri"/>
                          <a:ea typeface="Calibri"/>
                          <a:cs typeface="Calibri"/>
                        </a:rPr>
                        <a:t>Neuro + RBC</a:t>
                      </a:r>
                    </a:p>
                  </a:txBody>
                  <a:tcPr marL="12700" marR="12700" marT="12700" marB="12700" anchor="ctr" anchorCtr="0" horzOverflow="overflow"/>
                </a:tc>
              </a:tr>
              <a:tr h="766700">
                <a:tc>
                  <a:txBody>
                    <a:bodyPr/>
                    <a:lstStyle/>
                    <a:p>
                      <a:pPr algn="ctr">
                        <a:defRPr sz="1800"/>
                      </a:pPr>
                      <a:r>
                        <a:rPr b="1" sz="2200">
                          <a:latin typeface="Calibri"/>
                          <a:ea typeface="Calibri"/>
                          <a:cs typeface="Calibri"/>
                        </a:rPr>
                        <a:t>Vitamin C (mg)</a:t>
                      </a:r>
                    </a:p>
                  </a:txBody>
                  <a:tcPr marL="12700" marR="12700" marT="12700" marB="12700" anchor="ctr" anchorCtr="0" horzOverflow="overflow"/>
                </a:tc>
                <a:tc>
                  <a:txBody>
                    <a:bodyPr/>
                    <a:lstStyle/>
                    <a:p>
                      <a:pPr algn="ctr">
                        <a:defRPr sz="1800"/>
                      </a:pPr>
                      <a:r>
                        <a:rPr b="1" sz="2200">
                          <a:latin typeface="Calibri"/>
                          <a:ea typeface="Calibri"/>
                          <a:cs typeface="Calibri"/>
                        </a:rPr>
                        <a:t>90</a:t>
                      </a:r>
                    </a:p>
                  </a:txBody>
                  <a:tcPr marL="12700" marR="12700" marT="12700" marB="12700" anchor="ctr" anchorCtr="0" horzOverflow="overflow"/>
                </a:tc>
                <a:tc>
                  <a:txBody>
                    <a:bodyPr/>
                    <a:lstStyle/>
                    <a:p>
                      <a:pPr algn="ctr">
                        <a:defRPr sz="1800"/>
                      </a:pPr>
                      <a:r>
                        <a:rPr b="1" sz="2200">
                          <a:latin typeface="Calibri"/>
                          <a:ea typeface="Calibri"/>
                          <a:cs typeface="Calibri"/>
                        </a:rPr>
                        <a:t>75</a:t>
                      </a:r>
                    </a:p>
                  </a:txBody>
                  <a:tcPr marL="12700" marR="12700" marT="12700" marB="12700" anchor="ctr" anchorCtr="0" horzOverflow="overflow"/>
                </a:tc>
                <a:tc>
                  <a:txBody>
                    <a:bodyPr/>
                    <a:lstStyle/>
                    <a:p>
                      <a:pPr algn="ctr">
                        <a:defRPr sz="1800"/>
                      </a:pPr>
                      <a:r>
                        <a:rPr b="1" sz="2200">
                          <a:latin typeface="Calibri"/>
                          <a:ea typeface="Calibri"/>
                          <a:cs typeface="Calibri"/>
                        </a:rPr>
                        <a:t>75</a:t>
                      </a:r>
                    </a:p>
                  </a:txBody>
                  <a:tcPr marL="12700" marR="12700" marT="12700" marB="12700" anchor="ctr" anchorCtr="0" horzOverflow="overflow"/>
                </a:tc>
                <a:tc>
                  <a:txBody>
                    <a:bodyPr/>
                    <a:lstStyle/>
                    <a:p>
                      <a:pPr algn="ctr">
                        <a:defRPr sz="2200">
                          <a:latin typeface="Calibri"/>
                          <a:ea typeface="Calibri"/>
                          <a:cs typeface="Calibri"/>
                        </a:defRPr>
                      </a:pPr>
                      <a:r>
                        <a:t>Antioxidant; boosts iron absorption </a:t>
                      </a:r>
                      <a:r>
                        <a:rPr i="1"/>
                        <a:t>(+35 mg/day if smoker)</a:t>
                      </a:r>
                    </a:p>
                  </a:txBody>
                  <a:tcPr marL="12700" marR="12700" marT="12700" marB="12700" anchor="ctr" anchorCtr="0" horzOverflow="overflow"/>
                </a:tc>
              </a:tr>
              <a:tr h="610100">
                <a:tc>
                  <a:txBody>
                    <a:bodyPr/>
                    <a:lstStyle/>
                    <a:p>
                      <a:pPr algn="ctr">
                        <a:defRPr sz="1800"/>
                      </a:pPr>
                      <a:r>
                        <a:rPr b="1" sz="2200">
                          <a:latin typeface="Calibri"/>
                          <a:ea typeface="Calibri"/>
                          <a:cs typeface="Calibri"/>
                        </a:rPr>
                        <a:t>Vitamin A (mcg RAE)</a:t>
                      </a:r>
                    </a:p>
                  </a:txBody>
                  <a:tcPr marL="12700" marR="12700" marT="12700" marB="12700" anchor="ctr" anchorCtr="0" horzOverflow="overflow"/>
                </a:tc>
                <a:tc>
                  <a:txBody>
                    <a:bodyPr/>
                    <a:lstStyle/>
                    <a:p>
                      <a:pPr algn="ctr">
                        <a:defRPr sz="1800"/>
                      </a:pPr>
                      <a:r>
                        <a:rPr b="1" sz="2200">
                          <a:latin typeface="Calibri"/>
                          <a:ea typeface="Calibri"/>
                          <a:cs typeface="Calibri"/>
                        </a:rPr>
                        <a:t>900</a:t>
                      </a:r>
                    </a:p>
                  </a:txBody>
                  <a:tcPr marL="12700" marR="12700" marT="12700" marB="12700" anchor="ctr" anchorCtr="0" horzOverflow="overflow"/>
                </a:tc>
                <a:tc>
                  <a:txBody>
                    <a:bodyPr/>
                    <a:lstStyle/>
                    <a:p>
                      <a:pPr algn="ctr">
                        <a:defRPr sz="1800"/>
                      </a:pPr>
                      <a:r>
                        <a:rPr b="1" sz="2200">
                          <a:latin typeface="Calibri"/>
                          <a:ea typeface="Calibri"/>
                          <a:cs typeface="Calibri"/>
                        </a:rPr>
                        <a:t>700</a:t>
                      </a:r>
                    </a:p>
                  </a:txBody>
                  <a:tcPr marL="12700" marR="12700" marT="12700" marB="12700" anchor="ctr" anchorCtr="0" horzOverflow="overflow"/>
                </a:tc>
                <a:tc>
                  <a:txBody>
                    <a:bodyPr/>
                    <a:lstStyle/>
                    <a:p>
                      <a:pPr algn="ctr">
                        <a:defRPr sz="1800"/>
                      </a:pPr>
                      <a:r>
                        <a:rPr b="1" sz="2200">
                          <a:latin typeface="Calibri"/>
                          <a:ea typeface="Calibri"/>
                          <a:cs typeface="Calibri"/>
                        </a:rPr>
                        <a:t>700</a:t>
                      </a:r>
                    </a:p>
                  </a:txBody>
                  <a:tcPr marL="12700" marR="12700" marT="12700" marB="12700" anchor="ctr" anchorCtr="0" horzOverflow="overflow"/>
                </a:tc>
                <a:tc>
                  <a:txBody>
                    <a:bodyPr/>
                    <a:lstStyle/>
                    <a:p>
                      <a:pPr algn="ctr">
                        <a:defRPr sz="1800"/>
                      </a:pPr>
                      <a:r>
                        <a:rPr sz="2200">
                          <a:latin typeface="Calibri"/>
                          <a:ea typeface="Calibri"/>
                          <a:cs typeface="Calibri"/>
                        </a:rPr>
                        <a:t>Vision; epithelial health</a:t>
                      </a:r>
                    </a:p>
                  </a:txBody>
                  <a:tcPr marL="12700" marR="12700" marT="12700" marB="12700" anchor="ctr" anchorCtr="0" horzOverflow="overflow"/>
                </a:tc>
              </a:tr>
              <a:tr h="402850">
                <a:tc>
                  <a:txBody>
                    <a:bodyPr/>
                    <a:lstStyle/>
                    <a:p>
                      <a:pPr algn="ctr">
                        <a:defRPr sz="1800"/>
                      </a:pPr>
                      <a:r>
                        <a:rPr b="1" sz="2200">
                          <a:latin typeface="Calibri"/>
                          <a:ea typeface="Calibri"/>
                          <a:cs typeface="Calibri"/>
                        </a:rPr>
                        <a:t>Vitamin K (mcg AI)</a:t>
                      </a:r>
                    </a:p>
                  </a:txBody>
                  <a:tcPr marL="12700" marR="12700" marT="12700" marB="12700" anchor="ctr" anchorCtr="0" horzOverflow="overflow"/>
                </a:tc>
                <a:tc>
                  <a:txBody>
                    <a:bodyPr/>
                    <a:lstStyle/>
                    <a:p>
                      <a:pPr algn="ctr">
                        <a:defRPr sz="1800"/>
                      </a:pPr>
                      <a:r>
                        <a:rPr b="1" sz="2200">
                          <a:latin typeface="Calibri"/>
                          <a:ea typeface="Calibri"/>
                          <a:cs typeface="Calibri"/>
                        </a:rPr>
                        <a:t>120</a:t>
                      </a:r>
                    </a:p>
                  </a:txBody>
                  <a:tcPr marL="12700" marR="12700" marT="12700" marB="12700" anchor="ctr" anchorCtr="0" horzOverflow="overflow"/>
                </a:tc>
                <a:tc>
                  <a:txBody>
                    <a:bodyPr/>
                    <a:lstStyle/>
                    <a:p>
                      <a:pPr algn="ctr">
                        <a:defRPr sz="1800"/>
                      </a:pPr>
                      <a:r>
                        <a:rPr b="1" sz="2200">
                          <a:latin typeface="Calibri"/>
                          <a:ea typeface="Calibri"/>
                          <a:cs typeface="Calibri"/>
                        </a:rPr>
                        <a:t>90</a:t>
                      </a:r>
                    </a:p>
                  </a:txBody>
                  <a:tcPr marL="12700" marR="12700" marT="12700" marB="12700" anchor="ctr" anchorCtr="0" horzOverflow="overflow"/>
                </a:tc>
                <a:tc>
                  <a:txBody>
                    <a:bodyPr/>
                    <a:lstStyle/>
                    <a:p>
                      <a:pPr algn="ctr">
                        <a:defRPr sz="1800"/>
                      </a:pPr>
                      <a:r>
                        <a:rPr b="1" sz="2200">
                          <a:latin typeface="Calibri"/>
                          <a:ea typeface="Calibri"/>
                          <a:cs typeface="Calibri"/>
                        </a:rPr>
                        <a:t>90</a:t>
                      </a:r>
                    </a:p>
                  </a:txBody>
                  <a:tcPr marL="12700" marR="12700" marT="12700" marB="12700" anchor="ctr" anchorCtr="0" horzOverflow="overflow"/>
                </a:tc>
                <a:tc>
                  <a:txBody>
                    <a:bodyPr/>
                    <a:lstStyle/>
                    <a:p>
                      <a:pPr algn="ctr">
                        <a:defRPr sz="1800"/>
                      </a:pPr>
                      <a:r>
                        <a:rPr sz="2200">
                          <a:latin typeface="Calibri"/>
                          <a:ea typeface="Calibri"/>
                          <a:cs typeface="Calibri"/>
                        </a:rPr>
                        <a:t>Bone proteins; clotting</a:t>
                      </a:r>
                    </a:p>
                  </a:txBody>
                  <a:tcPr marL="12700" marR="12700" marT="12700" marB="12700" anchor="ctr" anchorCtr="0" horzOverflow="overflow"/>
                </a:tc>
              </a:tr>
              <a:tr h="402850">
                <a:tc>
                  <a:txBody>
                    <a:bodyPr/>
                    <a:lstStyle/>
                    <a:p>
                      <a:pPr algn="ctr">
                        <a:defRPr sz="1800"/>
                      </a:pPr>
                      <a:r>
                        <a:rPr b="1" sz="2200">
                          <a:latin typeface="Calibri"/>
                          <a:ea typeface="Calibri"/>
                          <a:cs typeface="Calibri"/>
                        </a:rPr>
                        <a:t>Zinc (mg)</a:t>
                      </a:r>
                    </a:p>
                  </a:txBody>
                  <a:tcPr marL="12700" marR="12700" marT="12700" marB="12700" anchor="ctr" anchorCtr="0" horzOverflow="overflow"/>
                </a:tc>
                <a:tc>
                  <a:txBody>
                    <a:bodyPr/>
                    <a:lstStyle/>
                    <a:p>
                      <a:pPr algn="ctr">
                        <a:defRPr sz="1800"/>
                      </a:pPr>
                      <a:r>
                        <a:rPr b="1" sz="2200">
                          <a:latin typeface="Calibri"/>
                          <a:ea typeface="Calibri"/>
                          <a:cs typeface="Calibri"/>
                        </a:rPr>
                        <a:t>11</a:t>
                      </a:r>
                    </a:p>
                  </a:txBody>
                  <a:tcPr marL="12700" marR="12700" marT="12700" marB="12700" anchor="ctr" anchorCtr="0" horzOverflow="overflow"/>
                </a:tc>
                <a:tc>
                  <a:txBody>
                    <a:bodyPr/>
                    <a:lstStyle/>
                    <a:p>
                      <a:pPr algn="ctr">
                        <a:defRPr sz="1800"/>
                      </a:pPr>
                      <a:r>
                        <a:rPr b="1" sz="2200">
                          <a:latin typeface="Calibri"/>
                          <a:ea typeface="Calibri"/>
                          <a:cs typeface="Calibri"/>
                        </a:rPr>
                        <a:t>8</a:t>
                      </a:r>
                    </a:p>
                  </a:txBody>
                  <a:tcPr marL="12700" marR="12700" marT="12700" marB="12700" anchor="ctr" anchorCtr="0" horzOverflow="overflow"/>
                </a:tc>
                <a:tc>
                  <a:txBody>
                    <a:bodyPr/>
                    <a:lstStyle/>
                    <a:p>
                      <a:pPr algn="ctr">
                        <a:defRPr sz="1800"/>
                      </a:pPr>
                      <a:r>
                        <a:rPr b="1" sz="2200">
                          <a:latin typeface="Calibri"/>
                          <a:ea typeface="Calibri"/>
                          <a:cs typeface="Calibri"/>
                        </a:rPr>
                        <a:t>8</a:t>
                      </a:r>
                    </a:p>
                  </a:txBody>
                  <a:tcPr marL="12700" marR="12700" marT="12700" marB="12700" anchor="ctr" anchorCtr="0" horzOverflow="overflow"/>
                </a:tc>
                <a:tc>
                  <a:txBody>
                    <a:bodyPr/>
                    <a:lstStyle/>
                    <a:p>
                      <a:pPr algn="ctr">
                        <a:defRPr sz="1800"/>
                      </a:pPr>
                      <a:r>
                        <a:rPr sz="2200">
                          <a:latin typeface="Calibri"/>
                          <a:ea typeface="Calibri"/>
                          <a:cs typeface="Calibri"/>
                        </a:rPr>
                        <a:t>Immunity; tissue repair</a:t>
                      </a:r>
                    </a:p>
                  </a:txBody>
                  <a:tcPr marL="12700" marR="12700" marT="12700" marB="12700" anchor="ctr" anchorCtr="0" horzOverflow="overflow"/>
                </a:tc>
              </a:tr>
              <a:tr h="402850">
                <a:tc>
                  <a:txBody>
                    <a:bodyPr/>
                    <a:lstStyle/>
                    <a:p>
                      <a:pPr algn="ctr">
                        <a:defRPr sz="1800"/>
                      </a:pPr>
                      <a:r>
                        <a:rPr b="1" sz="2200">
                          <a:latin typeface="Calibri"/>
                          <a:ea typeface="Calibri"/>
                          <a:cs typeface="Calibri"/>
                        </a:rPr>
                        <a:t>Magnesium (mg)</a:t>
                      </a:r>
                    </a:p>
                  </a:txBody>
                  <a:tcPr marL="12700" marR="12700" marT="12700" marB="12700" anchor="ctr" anchorCtr="0" horzOverflow="overflow"/>
                </a:tc>
                <a:tc>
                  <a:txBody>
                    <a:bodyPr/>
                    <a:lstStyle/>
                    <a:p>
                      <a:pPr algn="ctr">
                        <a:defRPr sz="1800"/>
                      </a:pPr>
                      <a:r>
                        <a:rPr b="1" sz="2200">
                          <a:latin typeface="Calibri"/>
                          <a:ea typeface="Calibri"/>
                          <a:cs typeface="Calibri"/>
                        </a:rPr>
                        <a:t>400–420</a:t>
                      </a:r>
                    </a:p>
                  </a:txBody>
                  <a:tcPr marL="12700" marR="12700" marT="12700" marB="12700" anchor="ctr" anchorCtr="0" horzOverflow="overflow"/>
                </a:tc>
                <a:tc>
                  <a:txBody>
                    <a:bodyPr/>
                    <a:lstStyle/>
                    <a:p>
                      <a:pPr algn="ctr">
                        <a:defRPr sz="1800"/>
                      </a:pPr>
                      <a:r>
                        <a:rPr b="1" sz="2200">
                          <a:latin typeface="Calibri"/>
                          <a:ea typeface="Calibri"/>
                          <a:cs typeface="Calibri"/>
                        </a:rPr>
                        <a:t>310–320</a:t>
                      </a:r>
                    </a:p>
                  </a:txBody>
                  <a:tcPr marL="12700" marR="12700" marT="12700" marB="12700" anchor="ctr" anchorCtr="0" horzOverflow="overflow"/>
                </a:tc>
                <a:tc>
                  <a:txBody>
                    <a:bodyPr/>
                    <a:lstStyle/>
                    <a:p>
                      <a:pPr algn="ctr">
                        <a:defRPr sz="1800"/>
                      </a:pPr>
                      <a:r>
                        <a:rPr b="1" sz="2200">
                          <a:latin typeface="Calibri"/>
                          <a:ea typeface="Calibri"/>
                          <a:cs typeface="Calibri"/>
                        </a:rPr>
                        <a:t>320</a:t>
                      </a:r>
                    </a:p>
                  </a:txBody>
                  <a:tcPr marL="12700" marR="12700" marT="12700" marB="12700" anchor="ctr" anchorCtr="0" horzOverflow="overflow"/>
                </a:tc>
                <a:tc>
                  <a:txBody>
                    <a:bodyPr/>
                    <a:lstStyle/>
                    <a:p>
                      <a:pPr algn="ctr">
                        <a:defRPr sz="1800"/>
                      </a:pPr>
                      <a:r>
                        <a:rPr sz="2200">
                          <a:latin typeface="Calibri"/>
                          <a:ea typeface="Calibri"/>
                          <a:cs typeface="Calibri"/>
                        </a:rPr>
                        <a:t>Bone; muscle/nerve; glucose</a:t>
                      </a:r>
                    </a:p>
                  </a:txBody>
                  <a:tcPr marL="12700" marR="12700" marT="12700" marB="12700" anchor="ctr" anchorCtr="0" horzOverflow="overflow"/>
                </a:tc>
              </a:tr>
              <a:tr h="416800">
                <a:tc>
                  <a:txBody>
                    <a:bodyPr/>
                    <a:lstStyle/>
                    <a:p>
                      <a:pPr algn="ctr">
                        <a:defRPr sz="1800"/>
                      </a:pPr>
                      <a:r>
                        <a:rPr b="1" sz="2200">
                          <a:latin typeface="Calibri"/>
                          <a:ea typeface="Calibri"/>
                          <a:cs typeface="Calibri"/>
                        </a:rPr>
                        <a:t>Iodine (mcg)</a:t>
                      </a:r>
                    </a:p>
                  </a:txBody>
                  <a:tcPr marL="12700" marR="12700" marT="12700" marB="12700" anchor="ctr" anchorCtr="0" horzOverflow="overflow"/>
                </a:tc>
                <a:tc>
                  <a:txBody>
                    <a:bodyPr/>
                    <a:lstStyle/>
                    <a:p>
                      <a:pPr algn="ctr">
                        <a:defRPr sz="1800"/>
                      </a:pPr>
                      <a:r>
                        <a:rPr b="1" sz="2200">
                          <a:latin typeface="Calibri"/>
                          <a:ea typeface="Calibri"/>
                          <a:cs typeface="Calibri"/>
                        </a:rPr>
                        <a:t>150</a:t>
                      </a:r>
                    </a:p>
                  </a:txBody>
                  <a:tcPr marL="12700" marR="12700" marT="12700" marB="12700" anchor="ctr" anchorCtr="0" horzOverflow="overflow"/>
                </a:tc>
                <a:tc>
                  <a:txBody>
                    <a:bodyPr/>
                    <a:lstStyle/>
                    <a:p>
                      <a:pPr algn="ctr">
                        <a:defRPr sz="1800"/>
                      </a:pPr>
                      <a:r>
                        <a:rPr b="1" sz="2200">
                          <a:latin typeface="Calibri"/>
                          <a:ea typeface="Calibri"/>
                          <a:cs typeface="Calibri"/>
                        </a:rPr>
                        <a:t>150</a:t>
                      </a:r>
                    </a:p>
                  </a:txBody>
                  <a:tcPr marL="12700" marR="12700" marT="12700" marB="12700" anchor="ctr" anchorCtr="0" horzOverflow="overflow"/>
                </a:tc>
                <a:tc>
                  <a:txBody>
                    <a:bodyPr/>
                    <a:lstStyle/>
                    <a:p>
                      <a:pPr algn="ctr">
                        <a:defRPr sz="1800"/>
                      </a:pPr>
                      <a:r>
                        <a:rPr b="1" sz="2200">
                          <a:latin typeface="Calibri"/>
                          <a:ea typeface="Calibri"/>
                          <a:cs typeface="Calibri"/>
                        </a:rPr>
                        <a:t>150</a:t>
                      </a:r>
                    </a:p>
                  </a:txBody>
                  <a:tcPr marL="12700" marR="12700" marT="12700" marB="12700" anchor="ctr" anchorCtr="0" horzOverflow="overflow"/>
                </a:tc>
                <a:tc>
                  <a:txBody>
                    <a:bodyPr/>
                    <a:lstStyle/>
                    <a:p>
                      <a:pPr algn="ctr">
                        <a:defRPr sz="1800"/>
                      </a:pPr>
                      <a:r>
                        <a:rPr sz="2200">
                          <a:latin typeface="Calibri"/>
                          <a:ea typeface="Calibri"/>
                          <a:cs typeface="Calibri"/>
                        </a:rPr>
                        <a:t>Thyroid → metabolism</a:t>
                      </a:r>
                    </a:p>
                  </a:txBody>
                  <a:tcPr marL="12700" marR="12700" marT="12700" marB="12700" anchor="ctr" anchorCtr="0" horzOverflow="overflow"/>
                </a:tc>
              </a:tr>
              <a:tr h="402850">
                <a:tc>
                  <a:txBody>
                    <a:bodyPr/>
                    <a:lstStyle/>
                    <a:p>
                      <a:pPr algn="ctr">
                        <a:defRPr sz="1800"/>
                      </a:pPr>
                      <a:r>
                        <a:rPr b="1" sz="2200">
                          <a:latin typeface="Calibri"/>
                          <a:ea typeface="Calibri"/>
                          <a:cs typeface="Calibri"/>
                        </a:rPr>
                        <a:t>Potassium (mg AI)</a:t>
                      </a:r>
                    </a:p>
                  </a:txBody>
                  <a:tcPr marL="12700" marR="12700" marT="12700" marB="12700" anchor="ctr" anchorCtr="0" horzOverflow="overflow"/>
                </a:tc>
                <a:tc>
                  <a:txBody>
                    <a:bodyPr/>
                    <a:lstStyle/>
                    <a:p>
                      <a:pPr algn="ctr">
                        <a:defRPr sz="1800"/>
                      </a:pPr>
                      <a:r>
                        <a:rPr b="1" sz="2200">
                          <a:latin typeface="Calibri"/>
                          <a:ea typeface="Calibri"/>
                          <a:cs typeface="Calibri"/>
                        </a:rPr>
                        <a:t>3,400</a:t>
                      </a:r>
                    </a:p>
                  </a:txBody>
                  <a:tcPr marL="12700" marR="12700" marT="12700" marB="12700" anchor="ctr" anchorCtr="0" horzOverflow="overflow"/>
                </a:tc>
                <a:tc>
                  <a:txBody>
                    <a:bodyPr/>
                    <a:lstStyle/>
                    <a:p>
                      <a:pPr algn="ctr">
                        <a:defRPr sz="1800"/>
                      </a:pPr>
                      <a:r>
                        <a:rPr b="1" sz="2200">
                          <a:latin typeface="Calibri"/>
                          <a:ea typeface="Calibri"/>
                          <a:cs typeface="Calibri"/>
                        </a:rPr>
                        <a:t>2,600</a:t>
                      </a:r>
                    </a:p>
                  </a:txBody>
                  <a:tcPr marL="12700" marR="12700" marT="12700" marB="12700" anchor="ctr" anchorCtr="0" horzOverflow="overflow"/>
                </a:tc>
                <a:tc>
                  <a:txBody>
                    <a:bodyPr/>
                    <a:lstStyle/>
                    <a:p>
                      <a:pPr algn="ctr">
                        <a:defRPr sz="1800"/>
                      </a:pPr>
                      <a:r>
                        <a:rPr b="1" sz="2200">
                          <a:latin typeface="Calibri"/>
                          <a:ea typeface="Calibri"/>
                          <a:cs typeface="Calibri"/>
                        </a:rPr>
                        <a:t>2,600</a:t>
                      </a:r>
                    </a:p>
                  </a:txBody>
                  <a:tcPr marL="12700" marR="12700" marT="12700" marB="12700" anchor="ctr" anchorCtr="0" horzOverflow="overflow"/>
                </a:tc>
                <a:tc>
                  <a:txBody>
                    <a:bodyPr/>
                    <a:lstStyle/>
                    <a:p>
                      <a:pPr algn="ctr">
                        <a:defRPr sz="1800"/>
                      </a:pPr>
                      <a:r>
                        <a:rPr sz="2200">
                          <a:latin typeface="Calibri"/>
                          <a:ea typeface="Calibri"/>
                          <a:cs typeface="Calibri"/>
                        </a:rPr>
                        <a:t>BP control; muscle/nerve</a:t>
                      </a:r>
                    </a:p>
                  </a:txBody>
                  <a:tcPr marL="12700" marR="12700" marT="12700" marB="12700" anchor="ctr" anchorCtr="0" horzOverflow="overflow"/>
                </a:tc>
              </a:tr>
              <a:tr h="402850">
                <a:tc>
                  <a:txBody>
                    <a:bodyPr/>
                    <a:lstStyle/>
                    <a:p>
                      <a:pPr algn="ctr">
                        <a:defRPr sz="1800"/>
                      </a:pPr>
                      <a:r>
                        <a:rPr b="1" sz="2200">
                          <a:latin typeface="Calibri"/>
                          <a:ea typeface="Calibri"/>
                          <a:cs typeface="Calibri"/>
                        </a:rPr>
                        <a:t>Choline (mg AI)</a:t>
                      </a:r>
                    </a:p>
                  </a:txBody>
                  <a:tcPr marL="12700" marR="12700" marT="12700" marB="12700" anchor="ctr" anchorCtr="0" horzOverflow="overflow"/>
                </a:tc>
                <a:tc>
                  <a:txBody>
                    <a:bodyPr/>
                    <a:lstStyle/>
                    <a:p>
                      <a:pPr algn="ctr">
                        <a:defRPr sz="1800"/>
                      </a:pPr>
                      <a:r>
                        <a:rPr b="1" sz="2200">
                          <a:latin typeface="Calibri"/>
                          <a:ea typeface="Calibri"/>
                          <a:cs typeface="Calibri"/>
                        </a:rPr>
                        <a:t>550</a:t>
                      </a:r>
                    </a:p>
                  </a:txBody>
                  <a:tcPr marL="12700" marR="12700" marT="12700" marB="12700" anchor="ctr" anchorCtr="0" horzOverflow="overflow"/>
                </a:tc>
                <a:tc>
                  <a:txBody>
                    <a:bodyPr/>
                    <a:lstStyle/>
                    <a:p>
                      <a:pPr algn="ctr">
                        <a:defRPr sz="1800"/>
                      </a:pPr>
                      <a:r>
                        <a:rPr b="1" sz="2200">
                          <a:latin typeface="Calibri"/>
                          <a:ea typeface="Calibri"/>
                          <a:cs typeface="Calibri"/>
                        </a:rPr>
                        <a:t>425</a:t>
                      </a:r>
                    </a:p>
                  </a:txBody>
                  <a:tcPr marL="12700" marR="12700" marT="12700" marB="12700" anchor="ctr" anchorCtr="0" horzOverflow="overflow"/>
                </a:tc>
                <a:tc>
                  <a:txBody>
                    <a:bodyPr/>
                    <a:lstStyle/>
                    <a:p>
                      <a:pPr algn="ctr">
                        <a:defRPr sz="1800"/>
                      </a:pPr>
                      <a:r>
                        <a:rPr b="1" sz="2200">
                          <a:latin typeface="Calibri"/>
                          <a:ea typeface="Calibri"/>
                          <a:cs typeface="Calibri"/>
                        </a:rPr>
                        <a:t>425</a:t>
                      </a:r>
                    </a:p>
                  </a:txBody>
                  <a:tcPr marL="12700" marR="12700" marT="12700" marB="12700" anchor="ctr" anchorCtr="0" horzOverflow="overflow"/>
                </a:tc>
                <a:tc>
                  <a:txBody>
                    <a:bodyPr/>
                    <a:lstStyle/>
                    <a:p>
                      <a:pPr algn="ctr">
                        <a:defRPr sz="1800"/>
                      </a:pPr>
                      <a:r>
                        <a:rPr sz="2200">
                          <a:latin typeface="Calibri"/>
                          <a:ea typeface="Calibri"/>
                          <a:cs typeface="Calibri"/>
                        </a:rPr>
                        <a:t>Liver health; neurotransmission</a:t>
                      </a:r>
                    </a:p>
                  </a:txBody>
                  <a:tcPr marL="12700" marR="12700" marT="12700" marB="12700" anchor="ctr" anchorCtr="0" horzOverflow="overflow"/>
                </a:tc>
              </a:tr>
              <a:tr h="610100">
                <a:tc>
                  <a:txBody>
                    <a:bodyPr/>
                    <a:lstStyle/>
                    <a:p>
                      <a:pPr algn="ctr">
                        <a:defRPr sz="1800"/>
                      </a:pPr>
                      <a:r>
                        <a:rPr b="1" sz="2200">
                          <a:latin typeface="Calibri"/>
                          <a:ea typeface="Calibri"/>
                          <a:cs typeface="Calibri"/>
                        </a:rPr>
                        <a:t>Sodium (limit)</a:t>
                      </a:r>
                    </a:p>
                  </a:txBody>
                  <a:tcPr marL="12700" marR="12700" marT="12700" marB="12700" anchor="ctr" anchorCtr="0" horzOverflow="overflow"/>
                </a:tc>
                <a:tc>
                  <a:txBody>
                    <a:bodyPr/>
                    <a:lstStyle/>
                    <a:p>
                      <a:pPr algn="ctr">
                        <a:defRPr sz="1800"/>
                      </a:pPr>
                      <a:r>
                        <a:rPr b="1" sz="2200">
                          <a:latin typeface="Calibri"/>
                          <a:ea typeface="Calibri"/>
                          <a:cs typeface="Calibri"/>
                        </a:rPr>
                        <a:t>≤2,300 mg/day</a:t>
                      </a:r>
                    </a:p>
                  </a:txBody>
                  <a:tcPr marL="12700" marR="12700" marT="12700" marB="12700" anchor="ctr" anchorCtr="0" horzOverflow="overflow"/>
                </a:tc>
                <a:tc>
                  <a:txBody>
                    <a:bodyPr/>
                    <a:lstStyle/>
                    <a:p>
                      <a:pPr algn="ctr">
                        <a:defRPr sz="1800"/>
                      </a:pPr>
                      <a:r>
                        <a:rPr b="1" sz="2200">
                          <a:latin typeface="Calibri"/>
                          <a:ea typeface="Calibri"/>
                          <a:cs typeface="Calibri"/>
                        </a:rPr>
                        <a:t>≤2,300 mg/day</a:t>
                      </a:r>
                    </a:p>
                  </a:txBody>
                  <a:tcPr marL="12700" marR="12700" marT="12700" marB="12700" anchor="ctr" anchorCtr="0" horzOverflow="overflow"/>
                </a:tc>
                <a:tc>
                  <a:txBody>
                    <a:bodyPr/>
                    <a:lstStyle/>
                    <a:p>
                      <a:pPr algn="ctr">
                        <a:defRPr sz="1800"/>
                      </a:pPr>
                      <a:r>
                        <a:rPr b="1" sz="2200">
                          <a:latin typeface="Calibri"/>
                          <a:ea typeface="Calibri"/>
                          <a:cs typeface="Calibri"/>
                        </a:rPr>
                        <a:t>≤2,300 mg/day</a:t>
                      </a:r>
                    </a:p>
                  </a:txBody>
                  <a:tcPr marL="12700" marR="12700" marT="12700" marB="12700" anchor="ctr" anchorCtr="0" horzOverflow="overflow"/>
                </a:tc>
                <a:tc>
                  <a:txBody>
                    <a:bodyPr/>
                    <a:lstStyle/>
                    <a:p>
                      <a:pPr algn="ctr">
                        <a:defRPr sz="1800"/>
                      </a:pPr>
                      <a:r>
                        <a:rPr sz="2200">
                          <a:latin typeface="Calibri"/>
                          <a:ea typeface="Calibri"/>
                          <a:cs typeface="Calibri"/>
                        </a:rPr>
                        <a:t>BP &amp; cardio risk</a:t>
                      </a:r>
                    </a:p>
                  </a:txBody>
                  <a:tcPr marL="12700" marR="12700" marT="12700" marB="12700" anchor="ctr" anchorCtr="0" horzOverflow="overflow"/>
                </a:tc>
              </a:tr>
            </a:tbl>
          </a:graphicData>
        </a:graphic>
      </p:graphicFrame>
      <p:sp>
        <p:nvSpPr>
          <p:cNvPr id="396" name="Google Shape;385;p31"/>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97" name="Google Shape;386;p31"/>
          <p:cNvSpPr/>
          <p:nvPr/>
        </p:nvSpPr>
        <p:spPr>
          <a:xfrm>
            <a:off x="16570749" y="8266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398" name="Google Shape;387;p31"/>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2" name="Google Shape;392;p32"/>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403" name="Google Shape;393;p32"/>
          <p:cNvSpPr txBox="1"/>
          <p:nvPr/>
        </p:nvSpPr>
        <p:spPr>
          <a:xfrm>
            <a:off x="792338" y="497743"/>
            <a:ext cx="17534046" cy="2260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sz="7400">
                <a:solidFill>
                  <a:srgbClr val="FFFFFF"/>
                </a:solidFill>
                <a:latin typeface="Poppins"/>
                <a:ea typeface="Poppins"/>
                <a:cs typeface="Poppins"/>
                <a:sym typeface="Poppins"/>
              </a:defRPr>
            </a:pPr>
            <a:r>
              <a:t>Energy &amp; Macros for Older Adults </a:t>
            </a:r>
          </a:p>
          <a:p>
            <a:pPr>
              <a:defRPr sz="7400">
                <a:solidFill>
                  <a:srgbClr val="FFFFFF"/>
                </a:solidFill>
                <a:latin typeface="Poppins"/>
                <a:ea typeface="Poppins"/>
                <a:cs typeface="Poppins"/>
                <a:sym typeface="Poppins"/>
              </a:defRPr>
            </a:pPr>
            <a:r>
              <a:t>(64+)</a:t>
            </a:r>
          </a:p>
        </p:txBody>
      </p:sp>
      <p:sp>
        <p:nvSpPr>
          <p:cNvPr id="404" name="Google Shape;394;p32"/>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405" name="Google Shape;395;p32"/>
          <p:cNvSpPr txBox="1"/>
          <p:nvPr/>
        </p:nvSpPr>
        <p:spPr>
          <a:xfrm>
            <a:off x="1079923" y="3427557"/>
            <a:ext cx="15238202" cy="5672951"/>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marL="340893" indent="-340893">
              <a:buClr>
                <a:srgbClr val="000000"/>
              </a:buClr>
              <a:buSzPts val="3400"/>
              <a:buFont typeface="Times Roman"/>
              <a:buChar char="•"/>
              <a:defRPr b="1" sz="3400">
                <a:latin typeface="Calibri"/>
                <a:ea typeface="Calibri"/>
                <a:cs typeface="Calibri"/>
                <a:sym typeface="Calibri"/>
              </a:defRPr>
            </a:pPr>
            <a:r>
              <a:t>Energy: </a:t>
            </a:r>
            <a:r>
              <a:rPr b="0"/>
              <a:t>Needs often decline with age (less lean mass/activity) → focus on nutrient density.</a:t>
            </a:r>
          </a:p>
          <a:p>
            <a:pPr marL="340893" indent="-340893">
              <a:spcBef>
                <a:spcPts val="1200"/>
              </a:spcBef>
              <a:buClr>
                <a:srgbClr val="000000"/>
              </a:buClr>
              <a:buSzPts val="3400"/>
              <a:buFont typeface="Times Roman"/>
              <a:buChar char="•"/>
              <a:defRPr b="1" sz="3400">
                <a:latin typeface="Calibri"/>
                <a:ea typeface="Calibri"/>
                <a:cs typeface="Calibri"/>
                <a:sym typeface="Calibri"/>
              </a:defRPr>
            </a:pPr>
            <a:r>
              <a:t>Protein: </a:t>
            </a:r>
            <a:r>
              <a:rPr b="0"/>
              <a:t>1.0–1.2 g/kg/day (↑ to 1.2–1.5 g/kg with illness, rehab, or weight loss); aim 25–30 g/meal (leucine-rich).</a:t>
            </a:r>
          </a:p>
          <a:p>
            <a:pPr marL="340893" indent="-340893">
              <a:spcBef>
                <a:spcPts val="1200"/>
              </a:spcBef>
              <a:buClr>
                <a:srgbClr val="000000"/>
              </a:buClr>
              <a:buSzPts val="3400"/>
              <a:buFont typeface="Times Roman"/>
              <a:buChar char="•"/>
              <a:defRPr b="1" sz="3400">
                <a:latin typeface="Calibri"/>
                <a:ea typeface="Calibri"/>
                <a:cs typeface="Calibri"/>
                <a:sym typeface="Calibri"/>
              </a:defRPr>
            </a:pPr>
            <a:r>
              <a:t>Carbohydrate (RDA): </a:t>
            </a:r>
            <a:r>
              <a:rPr b="0"/>
              <a:t>≥130 g/day; favor high-fiber, low-GI sources.</a:t>
            </a:r>
          </a:p>
          <a:p>
            <a:pPr marL="340893" indent="-340893">
              <a:spcBef>
                <a:spcPts val="1200"/>
              </a:spcBef>
              <a:buClr>
                <a:srgbClr val="000000"/>
              </a:buClr>
              <a:buSzPts val="3400"/>
              <a:buFont typeface="Times Roman"/>
              <a:buChar char="•"/>
              <a:defRPr b="1" sz="3400">
                <a:latin typeface="Calibri"/>
                <a:ea typeface="Calibri"/>
                <a:cs typeface="Calibri"/>
                <a:sym typeface="Calibri"/>
              </a:defRPr>
            </a:pPr>
            <a:r>
              <a:t>Fat (AMDR): </a:t>
            </a:r>
            <a:r>
              <a:rPr b="0"/>
              <a:t>20–35% of kcal; emphasize mono/poly-unsaturated; avoid trans.</a:t>
            </a:r>
          </a:p>
          <a:p>
            <a:pPr marL="340893" indent="-340893">
              <a:spcBef>
                <a:spcPts val="1200"/>
              </a:spcBef>
              <a:buClr>
                <a:srgbClr val="000000"/>
              </a:buClr>
              <a:buSzPts val="3400"/>
              <a:buFont typeface="Times Roman"/>
              <a:buChar char="•"/>
              <a:defRPr b="1" sz="3400">
                <a:latin typeface="Calibri"/>
                <a:ea typeface="Calibri"/>
                <a:cs typeface="Calibri"/>
                <a:sym typeface="Calibri"/>
              </a:defRPr>
            </a:pPr>
            <a:r>
              <a:t>Fiber (AI ≥51 y): </a:t>
            </a:r>
            <a:r>
              <a:rPr b="0"/>
              <a:t>Men 30 g/day • Women 21 g/day.</a:t>
            </a:r>
          </a:p>
          <a:p>
            <a:pPr marL="340893" indent="-340893">
              <a:spcBef>
                <a:spcPts val="1200"/>
              </a:spcBef>
              <a:buClr>
                <a:srgbClr val="000000"/>
              </a:buClr>
              <a:buSzPts val="3400"/>
              <a:buFont typeface="Times Roman"/>
              <a:buChar char="•"/>
              <a:defRPr b="1" sz="3400">
                <a:latin typeface="Calibri"/>
                <a:ea typeface="Calibri"/>
                <a:cs typeface="Calibri"/>
                <a:sym typeface="Calibri"/>
              </a:defRPr>
            </a:pPr>
            <a:r>
              <a:t>Fluids (AI total water): </a:t>
            </a:r>
            <a:r>
              <a:rPr b="0"/>
              <a:t>Men ~3.7 L/day • Women ~2.7 L/day</a:t>
            </a:r>
            <a:br>
              <a:rPr b="0"/>
            </a:br>
            <a:r>
              <a:rPr b="0"/>
              <a:t>(thirst is blunted—use pale-yellow urine goal; include soups, fruit, dairy)</a:t>
            </a:r>
          </a:p>
        </p:txBody>
      </p:sp>
      <p:sp>
        <p:nvSpPr>
          <p:cNvPr id="406" name="Google Shape;396;p32"/>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07" name="Google Shape;397;p32"/>
          <p:cNvSpPr/>
          <p:nvPr/>
        </p:nvSpPr>
        <p:spPr>
          <a:xfrm>
            <a:off x="16678474" y="13921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408" name="Google Shape;398;p32"/>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2" name="Google Shape;403;p33"/>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413" name="Google Shape;404;p33"/>
          <p:cNvSpPr txBox="1"/>
          <p:nvPr/>
        </p:nvSpPr>
        <p:spPr>
          <a:xfrm>
            <a:off x="872811" y="493173"/>
            <a:ext cx="17534102" cy="11303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7400">
                <a:solidFill>
                  <a:srgbClr val="FFFFFF"/>
                </a:solidFill>
                <a:latin typeface="Poppins"/>
                <a:ea typeface="Poppins"/>
                <a:cs typeface="Poppins"/>
                <a:sym typeface="Poppins"/>
              </a:defRPr>
            </a:lvl1pPr>
          </a:lstStyle>
          <a:p>
            <a:pPr/>
            <a:r>
              <a:t>Key Micronutrients for Older Adults (64+)</a:t>
            </a:r>
          </a:p>
        </p:txBody>
      </p:sp>
      <p:sp>
        <p:nvSpPr>
          <p:cNvPr id="414" name="Google Shape;405;p33"/>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415" name="Google Shape;406;p33"/>
          <p:cNvGraphicFramePr/>
          <p:nvPr/>
        </p:nvGraphicFramePr>
        <p:xfrm>
          <a:off x="376975" y="3236497"/>
          <a:ext cx="17534050" cy="6597351"/>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2063450"/>
                <a:gridCol w="5819925"/>
                <a:gridCol w="3762099"/>
                <a:gridCol w="5888575"/>
              </a:tblGrid>
              <a:tr h="508000">
                <a:tc>
                  <a:txBody>
                    <a:bodyPr/>
                    <a:lstStyle/>
                    <a:p>
                      <a:pPr algn="ctr">
                        <a:defRPr sz="1800"/>
                      </a:pPr>
                      <a:r>
                        <a:rPr b="1" sz="2000">
                          <a:latin typeface="Calibri"/>
                          <a:ea typeface="Calibri"/>
                          <a:cs typeface="Calibri"/>
                        </a:rPr>
                        <a:t>Nutrient</a:t>
                      </a:r>
                    </a:p>
                  </a:txBody>
                  <a:tcPr marL="12700" marR="12700" marT="12700" marB="12700" anchor="ctr" anchorCtr="0" horzOverflow="overflow"/>
                </a:tc>
                <a:tc>
                  <a:txBody>
                    <a:bodyPr/>
                    <a:lstStyle/>
                    <a:p>
                      <a:pPr algn="ctr">
                        <a:defRPr sz="1800"/>
                      </a:pPr>
                      <a:r>
                        <a:rPr b="1" sz="2000">
                          <a:latin typeface="Calibri"/>
                          <a:ea typeface="Calibri"/>
                          <a:cs typeface="Calibri"/>
                        </a:rPr>
                        <a:t>Target</a:t>
                      </a:r>
                    </a:p>
                  </a:txBody>
                  <a:tcPr marL="12700" marR="12700" marT="12700" marB="12700" anchor="ctr" anchorCtr="0" horzOverflow="overflow"/>
                </a:tc>
                <a:tc>
                  <a:txBody>
                    <a:bodyPr/>
                    <a:lstStyle/>
                    <a:p>
                      <a:pPr algn="ctr">
                        <a:defRPr sz="1800"/>
                      </a:pPr>
                      <a:r>
                        <a:rPr b="1" sz="2000">
                          <a:latin typeface="Calibri"/>
                          <a:ea typeface="Calibri"/>
                          <a:cs typeface="Calibri"/>
                        </a:rPr>
                        <a:t>Why it matters</a:t>
                      </a:r>
                    </a:p>
                  </a:txBody>
                  <a:tcPr marL="12700" marR="12700" marT="12700" marB="12700" anchor="ctr" anchorCtr="0" horzOverflow="overflow"/>
                </a:tc>
                <a:tc>
                  <a:txBody>
                    <a:bodyPr/>
                    <a:lstStyle/>
                    <a:p>
                      <a:pPr algn="ctr">
                        <a:defRPr sz="1800"/>
                      </a:pPr>
                      <a:r>
                        <a:rPr b="1" sz="2000">
                          <a:latin typeface="Calibri"/>
                          <a:ea typeface="Calibri"/>
                          <a:cs typeface="Calibri"/>
                        </a:rPr>
                        <a:t>Top food sources / tips</a:t>
                      </a:r>
                    </a:p>
                  </a:txBody>
                  <a:tcPr marL="12700" marR="12700" marT="12700" marB="12700" anchor="ctr" anchorCtr="0" horzOverflow="overflow"/>
                </a:tc>
              </a:tr>
              <a:tr h="622300">
                <a:tc>
                  <a:txBody>
                    <a:bodyPr/>
                    <a:lstStyle/>
                    <a:p>
                      <a:pPr algn="ctr">
                        <a:defRPr sz="1800"/>
                      </a:pPr>
                      <a:r>
                        <a:rPr b="1" sz="2000">
                          <a:latin typeface="Calibri"/>
                          <a:ea typeface="Calibri"/>
                          <a:cs typeface="Calibri"/>
                        </a:rPr>
                        <a:t>Calcium</a:t>
                      </a:r>
                    </a:p>
                  </a:txBody>
                  <a:tcPr marL="12700" marR="12700" marT="12700" marB="12700" anchor="ctr" anchorCtr="0" horzOverflow="overflow"/>
                </a:tc>
                <a:tc>
                  <a:txBody>
                    <a:bodyPr/>
                    <a:lstStyle/>
                    <a:p>
                      <a:pPr algn="ctr">
                        <a:defRPr b="1" sz="2000">
                          <a:latin typeface="Calibri"/>
                          <a:ea typeface="Calibri"/>
                          <a:cs typeface="Calibri"/>
                        </a:defRPr>
                      </a:pPr>
                      <a:r>
                        <a:t>Men 51–70: 1,000 mg</a:t>
                      </a:r>
                      <a:r>
                        <a:rPr b="0"/>
                        <a:t> • </a:t>
                      </a:r>
                      <a:r>
                        <a:t>Men ≥71: 1,200 mg</a:t>
                      </a:r>
                      <a:r>
                        <a:rPr b="0"/>
                        <a:t> • </a:t>
                      </a:r>
                      <a:r>
                        <a:t>Women ≥51: 1,200 mg</a:t>
                      </a:r>
                    </a:p>
                  </a:txBody>
                  <a:tcPr marL="12700" marR="12700" marT="12700" marB="12700" anchor="ctr" anchorCtr="0" horzOverflow="overflow"/>
                </a:tc>
                <a:tc>
                  <a:txBody>
                    <a:bodyPr/>
                    <a:lstStyle/>
                    <a:p>
                      <a:pPr algn="ctr">
                        <a:defRPr sz="1800"/>
                      </a:pPr>
                      <a:r>
                        <a:rPr sz="2000">
                          <a:latin typeface="Calibri"/>
                          <a:ea typeface="Calibri"/>
                          <a:cs typeface="Calibri"/>
                        </a:rPr>
                        <a:t>Bone mass &amp; fracture prevention</a:t>
                      </a:r>
                    </a:p>
                  </a:txBody>
                  <a:tcPr marL="12700" marR="12700" marT="12700" marB="12700" anchor="ctr" anchorCtr="0" horzOverflow="overflow"/>
                </a:tc>
                <a:tc>
                  <a:txBody>
                    <a:bodyPr/>
                    <a:lstStyle/>
                    <a:p>
                      <a:pPr algn="ctr">
                        <a:defRPr sz="1800"/>
                      </a:pPr>
                      <a:r>
                        <a:rPr sz="2000">
                          <a:latin typeface="Calibri"/>
                          <a:ea typeface="Calibri"/>
                          <a:cs typeface="Calibri"/>
                        </a:rPr>
                        <a:t>Dairy/fortified milks, tofu (Ca-set), canned salmon/sardines, greens</a:t>
                      </a:r>
                    </a:p>
                  </a:txBody>
                  <a:tcPr marL="12700" marR="12700" marT="12700" marB="12700" anchor="ctr" anchorCtr="0" horzOverflow="overflow"/>
                </a:tc>
              </a:tr>
              <a:tr h="552500">
                <a:tc>
                  <a:txBody>
                    <a:bodyPr/>
                    <a:lstStyle/>
                    <a:p>
                      <a:pPr algn="ctr">
                        <a:defRPr sz="1800"/>
                      </a:pPr>
                      <a:r>
                        <a:rPr b="1" sz="2000">
                          <a:latin typeface="Calibri"/>
                          <a:ea typeface="Calibri"/>
                          <a:cs typeface="Calibri"/>
                        </a:rPr>
                        <a:t>Vitamin D</a:t>
                      </a:r>
                    </a:p>
                  </a:txBody>
                  <a:tcPr marL="12700" marR="12700" marT="12700" marB="12700" anchor="ctr" anchorCtr="0" horzOverflow="overflow"/>
                </a:tc>
                <a:tc>
                  <a:txBody>
                    <a:bodyPr/>
                    <a:lstStyle/>
                    <a:p>
                      <a:pPr algn="ctr">
                        <a:defRPr b="1" sz="2000">
                          <a:latin typeface="Calibri"/>
                          <a:ea typeface="Calibri"/>
                          <a:cs typeface="Calibri"/>
                        </a:defRPr>
                      </a:pPr>
                      <a:r>
                        <a:t>51–70: 600 IU (15 mcg)</a:t>
                      </a:r>
                      <a:r>
                        <a:rPr b="0"/>
                        <a:t> • </a:t>
                      </a:r>
                      <a:r>
                        <a:t>≥71: 800 IU (20 mcg)</a:t>
                      </a:r>
                    </a:p>
                  </a:txBody>
                  <a:tcPr marL="12700" marR="12700" marT="12700" marB="12700" anchor="ctr" anchorCtr="0" horzOverflow="overflow"/>
                </a:tc>
                <a:tc>
                  <a:txBody>
                    <a:bodyPr/>
                    <a:lstStyle/>
                    <a:p>
                      <a:pPr algn="ctr">
                        <a:defRPr sz="1800"/>
                      </a:pPr>
                      <a:r>
                        <a:rPr sz="2000">
                          <a:latin typeface="Calibri"/>
                          <a:ea typeface="Calibri"/>
                          <a:cs typeface="Calibri"/>
                        </a:rPr>
                        <a:t>Ca absorption; falls/fracture risk</a:t>
                      </a:r>
                    </a:p>
                  </a:txBody>
                  <a:tcPr marL="12700" marR="12700" marT="12700" marB="12700" anchor="ctr" anchorCtr="0" horzOverflow="overflow"/>
                </a:tc>
                <a:tc>
                  <a:txBody>
                    <a:bodyPr/>
                    <a:lstStyle/>
                    <a:p>
                      <a:pPr algn="ctr">
                        <a:defRPr sz="1800"/>
                      </a:pPr>
                      <a:r>
                        <a:rPr sz="2000">
                          <a:latin typeface="Calibri"/>
                          <a:ea typeface="Calibri"/>
                          <a:cs typeface="Calibri"/>
                        </a:rPr>
                        <a:t>Sunlight, fortified dairy, fatty fish; consider supplement if low</a:t>
                      </a:r>
                    </a:p>
                  </a:txBody>
                  <a:tcPr marL="12700" marR="12700" marT="12700" marB="12700" anchor="ctr" anchorCtr="0" horzOverflow="overflow"/>
                </a:tc>
              </a:tr>
              <a:tr h="622300">
                <a:tc>
                  <a:txBody>
                    <a:bodyPr/>
                    <a:lstStyle/>
                    <a:p>
                      <a:pPr algn="ctr">
                        <a:defRPr sz="1800"/>
                      </a:pPr>
                      <a:r>
                        <a:rPr b="1" sz="2000">
                          <a:latin typeface="Calibri"/>
                          <a:ea typeface="Calibri"/>
                          <a:cs typeface="Calibri"/>
                        </a:rPr>
                        <a:t>Vitamin B12</a:t>
                      </a:r>
                    </a:p>
                  </a:txBody>
                  <a:tcPr marL="12700" marR="12700" marT="12700" marB="12700" anchor="ctr" anchorCtr="0" horzOverflow="overflow"/>
                </a:tc>
                <a:tc>
                  <a:txBody>
                    <a:bodyPr/>
                    <a:lstStyle/>
                    <a:p>
                      <a:pPr algn="ctr">
                        <a:defRPr b="1" sz="2000">
                          <a:latin typeface="Calibri"/>
                          <a:ea typeface="Calibri"/>
                          <a:cs typeface="Calibri"/>
                        </a:defRPr>
                      </a:pPr>
                      <a:r>
                        <a:t>2.4 mcg/day</a:t>
                      </a:r>
                      <a:r>
                        <a:rPr b="0"/>
                        <a:t> </a:t>
                      </a:r>
                      <a:r>
                        <a:rPr b="0" i="1"/>
                        <a:t>(synthetic/fortified preferred)</a:t>
                      </a:r>
                    </a:p>
                  </a:txBody>
                  <a:tcPr marL="12700" marR="12700" marT="12700" marB="12700" anchor="ctr" anchorCtr="0" horzOverflow="overflow"/>
                </a:tc>
                <a:tc>
                  <a:txBody>
                    <a:bodyPr/>
                    <a:lstStyle/>
                    <a:p>
                      <a:pPr algn="ctr">
                        <a:defRPr sz="1800"/>
                      </a:pPr>
                      <a:r>
                        <a:rPr sz="2000">
                          <a:latin typeface="Calibri"/>
                          <a:ea typeface="Calibri"/>
                          <a:cs typeface="Calibri"/>
                        </a:rPr>
                        <a:t>Absorption declines; neuro &amp; anemia</a:t>
                      </a:r>
                    </a:p>
                  </a:txBody>
                  <a:tcPr marL="12700" marR="12700" marT="12700" marB="12700" anchor="ctr" anchorCtr="0" horzOverflow="overflow"/>
                </a:tc>
                <a:tc>
                  <a:txBody>
                    <a:bodyPr/>
                    <a:lstStyle/>
                    <a:p>
                      <a:pPr algn="ctr">
                        <a:defRPr sz="1800"/>
                      </a:pPr>
                      <a:r>
                        <a:rPr sz="2000">
                          <a:latin typeface="Calibri"/>
                          <a:ea typeface="Calibri"/>
                          <a:cs typeface="Calibri"/>
                        </a:rPr>
                        <a:t>Fortified cereals/milks, animal foods; check levels if on metformin/PPIs</a:t>
                      </a:r>
                    </a:p>
                  </a:txBody>
                  <a:tcPr marL="12700" marR="12700" marT="12700" marB="12700" anchor="ctr" anchorCtr="0" horzOverflow="overflow"/>
                </a:tc>
              </a:tr>
              <a:tr h="356450">
                <a:tc>
                  <a:txBody>
                    <a:bodyPr/>
                    <a:lstStyle/>
                    <a:p>
                      <a:pPr algn="ctr">
                        <a:defRPr sz="1800"/>
                      </a:pPr>
                      <a:r>
                        <a:rPr b="1" sz="2000">
                          <a:latin typeface="Calibri"/>
                          <a:ea typeface="Calibri"/>
                          <a:cs typeface="Calibri"/>
                        </a:rPr>
                        <a:t>Vitamin B6</a:t>
                      </a:r>
                    </a:p>
                  </a:txBody>
                  <a:tcPr marL="12700" marR="12700" marT="12700" marB="12700" anchor="ctr" anchorCtr="0" horzOverflow="overflow"/>
                </a:tc>
                <a:tc>
                  <a:txBody>
                    <a:bodyPr/>
                    <a:lstStyle/>
                    <a:p>
                      <a:pPr algn="ctr">
                        <a:defRPr b="1" sz="2000">
                          <a:latin typeface="Calibri"/>
                          <a:ea typeface="Calibri"/>
                          <a:cs typeface="Calibri"/>
                        </a:defRPr>
                      </a:pPr>
                      <a:r>
                        <a:t>Men ≥51: 1.7 mg</a:t>
                      </a:r>
                      <a:r>
                        <a:rPr b="0"/>
                        <a:t> • </a:t>
                      </a:r>
                      <a:r>
                        <a:t>Women ≥51: 1.5 mg</a:t>
                      </a:r>
                    </a:p>
                  </a:txBody>
                  <a:tcPr marL="12700" marR="12700" marT="12700" marB="12700" anchor="ctr" anchorCtr="0" horzOverflow="overflow"/>
                </a:tc>
                <a:tc>
                  <a:txBody>
                    <a:bodyPr/>
                    <a:lstStyle/>
                    <a:p>
                      <a:pPr algn="ctr">
                        <a:defRPr sz="1800"/>
                      </a:pPr>
                      <a:r>
                        <a:rPr sz="2000">
                          <a:latin typeface="Calibri"/>
                          <a:ea typeface="Calibri"/>
                          <a:cs typeface="Calibri"/>
                        </a:rPr>
                        <a:t>Protein metabolism; cognition</a:t>
                      </a:r>
                    </a:p>
                  </a:txBody>
                  <a:tcPr marL="12700" marR="12700" marT="12700" marB="12700" anchor="ctr" anchorCtr="0" horzOverflow="overflow"/>
                </a:tc>
                <a:tc>
                  <a:txBody>
                    <a:bodyPr/>
                    <a:lstStyle/>
                    <a:p>
                      <a:pPr algn="ctr">
                        <a:defRPr sz="1800"/>
                      </a:pPr>
                      <a:r>
                        <a:rPr sz="2000">
                          <a:latin typeface="Calibri"/>
                          <a:ea typeface="Calibri"/>
                          <a:cs typeface="Calibri"/>
                        </a:rPr>
                        <a:t>Poultry, fish, potatoes, bananas</a:t>
                      </a:r>
                    </a:p>
                  </a:txBody>
                  <a:tcPr marL="12700" marR="12700" marT="12700" marB="12700" anchor="ctr" anchorCtr="0" horzOverflow="overflow"/>
                </a:tc>
              </a:tr>
              <a:tr h="622300">
                <a:tc>
                  <a:txBody>
                    <a:bodyPr/>
                    <a:lstStyle/>
                    <a:p>
                      <a:pPr algn="ctr">
                        <a:defRPr sz="1800"/>
                      </a:pPr>
                      <a:r>
                        <a:rPr b="1" sz="2000">
                          <a:latin typeface="Calibri"/>
                          <a:ea typeface="Calibri"/>
                          <a:cs typeface="Calibri"/>
                        </a:rPr>
                        <a:t>Iron</a:t>
                      </a:r>
                    </a:p>
                  </a:txBody>
                  <a:tcPr marL="12700" marR="12700" marT="12700" marB="12700" anchor="ctr" anchorCtr="0" horzOverflow="overflow"/>
                </a:tc>
                <a:tc>
                  <a:txBody>
                    <a:bodyPr/>
                    <a:lstStyle/>
                    <a:p>
                      <a:pPr algn="ctr">
                        <a:defRPr sz="1800"/>
                      </a:pPr>
                      <a:r>
                        <a:rPr b="1" sz="2000">
                          <a:latin typeface="Calibri"/>
                          <a:ea typeface="Calibri"/>
                          <a:cs typeface="Calibri"/>
                        </a:rPr>
                        <a:t>8 mg/day (both ≥51)</a:t>
                      </a:r>
                    </a:p>
                  </a:txBody>
                  <a:tcPr marL="12700" marR="12700" marT="12700" marB="12700" anchor="ctr" anchorCtr="0" horzOverflow="overflow"/>
                </a:tc>
                <a:tc>
                  <a:txBody>
                    <a:bodyPr/>
                    <a:lstStyle/>
                    <a:p>
                      <a:pPr algn="ctr">
                        <a:defRPr sz="1800"/>
                      </a:pPr>
                      <a:r>
                        <a:rPr sz="2000">
                          <a:latin typeface="Calibri"/>
                          <a:ea typeface="Calibri"/>
                          <a:cs typeface="Calibri"/>
                        </a:rPr>
                        <a:t>Prevents anemia (still screen if fatigue/pallor)</a:t>
                      </a:r>
                    </a:p>
                  </a:txBody>
                  <a:tcPr marL="12700" marR="12700" marT="12700" marB="12700" anchor="ctr" anchorCtr="0" horzOverflow="overflow"/>
                </a:tc>
                <a:tc>
                  <a:txBody>
                    <a:bodyPr/>
                    <a:lstStyle/>
                    <a:p>
                      <a:pPr algn="ctr">
                        <a:defRPr sz="1800"/>
                      </a:pPr>
                      <a:r>
                        <a:rPr sz="2000">
                          <a:latin typeface="Calibri"/>
                          <a:ea typeface="Calibri"/>
                          <a:cs typeface="Calibri"/>
                        </a:rPr>
                        <a:t>Lean meat, beans, fortified cereals + vitamin C</a:t>
                      </a:r>
                    </a:p>
                  </a:txBody>
                  <a:tcPr marL="12700" marR="12700" marT="12700" marB="12700" anchor="ctr" anchorCtr="0" horzOverflow="overflow"/>
                </a:tc>
              </a:tr>
              <a:tr h="356450">
                <a:tc>
                  <a:txBody>
                    <a:bodyPr/>
                    <a:lstStyle/>
                    <a:p>
                      <a:pPr algn="ctr">
                        <a:defRPr sz="1800"/>
                      </a:pPr>
                      <a:r>
                        <a:rPr b="1" sz="2000">
                          <a:latin typeface="Calibri"/>
                          <a:ea typeface="Calibri"/>
                          <a:cs typeface="Calibri"/>
                        </a:rPr>
                        <a:t>Magnesium</a:t>
                      </a:r>
                    </a:p>
                  </a:txBody>
                  <a:tcPr marL="12700" marR="12700" marT="12700" marB="12700" anchor="ctr" anchorCtr="0" horzOverflow="overflow"/>
                </a:tc>
                <a:tc>
                  <a:txBody>
                    <a:bodyPr/>
                    <a:lstStyle/>
                    <a:p>
                      <a:pPr algn="ctr">
                        <a:defRPr b="1" sz="2000">
                          <a:latin typeface="Calibri"/>
                          <a:ea typeface="Calibri"/>
                          <a:cs typeface="Calibri"/>
                        </a:defRPr>
                      </a:pPr>
                      <a:r>
                        <a:t>Men 420 mg</a:t>
                      </a:r>
                      <a:r>
                        <a:rPr b="0"/>
                        <a:t> • </a:t>
                      </a:r>
                      <a:r>
                        <a:t>Women 320 mg</a:t>
                      </a:r>
                    </a:p>
                  </a:txBody>
                  <a:tcPr marL="12700" marR="12700" marT="12700" marB="12700" anchor="ctr" anchorCtr="0" horzOverflow="overflow"/>
                </a:tc>
                <a:tc>
                  <a:txBody>
                    <a:bodyPr/>
                    <a:lstStyle/>
                    <a:p>
                      <a:pPr algn="ctr">
                        <a:defRPr sz="1800"/>
                      </a:pPr>
                      <a:r>
                        <a:rPr sz="2000">
                          <a:latin typeface="Calibri"/>
                          <a:ea typeface="Calibri"/>
                          <a:cs typeface="Calibri"/>
                        </a:rPr>
                        <a:t>Muscle/nerve, glucose, bone</a:t>
                      </a:r>
                    </a:p>
                  </a:txBody>
                  <a:tcPr marL="12700" marR="12700" marT="12700" marB="12700" anchor="ctr" anchorCtr="0" horzOverflow="overflow"/>
                </a:tc>
                <a:tc>
                  <a:txBody>
                    <a:bodyPr/>
                    <a:lstStyle/>
                    <a:p>
                      <a:pPr algn="ctr">
                        <a:defRPr sz="1800"/>
                      </a:pPr>
                      <a:r>
                        <a:rPr sz="2000">
                          <a:latin typeface="Calibri"/>
                          <a:ea typeface="Calibri"/>
                          <a:cs typeface="Calibri"/>
                        </a:rPr>
                        <a:t>Nuts/seeds, whole grains, legumes, greens</a:t>
                      </a:r>
                    </a:p>
                  </a:txBody>
                  <a:tcPr marL="12700" marR="12700" marT="12700" marB="12700" anchor="ctr" anchorCtr="0" horzOverflow="overflow"/>
                </a:tc>
              </a:tr>
              <a:tr h="356450">
                <a:tc>
                  <a:txBody>
                    <a:bodyPr/>
                    <a:lstStyle/>
                    <a:p>
                      <a:pPr algn="ctr">
                        <a:defRPr sz="1800"/>
                      </a:pPr>
                      <a:r>
                        <a:rPr b="1" sz="2000">
                          <a:latin typeface="Calibri"/>
                          <a:ea typeface="Calibri"/>
                          <a:cs typeface="Calibri"/>
                        </a:rPr>
                        <a:t>Zinc</a:t>
                      </a:r>
                    </a:p>
                  </a:txBody>
                  <a:tcPr marL="12700" marR="12700" marT="12700" marB="12700" anchor="ctr" anchorCtr="0" horzOverflow="overflow"/>
                </a:tc>
                <a:tc>
                  <a:txBody>
                    <a:bodyPr/>
                    <a:lstStyle/>
                    <a:p>
                      <a:pPr algn="ctr">
                        <a:defRPr b="1" sz="2000">
                          <a:latin typeface="Calibri"/>
                          <a:ea typeface="Calibri"/>
                          <a:cs typeface="Calibri"/>
                        </a:defRPr>
                      </a:pPr>
                      <a:r>
                        <a:t>Men 11 mg</a:t>
                      </a:r>
                      <a:r>
                        <a:rPr b="0"/>
                        <a:t> • </a:t>
                      </a:r>
                      <a:r>
                        <a:t>Women 8 mg</a:t>
                      </a:r>
                    </a:p>
                  </a:txBody>
                  <a:tcPr marL="12700" marR="12700" marT="12700" marB="12700" anchor="ctr" anchorCtr="0" horzOverflow="overflow"/>
                </a:tc>
                <a:tc>
                  <a:txBody>
                    <a:bodyPr/>
                    <a:lstStyle/>
                    <a:p>
                      <a:pPr algn="ctr">
                        <a:defRPr sz="1800"/>
                      </a:pPr>
                      <a:r>
                        <a:rPr sz="2000">
                          <a:latin typeface="Calibri"/>
                          <a:ea typeface="Calibri"/>
                          <a:cs typeface="Calibri"/>
                        </a:rPr>
                        <a:t>Immunity, wound healing, taste</a:t>
                      </a:r>
                    </a:p>
                  </a:txBody>
                  <a:tcPr marL="12700" marR="12700" marT="12700" marB="12700" anchor="ctr" anchorCtr="0" horzOverflow="overflow"/>
                </a:tc>
                <a:tc>
                  <a:txBody>
                    <a:bodyPr/>
                    <a:lstStyle/>
                    <a:p>
                      <a:pPr algn="ctr">
                        <a:defRPr sz="1800"/>
                      </a:pPr>
                      <a:r>
                        <a:rPr sz="2000">
                          <a:latin typeface="Calibri"/>
                          <a:ea typeface="Calibri"/>
                          <a:cs typeface="Calibri"/>
                        </a:rPr>
                        <a:t>Meat, shellfish, beans, nuts/seeds</a:t>
                      </a:r>
                    </a:p>
                  </a:txBody>
                  <a:tcPr marL="12700" marR="12700" marT="12700" marB="12700" anchor="ctr" anchorCtr="0" horzOverflow="overflow"/>
                </a:tc>
              </a:tr>
              <a:tr h="356450">
                <a:tc>
                  <a:txBody>
                    <a:bodyPr/>
                    <a:lstStyle/>
                    <a:p>
                      <a:pPr algn="ctr">
                        <a:defRPr sz="1800"/>
                      </a:pPr>
                      <a:r>
                        <a:rPr b="1" sz="2000">
                          <a:latin typeface="Calibri"/>
                          <a:ea typeface="Calibri"/>
                          <a:cs typeface="Calibri"/>
                        </a:rPr>
                        <a:t>Folate (DFE)</a:t>
                      </a:r>
                    </a:p>
                  </a:txBody>
                  <a:tcPr marL="12700" marR="12700" marT="12700" marB="12700" anchor="ctr" anchorCtr="0" horzOverflow="overflow"/>
                </a:tc>
                <a:tc>
                  <a:txBody>
                    <a:bodyPr/>
                    <a:lstStyle/>
                    <a:p>
                      <a:pPr algn="ctr">
                        <a:defRPr sz="1800"/>
                      </a:pPr>
                      <a:r>
                        <a:rPr b="1" sz="2000">
                          <a:latin typeface="Calibri"/>
                          <a:ea typeface="Calibri"/>
                          <a:cs typeface="Calibri"/>
                        </a:rPr>
                        <a:t>400 mcg/day</a:t>
                      </a:r>
                    </a:p>
                  </a:txBody>
                  <a:tcPr marL="12700" marR="12700" marT="12700" marB="12700" anchor="ctr" anchorCtr="0" horzOverflow="overflow"/>
                </a:tc>
                <a:tc>
                  <a:txBody>
                    <a:bodyPr/>
                    <a:lstStyle/>
                    <a:p>
                      <a:pPr algn="ctr">
                        <a:defRPr sz="1800"/>
                      </a:pPr>
                      <a:r>
                        <a:rPr sz="2000">
                          <a:latin typeface="Calibri"/>
                          <a:ea typeface="Calibri"/>
                          <a:cs typeface="Calibri"/>
                        </a:rPr>
                        <a:t>DNA synthesis; homocysteine</a:t>
                      </a:r>
                    </a:p>
                  </a:txBody>
                  <a:tcPr marL="12700" marR="12700" marT="12700" marB="12700" anchor="ctr" anchorCtr="0" horzOverflow="overflow"/>
                </a:tc>
                <a:tc>
                  <a:txBody>
                    <a:bodyPr/>
                    <a:lstStyle/>
                    <a:p>
                      <a:pPr algn="ctr">
                        <a:defRPr sz="1800"/>
                      </a:pPr>
                      <a:r>
                        <a:rPr sz="2000">
                          <a:latin typeface="Calibri"/>
                          <a:ea typeface="Calibri"/>
                          <a:cs typeface="Calibri"/>
                        </a:rPr>
                        <a:t>Leafy greens, legumes, fortified grains</a:t>
                      </a:r>
                    </a:p>
                  </a:txBody>
                  <a:tcPr marL="12700" marR="12700" marT="12700" marB="12700" anchor="ctr" anchorCtr="0" horzOverflow="overflow"/>
                </a:tc>
              </a:tr>
              <a:tr h="552500">
                <a:tc>
                  <a:txBody>
                    <a:bodyPr/>
                    <a:lstStyle/>
                    <a:p>
                      <a:pPr algn="ctr">
                        <a:defRPr sz="1800"/>
                      </a:pPr>
                      <a:r>
                        <a:rPr b="1" sz="2000">
                          <a:latin typeface="Calibri"/>
                          <a:ea typeface="Calibri"/>
                          <a:cs typeface="Calibri"/>
                        </a:rPr>
                        <a:t>Vitamin K (AI)</a:t>
                      </a:r>
                    </a:p>
                  </a:txBody>
                  <a:tcPr marL="12700" marR="12700" marT="12700" marB="12700" anchor="ctr" anchorCtr="0" horzOverflow="overflow"/>
                </a:tc>
                <a:tc>
                  <a:txBody>
                    <a:bodyPr/>
                    <a:lstStyle/>
                    <a:p>
                      <a:pPr algn="ctr">
                        <a:defRPr b="1" sz="2000">
                          <a:latin typeface="Calibri"/>
                          <a:ea typeface="Calibri"/>
                          <a:cs typeface="Calibri"/>
                        </a:defRPr>
                      </a:pPr>
                      <a:r>
                        <a:t>Men 120 mcg</a:t>
                      </a:r>
                      <a:r>
                        <a:rPr b="0"/>
                        <a:t> • </a:t>
                      </a:r>
                      <a:r>
                        <a:t>Women 90 mcg</a:t>
                      </a:r>
                    </a:p>
                  </a:txBody>
                  <a:tcPr marL="12700" marR="12700" marT="12700" marB="12700" anchor="ctr" anchorCtr="0" horzOverflow="overflow"/>
                </a:tc>
                <a:tc>
                  <a:txBody>
                    <a:bodyPr/>
                    <a:lstStyle/>
                    <a:p>
                      <a:pPr algn="ctr">
                        <a:defRPr sz="1800"/>
                      </a:pPr>
                      <a:r>
                        <a:rPr sz="2000">
                          <a:latin typeface="Calibri"/>
                          <a:ea typeface="Calibri"/>
                          <a:cs typeface="Calibri"/>
                        </a:rPr>
                        <a:t>Bone proteins; clotting</a:t>
                      </a:r>
                    </a:p>
                  </a:txBody>
                  <a:tcPr marL="12700" marR="12700" marT="12700" marB="12700" anchor="ctr" anchorCtr="0" horzOverflow="overflow"/>
                </a:tc>
                <a:tc>
                  <a:txBody>
                    <a:bodyPr/>
                    <a:lstStyle/>
                    <a:p>
                      <a:pPr algn="ctr">
                        <a:defRPr sz="2000">
                          <a:latin typeface="Calibri"/>
                          <a:ea typeface="Calibri"/>
                          <a:cs typeface="Calibri"/>
                        </a:defRPr>
                      </a:pPr>
                      <a:r>
                        <a:t>Leafy greens, soy/canola oils </a:t>
                      </a:r>
                      <a:r>
                        <a:rPr i="1"/>
                        <a:t>(coordinate with warfarin)</a:t>
                      </a:r>
                    </a:p>
                  </a:txBody>
                  <a:tcPr marL="12700" marR="12700" marT="12700" marB="12700" anchor="ctr" anchorCtr="0" horzOverflow="overflow"/>
                </a:tc>
              </a:tr>
              <a:tr h="356450">
                <a:tc>
                  <a:txBody>
                    <a:bodyPr/>
                    <a:lstStyle/>
                    <a:p>
                      <a:pPr algn="ctr">
                        <a:defRPr sz="1800"/>
                      </a:pPr>
                      <a:r>
                        <a:rPr b="1" sz="2000">
                          <a:latin typeface="Calibri"/>
                          <a:ea typeface="Calibri"/>
                          <a:cs typeface="Calibri"/>
                        </a:rPr>
                        <a:t>Iodine</a:t>
                      </a:r>
                    </a:p>
                  </a:txBody>
                  <a:tcPr marL="12700" marR="12700" marT="12700" marB="12700" anchor="ctr" anchorCtr="0" horzOverflow="overflow"/>
                </a:tc>
                <a:tc>
                  <a:txBody>
                    <a:bodyPr/>
                    <a:lstStyle/>
                    <a:p>
                      <a:pPr algn="ctr">
                        <a:defRPr sz="1800"/>
                      </a:pPr>
                      <a:r>
                        <a:rPr b="1" sz="2000">
                          <a:latin typeface="Calibri"/>
                          <a:ea typeface="Calibri"/>
                          <a:cs typeface="Calibri"/>
                        </a:rPr>
                        <a:t>150 mcg/day</a:t>
                      </a:r>
                    </a:p>
                  </a:txBody>
                  <a:tcPr marL="12700" marR="12700" marT="12700" marB="12700" anchor="ctr" anchorCtr="0" horzOverflow="overflow"/>
                </a:tc>
                <a:tc>
                  <a:txBody>
                    <a:bodyPr/>
                    <a:lstStyle/>
                    <a:p>
                      <a:pPr algn="ctr">
                        <a:defRPr sz="1800"/>
                      </a:pPr>
                      <a:r>
                        <a:rPr sz="2000">
                          <a:latin typeface="Calibri"/>
                          <a:ea typeface="Calibri"/>
                          <a:cs typeface="Calibri"/>
                        </a:rPr>
                        <a:t>Thyroid; cognition</a:t>
                      </a:r>
                    </a:p>
                  </a:txBody>
                  <a:tcPr marL="12700" marR="12700" marT="12700" marB="12700" anchor="ctr" anchorCtr="0" horzOverflow="overflow"/>
                </a:tc>
                <a:tc>
                  <a:txBody>
                    <a:bodyPr/>
                    <a:lstStyle/>
                    <a:p>
                      <a:pPr algn="ctr">
                        <a:defRPr b="1" sz="2000">
                          <a:latin typeface="Calibri"/>
                          <a:ea typeface="Calibri"/>
                          <a:cs typeface="Calibri"/>
                        </a:defRPr>
                      </a:pPr>
                      <a:r>
                        <a:t>Iodized salt</a:t>
                      </a:r>
                      <a:r>
                        <a:rPr b="0"/>
                        <a:t>, dairy, seafood</a:t>
                      </a:r>
                    </a:p>
                  </a:txBody>
                  <a:tcPr marL="12700" marR="12700" marT="12700" marB="12700" anchor="ctr" anchorCtr="0" horzOverflow="overflow"/>
                </a:tc>
              </a:tr>
              <a:tr h="356450">
                <a:tc>
                  <a:txBody>
                    <a:bodyPr/>
                    <a:lstStyle/>
                    <a:p>
                      <a:pPr algn="ctr">
                        <a:defRPr sz="1800"/>
                      </a:pPr>
                      <a:r>
                        <a:rPr b="1" sz="2000">
                          <a:latin typeface="Calibri"/>
                          <a:ea typeface="Calibri"/>
                          <a:cs typeface="Calibri"/>
                        </a:rPr>
                        <a:t>Potassium (AI)</a:t>
                      </a:r>
                    </a:p>
                  </a:txBody>
                  <a:tcPr marL="12700" marR="12700" marT="12700" marB="12700" anchor="ctr" anchorCtr="0" horzOverflow="overflow"/>
                </a:tc>
                <a:tc>
                  <a:txBody>
                    <a:bodyPr/>
                    <a:lstStyle/>
                    <a:p>
                      <a:pPr algn="ctr">
                        <a:defRPr b="1" sz="2000">
                          <a:latin typeface="Calibri"/>
                          <a:ea typeface="Calibri"/>
                          <a:cs typeface="Calibri"/>
                        </a:defRPr>
                      </a:pPr>
                      <a:r>
                        <a:t>Men 3,400 mg</a:t>
                      </a:r>
                      <a:r>
                        <a:rPr b="0"/>
                        <a:t> • </a:t>
                      </a:r>
                      <a:r>
                        <a:t>Women 2,600 mg</a:t>
                      </a:r>
                    </a:p>
                  </a:txBody>
                  <a:tcPr marL="12700" marR="12700" marT="12700" marB="12700" anchor="ctr" anchorCtr="0" horzOverflow="overflow"/>
                </a:tc>
                <a:tc>
                  <a:txBody>
                    <a:bodyPr/>
                    <a:lstStyle/>
                    <a:p>
                      <a:pPr algn="ctr">
                        <a:defRPr sz="1800"/>
                      </a:pPr>
                      <a:r>
                        <a:rPr sz="2000">
                          <a:latin typeface="Calibri"/>
                          <a:ea typeface="Calibri"/>
                          <a:cs typeface="Calibri"/>
                        </a:rPr>
                        <a:t>BP control; muscle/nerve</a:t>
                      </a:r>
                    </a:p>
                  </a:txBody>
                  <a:tcPr marL="12700" marR="12700" marT="12700" marB="12700" anchor="ctr" anchorCtr="0" horzOverflow="overflow"/>
                </a:tc>
                <a:tc>
                  <a:txBody>
                    <a:bodyPr/>
                    <a:lstStyle/>
                    <a:p>
                      <a:pPr algn="ctr">
                        <a:defRPr sz="1800"/>
                      </a:pPr>
                      <a:r>
                        <a:rPr sz="2000">
                          <a:latin typeface="Calibri"/>
                          <a:ea typeface="Calibri"/>
                          <a:cs typeface="Calibri"/>
                        </a:rPr>
                        <a:t>Produce, beans, dairy, potatoes/bananas</a:t>
                      </a:r>
                    </a:p>
                  </a:txBody>
                  <a:tcPr marL="12700" marR="12700" marT="12700" marB="12700" anchor="ctr" anchorCtr="0" horzOverflow="overflow"/>
                </a:tc>
              </a:tr>
              <a:tr h="622300">
                <a:tc>
                  <a:txBody>
                    <a:bodyPr/>
                    <a:lstStyle/>
                    <a:p>
                      <a:pPr algn="ctr">
                        <a:defRPr sz="1800"/>
                      </a:pPr>
                      <a:r>
                        <a:rPr b="1" sz="2000">
                          <a:latin typeface="Calibri"/>
                          <a:ea typeface="Calibri"/>
                          <a:cs typeface="Calibri"/>
                        </a:rPr>
                        <a:t>Omega-3s (DHA+EPA)</a:t>
                      </a:r>
                    </a:p>
                  </a:txBody>
                  <a:tcPr marL="12700" marR="12700" marT="12700" marB="12700" anchor="ctr" anchorCtr="0" horzOverflow="overflow"/>
                </a:tc>
                <a:tc>
                  <a:txBody>
                    <a:bodyPr/>
                    <a:lstStyle/>
                    <a:p>
                      <a:pPr algn="ctr">
                        <a:defRPr b="1" sz="2000">
                          <a:latin typeface="Calibri"/>
                          <a:ea typeface="Calibri"/>
                          <a:cs typeface="Calibri"/>
                        </a:defRPr>
                      </a:pPr>
                      <a:r>
                        <a:t>~250–500 mg/day</a:t>
                      </a:r>
                      <a:r>
                        <a:rPr b="0"/>
                        <a:t> </a:t>
                      </a:r>
                      <a:r>
                        <a:rPr b="0" i="1"/>
                        <a:t>(no formal RDA)</a:t>
                      </a:r>
                    </a:p>
                  </a:txBody>
                  <a:tcPr marL="12700" marR="12700" marT="12700" marB="12700" anchor="ctr" anchorCtr="0" horzOverflow="overflow"/>
                </a:tc>
                <a:tc>
                  <a:txBody>
                    <a:bodyPr/>
                    <a:lstStyle/>
                    <a:p>
                      <a:pPr algn="ctr">
                        <a:defRPr sz="1800"/>
                      </a:pPr>
                      <a:r>
                        <a:rPr sz="2000">
                          <a:latin typeface="Calibri"/>
                          <a:ea typeface="Calibri"/>
                          <a:cs typeface="Calibri"/>
                        </a:rPr>
                        <a:t>Heart, brain, anti-inflammatory</a:t>
                      </a:r>
                    </a:p>
                  </a:txBody>
                  <a:tcPr marL="12700" marR="12700" marT="12700" marB="12700" anchor="ctr" anchorCtr="0" horzOverflow="overflow"/>
                </a:tc>
                <a:tc>
                  <a:txBody>
                    <a:bodyPr/>
                    <a:lstStyle/>
                    <a:p>
                      <a:pPr algn="ctr">
                        <a:defRPr sz="1800"/>
                      </a:pPr>
                      <a:r>
                        <a:rPr sz="2000">
                          <a:latin typeface="Calibri"/>
                          <a:ea typeface="Calibri"/>
                          <a:cs typeface="Calibri"/>
                        </a:rPr>
                        <a:t>Salmon, sardines, trout; algal DHA if no fish</a:t>
                      </a:r>
                    </a:p>
                  </a:txBody>
                  <a:tcPr marL="12700" marR="12700" marT="12700" marB="12700" anchor="ctr" anchorCtr="0" horzOverflow="overflow"/>
                </a:tc>
              </a:tr>
              <a:tr h="356450">
                <a:tc>
                  <a:txBody>
                    <a:bodyPr/>
                    <a:lstStyle/>
                    <a:p>
                      <a:pPr algn="ctr">
                        <a:defRPr sz="1800"/>
                      </a:pPr>
                      <a:r>
                        <a:rPr b="1" sz="2000">
                          <a:latin typeface="Calibri"/>
                          <a:ea typeface="Calibri"/>
                          <a:cs typeface="Calibri"/>
                        </a:rPr>
                        <a:t>Choline (AI)</a:t>
                      </a:r>
                    </a:p>
                  </a:txBody>
                  <a:tcPr marL="12700" marR="12700" marT="12700" marB="12700" anchor="ctr" anchorCtr="0" horzOverflow="overflow"/>
                </a:tc>
                <a:tc>
                  <a:txBody>
                    <a:bodyPr/>
                    <a:lstStyle/>
                    <a:p>
                      <a:pPr algn="ctr">
                        <a:defRPr b="1" sz="2000">
                          <a:latin typeface="Calibri"/>
                          <a:ea typeface="Calibri"/>
                          <a:cs typeface="Calibri"/>
                        </a:defRPr>
                      </a:pPr>
                      <a:r>
                        <a:t>Men 550 mg</a:t>
                      </a:r>
                      <a:r>
                        <a:rPr b="0"/>
                        <a:t> • </a:t>
                      </a:r>
                      <a:r>
                        <a:t>Women 425 mg</a:t>
                      </a:r>
                    </a:p>
                  </a:txBody>
                  <a:tcPr marL="12700" marR="12700" marT="12700" marB="12700" anchor="ctr" anchorCtr="0" horzOverflow="overflow"/>
                </a:tc>
                <a:tc>
                  <a:txBody>
                    <a:bodyPr/>
                    <a:lstStyle/>
                    <a:p>
                      <a:pPr algn="ctr">
                        <a:defRPr sz="1800"/>
                      </a:pPr>
                      <a:r>
                        <a:rPr sz="2000">
                          <a:latin typeface="Calibri"/>
                          <a:ea typeface="Calibri"/>
                          <a:cs typeface="Calibri"/>
                        </a:rPr>
                        <a:t>Liver, memory pathways</a:t>
                      </a:r>
                    </a:p>
                  </a:txBody>
                  <a:tcPr marL="12700" marR="12700" marT="12700" marB="12700" anchor="ctr" anchorCtr="0" horzOverflow="overflow"/>
                </a:tc>
                <a:tc>
                  <a:txBody>
                    <a:bodyPr/>
                    <a:lstStyle/>
                    <a:p>
                      <a:pPr algn="ctr">
                        <a:defRPr sz="1800"/>
                      </a:pPr>
                      <a:r>
                        <a:rPr sz="2000">
                          <a:latin typeface="Calibri"/>
                          <a:ea typeface="Calibri"/>
                          <a:cs typeface="Calibri"/>
                        </a:rPr>
                        <a:t>Egg yolks, meats, fish, soy/beans</a:t>
                      </a:r>
                    </a:p>
                  </a:txBody>
                  <a:tcPr marL="12700" marR="12700" marT="12700" marB="12700" anchor="ctr" anchorCtr="0" horzOverflow="overflow"/>
                </a:tc>
              </a:tr>
            </a:tbl>
          </a:graphicData>
        </a:graphic>
      </p:graphicFrame>
      <p:sp>
        <p:nvSpPr>
          <p:cNvPr id="416" name="Google Shape;407;p33"/>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17" name="Google Shape;408;p33"/>
          <p:cNvSpPr/>
          <p:nvPr/>
        </p:nvSpPr>
        <p:spPr>
          <a:xfrm>
            <a:off x="16816975" y="1431750"/>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418" name="Google Shape;409;p33"/>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2" name="Google Shape;414;p34"/>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423" name="Google Shape;415;p34"/>
          <p:cNvSpPr txBox="1"/>
          <p:nvPr/>
        </p:nvSpPr>
        <p:spPr>
          <a:xfrm>
            <a:off x="729206" y="573942"/>
            <a:ext cx="17534042" cy="2260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sz="7400">
                <a:solidFill>
                  <a:srgbClr val="FFFFFF"/>
                </a:solidFill>
                <a:latin typeface="Poppins"/>
                <a:ea typeface="Poppins"/>
                <a:cs typeface="Poppins"/>
                <a:sym typeface="Poppins"/>
              </a:defRPr>
            </a:pPr>
            <a:r>
              <a:t>Why Deficiencies are Common </a:t>
            </a:r>
          </a:p>
          <a:p>
            <a:pPr>
              <a:defRPr sz="7400">
                <a:solidFill>
                  <a:srgbClr val="FFFFFF"/>
                </a:solidFill>
                <a:latin typeface="Poppins"/>
                <a:ea typeface="Poppins"/>
                <a:cs typeface="Poppins"/>
                <a:sym typeface="Poppins"/>
              </a:defRPr>
            </a:pPr>
            <a:r>
              <a:t>in Older Adults </a:t>
            </a:r>
          </a:p>
        </p:txBody>
      </p:sp>
      <p:sp>
        <p:nvSpPr>
          <p:cNvPr id="424" name="Google Shape;416;p34"/>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425" name="Google Shape;417;p34"/>
          <p:cNvSpPr txBox="1"/>
          <p:nvPr/>
        </p:nvSpPr>
        <p:spPr>
          <a:xfrm>
            <a:off x="1315292" y="4037155"/>
            <a:ext cx="16006268" cy="4957633"/>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marL="401052" indent="-401052">
              <a:buClr>
                <a:srgbClr val="000000"/>
              </a:buClr>
              <a:buSzPts val="4000"/>
              <a:buFont typeface="Calibri"/>
              <a:buChar char="•"/>
              <a:defRPr sz="4000">
                <a:latin typeface="Calibri"/>
                <a:ea typeface="Calibri"/>
                <a:cs typeface="Calibri"/>
                <a:sym typeface="Calibri"/>
              </a:defRPr>
            </a:pPr>
            <a:r>
              <a:t>↓ Appetite &amp; energy needs → lower micronutrient intake</a:t>
            </a:r>
          </a:p>
          <a:p>
            <a:pPr marL="401052" indent="-401052">
              <a:buClr>
                <a:srgbClr val="000000"/>
              </a:buClr>
              <a:buSzPts val="4000"/>
              <a:buFont typeface="Calibri"/>
              <a:buChar char="•"/>
              <a:defRPr sz="4000">
                <a:latin typeface="Calibri"/>
                <a:ea typeface="Calibri"/>
                <a:cs typeface="Calibri"/>
                <a:sym typeface="Calibri"/>
              </a:defRPr>
            </a:pPr>
            <a:r>
              <a:t>Atrophic gastritis/low stomach acid → ↓ B12/iron absorption</a:t>
            </a:r>
          </a:p>
          <a:p>
            <a:pPr marL="401052" indent="-401052">
              <a:buClr>
                <a:srgbClr val="000000"/>
              </a:buClr>
              <a:buSzPts val="4000"/>
              <a:buFont typeface="Calibri"/>
              <a:buChar char="•"/>
              <a:defRPr sz="4000">
                <a:latin typeface="Calibri"/>
                <a:ea typeface="Calibri"/>
                <a:cs typeface="Calibri"/>
                <a:sym typeface="Calibri"/>
              </a:defRPr>
            </a:pPr>
            <a:r>
              <a:t>Less sun &amp; renal conversion → ↓ vitamin D</a:t>
            </a:r>
          </a:p>
          <a:p>
            <a:pPr marL="401052" indent="-401052">
              <a:buClr>
                <a:srgbClr val="000000"/>
              </a:buClr>
              <a:buSzPts val="4000"/>
              <a:buFont typeface="Calibri"/>
              <a:buChar char="•"/>
              <a:defRPr sz="4000">
                <a:latin typeface="Calibri"/>
                <a:ea typeface="Calibri"/>
                <a:cs typeface="Calibri"/>
                <a:sym typeface="Calibri"/>
              </a:defRPr>
            </a:pPr>
            <a:r>
              <a:t>Dentition/dysphagia → limited food variety; low protein, Zn</a:t>
            </a:r>
          </a:p>
          <a:p>
            <a:pPr marL="401052" indent="-401052">
              <a:buClr>
                <a:srgbClr val="000000"/>
              </a:buClr>
              <a:buSzPts val="4000"/>
              <a:buFont typeface="Calibri"/>
              <a:buChar char="•"/>
              <a:defRPr sz="4000">
                <a:latin typeface="Calibri"/>
                <a:ea typeface="Calibri"/>
                <a:cs typeface="Calibri"/>
                <a:sym typeface="Calibri"/>
              </a:defRPr>
            </a:pPr>
            <a:r>
              <a:t>Polypharmacy (PPIs, metformin, diuretics, anticonvulsants) → B12, Mg, K, vitamin D issues</a:t>
            </a:r>
          </a:p>
          <a:p>
            <a:pPr marL="401052" indent="-401052">
              <a:buClr>
                <a:srgbClr val="000000"/>
              </a:buClr>
              <a:buSzPts val="4000"/>
              <a:buFont typeface="Calibri"/>
              <a:buChar char="•"/>
              <a:defRPr sz="4000">
                <a:latin typeface="Calibri"/>
                <a:ea typeface="Calibri"/>
                <a:cs typeface="Calibri"/>
                <a:sym typeface="Calibri"/>
              </a:defRPr>
            </a:pPr>
            <a:r>
              <a:t>Chronic disease, isolation, limited budget → risk of PEM (protein–energy malnutrition)</a:t>
            </a:r>
          </a:p>
        </p:txBody>
      </p:sp>
      <p:sp>
        <p:nvSpPr>
          <p:cNvPr id="426" name="Google Shape;418;p34"/>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27" name="Google Shape;419;p34"/>
          <p:cNvSpPr/>
          <p:nvPr/>
        </p:nvSpPr>
        <p:spPr>
          <a:xfrm>
            <a:off x="16678474" y="13921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428" name="Google Shape;420;p34"/>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2" name="Google Shape;425;p35"/>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433" name="Google Shape;426;p35"/>
          <p:cNvSpPr txBox="1"/>
          <p:nvPr/>
        </p:nvSpPr>
        <p:spPr>
          <a:xfrm>
            <a:off x="986232" y="403943"/>
            <a:ext cx="17534102" cy="11303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7400">
                <a:solidFill>
                  <a:srgbClr val="FFFFFF"/>
                </a:solidFill>
                <a:latin typeface="Poppins"/>
                <a:ea typeface="Poppins"/>
                <a:cs typeface="Poppins"/>
                <a:sym typeface="Poppins"/>
              </a:defRPr>
            </a:lvl1pPr>
          </a:lstStyle>
          <a:p>
            <a:pPr/>
            <a:r>
              <a:t>Nutrient Deficiency Risk in Older Adults</a:t>
            </a:r>
          </a:p>
        </p:txBody>
      </p:sp>
      <p:graphicFrame>
        <p:nvGraphicFramePr>
          <p:cNvPr id="434" name="Google Shape;427;p35"/>
          <p:cNvGraphicFramePr/>
          <p:nvPr/>
        </p:nvGraphicFramePr>
        <p:xfrm>
          <a:off x="838022" y="3197704"/>
          <a:ext cx="17052800" cy="6375575"/>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1382600"/>
                <a:gridCol w="3317549"/>
                <a:gridCol w="2591775"/>
                <a:gridCol w="2734950"/>
                <a:gridCol w="7025924"/>
              </a:tblGrid>
              <a:tr h="385025">
                <a:tc>
                  <a:txBody>
                    <a:bodyPr/>
                    <a:lstStyle/>
                    <a:p>
                      <a:pPr algn="ctr">
                        <a:defRPr sz="1800"/>
                      </a:pPr>
                      <a:r>
                        <a:rPr b="1" sz="2000">
                          <a:latin typeface="Calibri"/>
                          <a:ea typeface="Calibri"/>
                          <a:cs typeface="Calibri"/>
                        </a:rPr>
                        <a:t>Nutrient</a:t>
                      </a:r>
                    </a:p>
                  </a:txBody>
                  <a:tcPr marL="12700" marR="12700" marT="12700" marB="12700" anchor="ctr" anchorCtr="0" horzOverflow="overflow"/>
                </a:tc>
                <a:tc>
                  <a:txBody>
                    <a:bodyPr/>
                    <a:lstStyle/>
                    <a:p>
                      <a:pPr algn="ctr">
                        <a:defRPr sz="1800"/>
                      </a:pPr>
                      <a:r>
                        <a:rPr b="1" sz="2000">
                          <a:latin typeface="Calibri"/>
                          <a:ea typeface="Calibri"/>
                          <a:cs typeface="Calibri"/>
                        </a:rPr>
                        <a:t>Why risk ↑ with age</a:t>
                      </a:r>
                    </a:p>
                  </a:txBody>
                  <a:tcPr marL="12700" marR="12700" marT="12700" marB="12700" anchor="ctr" anchorCtr="0" horzOverflow="overflow"/>
                </a:tc>
                <a:tc>
                  <a:txBody>
                    <a:bodyPr/>
                    <a:lstStyle/>
                    <a:p>
                      <a:pPr algn="ctr">
                        <a:defRPr sz="1800"/>
                      </a:pPr>
                      <a:r>
                        <a:rPr b="1" sz="2000">
                          <a:latin typeface="Calibri"/>
                          <a:ea typeface="Calibri"/>
                          <a:cs typeface="Calibri"/>
                        </a:rPr>
                        <a:t>Clinical clues</a:t>
                      </a:r>
                    </a:p>
                  </a:txBody>
                  <a:tcPr marL="12700" marR="12700" marT="12700" marB="12700" anchor="ctr" anchorCtr="0" horzOverflow="overflow"/>
                </a:tc>
                <a:tc>
                  <a:txBody>
                    <a:bodyPr/>
                    <a:lstStyle/>
                    <a:p>
                      <a:pPr algn="ctr">
                        <a:defRPr sz="1800"/>
                      </a:pPr>
                      <a:r>
                        <a:rPr b="1" sz="2000">
                          <a:latin typeface="Calibri"/>
                          <a:ea typeface="Calibri"/>
                          <a:cs typeface="Calibri"/>
                        </a:rPr>
                        <a:t>Screen</a:t>
                      </a:r>
                    </a:p>
                  </a:txBody>
                  <a:tcPr marL="12700" marR="12700" marT="12700" marB="12700" anchor="ctr" anchorCtr="0" horzOverflow="overflow"/>
                </a:tc>
                <a:tc>
                  <a:txBody>
                    <a:bodyPr/>
                    <a:lstStyle/>
                    <a:p>
                      <a:pPr algn="ctr">
                        <a:defRPr sz="1800"/>
                      </a:pPr>
                      <a:r>
                        <a:rPr b="1" sz="2000">
                          <a:latin typeface="Calibri"/>
                          <a:ea typeface="Calibri"/>
                          <a:cs typeface="Calibri"/>
                        </a:rPr>
                        <a:t>Food &amp; supplement tips</a:t>
                      </a:r>
                    </a:p>
                  </a:txBody>
                  <a:tcPr marL="12700" marR="12700" marT="12700" marB="12700" anchor="ctr" anchorCtr="0" horzOverflow="overflow"/>
                </a:tc>
              </a:tr>
              <a:tr h="608075">
                <a:tc>
                  <a:txBody>
                    <a:bodyPr/>
                    <a:lstStyle/>
                    <a:p>
                      <a:pPr algn="ctr">
                        <a:defRPr sz="1800"/>
                      </a:pPr>
                      <a:r>
                        <a:rPr b="1" sz="2000">
                          <a:latin typeface="Calibri"/>
                          <a:ea typeface="Calibri"/>
                          <a:cs typeface="Calibri"/>
                        </a:rPr>
                        <a:t>Vitamin D</a:t>
                      </a:r>
                    </a:p>
                  </a:txBody>
                  <a:tcPr marL="12700" marR="12700" marT="12700" marB="12700" anchor="ctr" anchorCtr="0" horzOverflow="overflow"/>
                </a:tc>
                <a:tc>
                  <a:txBody>
                    <a:bodyPr/>
                    <a:lstStyle/>
                    <a:p>
                      <a:pPr algn="ctr">
                        <a:defRPr sz="1800"/>
                      </a:pPr>
                      <a:r>
                        <a:rPr sz="2000">
                          <a:latin typeface="Calibri"/>
                          <a:ea typeface="Calibri"/>
                          <a:cs typeface="Calibri"/>
                        </a:rPr>
                        <a:t>↓ sun, ↓ renal 1-α hydroxylation</a:t>
                      </a:r>
                    </a:p>
                  </a:txBody>
                  <a:tcPr marL="12700" marR="12700" marT="12700" marB="12700" anchor="ctr" anchorCtr="0" horzOverflow="overflow"/>
                </a:tc>
                <a:tc>
                  <a:txBody>
                    <a:bodyPr/>
                    <a:lstStyle/>
                    <a:p>
                      <a:pPr algn="ctr">
                        <a:defRPr sz="1800"/>
                      </a:pPr>
                      <a:r>
                        <a:rPr sz="2000">
                          <a:latin typeface="Calibri"/>
                          <a:ea typeface="Calibri"/>
                          <a:cs typeface="Calibri"/>
                        </a:rPr>
                        <a:t>Bone pain, falls, low BMD</a:t>
                      </a:r>
                    </a:p>
                  </a:txBody>
                  <a:tcPr marL="12700" marR="12700" marT="12700" marB="12700" anchor="ctr" anchorCtr="0" horzOverflow="overflow"/>
                </a:tc>
                <a:tc>
                  <a:txBody>
                    <a:bodyPr/>
                    <a:lstStyle/>
                    <a:p>
                      <a:pPr algn="ctr">
                        <a:defRPr sz="1800"/>
                      </a:pPr>
                      <a:r>
                        <a:rPr b="1" sz="2000">
                          <a:latin typeface="Calibri"/>
                          <a:ea typeface="Calibri"/>
                          <a:cs typeface="Calibri"/>
                        </a:rPr>
                        <a:t>25-OH-D</a:t>
                      </a:r>
                    </a:p>
                  </a:txBody>
                  <a:tcPr marL="12700" marR="12700" marT="12700" marB="12700" anchor="ctr" anchorCtr="0" horzOverflow="overflow"/>
                </a:tc>
                <a:tc>
                  <a:txBody>
                    <a:bodyPr/>
                    <a:lstStyle/>
                    <a:p>
                      <a:pPr algn="ctr">
                        <a:defRPr sz="2000">
                          <a:latin typeface="Calibri"/>
                          <a:ea typeface="Calibri"/>
                          <a:cs typeface="Calibri"/>
                        </a:defRPr>
                      </a:pPr>
                      <a:r>
                        <a:t>600–800 IU/day (often </a:t>
                      </a:r>
                      <a:r>
                        <a:rPr b="1"/>
                        <a:t>800–2000 IU</a:t>
                      </a:r>
                      <a:r>
                        <a:t> to correct per clinician); fatty fish, fortified milk</a:t>
                      </a:r>
                    </a:p>
                  </a:txBody>
                  <a:tcPr marL="12700" marR="12700" marT="12700" marB="12700" anchor="ctr" anchorCtr="0" horzOverflow="overflow"/>
                </a:tc>
              </a:tr>
              <a:tr h="596800">
                <a:tc>
                  <a:txBody>
                    <a:bodyPr/>
                    <a:lstStyle/>
                    <a:p>
                      <a:pPr algn="ctr">
                        <a:defRPr sz="1800"/>
                      </a:pPr>
                      <a:r>
                        <a:rPr b="1" sz="2000">
                          <a:latin typeface="Calibri"/>
                          <a:ea typeface="Calibri"/>
                          <a:cs typeface="Calibri"/>
                        </a:rPr>
                        <a:t>Vitamin B12</a:t>
                      </a:r>
                    </a:p>
                  </a:txBody>
                  <a:tcPr marL="12700" marR="12700" marT="12700" marB="12700" anchor="ctr" anchorCtr="0" horzOverflow="overflow"/>
                </a:tc>
                <a:tc>
                  <a:txBody>
                    <a:bodyPr/>
                    <a:lstStyle/>
                    <a:p>
                      <a:pPr algn="ctr">
                        <a:defRPr sz="2000">
                          <a:latin typeface="Calibri"/>
                          <a:ea typeface="Calibri"/>
                          <a:cs typeface="Calibri"/>
                        </a:defRPr>
                      </a:pPr>
                      <a:r>
                        <a:t>Low acid, </a:t>
                      </a:r>
                      <a:r>
                        <a:rPr b="1"/>
                        <a:t>PPIs/metformin</a:t>
                      </a:r>
                    </a:p>
                  </a:txBody>
                  <a:tcPr marL="12700" marR="12700" marT="12700" marB="12700" anchor="ctr" anchorCtr="0" horzOverflow="overflow"/>
                </a:tc>
                <a:tc>
                  <a:txBody>
                    <a:bodyPr/>
                    <a:lstStyle/>
                    <a:p>
                      <a:pPr algn="ctr">
                        <a:defRPr sz="1800"/>
                      </a:pPr>
                      <a:r>
                        <a:rPr sz="2000">
                          <a:latin typeface="Calibri"/>
                          <a:ea typeface="Calibri"/>
                          <a:cs typeface="Calibri"/>
                        </a:rPr>
                        <a:t>Neuropathy, cognitive changes, macrocytosis</a:t>
                      </a:r>
                    </a:p>
                  </a:txBody>
                  <a:tcPr marL="12700" marR="12700" marT="12700" marB="12700" anchor="ctr" anchorCtr="0" horzOverflow="overflow"/>
                </a:tc>
                <a:tc>
                  <a:txBody>
                    <a:bodyPr/>
                    <a:lstStyle/>
                    <a:p>
                      <a:pPr algn="ctr">
                        <a:defRPr sz="1800"/>
                      </a:pPr>
                      <a:r>
                        <a:rPr b="1" sz="2000">
                          <a:latin typeface="Calibri"/>
                          <a:ea typeface="Calibri"/>
                          <a:cs typeface="Calibri"/>
                        </a:rPr>
                        <a:t>B12 ± MMA</a:t>
                      </a:r>
                    </a:p>
                  </a:txBody>
                  <a:tcPr marL="12700" marR="12700" marT="12700" marB="12700" anchor="ctr" anchorCtr="0" horzOverflow="overflow"/>
                </a:tc>
                <a:tc>
                  <a:txBody>
                    <a:bodyPr/>
                    <a:lstStyle/>
                    <a:p>
                      <a:pPr algn="ctr">
                        <a:defRPr sz="2000">
                          <a:latin typeface="Calibri"/>
                          <a:ea typeface="Calibri"/>
                          <a:cs typeface="Calibri"/>
                        </a:defRPr>
                      </a:pPr>
                      <a:r>
                        <a:t>2.4 mcg/day; fortified foods; oral </a:t>
                      </a:r>
                      <a:r>
                        <a:rPr b="1"/>
                        <a:t>1,000 mcg</a:t>
                      </a:r>
                      <a:r>
                        <a:t> daily/weekly if low (clinician-guided)</a:t>
                      </a:r>
                    </a:p>
                  </a:txBody>
                  <a:tcPr marL="12700" marR="12700" marT="12700" marB="12700" anchor="ctr" anchorCtr="0" horzOverflow="overflow"/>
                </a:tc>
              </a:tr>
              <a:tr h="596800">
                <a:tc>
                  <a:txBody>
                    <a:bodyPr/>
                    <a:lstStyle/>
                    <a:p>
                      <a:pPr algn="ctr">
                        <a:defRPr sz="1800"/>
                      </a:pPr>
                      <a:r>
                        <a:rPr b="1" sz="2000">
                          <a:latin typeface="Calibri"/>
                          <a:ea typeface="Calibri"/>
                          <a:cs typeface="Calibri"/>
                        </a:rPr>
                        <a:t>Calcium</a:t>
                      </a:r>
                    </a:p>
                  </a:txBody>
                  <a:tcPr marL="12700" marR="12700" marT="12700" marB="12700" anchor="ctr" anchorCtr="0" horzOverflow="overflow"/>
                </a:tc>
                <a:tc>
                  <a:txBody>
                    <a:bodyPr/>
                    <a:lstStyle/>
                    <a:p>
                      <a:pPr algn="ctr">
                        <a:defRPr sz="1800"/>
                      </a:pPr>
                      <a:r>
                        <a:rPr sz="2000">
                          <a:latin typeface="Calibri"/>
                          <a:ea typeface="Calibri"/>
                          <a:cs typeface="Calibri"/>
                        </a:rPr>
                        <a:t>Low intake; D insufficiency</a:t>
                      </a:r>
                    </a:p>
                  </a:txBody>
                  <a:tcPr marL="12700" marR="12700" marT="12700" marB="12700" anchor="ctr" anchorCtr="0" horzOverflow="overflow"/>
                </a:tc>
                <a:tc>
                  <a:txBody>
                    <a:bodyPr/>
                    <a:lstStyle/>
                    <a:p>
                      <a:pPr algn="ctr">
                        <a:defRPr sz="1800"/>
                      </a:pPr>
                      <a:r>
                        <a:rPr sz="2000">
                          <a:latin typeface="Calibri"/>
                          <a:ea typeface="Calibri"/>
                          <a:cs typeface="Calibri"/>
                        </a:rPr>
                        <a:t>Osteopenia/fracture risk</a:t>
                      </a:r>
                    </a:p>
                  </a:txBody>
                  <a:tcPr marL="12700" marR="12700" marT="12700" marB="12700" anchor="ctr" anchorCtr="0" horzOverflow="overflow"/>
                </a:tc>
                <a:tc>
                  <a:txBody>
                    <a:bodyPr/>
                    <a:lstStyle/>
                    <a:p>
                      <a:pPr algn="ctr">
                        <a:defRPr sz="1800"/>
                      </a:pPr>
                      <a:r>
                        <a:rPr sz="2000">
                          <a:latin typeface="Calibri"/>
                          <a:ea typeface="Calibri"/>
                          <a:cs typeface="Calibri"/>
                        </a:rPr>
                        <a:t>Diet review; BMD</a:t>
                      </a:r>
                    </a:p>
                  </a:txBody>
                  <a:tcPr marL="12700" marR="12700" marT="12700" marB="12700" anchor="ctr" anchorCtr="0" horzOverflow="overflow"/>
                </a:tc>
                <a:tc>
                  <a:txBody>
                    <a:bodyPr/>
                    <a:lstStyle/>
                    <a:p>
                      <a:pPr algn="ctr">
                        <a:defRPr b="1" sz="2000">
                          <a:latin typeface="Calibri"/>
                          <a:ea typeface="Calibri"/>
                          <a:cs typeface="Calibri"/>
                        </a:defRPr>
                      </a:pPr>
                      <a:r>
                        <a:t>Women ≥51 &amp; men ≥71: 1,200 mg/day</a:t>
                      </a:r>
                      <a:r>
                        <a:rPr b="0"/>
                        <a:t> (diet first; split supplement doses)</a:t>
                      </a:r>
                    </a:p>
                  </a:txBody>
                  <a:tcPr marL="12700" marR="12700" marT="12700" marB="12700" anchor="ctr" anchorCtr="0" horzOverflow="overflow"/>
                </a:tc>
              </a:tr>
              <a:tr h="596800">
                <a:tc>
                  <a:txBody>
                    <a:bodyPr/>
                    <a:lstStyle/>
                    <a:p>
                      <a:pPr algn="ctr">
                        <a:defRPr sz="1800"/>
                      </a:pPr>
                      <a:r>
                        <a:rPr b="1" sz="2000">
                          <a:latin typeface="Calibri"/>
                          <a:ea typeface="Calibri"/>
                          <a:cs typeface="Calibri"/>
                        </a:rPr>
                        <a:t>Iron</a:t>
                      </a:r>
                    </a:p>
                  </a:txBody>
                  <a:tcPr marL="12700" marR="12700" marT="12700" marB="12700" anchor="ctr" anchorCtr="0" horzOverflow="overflow"/>
                </a:tc>
                <a:tc>
                  <a:txBody>
                    <a:bodyPr/>
                    <a:lstStyle/>
                    <a:p>
                      <a:pPr algn="ctr">
                        <a:defRPr sz="1800"/>
                      </a:pPr>
                      <a:r>
                        <a:rPr sz="2000">
                          <a:latin typeface="Calibri"/>
                          <a:ea typeface="Calibri"/>
                          <a:cs typeface="Calibri"/>
                        </a:rPr>
                        <a:t>Occult GI loss; low intake</a:t>
                      </a:r>
                    </a:p>
                  </a:txBody>
                  <a:tcPr marL="12700" marR="12700" marT="12700" marB="12700" anchor="ctr" anchorCtr="0" horzOverflow="overflow"/>
                </a:tc>
                <a:tc>
                  <a:txBody>
                    <a:bodyPr/>
                    <a:lstStyle/>
                    <a:p>
                      <a:pPr algn="ctr">
                        <a:defRPr sz="1800"/>
                      </a:pPr>
                      <a:r>
                        <a:rPr sz="2000">
                          <a:latin typeface="Calibri"/>
                          <a:ea typeface="Calibri"/>
                          <a:cs typeface="Calibri"/>
                        </a:rPr>
                        <a:t>Fatigue, pallor, microcytosis</a:t>
                      </a:r>
                    </a:p>
                  </a:txBody>
                  <a:tcPr marL="12700" marR="12700" marT="12700" marB="12700" anchor="ctr" anchorCtr="0" horzOverflow="overflow"/>
                </a:tc>
                <a:tc>
                  <a:txBody>
                    <a:bodyPr/>
                    <a:lstStyle/>
                    <a:p>
                      <a:pPr algn="ctr">
                        <a:defRPr sz="1800"/>
                      </a:pPr>
                      <a:r>
                        <a:rPr b="1" sz="2000">
                          <a:latin typeface="Calibri"/>
                          <a:ea typeface="Calibri"/>
                          <a:cs typeface="Calibri"/>
                        </a:rPr>
                        <a:t>CBC, ferritin</a:t>
                      </a:r>
                    </a:p>
                  </a:txBody>
                  <a:tcPr marL="12700" marR="12700" marT="12700" marB="12700" anchor="ctr" anchorCtr="0" horzOverflow="overflow"/>
                </a:tc>
                <a:tc>
                  <a:txBody>
                    <a:bodyPr/>
                    <a:lstStyle/>
                    <a:p>
                      <a:pPr algn="ctr">
                        <a:defRPr sz="2000">
                          <a:latin typeface="Calibri"/>
                          <a:ea typeface="Calibri"/>
                          <a:cs typeface="Calibri"/>
                        </a:defRPr>
                      </a:pPr>
                      <a:r>
                        <a:t>8 mg/day; heme iron (lean meat); non-heme + </a:t>
                      </a:r>
                      <a:r>
                        <a:rPr b="1"/>
                        <a:t>vit C</a:t>
                      </a:r>
                      <a:r>
                        <a:t>. Supplement only if deficient</a:t>
                      </a:r>
                    </a:p>
                  </a:txBody>
                  <a:tcPr marL="12700" marR="12700" marT="12700" marB="12700" anchor="ctr" anchorCtr="0" horzOverflow="overflow"/>
                </a:tc>
              </a:tr>
              <a:tr h="596800">
                <a:tc>
                  <a:txBody>
                    <a:bodyPr/>
                    <a:lstStyle/>
                    <a:p>
                      <a:pPr algn="ctr">
                        <a:defRPr sz="1800"/>
                      </a:pPr>
                      <a:r>
                        <a:rPr b="1" sz="2000">
                          <a:latin typeface="Calibri"/>
                          <a:ea typeface="Calibri"/>
                          <a:cs typeface="Calibri"/>
                        </a:rPr>
                        <a:t>Magnesium</a:t>
                      </a:r>
                    </a:p>
                  </a:txBody>
                  <a:tcPr marL="12700" marR="12700" marT="12700" marB="12700" anchor="ctr" anchorCtr="0" horzOverflow="overflow"/>
                </a:tc>
                <a:tc>
                  <a:txBody>
                    <a:bodyPr/>
                    <a:lstStyle/>
                    <a:p>
                      <a:pPr algn="ctr">
                        <a:defRPr b="1" sz="2000">
                          <a:latin typeface="Calibri"/>
                          <a:ea typeface="Calibri"/>
                          <a:cs typeface="Calibri"/>
                        </a:defRPr>
                      </a:pPr>
                      <a:r>
                        <a:t>Diuretics, PPIs</a:t>
                      </a:r>
                      <a:r>
                        <a:rPr b="0"/>
                        <a:t>, low intake</a:t>
                      </a:r>
                    </a:p>
                  </a:txBody>
                  <a:tcPr marL="12700" marR="12700" marT="12700" marB="12700" anchor="ctr" anchorCtr="0" horzOverflow="overflow"/>
                </a:tc>
                <a:tc>
                  <a:txBody>
                    <a:bodyPr/>
                    <a:lstStyle/>
                    <a:p>
                      <a:pPr algn="ctr">
                        <a:defRPr sz="1800"/>
                      </a:pPr>
                      <a:r>
                        <a:rPr sz="2000">
                          <a:latin typeface="Calibri"/>
                          <a:ea typeface="Calibri"/>
                          <a:cs typeface="Calibri"/>
                        </a:rPr>
                        <a:t>Cramps, arrhythmia, constipation</a:t>
                      </a:r>
                    </a:p>
                  </a:txBody>
                  <a:tcPr marL="12700" marR="12700" marT="12700" marB="12700" anchor="ctr" anchorCtr="0" horzOverflow="overflow"/>
                </a:tc>
                <a:tc>
                  <a:txBody>
                    <a:bodyPr/>
                    <a:lstStyle/>
                    <a:p>
                      <a:pPr algn="ctr">
                        <a:defRPr sz="1800"/>
                      </a:pPr>
                      <a:r>
                        <a:rPr sz="2000">
                          <a:latin typeface="Calibri"/>
                          <a:ea typeface="Calibri"/>
                          <a:cs typeface="Calibri"/>
                        </a:rPr>
                        <a:t>Serum Mg (limited) + context</a:t>
                      </a:r>
                    </a:p>
                  </a:txBody>
                  <a:tcPr marL="12700" marR="12700" marT="12700" marB="12700" anchor="ctr" anchorCtr="0" horzOverflow="overflow"/>
                </a:tc>
                <a:tc>
                  <a:txBody>
                    <a:bodyPr/>
                    <a:lstStyle/>
                    <a:p>
                      <a:pPr algn="ctr">
                        <a:defRPr sz="2000">
                          <a:latin typeface="Calibri"/>
                          <a:ea typeface="Calibri"/>
                          <a:cs typeface="Calibri"/>
                        </a:defRPr>
                      </a:pPr>
                      <a:r>
                        <a:t>Nuts/beans/whole grains; consider </a:t>
                      </a:r>
                      <a:r>
                        <a:rPr b="1"/>
                        <a:t>100–200 mg</a:t>
                      </a:r>
                      <a:r>
                        <a:t> Mg citrate/glycinate if low</a:t>
                      </a:r>
                    </a:p>
                  </a:txBody>
                  <a:tcPr marL="12700" marR="12700" marT="12700" marB="12700" anchor="ctr" anchorCtr="0" horzOverflow="overflow"/>
                </a:tc>
              </a:tr>
              <a:tr h="596800">
                <a:tc>
                  <a:txBody>
                    <a:bodyPr/>
                    <a:lstStyle/>
                    <a:p>
                      <a:pPr algn="ctr">
                        <a:defRPr sz="1800"/>
                      </a:pPr>
                      <a:r>
                        <a:rPr b="1" sz="2000">
                          <a:latin typeface="Calibri"/>
                          <a:ea typeface="Calibri"/>
                          <a:cs typeface="Calibri"/>
                        </a:rPr>
                        <a:t>Zinc</a:t>
                      </a:r>
                    </a:p>
                  </a:txBody>
                  <a:tcPr marL="12700" marR="12700" marT="12700" marB="12700" anchor="ctr" anchorCtr="0" horzOverflow="overflow"/>
                </a:tc>
                <a:tc>
                  <a:txBody>
                    <a:bodyPr/>
                    <a:lstStyle/>
                    <a:p>
                      <a:pPr algn="ctr">
                        <a:defRPr sz="1800"/>
                      </a:pPr>
                      <a:r>
                        <a:rPr sz="2000">
                          <a:latin typeface="Calibri"/>
                          <a:ea typeface="Calibri"/>
                          <a:cs typeface="Calibri"/>
                        </a:rPr>
                        <a:t>Low intake, poor dentition</a:t>
                      </a:r>
                    </a:p>
                  </a:txBody>
                  <a:tcPr marL="12700" marR="12700" marT="12700" marB="12700" anchor="ctr" anchorCtr="0" horzOverflow="overflow"/>
                </a:tc>
                <a:tc>
                  <a:txBody>
                    <a:bodyPr/>
                    <a:lstStyle/>
                    <a:p>
                      <a:pPr algn="ctr">
                        <a:defRPr sz="1800"/>
                      </a:pPr>
                      <a:r>
                        <a:rPr sz="2000">
                          <a:latin typeface="Calibri"/>
                          <a:ea typeface="Calibri"/>
                          <a:cs typeface="Calibri"/>
                        </a:rPr>
                        <a:t>↓ Taste, poor wound healing</a:t>
                      </a:r>
                    </a:p>
                  </a:txBody>
                  <a:tcPr marL="12700" marR="12700" marT="12700" marB="12700" anchor="ctr" anchorCtr="0" horzOverflow="overflow"/>
                </a:tc>
                <a:tc>
                  <a:txBody>
                    <a:bodyPr/>
                    <a:lstStyle/>
                    <a:p>
                      <a:pPr algn="ctr">
                        <a:defRPr sz="1800"/>
                      </a:pPr>
                      <a:r>
                        <a:rPr sz="2000">
                          <a:latin typeface="Calibri"/>
                          <a:ea typeface="Calibri"/>
                          <a:cs typeface="Calibri"/>
                        </a:rPr>
                        <a:t>Plasma Zn (context)</a:t>
                      </a:r>
                    </a:p>
                  </a:txBody>
                  <a:tcPr marL="12700" marR="12700" marT="12700" marB="12700" anchor="ctr" anchorCtr="0" horzOverflow="overflow"/>
                </a:tc>
                <a:tc>
                  <a:txBody>
                    <a:bodyPr/>
                    <a:lstStyle/>
                    <a:p>
                      <a:pPr algn="ctr">
                        <a:defRPr sz="2000">
                          <a:latin typeface="Calibri"/>
                          <a:ea typeface="Calibri"/>
                          <a:cs typeface="Calibri"/>
                        </a:defRPr>
                      </a:pPr>
                      <a:r>
                        <a:t>Meat, shellfish, beans, nuts/seeds; supplement </a:t>
                      </a:r>
                      <a:r>
                        <a:rPr b="1"/>
                        <a:t>8–12 mg/day</a:t>
                      </a:r>
                      <a:r>
                        <a:t>; avoid long-term high doses (Cu loss)</a:t>
                      </a:r>
                    </a:p>
                  </a:txBody>
                  <a:tcPr marL="12700" marR="12700" marT="12700" marB="12700" anchor="ctr" anchorCtr="0" horzOverflow="overflow"/>
                </a:tc>
              </a:tr>
              <a:tr h="596800">
                <a:tc>
                  <a:txBody>
                    <a:bodyPr/>
                    <a:lstStyle/>
                    <a:p>
                      <a:pPr algn="ctr">
                        <a:defRPr sz="1800"/>
                      </a:pPr>
                      <a:r>
                        <a:rPr b="1" sz="2000">
                          <a:latin typeface="Calibri"/>
                          <a:ea typeface="Calibri"/>
                          <a:cs typeface="Calibri"/>
                        </a:rPr>
                        <a:t>Folate</a:t>
                      </a:r>
                    </a:p>
                  </a:txBody>
                  <a:tcPr marL="12700" marR="12700" marT="12700" marB="12700" anchor="ctr" anchorCtr="0" horzOverflow="overflow"/>
                </a:tc>
                <a:tc>
                  <a:txBody>
                    <a:bodyPr/>
                    <a:lstStyle/>
                    <a:p>
                      <a:pPr algn="ctr">
                        <a:defRPr sz="1800"/>
                      </a:pPr>
                      <a:r>
                        <a:rPr sz="2000">
                          <a:latin typeface="Calibri"/>
                          <a:ea typeface="Calibri"/>
                          <a:cs typeface="Calibri"/>
                        </a:rPr>
                        <a:t>Poor intake, alcohol use</a:t>
                      </a:r>
                    </a:p>
                  </a:txBody>
                  <a:tcPr marL="12700" marR="12700" marT="12700" marB="12700" anchor="ctr" anchorCtr="0" horzOverflow="overflow"/>
                </a:tc>
                <a:tc>
                  <a:txBody>
                    <a:bodyPr/>
                    <a:lstStyle/>
                    <a:p>
                      <a:pPr algn="ctr">
                        <a:defRPr sz="1800"/>
                      </a:pPr>
                      <a:r>
                        <a:rPr sz="2000">
                          <a:latin typeface="Calibri"/>
                          <a:ea typeface="Calibri"/>
                          <a:cs typeface="Calibri"/>
                        </a:rPr>
                        <a:t>Macrocytosis, glossitis</a:t>
                      </a:r>
                    </a:p>
                  </a:txBody>
                  <a:tcPr marL="12700" marR="12700" marT="12700" marB="12700" anchor="ctr" anchorCtr="0" horzOverflow="overflow"/>
                </a:tc>
                <a:tc>
                  <a:txBody>
                    <a:bodyPr/>
                    <a:lstStyle/>
                    <a:p>
                      <a:pPr algn="ctr">
                        <a:defRPr sz="1800"/>
                      </a:pPr>
                      <a:r>
                        <a:rPr b="1" sz="2000">
                          <a:latin typeface="Calibri"/>
                          <a:ea typeface="Calibri"/>
                          <a:cs typeface="Calibri"/>
                        </a:rPr>
                        <a:t>RBC folate</a:t>
                      </a:r>
                    </a:p>
                  </a:txBody>
                  <a:tcPr marL="12700" marR="12700" marT="12700" marB="12700" anchor="ctr" anchorCtr="0" horzOverflow="overflow"/>
                </a:tc>
                <a:tc>
                  <a:txBody>
                    <a:bodyPr/>
                    <a:lstStyle/>
                    <a:p>
                      <a:pPr algn="ctr">
                        <a:defRPr sz="1800"/>
                      </a:pPr>
                      <a:r>
                        <a:rPr sz="2000">
                          <a:latin typeface="Calibri"/>
                          <a:ea typeface="Calibri"/>
                          <a:cs typeface="Calibri"/>
                        </a:rPr>
                        <a:t>400 mcg DFE/day; legumes, greens, fortified grains</a:t>
                      </a:r>
                    </a:p>
                  </a:txBody>
                  <a:tcPr marL="12700" marR="12700" marT="12700" marB="12700" anchor="ctr" anchorCtr="0" horzOverflow="overflow"/>
                </a:tc>
              </a:tr>
              <a:tr h="608075">
                <a:tc>
                  <a:txBody>
                    <a:bodyPr/>
                    <a:lstStyle/>
                    <a:p>
                      <a:pPr algn="ctr">
                        <a:defRPr sz="1800"/>
                      </a:pPr>
                      <a:r>
                        <a:rPr b="1" sz="2000">
                          <a:latin typeface="Calibri"/>
                          <a:ea typeface="Calibri"/>
                          <a:cs typeface="Calibri"/>
                        </a:rPr>
                        <a:t>Vitamin B6</a:t>
                      </a:r>
                    </a:p>
                  </a:txBody>
                  <a:tcPr marL="12700" marR="12700" marT="12700" marB="12700" anchor="ctr" anchorCtr="0" horzOverflow="overflow"/>
                </a:tc>
                <a:tc>
                  <a:txBody>
                    <a:bodyPr/>
                    <a:lstStyle/>
                    <a:p>
                      <a:pPr algn="ctr">
                        <a:defRPr sz="1800"/>
                      </a:pPr>
                      <a:r>
                        <a:rPr sz="2000">
                          <a:latin typeface="Calibri"/>
                          <a:ea typeface="Calibri"/>
                          <a:cs typeface="Calibri"/>
                        </a:rPr>
                        <a:t>Needs slightly ↑ ≥51 y</a:t>
                      </a:r>
                    </a:p>
                  </a:txBody>
                  <a:tcPr marL="12700" marR="12700" marT="12700" marB="12700" anchor="ctr" anchorCtr="0" horzOverflow="overflow"/>
                </a:tc>
                <a:tc>
                  <a:txBody>
                    <a:bodyPr/>
                    <a:lstStyle/>
                    <a:p>
                      <a:pPr algn="ctr">
                        <a:defRPr sz="1800"/>
                      </a:pPr>
                      <a:r>
                        <a:rPr sz="2000">
                          <a:latin typeface="Calibri"/>
                          <a:ea typeface="Calibri"/>
                          <a:cs typeface="Calibri"/>
                        </a:rPr>
                        <a:t>Neuropathy, cheilosis</a:t>
                      </a:r>
                    </a:p>
                  </a:txBody>
                  <a:tcPr marL="12700" marR="12700" marT="12700" marB="12700" anchor="ctr" anchorCtr="0" horzOverflow="overflow"/>
                </a:tc>
                <a:tc>
                  <a:txBody>
                    <a:bodyPr/>
                    <a:lstStyle/>
                    <a:p>
                      <a:pPr algn="ctr">
                        <a:defRPr sz="1800"/>
                      </a:pPr>
                      <a:r>
                        <a:rPr sz="2000">
                          <a:latin typeface="Calibri"/>
                          <a:ea typeface="Calibri"/>
                          <a:cs typeface="Calibri"/>
                        </a:rPr>
                        <a:t>PLP (B6)</a:t>
                      </a:r>
                    </a:p>
                  </a:txBody>
                  <a:tcPr marL="12700" marR="12700" marT="12700" marB="12700" anchor="ctr" anchorCtr="0" horzOverflow="overflow"/>
                </a:tc>
                <a:tc>
                  <a:txBody>
                    <a:bodyPr/>
                    <a:lstStyle/>
                    <a:p>
                      <a:pPr algn="ctr">
                        <a:defRPr sz="2000">
                          <a:latin typeface="Calibri"/>
                          <a:ea typeface="Calibri"/>
                          <a:cs typeface="Calibri"/>
                        </a:defRPr>
                      </a:pPr>
                      <a:r>
                        <a:t>1.5–1.7 mg/day; poultry, potatoes, bananas; short-course </a:t>
                      </a:r>
                      <a:r>
                        <a:rPr b="1"/>
                        <a:t>10–25 mg/day</a:t>
                      </a:r>
                      <a:r>
                        <a:t> if low</a:t>
                      </a:r>
                    </a:p>
                  </a:txBody>
                  <a:tcPr marL="12700" marR="12700" marT="12700" marB="12700" anchor="ctr" anchorCtr="0" horzOverflow="overflow"/>
                </a:tc>
              </a:tr>
              <a:tr h="596800">
                <a:tc>
                  <a:txBody>
                    <a:bodyPr/>
                    <a:lstStyle/>
                    <a:p>
                      <a:pPr algn="ctr">
                        <a:defRPr sz="1800"/>
                      </a:pPr>
                      <a:r>
                        <a:rPr b="1" sz="2000">
                          <a:latin typeface="Calibri"/>
                          <a:ea typeface="Calibri"/>
                          <a:cs typeface="Calibri"/>
                        </a:rPr>
                        <a:t>Potassium</a:t>
                      </a:r>
                    </a:p>
                  </a:txBody>
                  <a:tcPr marL="12700" marR="12700" marT="12700" marB="12700" anchor="ctr" anchorCtr="0" horzOverflow="overflow"/>
                </a:tc>
                <a:tc>
                  <a:txBody>
                    <a:bodyPr/>
                    <a:lstStyle/>
                    <a:p>
                      <a:pPr algn="ctr">
                        <a:defRPr sz="1800"/>
                      </a:pPr>
                      <a:r>
                        <a:rPr sz="2000">
                          <a:latin typeface="Calibri"/>
                          <a:ea typeface="Calibri"/>
                          <a:cs typeface="Calibri"/>
                        </a:rPr>
                        <a:t>Low intake; diuretics</a:t>
                      </a:r>
                    </a:p>
                  </a:txBody>
                  <a:tcPr marL="12700" marR="12700" marT="12700" marB="12700" anchor="ctr" anchorCtr="0" horzOverflow="overflow"/>
                </a:tc>
                <a:tc>
                  <a:txBody>
                    <a:bodyPr/>
                    <a:lstStyle/>
                    <a:p>
                      <a:pPr algn="ctr">
                        <a:defRPr sz="1800"/>
                      </a:pPr>
                      <a:r>
                        <a:rPr sz="2000">
                          <a:latin typeface="Calibri"/>
                          <a:ea typeface="Calibri"/>
                          <a:cs typeface="Calibri"/>
                        </a:rPr>
                        <a:t>Weakness, cramps, BP ↑</a:t>
                      </a:r>
                    </a:p>
                  </a:txBody>
                  <a:tcPr marL="12700" marR="12700" marT="12700" marB="12700" anchor="ctr" anchorCtr="0" horzOverflow="overflow"/>
                </a:tc>
                <a:tc>
                  <a:txBody>
                    <a:bodyPr/>
                    <a:lstStyle/>
                    <a:p>
                      <a:pPr algn="ctr">
                        <a:defRPr sz="1800"/>
                      </a:pPr>
                      <a:r>
                        <a:rPr sz="2000">
                          <a:latin typeface="Calibri"/>
                          <a:ea typeface="Calibri"/>
                          <a:cs typeface="Calibri"/>
                        </a:rPr>
                        <a:t>Serum K (watch CKD/meds)</a:t>
                      </a:r>
                    </a:p>
                  </a:txBody>
                  <a:tcPr marL="12700" marR="12700" marT="12700" marB="12700" anchor="ctr" anchorCtr="0" horzOverflow="overflow"/>
                </a:tc>
                <a:tc>
                  <a:txBody>
                    <a:bodyPr/>
                    <a:lstStyle/>
                    <a:p>
                      <a:pPr algn="ctr">
                        <a:defRPr sz="2000">
                          <a:latin typeface="Calibri"/>
                          <a:ea typeface="Calibri"/>
                          <a:cs typeface="Calibri"/>
                        </a:defRPr>
                      </a:pPr>
                      <a:r>
                        <a:t>Produce, beans, dairy; </a:t>
                      </a:r>
                      <a:r>
                        <a:rPr b="1"/>
                        <a:t>supplement only with medical guidance</a:t>
                      </a:r>
                    </a:p>
                  </a:txBody>
                  <a:tcPr marL="12700" marR="12700" marT="12700" marB="12700" anchor="ctr" anchorCtr="0" horzOverflow="overflow"/>
                </a:tc>
              </a:tr>
              <a:tr h="596800">
                <a:tc>
                  <a:txBody>
                    <a:bodyPr/>
                    <a:lstStyle/>
                    <a:p>
                      <a:pPr algn="ctr">
                        <a:defRPr sz="1800"/>
                      </a:pPr>
                      <a:r>
                        <a:rPr b="1" sz="2000">
                          <a:latin typeface="Calibri"/>
                          <a:ea typeface="Calibri"/>
                          <a:cs typeface="Calibri"/>
                        </a:rPr>
                        <a:t>Protein / PEM</a:t>
                      </a:r>
                    </a:p>
                  </a:txBody>
                  <a:tcPr marL="12700" marR="12700" marT="12700" marB="12700" anchor="ctr" anchorCtr="0" horzOverflow="overflow"/>
                </a:tc>
                <a:tc>
                  <a:txBody>
                    <a:bodyPr/>
                    <a:lstStyle/>
                    <a:p>
                      <a:pPr algn="ctr">
                        <a:defRPr sz="1800"/>
                      </a:pPr>
                      <a:r>
                        <a:rPr sz="2000">
                          <a:latin typeface="Calibri"/>
                          <a:ea typeface="Calibri"/>
                          <a:cs typeface="Calibri"/>
                        </a:rPr>
                        <a:t>Low appetite; illness</a:t>
                      </a:r>
                    </a:p>
                  </a:txBody>
                  <a:tcPr marL="12700" marR="12700" marT="12700" marB="12700" anchor="ctr" anchorCtr="0" horzOverflow="overflow"/>
                </a:tc>
                <a:tc>
                  <a:txBody>
                    <a:bodyPr/>
                    <a:lstStyle/>
                    <a:p>
                      <a:pPr algn="ctr">
                        <a:defRPr sz="1800"/>
                      </a:pPr>
                      <a:r>
                        <a:rPr sz="2000">
                          <a:latin typeface="Calibri"/>
                          <a:ea typeface="Calibri"/>
                          <a:cs typeface="Calibri"/>
                        </a:rPr>
                        <a:t>Weight/muscle loss, frailty</a:t>
                      </a:r>
                    </a:p>
                  </a:txBody>
                  <a:tcPr marL="12700" marR="12700" marT="12700" marB="12700" anchor="ctr" anchorCtr="0" horzOverflow="overflow"/>
                </a:tc>
                <a:tc>
                  <a:txBody>
                    <a:bodyPr/>
                    <a:lstStyle/>
                    <a:p>
                      <a:pPr algn="ctr">
                        <a:defRPr sz="2000">
                          <a:latin typeface="Calibri"/>
                          <a:ea typeface="Calibri"/>
                          <a:cs typeface="Calibri"/>
                        </a:defRPr>
                      </a:pPr>
                      <a:r>
                        <a:t>Weight trend, </a:t>
                      </a:r>
                      <a:r>
                        <a:rPr b="1"/>
                        <a:t>MNA-SF/SNAQ</a:t>
                      </a:r>
                    </a:p>
                  </a:txBody>
                  <a:tcPr marL="12700" marR="12700" marT="12700" marB="12700" anchor="ctr" anchorCtr="0" horzOverflow="overflow"/>
                </a:tc>
                <a:tc>
                  <a:txBody>
                    <a:bodyPr/>
                    <a:lstStyle/>
                    <a:p>
                      <a:pPr algn="ctr">
                        <a:defRPr b="1" sz="2000">
                          <a:latin typeface="Calibri"/>
                          <a:ea typeface="Calibri"/>
                          <a:cs typeface="Calibri"/>
                        </a:defRPr>
                      </a:pPr>
                      <a:r>
                        <a:t>1.0–1.2 g/kg/day</a:t>
                      </a:r>
                      <a:r>
                        <a:rPr b="0"/>
                        <a:t> (1.2–1.5 g/kg if ill/rehab); 25–30 g protein </a:t>
                      </a:r>
                      <a:r>
                        <a:t>per meal</a:t>
                      </a:r>
                    </a:p>
                  </a:txBody>
                  <a:tcPr marL="12700" marR="12700" marT="12700" marB="12700" anchor="ctr" anchorCtr="0" horzOverflow="overflow"/>
                </a:tc>
              </a:tr>
            </a:tbl>
          </a:graphicData>
        </a:graphic>
      </p:graphicFrame>
      <p:sp>
        <p:nvSpPr>
          <p:cNvPr id="435" name="Google Shape;428;p35"/>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36" name="Google Shape;429;p35"/>
          <p:cNvSpPr/>
          <p:nvPr/>
        </p:nvSpPr>
        <p:spPr>
          <a:xfrm>
            <a:off x="16655425" y="7458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437" name="Google Shape;430;p35"/>
          <p:cNvSpPr/>
          <p:nvPr/>
        </p:nvSpPr>
        <p:spPr>
          <a:xfrm>
            <a:off x="-2602379" y="-1"/>
            <a:ext cx="3256201" cy="3256202"/>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438" name="Google Shape;431;p35"/>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2" name="Google Shape;436;p36"/>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443" name="Google Shape;437;p36"/>
          <p:cNvSpPr txBox="1"/>
          <p:nvPr/>
        </p:nvSpPr>
        <p:spPr>
          <a:xfrm>
            <a:off x="1103967" y="422597"/>
            <a:ext cx="16812900" cy="2586560"/>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0433FF"/>
                </a:solidFill>
                <a:latin typeface="Poppins"/>
                <a:ea typeface="Poppins"/>
                <a:cs typeface="Poppins"/>
                <a:sym typeface="Poppins"/>
              </a:defRPr>
            </a:lvl1pPr>
          </a:lstStyle>
          <a:p>
            <a:pPr/>
            <a:r>
              <a:t>Physiologic Changes Associated with Life Cycle Stages</a:t>
            </a:r>
          </a:p>
        </p:txBody>
      </p:sp>
      <p:sp>
        <p:nvSpPr>
          <p:cNvPr id="444" name="Google Shape;438;p36"/>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445" name="Google Shape;439;p36"/>
          <p:cNvSpPr txBox="1"/>
          <p:nvPr/>
        </p:nvSpPr>
        <p:spPr>
          <a:xfrm>
            <a:off x="1243727" y="3994963"/>
            <a:ext cx="14706704" cy="22758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marL="360947" indent="-360947">
              <a:buClr>
                <a:srgbClr val="000000"/>
              </a:buClr>
              <a:buSzPts val="3600"/>
              <a:buFont typeface="Times Roman"/>
              <a:buChar char="•"/>
              <a:defRPr sz="3600">
                <a:latin typeface="Times Roman"/>
                <a:ea typeface="Times Roman"/>
                <a:cs typeface="Times Roman"/>
                <a:sym typeface="Times Roman"/>
              </a:defRPr>
            </a:lvl1pPr>
          </a:lstStyle>
          <a:p>
            <a:pPr/>
            <a:r>
              <a:t>Human physiology changes throughout the life span due to growth, hormonal shifts, metabolic changes, and organ system development or decline. Nutrition needs, metabolism, and body composition vary widely across these stages.</a:t>
            </a:r>
          </a:p>
        </p:txBody>
      </p:sp>
      <p:sp>
        <p:nvSpPr>
          <p:cNvPr id="446" name="Google Shape;440;p36"/>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47" name="Google Shape;441;p36"/>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1" name="Google Shape;446;p37"/>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452" name="Google Shape;447;p37"/>
          <p:cNvSpPr txBox="1"/>
          <p:nvPr/>
        </p:nvSpPr>
        <p:spPr>
          <a:xfrm>
            <a:off x="1100930" y="1132726"/>
            <a:ext cx="16812900" cy="990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40000"/>
              </a:lnSpc>
              <a:defRPr sz="6500">
                <a:solidFill>
                  <a:srgbClr val="FFFFFF"/>
                </a:solidFill>
                <a:latin typeface="Poppins"/>
                <a:ea typeface="Poppins"/>
                <a:cs typeface="Poppins"/>
                <a:sym typeface="Poppins"/>
              </a:defRPr>
            </a:lvl1pPr>
          </a:lstStyle>
          <a:p>
            <a:pPr/>
            <a:r>
              <a:t>Pregnancy </a:t>
            </a:r>
          </a:p>
        </p:txBody>
      </p:sp>
      <p:sp>
        <p:nvSpPr>
          <p:cNvPr id="453" name="Google Shape;448;p37"/>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454" name="Google Shape;449;p37"/>
          <p:cNvSpPr txBox="1"/>
          <p:nvPr/>
        </p:nvSpPr>
        <p:spPr>
          <a:xfrm>
            <a:off x="641528" y="3517708"/>
            <a:ext cx="17004902" cy="600762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b="1" sz="2900">
                <a:latin typeface="Calibri"/>
                <a:ea typeface="Calibri"/>
                <a:cs typeface="Calibri"/>
                <a:sym typeface="Calibri"/>
              </a:defRPr>
            </a:pPr>
            <a:r>
              <a:t>Big physiologic shifts → nutrition implications</a:t>
            </a:r>
          </a:p>
          <a:p>
            <a:pPr marL="457200" indent="-317500">
              <a:spcBef>
                <a:spcPts val="1200"/>
              </a:spcBef>
              <a:buClr>
                <a:srgbClr val="000000"/>
              </a:buClr>
              <a:buSzPts val="2900"/>
              <a:buFont typeface="Times Roman"/>
              <a:buChar char="•"/>
              <a:defRPr b="1" sz="2900">
                <a:latin typeface="Calibri"/>
                <a:ea typeface="Calibri"/>
                <a:cs typeface="Calibri"/>
                <a:sym typeface="Calibri"/>
              </a:defRPr>
            </a:pPr>
            <a:r>
              <a:t>Plasma volume ↑ ~40–50%</a:t>
            </a:r>
            <a:r>
              <a:rPr b="0"/>
              <a:t> and </a:t>
            </a:r>
            <a:r>
              <a:t>RBC mass ↑ ~20–30%</a:t>
            </a:r>
            <a:r>
              <a:rPr b="0"/>
              <a:t> → ↑ need for </a:t>
            </a:r>
            <a:r>
              <a:t>iron</a:t>
            </a:r>
            <a:r>
              <a:rPr b="0"/>
              <a:t>, </a:t>
            </a:r>
            <a:r>
              <a:t>folate</a:t>
            </a:r>
            <a:r>
              <a:rPr b="0"/>
              <a:t>, </a:t>
            </a:r>
            <a:r>
              <a:t>B12</a:t>
            </a:r>
          </a:p>
          <a:p>
            <a:pPr marL="457200" indent="-317500">
              <a:spcBef>
                <a:spcPts val="1200"/>
              </a:spcBef>
              <a:buClr>
                <a:srgbClr val="000000"/>
              </a:buClr>
              <a:buSzPts val="2900"/>
              <a:buFont typeface="Times Roman"/>
              <a:buChar char="•"/>
              <a:defRPr b="1" sz="2900">
                <a:latin typeface="Calibri"/>
                <a:ea typeface="Calibri"/>
                <a:cs typeface="Calibri"/>
                <a:sym typeface="Calibri"/>
              </a:defRPr>
            </a:pPr>
            <a:r>
              <a:t>Cardiac output ↑ 30–50%</a:t>
            </a:r>
            <a:r>
              <a:rPr b="0"/>
              <a:t> → prioritize </a:t>
            </a:r>
            <a:r>
              <a:t>fluids</a:t>
            </a:r>
            <a:r>
              <a:rPr b="0"/>
              <a:t>, moderate </a:t>
            </a:r>
            <a:r>
              <a:t>sodium</a:t>
            </a:r>
            <a:r>
              <a:rPr b="0"/>
              <a:t>, and </a:t>
            </a:r>
            <a:r>
              <a:t>potassium</a:t>
            </a:r>
            <a:r>
              <a:rPr b="0"/>
              <a:t>-rich foods</a:t>
            </a:r>
          </a:p>
          <a:p>
            <a:pPr marL="457200" indent="-317500">
              <a:spcBef>
                <a:spcPts val="1200"/>
              </a:spcBef>
              <a:buClr>
                <a:srgbClr val="000000"/>
              </a:buClr>
              <a:buSzPts val="2900"/>
              <a:buFont typeface="Times Roman"/>
              <a:buChar char="•"/>
              <a:defRPr b="1" sz="2900">
                <a:latin typeface="Calibri"/>
                <a:ea typeface="Calibri"/>
                <a:cs typeface="Calibri"/>
                <a:sym typeface="Calibri"/>
              </a:defRPr>
            </a:pPr>
            <a:r>
              <a:t>GFR ↑ ~50% (renal)</a:t>
            </a:r>
            <a:r>
              <a:rPr b="0"/>
              <a:t> → ↑ </a:t>
            </a:r>
            <a:r>
              <a:t>iodine</a:t>
            </a:r>
            <a:r>
              <a:rPr b="0"/>
              <a:t> losses; maintain </a:t>
            </a:r>
            <a:r>
              <a:t>hydration</a:t>
            </a:r>
            <a:r>
              <a:rPr b="0"/>
              <a:t>; avoid excessive protein</a:t>
            </a:r>
          </a:p>
          <a:p>
            <a:pPr marL="457200" indent="-317500">
              <a:spcBef>
                <a:spcPts val="1200"/>
              </a:spcBef>
              <a:buClr>
                <a:srgbClr val="000000"/>
              </a:buClr>
              <a:buSzPts val="2900"/>
              <a:buFont typeface="Times Roman"/>
              <a:buChar char="•"/>
              <a:defRPr b="1" sz="2900">
                <a:latin typeface="Calibri"/>
                <a:ea typeface="Calibri"/>
                <a:cs typeface="Calibri"/>
                <a:sym typeface="Calibri"/>
              </a:defRPr>
            </a:pPr>
            <a:r>
              <a:t>Insulin resistance ↑ (2nd–3rd tri)</a:t>
            </a:r>
            <a:r>
              <a:rPr b="0"/>
              <a:t> → distribute </a:t>
            </a:r>
            <a:r>
              <a:t>carbohydrates</a:t>
            </a:r>
            <a:r>
              <a:rPr b="0"/>
              <a:t>, emphasize </a:t>
            </a:r>
            <a:r>
              <a:t>fiber/low-GI</a:t>
            </a:r>
            <a:r>
              <a:rPr b="0"/>
              <a:t> carbs, pair with </a:t>
            </a:r>
            <a:r>
              <a:t>protein</a:t>
            </a:r>
          </a:p>
          <a:p>
            <a:pPr marL="457200" indent="-317500">
              <a:spcBef>
                <a:spcPts val="1200"/>
              </a:spcBef>
              <a:buClr>
                <a:srgbClr val="000000"/>
              </a:buClr>
              <a:buSzPts val="2900"/>
              <a:buFont typeface="Times Roman"/>
              <a:buChar char="•"/>
              <a:defRPr b="1" sz="2900">
                <a:latin typeface="Calibri"/>
                <a:ea typeface="Calibri"/>
                <a:cs typeface="Calibri"/>
                <a:sym typeface="Calibri"/>
              </a:defRPr>
            </a:pPr>
            <a:r>
              <a:t>GI motility ↓ / LES tone ↓</a:t>
            </a:r>
            <a:r>
              <a:rPr b="0"/>
              <a:t> → reflux &amp; constipation → </a:t>
            </a:r>
            <a:r>
              <a:t>smaller, frequent meals</a:t>
            </a:r>
            <a:r>
              <a:rPr b="0"/>
              <a:t>, </a:t>
            </a:r>
            <a:r>
              <a:t>fiber + fluids</a:t>
            </a:r>
            <a:r>
              <a:rPr b="0"/>
              <a:t>, limit triggers</a:t>
            </a:r>
          </a:p>
          <a:p>
            <a:pPr marL="457200" indent="-317500">
              <a:spcBef>
                <a:spcPts val="1200"/>
              </a:spcBef>
              <a:buClr>
                <a:srgbClr val="000000"/>
              </a:buClr>
              <a:buSzPts val="2900"/>
              <a:buFont typeface="Times Roman"/>
              <a:buChar char="•"/>
              <a:defRPr b="1" sz="2900">
                <a:latin typeface="Calibri"/>
                <a:ea typeface="Calibri"/>
                <a:cs typeface="Calibri"/>
                <a:sym typeface="Calibri"/>
              </a:defRPr>
            </a:pPr>
            <a:r>
              <a:t>Calcium metabolism shifts</a:t>
            </a:r>
            <a:r>
              <a:rPr b="0"/>
              <a:t> (absorption ↑) → keep </a:t>
            </a:r>
            <a:r>
              <a:t>calcium</a:t>
            </a:r>
            <a:r>
              <a:rPr b="0"/>
              <a:t> and </a:t>
            </a:r>
            <a:r>
              <a:t>vitamin D</a:t>
            </a:r>
            <a:r>
              <a:rPr b="0"/>
              <a:t> adequate to protect maternal bone</a:t>
            </a:r>
          </a:p>
          <a:p>
            <a:pPr marL="906989" indent="-767291">
              <a:spcBef>
                <a:spcPts val="1200"/>
              </a:spcBef>
              <a:buClr>
                <a:srgbClr val="000000"/>
              </a:buClr>
              <a:buSzPts val="2900"/>
              <a:buFont typeface="Times Roman"/>
              <a:buChar char="•"/>
              <a:defRPr b="1" sz="2900">
                <a:latin typeface="Calibri"/>
                <a:ea typeface="Calibri"/>
                <a:cs typeface="Calibri"/>
                <a:sym typeface="Calibri"/>
              </a:defRPr>
            </a:pPr>
            <a:r>
              <a:t>Immune modulation</a:t>
            </a:r>
            <a:r>
              <a:rPr b="0"/>
              <a:t> → higher </a:t>
            </a:r>
            <a:r>
              <a:t>foodborne illness</a:t>
            </a:r>
            <a:r>
              <a:rPr b="0"/>
              <a:t> risk → strict </a:t>
            </a:r>
            <a:r>
              <a:t>food safety</a:t>
            </a:r>
            <a:r>
              <a:rPr b="0"/>
              <a:t> (pasteurized, proper temps, low</a:t>
            </a:r>
            <a:r>
              <a:rPr b="0" sz="1200"/>
              <a:t>-</a:t>
            </a:r>
            <a:r>
              <a:rPr b="0"/>
              <a:t>mercury fish)</a:t>
            </a:r>
            <a:endParaRPr sz="1200"/>
          </a:p>
          <a:p>
            <a:pPr marL="457200" indent="-317500">
              <a:spcBef>
                <a:spcPts val="1200"/>
              </a:spcBef>
              <a:buClr>
                <a:srgbClr val="000000"/>
              </a:buClr>
              <a:buSzPts val="2700"/>
              <a:buFont typeface="Times Roman"/>
              <a:buChar char="•"/>
              <a:defRPr b="1" sz="2700">
                <a:latin typeface="Calibri"/>
                <a:ea typeface="Calibri"/>
                <a:cs typeface="Calibri"/>
                <a:sym typeface="Calibri"/>
              </a:defRPr>
            </a:pPr>
            <a:r>
              <a:t>Lipids ↑ (TG, cholesterol)</a:t>
            </a:r>
            <a:r>
              <a:rPr b="0"/>
              <a:t> → ensure </a:t>
            </a:r>
            <a:r>
              <a:t>DHA/EPA</a:t>
            </a:r>
            <a:r>
              <a:rPr b="0"/>
              <a:t>, limit trans fats, favor unsaturated fats</a:t>
            </a:r>
          </a:p>
        </p:txBody>
      </p:sp>
      <p:sp>
        <p:nvSpPr>
          <p:cNvPr id="455" name="Google Shape;450;p37"/>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56" name="Google Shape;451;p37"/>
          <p:cNvSpPr/>
          <p:nvPr/>
        </p:nvSpPr>
        <p:spPr>
          <a:xfrm>
            <a:off x="16678425" y="937199"/>
            <a:ext cx="1235400" cy="1211701"/>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457" name="Google Shape;452;p37"/>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1" name="Google Shape;457;p38"/>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462" name="Google Shape;458;p38"/>
          <p:cNvSpPr txBox="1"/>
          <p:nvPr/>
        </p:nvSpPr>
        <p:spPr>
          <a:xfrm>
            <a:off x="982621" y="399228"/>
            <a:ext cx="16812900" cy="246308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ct val="128169"/>
              </a:lnSpc>
              <a:defRPr b="1" sz="7100">
                <a:solidFill>
                  <a:srgbClr val="FFFFFF"/>
                </a:solidFill>
                <a:latin typeface="Poppins"/>
                <a:ea typeface="Poppins"/>
                <a:cs typeface="Poppins"/>
                <a:sym typeface="Poppins"/>
              </a:defRPr>
            </a:pPr>
            <a:r>
              <a:t>Pregnancy:</a:t>
            </a:r>
            <a:r>
              <a:rPr b="0"/>
              <a:t>  System-by-System &amp; What Changes &amp; What to Do</a:t>
            </a:r>
          </a:p>
        </p:txBody>
      </p:sp>
      <p:sp>
        <p:nvSpPr>
          <p:cNvPr id="463" name="Google Shape;459;p38"/>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464" name="Google Shape;460;p38"/>
          <p:cNvGraphicFramePr/>
          <p:nvPr/>
        </p:nvGraphicFramePr>
        <p:xfrm>
          <a:off x="786422" y="3174713"/>
          <a:ext cx="17205350" cy="6728401"/>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1672750"/>
                <a:gridCol w="2900450"/>
                <a:gridCol w="4909050"/>
                <a:gridCol w="7723100"/>
              </a:tblGrid>
              <a:tr h="465350">
                <a:tc>
                  <a:txBody>
                    <a:bodyPr/>
                    <a:lstStyle/>
                    <a:p>
                      <a:pPr algn="ctr">
                        <a:defRPr sz="1800"/>
                      </a:pPr>
                      <a:r>
                        <a:rPr b="1" sz="2000">
                          <a:latin typeface="Calibri"/>
                          <a:ea typeface="Calibri"/>
                          <a:cs typeface="Calibri"/>
                        </a:rPr>
                        <a:t>System</a:t>
                      </a:r>
                    </a:p>
                  </a:txBody>
                  <a:tcPr marL="12700" marR="12700" marT="12700" marB="12700" anchor="ctr" anchorCtr="0" horzOverflow="overflow"/>
                </a:tc>
                <a:tc>
                  <a:txBody>
                    <a:bodyPr/>
                    <a:lstStyle/>
                    <a:p>
                      <a:pPr algn="ctr">
                        <a:defRPr sz="1800"/>
                      </a:pPr>
                      <a:r>
                        <a:rPr b="1" sz="2000">
                          <a:latin typeface="Calibri"/>
                          <a:ea typeface="Calibri"/>
                          <a:cs typeface="Calibri"/>
                        </a:rPr>
                        <a:t>Physiological Change</a:t>
                      </a:r>
                    </a:p>
                  </a:txBody>
                  <a:tcPr marL="12700" marR="12700" marT="12700" marB="12700" anchor="ctr" anchorCtr="0" horzOverflow="overflow"/>
                </a:tc>
                <a:tc>
                  <a:txBody>
                    <a:bodyPr/>
                    <a:lstStyle/>
                    <a:p>
                      <a:pPr algn="ctr">
                        <a:defRPr sz="1800"/>
                      </a:pPr>
                      <a:r>
                        <a:rPr b="1" sz="2000">
                          <a:latin typeface="Calibri"/>
                          <a:ea typeface="Calibri"/>
                          <a:cs typeface="Calibri"/>
                        </a:rPr>
                        <a:t>Nutrition Implication</a:t>
                      </a:r>
                    </a:p>
                  </a:txBody>
                  <a:tcPr marL="12700" marR="12700" marT="12700" marB="12700" anchor="ctr" anchorCtr="0" horzOverflow="overflow"/>
                </a:tc>
                <a:tc>
                  <a:txBody>
                    <a:bodyPr/>
                    <a:lstStyle/>
                    <a:p>
                      <a:pPr algn="ctr">
                        <a:defRPr sz="1800"/>
                      </a:pPr>
                      <a:r>
                        <a:rPr b="1" sz="2000">
                          <a:latin typeface="Calibri"/>
                          <a:ea typeface="Calibri"/>
                          <a:cs typeface="Calibri"/>
                        </a:rPr>
                        <a:t>Practical Strategies</a:t>
                      </a:r>
                    </a:p>
                  </a:txBody>
                  <a:tcPr marL="12700" marR="12700" marT="12700" marB="12700" anchor="ctr" anchorCtr="0" horzOverflow="overflow"/>
                </a:tc>
              </a:tr>
              <a:tr h="721300">
                <a:tc>
                  <a:txBody>
                    <a:bodyPr/>
                    <a:lstStyle/>
                    <a:p>
                      <a:pPr algn="ctr">
                        <a:defRPr sz="1800"/>
                      </a:pPr>
                      <a:r>
                        <a:rPr sz="2000">
                          <a:latin typeface="Calibri"/>
                          <a:ea typeface="Calibri"/>
                          <a:cs typeface="Calibri"/>
                        </a:rPr>
                        <a:t>Hematologic</a:t>
                      </a:r>
                    </a:p>
                  </a:txBody>
                  <a:tcPr marL="12700" marR="12700" marT="12700" marB="12700" anchor="ctr" anchorCtr="0" horzOverflow="overflow"/>
                </a:tc>
                <a:tc>
                  <a:txBody>
                    <a:bodyPr/>
                    <a:lstStyle/>
                    <a:p>
                      <a:pPr algn="ctr">
                        <a:defRPr sz="1800"/>
                      </a:pPr>
                      <a:r>
                        <a:rPr sz="2000">
                          <a:latin typeface="Calibri"/>
                          <a:ea typeface="Calibri"/>
                          <a:cs typeface="Calibri"/>
                        </a:rPr>
                        <a:t>Hemodilution; RBC mass ↑</a:t>
                      </a:r>
                    </a:p>
                  </a:txBody>
                  <a:tcPr marL="12700" marR="12700" marT="12700" marB="12700" anchor="ctr" anchorCtr="0" horzOverflow="overflow"/>
                </a:tc>
                <a:tc>
                  <a:txBody>
                    <a:bodyPr/>
                    <a:lstStyle/>
                    <a:p>
                      <a:pPr algn="ctr">
                        <a:defRPr sz="2000">
                          <a:latin typeface="Calibri"/>
                          <a:ea typeface="Calibri"/>
                          <a:cs typeface="Calibri"/>
                        </a:defRPr>
                      </a:pPr>
                      <a:r>
                        <a:t>↑ demand for </a:t>
                      </a:r>
                      <a:r>
                        <a:rPr b="1"/>
                        <a:t>iron</a:t>
                      </a:r>
                      <a:r>
                        <a:t>, </a:t>
                      </a:r>
                      <a:r>
                        <a:rPr b="1"/>
                        <a:t>folate</a:t>
                      </a:r>
                      <a:r>
                        <a:t>, </a:t>
                      </a:r>
                      <a:r>
                        <a:rPr b="1"/>
                        <a:t>B12</a:t>
                      </a:r>
                    </a:p>
                  </a:txBody>
                  <a:tcPr marL="12700" marR="12700" marT="12700" marB="12700" anchor="ctr" anchorCtr="0" horzOverflow="overflow"/>
                </a:tc>
                <a:tc>
                  <a:txBody>
                    <a:bodyPr/>
                    <a:lstStyle/>
                    <a:p>
                      <a:pPr algn="ctr">
                        <a:defRPr sz="2000">
                          <a:latin typeface="Calibri"/>
                          <a:ea typeface="Calibri"/>
                          <a:cs typeface="Calibri"/>
                        </a:defRPr>
                      </a:pPr>
                      <a:r>
                        <a:t>Prenatal with iron; iron-rich foods + </a:t>
                      </a:r>
                      <a:r>
                        <a:rPr b="1"/>
                        <a:t>vit C</a:t>
                      </a:r>
                      <a:r>
                        <a:t>; monitor CBC/ferritin if at risk</a:t>
                      </a:r>
                    </a:p>
                  </a:txBody>
                  <a:tcPr marL="12700" marR="12700" marT="12700" marB="12700" anchor="ctr" anchorCtr="0" horzOverflow="overflow"/>
                </a:tc>
              </a:tr>
              <a:tr h="721300">
                <a:tc>
                  <a:txBody>
                    <a:bodyPr/>
                    <a:lstStyle/>
                    <a:p>
                      <a:pPr algn="ctr">
                        <a:defRPr sz="1800"/>
                      </a:pPr>
                      <a:r>
                        <a:rPr sz="2000">
                          <a:latin typeface="Calibri"/>
                          <a:ea typeface="Calibri"/>
                          <a:cs typeface="Calibri"/>
                        </a:rPr>
                        <a:t>Cardiovascular</a:t>
                      </a:r>
                    </a:p>
                  </a:txBody>
                  <a:tcPr marL="12700" marR="12700" marT="12700" marB="12700" anchor="ctr" anchorCtr="0" horzOverflow="overflow"/>
                </a:tc>
                <a:tc>
                  <a:txBody>
                    <a:bodyPr/>
                    <a:lstStyle/>
                    <a:p>
                      <a:pPr algn="ctr">
                        <a:defRPr sz="1800"/>
                      </a:pPr>
                      <a:r>
                        <a:rPr sz="2000">
                          <a:latin typeface="Calibri"/>
                          <a:ea typeface="Calibri"/>
                          <a:cs typeface="Calibri"/>
                        </a:rPr>
                        <a:t>CO &amp; plasma volume ↑</a:t>
                      </a:r>
                    </a:p>
                  </a:txBody>
                  <a:tcPr marL="12700" marR="12700" marT="12700" marB="12700" anchor="ctr" anchorCtr="0" horzOverflow="overflow"/>
                </a:tc>
                <a:tc>
                  <a:txBody>
                    <a:bodyPr/>
                    <a:lstStyle/>
                    <a:p>
                      <a:pPr algn="ctr">
                        <a:defRPr sz="2000">
                          <a:latin typeface="Calibri"/>
                          <a:ea typeface="Calibri"/>
                          <a:cs typeface="Calibri"/>
                        </a:defRPr>
                      </a:pPr>
                      <a:r>
                        <a:t>Adequate </a:t>
                      </a:r>
                      <a:r>
                        <a:rPr b="1"/>
                        <a:t>fluids</a:t>
                      </a:r>
                      <a:r>
                        <a:t>; moderate </a:t>
                      </a:r>
                      <a:r>
                        <a:rPr b="1"/>
                        <a:t>sodium</a:t>
                      </a:r>
                    </a:p>
                  </a:txBody>
                  <a:tcPr marL="12700" marR="12700" marT="12700" marB="12700" anchor="ctr" anchorCtr="0" horzOverflow="overflow"/>
                </a:tc>
                <a:tc>
                  <a:txBody>
                    <a:bodyPr/>
                    <a:lstStyle/>
                    <a:p>
                      <a:pPr algn="ctr">
                        <a:defRPr sz="2000">
                          <a:latin typeface="Calibri"/>
                          <a:ea typeface="Calibri"/>
                          <a:cs typeface="Calibri"/>
                        </a:defRPr>
                      </a:pPr>
                      <a:r>
                        <a:t>~</a:t>
                      </a:r>
                      <a:r>
                        <a:rPr b="1"/>
                        <a:t>3.0 L/day total water</a:t>
                      </a:r>
                      <a:r>
                        <a:t>; don’t over-restrict sodium; include K-rich foods</a:t>
                      </a:r>
                    </a:p>
                  </a:txBody>
                  <a:tcPr marL="12700" marR="12700" marT="12700" marB="12700" anchor="ctr" anchorCtr="0" horzOverflow="overflow"/>
                </a:tc>
              </a:tr>
              <a:tr h="734950">
                <a:tc>
                  <a:txBody>
                    <a:bodyPr/>
                    <a:lstStyle/>
                    <a:p>
                      <a:pPr algn="ctr">
                        <a:defRPr sz="1800"/>
                      </a:pPr>
                      <a:r>
                        <a:rPr sz="2000">
                          <a:latin typeface="Calibri"/>
                          <a:ea typeface="Calibri"/>
                          <a:cs typeface="Calibri"/>
                        </a:rPr>
                        <a:t>Renal</a:t>
                      </a:r>
                    </a:p>
                  </a:txBody>
                  <a:tcPr marL="12700" marR="12700" marT="12700" marB="12700" anchor="ctr" anchorCtr="0" horzOverflow="overflow"/>
                </a:tc>
                <a:tc>
                  <a:txBody>
                    <a:bodyPr/>
                    <a:lstStyle/>
                    <a:p>
                      <a:pPr algn="ctr">
                        <a:defRPr sz="1800"/>
                      </a:pPr>
                      <a:r>
                        <a:rPr sz="2000">
                          <a:latin typeface="Calibri"/>
                          <a:ea typeface="Calibri"/>
                          <a:cs typeface="Calibri"/>
                        </a:rPr>
                        <a:t>GFR ↑</a:t>
                      </a:r>
                    </a:p>
                  </a:txBody>
                  <a:tcPr marL="12700" marR="12700" marT="12700" marB="12700" anchor="ctr" anchorCtr="0" horzOverflow="overflow"/>
                </a:tc>
                <a:tc>
                  <a:txBody>
                    <a:bodyPr/>
                    <a:lstStyle/>
                    <a:p>
                      <a:pPr algn="ctr">
                        <a:defRPr sz="2000">
                          <a:latin typeface="Calibri"/>
                          <a:ea typeface="Calibri"/>
                          <a:cs typeface="Calibri"/>
                        </a:defRPr>
                      </a:pPr>
                      <a:r>
                        <a:t>↑ urinary </a:t>
                      </a:r>
                      <a:r>
                        <a:rPr b="1"/>
                        <a:t>iodine</a:t>
                      </a:r>
                      <a:r>
                        <a:t> loss; water-soluble vitamin turnover</a:t>
                      </a:r>
                    </a:p>
                  </a:txBody>
                  <a:tcPr marL="12700" marR="12700" marT="12700" marB="12700" anchor="ctr" anchorCtr="0" horzOverflow="overflow"/>
                </a:tc>
                <a:tc>
                  <a:txBody>
                    <a:bodyPr/>
                    <a:lstStyle/>
                    <a:p>
                      <a:pPr algn="ctr">
                        <a:defRPr sz="2000">
                          <a:latin typeface="Calibri"/>
                          <a:ea typeface="Calibri"/>
                          <a:cs typeface="Calibri"/>
                        </a:defRPr>
                      </a:pPr>
                      <a:r>
                        <a:t>Ensure </a:t>
                      </a:r>
                      <a:r>
                        <a:rPr b="1"/>
                        <a:t>iodized salt</a:t>
                      </a:r>
                      <a:r>
                        <a:t>/</a:t>
                      </a:r>
                      <a:r>
                        <a:rPr b="1"/>
                        <a:t>iodine</a:t>
                      </a:r>
                      <a:r>
                        <a:t> intake; steady hydration</a:t>
                      </a:r>
                    </a:p>
                  </a:txBody>
                  <a:tcPr marL="12700" marR="12700" marT="12700" marB="12700" anchor="ctr" anchorCtr="0" horzOverflow="overflow"/>
                </a:tc>
              </a:tr>
              <a:tr h="721300">
                <a:tc>
                  <a:txBody>
                    <a:bodyPr/>
                    <a:lstStyle/>
                    <a:p>
                      <a:pPr algn="ctr">
                        <a:defRPr sz="1800"/>
                      </a:pPr>
                      <a:r>
                        <a:rPr sz="2000">
                          <a:latin typeface="Calibri"/>
                          <a:ea typeface="Calibri"/>
                          <a:cs typeface="Calibri"/>
                        </a:rPr>
                        <a:t>Endocrine</a:t>
                      </a:r>
                    </a:p>
                  </a:txBody>
                  <a:tcPr marL="12700" marR="12700" marT="12700" marB="12700" anchor="ctr" anchorCtr="0" horzOverflow="overflow"/>
                </a:tc>
                <a:tc>
                  <a:txBody>
                    <a:bodyPr/>
                    <a:lstStyle/>
                    <a:p>
                      <a:pPr algn="ctr">
                        <a:defRPr sz="1800"/>
                      </a:pPr>
                      <a:r>
                        <a:rPr sz="2000">
                          <a:latin typeface="Calibri"/>
                          <a:ea typeface="Calibri"/>
                          <a:cs typeface="Calibri"/>
                        </a:rPr>
                        <a:t>Insulin resistance (2nd–3rd tri)</a:t>
                      </a:r>
                    </a:p>
                  </a:txBody>
                  <a:tcPr marL="12700" marR="12700" marT="12700" marB="12700" anchor="ctr" anchorCtr="0" horzOverflow="overflow"/>
                </a:tc>
                <a:tc>
                  <a:txBody>
                    <a:bodyPr/>
                    <a:lstStyle/>
                    <a:p>
                      <a:pPr algn="ctr">
                        <a:defRPr sz="1800"/>
                      </a:pPr>
                      <a:r>
                        <a:rPr sz="2000">
                          <a:latin typeface="Calibri"/>
                          <a:ea typeface="Calibri"/>
                          <a:cs typeface="Calibri"/>
                        </a:rPr>
                        <a:t>Glycemic control via meal pattern</a:t>
                      </a:r>
                    </a:p>
                  </a:txBody>
                  <a:tcPr marL="12700" marR="12700" marT="12700" marB="12700" anchor="ctr" anchorCtr="0" horzOverflow="overflow"/>
                </a:tc>
                <a:tc>
                  <a:txBody>
                    <a:bodyPr/>
                    <a:lstStyle/>
                    <a:p>
                      <a:pPr algn="ctr">
                        <a:defRPr b="1" sz="2000">
                          <a:latin typeface="Calibri"/>
                          <a:ea typeface="Calibri"/>
                          <a:cs typeface="Calibri"/>
                        </a:defRPr>
                      </a:pPr>
                      <a:r>
                        <a:t>Carb distribution</a:t>
                      </a:r>
                      <a:r>
                        <a:rPr b="0"/>
                        <a:t> (3 meals + 2–3 snacks), </a:t>
                      </a:r>
                      <a:r>
                        <a:t>25–35 g fiber/day</a:t>
                      </a:r>
                      <a:r>
                        <a:rPr b="0"/>
                        <a:t>, protein with carbs</a:t>
                      </a:r>
                    </a:p>
                  </a:txBody>
                  <a:tcPr marL="12700" marR="12700" marT="12700" marB="12700" anchor="ctr" anchorCtr="0" horzOverflow="overflow"/>
                </a:tc>
              </a:tr>
              <a:tr h="721300">
                <a:tc>
                  <a:txBody>
                    <a:bodyPr/>
                    <a:lstStyle/>
                    <a:p>
                      <a:pPr algn="ctr">
                        <a:defRPr sz="1800"/>
                      </a:pPr>
                      <a:r>
                        <a:rPr sz="2000">
                          <a:latin typeface="Calibri"/>
                          <a:ea typeface="Calibri"/>
                          <a:cs typeface="Calibri"/>
                        </a:rPr>
                        <a:t>GI</a:t>
                      </a:r>
                    </a:p>
                  </a:txBody>
                  <a:tcPr marL="12700" marR="12700" marT="12700" marB="12700" anchor="ctr" anchorCtr="0" horzOverflow="overflow"/>
                </a:tc>
                <a:tc>
                  <a:txBody>
                    <a:bodyPr/>
                    <a:lstStyle/>
                    <a:p>
                      <a:pPr algn="ctr">
                        <a:defRPr sz="1800"/>
                      </a:pPr>
                      <a:r>
                        <a:rPr sz="2000">
                          <a:latin typeface="Calibri"/>
                          <a:ea typeface="Calibri"/>
                          <a:cs typeface="Calibri"/>
                        </a:rPr>
                        <a:t>Motility ↓, LES tone ↓</a:t>
                      </a:r>
                    </a:p>
                  </a:txBody>
                  <a:tcPr marL="12700" marR="12700" marT="12700" marB="12700" anchor="ctr" anchorCtr="0" horzOverflow="overflow"/>
                </a:tc>
                <a:tc>
                  <a:txBody>
                    <a:bodyPr/>
                    <a:lstStyle/>
                    <a:p>
                      <a:pPr algn="ctr">
                        <a:defRPr sz="1800"/>
                      </a:pPr>
                      <a:r>
                        <a:rPr sz="2000">
                          <a:latin typeface="Calibri"/>
                          <a:ea typeface="Calibri"/>
                          <a:cs typeface="Calibri"/>
                        </a:rPr>
                        <a:t>Nausea, reflux, constipation</a:t>
                      </a:r>
                    </a:p>
                  </a:txBody>
                  <a:tcPr marL="12700" marR="12700" marT="12700" marB="12700" anchor="ctr" anchorCtr="0" horzOverflow="overflow"/>
                </a:tc>
                <a:tc>
                  <a:txBody>
                    <a:bodyPr/>
                    <a:lstStyle/>
                    <a:p>
                      <a:pPr algn="ctr">
                        <a:defRPr sz="2000">
                          <a:latin typeface="Calibri"/>
                          <a:ea typeface="Calibri"/>
                          <a:cs typeface="Calibri"/>
                        </a:defRPr>
                      </a:pPr>
                      <a:r>
                        <a:t>Small frequent meals; </a:t>
                      </a:r>
                      <a:r>
                        <a:rPr b="1"/>
                        <a:t>ginger/B6</a:t>
                      </a:r>
                      <a:r>
                        <a:t> for nausea; fiber + fluids; avoid late high-fat meals</a:t>
                      </a:r>
                    </a:p>
                  </a:txBody>
                  <a:tcPr marL="12700" marR="12700" marT="12700" marB="12700" anchor="ctr" anchorCtr="0" horzOverflow="overflow"/>
                </a:tc>
              </a:tr>
              <a:tr h="465350">
                <a:tc>
                  <a:txBody>
                    <a:bodyPr/>
                    <a:lstStyle/>
                    <a:p>
                      <a:pPr algn="ctr">
                        <a:defRPr sz="1800"/>
                      </a:pPr>
                      <a:r>
                        <a:rPr sz="2000">
                          <a:latin typeface="Calibri"/>
                          <a:ea typeface="Calibri"/>
                          <a:cs typeface="Calibri"/>
                        </a:rPr>
                        <a:t>Bone/mineral</a:t>
                      </a:r>
                    </a:p>
                  </a:txBody>
                  <a:tcPr marL="12700" marR="12700" marT="12700" marB="12700" anchor="ctr" anchorCtr="0" horzOverflow="overflow"/>
                </a:tc>
                <a:tc>
                  <a:txBody>
                    <a:bodyPr/>
                    <a:lstStyle/>
                    <a:p>
                      <a:pPr algn="ctr">
                        <a:defRPr sz="1800"/>
                      </a:pPr>
                      <a:r>
                        <a:rPr sz="2000">
                          <a:latin typeface="Calibri"/>
                          <a:ea typeface="Calibri"/>
                          <a:cs typeface="Calibri"/>
                        </a:rPr>
                        <a:t>Ca absorption ↑</a:t>
                      </a:r>
                    </a:p>
                  </a:txBody>
                  <a:tcPr marL="12700" marR="12700" marT="12700" marB="12700" anchor="ctr" anchorCtr="0" horzOverflow="overflow"/>
                </a:tc>
                <a:tc>
                  <a:txBody>
                    <a:bodyPr/>
                    <a:lstStyle/>
                    <a:p>
                      <a:pPr algn="ctr">
                        <a:defRPr sz="1800"/>
                      </a:pPr>
                      <a:r>
                        <a:rPr sz="2000">
                          <a:latin typeface="Calibri"/>
                          <a:ea typeface="Calibri"/>
                          <a:cs typeface="Calibri"/>
                        </a:rPr>
                        <a:t>Maintain Ca balance &amp; vitamin D</a:t>
                      </a:r>
                    </a:p>
                  </a:txBody>
                  <a:tcPr marL="12700" marR="12700" marT="12700" marB="12700" anchor="ctr" anchorCtr="0" horzOverflow="overflow"/>
                </a:tc>
                <a:tc>
                  <a:txBody>
                    <a:bodyPr/>
                    <a:lstStyle/>
                    <a:p>
                      <a:pPr algn="ctr">
                        <a:defRPr b="1" sz="2000">
                          <a:latin typeface="Calibri"/>
                          <a:ea typeface="Calibri"/>
                          <a:cs typeface="Calibri"/>
                        </a:defRPr>
                      </a:pPr>
                      <a:r>
                        <a:t>Calcium 1,000 mg/d</a:t>
                      </a:r>
                      <a:r>
                        <a:rPr b="0"/>
                        <a:t>; </a:t>
                      </a:r>
                      <a:r>
                        <a:t>Vit D 600 IU/d</a:t>
                      </a:r>
                      <a:r>
                        <a:rPr b="0"/>
                        <a:t>; 2–3 dairy/fortified servings</a:t>
                      </a:r>
                    </a:p>
                  </a:txBody>
                  <a:tcPr marL="12700" marR="12700" marT="12700" marB="12700" anchor="ctr" anchorCtr="0" horzOverflow="overflow"/>
                </a:tc>
              </a:tr>
              <a:tr h="734950">
                <a:tc>
                  <a:txBody>
                    <a:bodyPr/>
                    <a:lstStyle/>
                    <a:p>
                      <a:pPr algn="ctr">
                        <a:defRPr sz="1800"/>
                      </a:pPr>
                      <a:r>
                        <a:rPr sz="2000">
                          <a:latin typeface="Calibri"/>
                          <a:ea typeface="Calibri"/>
                          <a:cs typeface="Calibri"/>
                        </a:rPr>
                        <a:t>Thyroid</a:t>
                      </a:r>
                    </a:p>
                  </a:txBody>
                  <a:tcPr marL="12700" marR="12700" marT="12700" marB="12700" anchor="ctr" anchorCtr="0" horzOverflow="overflow"/>
                </a:tc>
                <a:tc>
                  <a:txBody>
                    <a:bodyPr/>
                    <a:lstStyle/>
                    <a:p>
                      <a:pPr algn="ctr">
                        <a:defRPr sz="1800"/>
                      </a:pPr>
                      <a:r>
                        <a:rPr sz="2000">
                          <a:latin typeface="Calibri"/>
                          <a:ea typeface="Calibri"/>
                          <a:cs typeface="Calibri"/>
                        </a:rPr>
                        <a:t>Demand ↑ with fetal brain dev.</a:t>
                      </a:r>
                    </a:p>
                  </a:txBody>
                  <a:tcPr marL="12700" marR="12700" marT="12700" marB="12700" anchor="ctr" anchorCtr="0" horzOverflow="overflow"/>
                </a:tc>
                <a:tc>
                  <a:txBody>
                    <a:bodyPr/>
                    <a:lstStyle/>
                    <a:p>
                      <a:pPr algn="ctr">
                        <a:defRPr sz="2000">
                          <a:latin typeface="Calibri"/>
                          <a:ea typeface="Calibri"/>
                          <a:cs typeface="Calibri"/>
                        </a:defRPr>
                      </a:pPr>
                      <a:r>
                        <a:t>Need </a:t>
                      </a:r>
                      <a:r>
                        <a:rPr b="1"/>
                        <a:t>iodine</a:t>
                      </a:r>
                      <a:r>
                        <a:t>; Se supports enzymes</a:t>
                      </a:r>
                    </a:p>
                  </a:txBody>
                  <a:tcPr marL="12700" marR="12700" marT="12700" marB="12700" anchor="ctr" anchorCtr="0" horzOverflow="overflow"/>
                </a:tc>
                <a:tc>
                  <a:txBody>
                    <a:bodyPr/>
                    <a:lstStyle/>
                    <a:p>
                      <a:pPr algn="ctr">
                        <a:defRPr b="1" sz="2000">
                          <a:latin typeface="Calibri"/>
                          <a:ea typeface="Calibri"/>
                          <a:cs typeface="Calibri"/>
                        </a:defRPr>
                      </a:pPr>
                      <a:r>
                        <a:t>Iodine 220 mcg/d</a:t>
                      </a:r>
                      <a:r>
                        <a:rPr b="0"/>
                        <a:t>; use iodized salt; seafood/dairy; selenium from eggs/seafood</a:t>
                      </a:r>
                    </a:p>
                  </a:txBody>
                  <a:tcPr marL="12700" marR="12700" marT="12700" marB="12700" anchor="ctr" anchorCtr="0" horzOverflow="overflow"/>
                </a:tc>
              </a:tr>
              <a:tr h="721300">
                <a:tc>
                  <a:txBody>
                    <a:bodyPr/>
                    <a:lstStyle/>
                    <a:p>
                      <a:pPr algn="ctr">
                        <a:defRPr sz="1800"/>
                      </a:pPr>
                      <a:r>
                        <a:rPr sz="2000">
                          <a:latin typeface="Calibri"/>
                          <a:ea typeface="Calibri"/>
                          <a:cs typeface="Calibri"/>
                        </a:rPr>
                        <a:t>Lipid metabolism</a:t>
                      </a:r>
                    </a:p>
                  </a:txBody>
                  <a:tcPr marL="12700" marR="12700" marT="12700" marB="12700" anchor="ctr" anchorCtr="0" horzOverflow="overflow"/>
                </a:tc>
                <a:tc>
                  <a:txBody>
                    <a:bodyPr/>
                    <a:lstStyle/>
                    <a:p>
                      <a:pPr algn="ctr">
                        <a:defRPr sz="1800"/>
                      </a:pPr>
                      <a:r>
                        <a:rPr sz="2000">
                          <a:latin typeface="Calibri"/>
                          <a:ea typeface="Calibri"/>
                          <a:cs typeface="Calibri"/>
                        </a:rPr>
                        <a:t>TG &amp; cholesterol ↑</a:t>
                      </a:r>
                    </a:p>
                  </a:txBody>
                  <a:tcPr marL="12700" marR="12700" marT="12700" marB="12700" anchor="ctr" anchorCtr="0" horzOverflow="overflow"/>
                </a:tc>
                <a:tc>
                  <a:txBody>
                    <a:bodyPr/>
                    <a:lstStyle/>
                    <a:p>
                      <a:pPr algn="ctr">
                        <a:defRPr sz="1800"/>
                      </a:pPr>
                      <a:r>
                        <a:rPr sz="2000">
                          <a:latin typeface="Calibri"/>
                          <a:ea typeface="Calibri"/>
                          <a:cs typeface="Calibri"/>
                        </a:rPr>
                        <a:t>Need essential fats; limit trans</a:t>
                      </a:r>
                    </a:p>
                  </a:txBody>
                  <a:tcPr marL="12700" marR="12700" marT="12700" marB="12700" anchor="ctr" anchorCtr="0" horzOverflow="overflow"/>
                </a:tc>
                <a:tc>
                  <a:txBody>
                    <a:bodyPr/>
                    <a:lstStyle/>
                    <a:p>
                      <a:pPr algn="ctr">
                        <a:defRPr b="1" sz="2000">
                          <a:latin typeface="Calibri"/>
                          <a:ea typeface="Calibri"/>
                          <a:cs typeface="Calibri"/>
                        </a:defRPr>
                      </a:pPr>
                      <a:r>
                        <a:t>DHA 200–300 mg/d</a:t>
                      </a:r>
                      <a:r>
                        <a:rPr b="0"/>
                        <a:t>, 2–3 low-mercury fish/wk; nuts, olive oil; avoid trans fats</a:t>
                      </a:r>
                    </a:p>
                  </a:txBody>
                  <a:tcPr marL="12700" marR="12700" marT="12700" marB="12700" anchor="ctr" anchorCtr="0" horzOverflow="overflow"/>
                </a:tc>
              </a:tr>
              <a:tr h="721300">
                <a:tc>
                  <a:txBody>
                    <a:bodyPr/>
                    <a:lstStyle/>
                    <a:p>
                      <a:pPr algn="ctr">
                        <a:defRPr sz="1800"/>
                      </a:pPr>
                      <a:r>
                        <a:rPr sz="2000">
                          <a:latin typeface="Calibri"/>
                          <a:ea typeface="Calibri"/>
                          <a:cs typeface="Calibri"/>
                        </a:rPr>
                        <a:t>Oral health</a:t>
                      </a:r>
                    </a:p>
                  </a:txBody>
                  <a:tcPr marL="12700" marR="12700" marT="12700" marB="12700" anchor="ctr" anchorCtr="0" horzOverflow="overflow"/>
                </a:tc>
                <a:tc>
                  <a:txBody>
                    <a:bodyPr/>
                    <a:lstStyle/>
                    <a:p>
                      <a:pPr algn="ctr">
                        <a:defRPr sz="1800"/>
                      </a:pPr>
                      <a:r>
                        <a:rPr sz="2000">
                          <a:latin typeface="Calibri"/>
                          <a:ea typeface="Calibri"/>
                          <a:cs typeface="Calibri"/>
                        </a:rPr>
                        <a:t>Gingival hyperplasia</a:t>
                      </a:r>
                    </a:p>
                  </a:txBody>
                  <a:tcPr marL="12700" marR="12700" marT="12700" marB="12700" anchor="ctr" anchorCtr="0" horzOverflow="overflow"/>
                </a:tc>
                <a:tc>
                  <a:txBody>
                    <a:bodyPr/>
                    <a:lstStyle/>
                    <a:p>
                      <a:pPr algn="ctr">
                        <a:defRPr sz="1800"/>
                      </a:pPr>
                      <a:r>
                        <a:rPr sz="2000">
                          <a:latin typeface="Calibri"/>
                          <a:ea typeface="Calibri"/>
                          <a:cs typeface="Calibri"/>
                        </a:rPr>
                        <a:t>Bleeding gums; caries risk</a:t>
                      </a:r>
                    </a:p>
                  </a:txBody>
                  <a:tcPr marL="12700" marR="12700" marT="12700" marB="12700" anchor="ctr" anchorCtr="0" horzOverflow="overflow"/>
                </a:tc>
                <a:tc>
                  <a:txBody>
                    <a:bodyPr/>
                    <a:lstStyle/>
                    <a:p>
                      <a:pPr algn="ctr">
                        <a:defRPr sz="2000">
                          <a:latin typeface="Calibri"/>
                          <a:ea typeface="Calibri"/>
                          <a:cs typeface="Calibri"/>
                        </a:defRPr>
                      </a:pPr>
                      <a:r>
                        <a:t>Soft-texture produce; </a:t>
                      </a:r>
                      <a:r>
                        <a:rPr b="1"/>
                        <a:t>vit C</a:t>
                      </a:r>
                      <a:r>
                        <a:t> foods; routine dental care (safe in pregnancy)</a:t>
                      </a:r>
                    </a:p>
                  </a:txBody>
                  <a:tcPr marL="12700" marR="12700" marT="12700" marB="12700" anchor="ctr" anchorCtr="0" horzOverflow="overflow"/>
                </a:tc>
              </a:tr>
            </a:tbl>
          </a:graphicData>
        </a:graphic>
      </p:graphicFrame>
      <p:sp>
        <p:nvSpPr>
          <p:cNvPr id="465" name="Google Shape;461;p38"/>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9" name="Google Shape;466;p39"/>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470" name="Google Shape;467;p39"/>
          <p:cNvSpPr txBox="1"/>
          <p:nvPr/>
        </p:nvSpPr>
        <p:spPr>
          <a:xfrm>
            <a:off x="1166792" y="925102"/>
            <a:ext cx="16880392" cy="395814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ct val="116665"/>
              </a:lnSpc>
              <a:defRPr sz="7800">
                <a:solidFill>
                  <a:srgbClr val="FFFFFF"/>
                </a:solidFill>
                <a:latin typeface="Poppins"/>
                <a:ea typeface="Poppins"/>
                <a:cs typeface="Poppins"/>
                <a:sym typeface="Poppins"/>
              </a:defRPr>
            </a:pPr>
            <a:r>
              <a:t>Lactation</a:t>
            </a:r>
          </a:p>
          <a:p>
            <a:pPr>
              <a:spcBef>
                <a:spcPts val="1400"/>
              </a:spcBef>
            </a:pPr>
            <a:endParaRPr sz="7800">
              <a:solidFill>
                <a:srgbClr val="FFFFFF"/>
              </a:solidFill>
              <a:latin typeface="Poppins"/>
              <a:ea typeface="Poppins"/>
              <a:cs typeface="Poppins"/>
              <a:sym typeface="Poppins"/>
            </a:endParaRPr>
          </a:p>
        </p:txBody>
      </p:sp>
      <p:sp>
        <p:nvSpPr>
          <p:cNvPr id="471" name="Google Shape;468;p39"/>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472" name="Google Shape;469;p39"/>
          <p:cNvSpPr txBox="1"/>
          <p:nvPr/>
        </p:nvSpPr>
        <p:spPr>
          <a:xfrm>
            <a:off x="1230826" y="3740749"/>
            <a:ext cx="15192901" cy="45669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b="1" sz="2900">
                <a:latin typeface="Calibri"/>
                <a:ea typeface="Calibri"/>
                <a:cs typeface="Calibri"/>
                <a:sym typeface="Calibri"/>
              </a:defRPr>
            </a:pPr>
            <a:r>
              <a:t>Physiologic Characteristics</a:t>
            </a:r>
          </a:p>
          <a:p>
            <a:pPr marL="457200" indent="-317500">
              <a:spcBef>
                <a:spcPts val="1200"/>
              </a:spcBef>
              <a:buClr>
                <a:srgbClr val="000000"/>
              </a:buClr>
              <a:buSzPts val="2900"/>
              <a:buFont typeface="Calibri"/>
              <a:buChar char="•"/>
              <a:defRPr sz="2900">
                <a:latin typeface="Calibri"/>
                <a:ea typeface="Calibri"/>
                <a:cs typeface="Calibri"/>
                <a:sym typeface="Calibri"/>
              </a:defRPr>
            </a:pPr>
            <a:r>
              <a:t>Hormones (prolactin, oxytocin) stimulate milk production &amp; release</a:t>
            </a:r>
          </a:p>
          <a:p>
            <a:pPr marL="457200" indent="-317500">
              <a:spcBef>
                <a:spcPts val="1200"/>
              </a:spcBef>
              <a:buClr>
                <a:srgbClr val="000000"/>
              </a:buClr>
              <a:buSzPts val="2900"/>
              <a:buFont typeface="Calibri"/>
              <a:buChar char="•"/>
              <a:defRPr sz="2900">
                <a:latin typeface="Calibri"/>
                <a:ea typeface="Calibri"/>
                <a:cs typeface="Calibri"/>
                <a:sym typeface="Calibri"/>
              </a:defRPr>
            </a:pPr>
            <a:r>
              <a:t>Increased energy expenditure</a:t>
            </a:r>
          </a:p>
          <a:p>
            <a:pPr marL="457200" indent="-317500">
              <a:spcBef>
                <a:spcPts val="1200"/>
              </a:spcBef>
              <a:buClr>
                <a:srgbClr val="000000"/>
              </a:buClr>
              <a:buSzPts val="2900"/>
              <a:buFont typeface="Calibri"/>
              <a:buChar char="•"/>
              <a:defRPr sz="2900">
                <a:latin typeface="Calibri"/>
                <a:ea typeface="Calibri"/>
                <a:cs typeface="Calibri"/>
                <a:sym typeface="Calibri"/>
              </a:defRPr>
            </a:pPr>
            <a:r>
              <a:t>Redistribution of maternal stores to support milk composition</a:t>
            </a:r>
          </a:p>
          <a:p>
            <a:pPr>
              <a:spcBef>
                <a:spcPts val="1400"/>
              </a:spcBef>
              <a:defRPr b="1" sz="2900">
                <a:latin typeface="Calibri"/>
                <a:ea typeface="Calibri"/>
                <a:cs typeface="Calibri"/>
                <a:sym typeface="Calibri"/>
              </a:defRPr>
            </a:pPr>
            <a:r>
              <a:t>Nutritional Implications</a:t>
            </a:r>
          </a:p>
          <a:p>
            <a:pPr marL="457200" indent="-317500">
              <a:spcBef>
                <a:spcPts val="1200"/>
              </a:spcBef>
              <a:buClr>
                <a:srgbClr val="000000"/>
              </a:buClr>
              <a:buSzPts val="2900"/>
              <a:buFont typeface="Calibri"/>
              <a:buChar char="•"/>
              <a:defRPr sz="2900">
                <a:latin typeface="Calibri"/>
                <a:ea typeface="Calibri"/>
                <a:cs typeface="Calibri"/>
                <a:sym typeface="Calibri"/>
              </a:defRPr>
            </a:pPr>
            <a:r>
              <a:t>High fluid, energy, and micronutrient requirements</a:t>
            </a:r>
          </a:p>
          <a:p>
            <a:pPr marL="457200" indent="-317500">
              <a:spcBef>
                <a:spcPts val="1200"/>
              </a:spcBef>
              <a:buClr>
                <a:srgbClr val="000000"/>
              </a:buClr>
              <a:buSzPts val="2900"/>
              <a:buFont typeface="Calibri"/>
              <a:buChar char="•"/>
              <a:defRPr sz="2900">
                <a:latin typeface="Calibri"/>
                <a:ea typeface="Calibri"/>
                <a:cs typeface="Calibri"/>
                <a:sym typeface="Calibri"/>
              </a:defRPr>
            </a:pPr>
            <a:r>
              <a:t>Increased needs for iodine, B vitamins, and choline</a:t>
            </a:r>
          </a:p>
          <a:p>
            <a:pPr marL="457200" indent="-317500">
              <a:spcBef>
                <a:spcPts val="1200"/>
              </a:spcBef>
              <a:buClr>
                <a:srgbClr val="000000"/>
              </a:buClr>
              <a:buSzPts val="2900"/>
              <a:buFont typeface="Calibri"/>
              <a:buChar char="•"/>
              <a:defRPr sz="2900">
                <a:latin typeface="Calibri"/>
                <a:ea typeface="Calibri"/>
                <a:cs typeface="Calibri"/>
                <a:sym typeface="Calibri"/>
              </a:defRPr>
            </a:pPr>
            <a:r>
              <a:t>Support maternal nutrient stores</a:t>
            </a:r>
          </a:p>
        </p:txBody>
      </p:sp>
      <p:sp>
        <p:nvSpPr>
          <p:cNvPr id="473" name="Google Shape;470;p39"/>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74" name="Google Shape;471;p39"/>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 name="Google Shape;87;p4"/>
          <p:cNvSpPr/>
          <p:nvPr/>
        </p:nvSpPr>
        <p:spPr>
          <a:xfrm>
            <a:off x="-528001" y="-1"/>
            <a:ext cx="19048202" cy="3256202"/>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26" name="Google Shape;88;p4"/>
          <p:cNvSpPr txBox="1"/>
          <p:nvPr/>
        </p:nvSpPr>
        <p:spPr>
          <a:xfrm>
            <a:off x="1028699" y="398321"/>
            <a:ext cx="16812900" cy="2531515"/>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700">
                <a:solidFill>
                  <a:srgbClr val="0433FF"/>
                </a:solidFill>
                <a:latin typeface="Poppins"/>
                <a:ea typeface="Poppins"/>
                <a:cs typeface="Poppins"/>
                <a:sym typeface="Poppins"/>
              </a:defRPr>
            </a:lvl1pPr>
          </a:lstStyle>
          <a:p>
            <a:pPr/>
            <a:r>
              <a:t>Tailoring of Assessment &amp; Therapy Specific to the Life Cycle Stage</a:t>
            </a:r>
          </a:p>
        </p:txBody>
      </p:sp>
      <p:sp>
        <p:nvSpPr>
          <p:cNvPr id="127" name="Google Shape;89;p4"/>
          <p:cNvSpPr/>
          <p:nvPr/>
        </p:nvSpPr>
        <p:spPr>
          <a:xfrm>
            <a:off x="-2602379" y="-1"/>
            <a:ext cx="3256201" cy="3256202"/>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28" name="Google Shape;90;p4"/>
          <p:cNvSpPr txBox="1"/>
          <p:nvPr/>
        </p:nvSpPr>
        <p:spPr>
          <a:xfrm>
            <a:off x="918453" y="3552866"/>
            <a:ext cx="17033402" cy="6114475"/>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marL="240631" indent="-227931">
              <a:buClr>
                <a:srgbClr val="000000"/>
              </a:buClr>
              <a:buSzPts val="2600"/>
              <a:buFont typeface="Calibri"/>
              <a:buChar char="•"/>
              <a:defRPr sz="2600">
                <a:latin typeface="Calibri"/>
                <a:ea typeface="Calibri"/>
                <a:cs typeface="Calibri"/>
                <a:sym typeface="Calibri"/>
              </a:defRPr>
            </a:pPr>
            <a:r>
              <a:t>This means adjusting nutrition evaluation and treatment plans to match the unique physiological needs, growth patterns, hormonal changes, health risks, and lifestyle factors present at each stage of life to optimize health, development, and disease prevention.</a:t>
            </a:r>
          </a:p>
          <a:p>
            <a:pPr>
              <a:spcBef>
                <a:spcPts val="1200"/>
              </a:spcBef>
              <a:defRPr b="1" sz="2600">
                <a:latin typeface="Calibri"/>
                <a:ea typeface="Calibri"/>
                <a:cs typeface="Calibri"/>
                <a:sym typeface="Calibri"/>
              </a:defRPr>
            </a:pPr>
            <a:r>
              <a:t>Examples by stage:</a:t>
            </a:r>
          </a:p>
          <a:p>
            <a:pPr marL="457200" indent="-317500">
              <a:spcBef>
                <a:spcPts val="1200"/>
              </a:spcBef>
              <a:buClr>
                <a:srgbClr val="000000"/>
              </a:buClr>
              <a:buSzPts val="2600"/>
              <a:buFont typeface="Times Roman"/>
              <a:buChar char="•"/>
              <a:defRPr b="1" sz="2600">
                <a:latin typeface="Calibri"/>
                <a:ea typeface="Calibri"/>
                <a:cs typeface="Calibri"/>
                <a:sym typeface="Calibri"/>
              </a:defRPr>
            </a:pPr>
            <a:r>
              <a:t>Infancy:</a:t>
            </a:r>
            <a:r>
              <a:rPr b="0"/>
              <a:t> Focus on growth, feeding method (breast/formula), micronutrient needs (iron, vitamin D), and allergy risk.</a:t>
            </a:r>
          </a:p>
          <a:p>
            <a:pPr marL="457200" indent="-317500">
              <a:spcBef>
                <a:spcPts val="1200"/>
              </a:spcBef>
              <a:buClr>
                <a:srgbClr val="000000"/>
              </a:buClr>
              <a:buSzPts val="2600"/>
              <a:buFont typeface="Times Roman"/>
              <a:buChar char="•"/>
              <a:defRPr b="1" sz="2600">
                <a:latin typeface="Calibri"/>
                <a:ea typeface="Calibri"/>
                <a:cs typeface="Calibri"/>
                <a:sym typeface="Calibri"/>
              </a:defRPr>
            </a:pPr>
            <a:r>
              <a:t>Childhood:</a:t>
            </a:r>
            <a:r>
              <a:rPr b="0"/>
              <a:t> Support growth, bone development, and healthy eating patterns; assess nutrient adequacy and activity levels.</a:t>
            </a:r>
          </a:p>
          <a:p>
            <a:pPr marL="457200" indent="-317500">
              <a:spcBef>
                <a:spcPts val="1200"/>
              </a:spcBef>
              <a:buClr>
                <a:srgbClr val="000000"/>
              </a:buClr>
              <a:buSzPts val="2600"/>
              <a:buFont typeface="Times Roman"/>
              <a:buChar char="•"/>
              <a:defRPr b="1" sz="2600">
                <a:latin typeface="Calibri"/>
                <a:ea typeface="Calibri"/>
                <a:cs typeface="Calibri"/>
                <a:sym typeface="Calibri"/>
              </a:defRPr>
            </a:pPr>
            <a:r>
              <a:t>Adolescence:</a:t>
            </a:r>
            <a:r>
              <a:rPr b="0"/>
              <a:t> Address rapid growth, higher calorie and protein needs, iron status, body image concerns, and sport demands.</a:t>
            </a:r>
          </a:p>
          <a:p>
            <a:pPr marL="457200" indent="-317500">
              <a:spcBef>
                <a:spcPts val="1200"/>
              </a:spcBef>
              <a:buClr>
                <a:srgbClr val="000000"/>
              </a:buClr>
              <a:buSzPts val="2600"/>
              <a:buFont typeface="Times Roman"/>
              <a:buChar char="•"/>
              <a:defRPr b="1" sz="2600">
                <a:latin typeface="Calibri"/>
                <a:ea typeface="Calibri"/>
                <a:cs typeface="Calibri"/>
                <a:sym typeface="Calibri"/>
              </a:defRPr>
            </a:pPr>
            <a:r>
              <a:t>Adulthood:</a:t>
            </a:r>
            <a:r>
              <a:rPr b="0"/>
              <a:t> Emphasize weight management, metabolic health, stress, reproductive health, and chronic disease prevention.</a:t>
            </a:r>
          </a:p>
          <a:p>
            <a:pPr marL="457200" indent="-317500">
              <a:spcBef>
                <a:spcPts val="1200"/>
              </a:spcBef>
              <a:buClr>
                <a:srgbClr val="000000"/>
              </a:buClr>
              <a:buSzPts val="2600"/>
              <a:buFont typeface="Times Roman"/>
              <a:buChar char="•"/>
              <a:defRPr b="1" sz="2600">
                <a:latin typeface="Calibri"/>
                <a:ea typeface="Calibri"/>
                <a:cs typeface="Calibri"/>
                <a:sym typeface="Calibri"/>
              </a:defRPr>
            </a:pPr>
            <a:r>
              <a:t>Pregnancy/Lactation:</a:t>
            </a:r>
            <a:r>
              <a:rPr b="0"/>
              <a:t> Ensure adequate energy, protein, iron, folate, iodine, choline, DHA, and safe supplementation.</a:t>
            </a:r>
          </a:p>
          <a:p>
            <a:pPr marL="457200" indent="-317500">
              <a:spcBef>
                <a:spcPts val="1200"/>
              </a:spcBef>
              <a:buClr>
                <a:srgbClr val="000000"/>
              </a:buClr>
              <a:buSzPts val="2600"/>
              <a:buFont typeface="Times Roman"/>
              <a:buChar char="•"/>
              <a:defRPr b="1" sz="2600">
                <a:latin typeface="Calibri"/>
                <a:ea typeface="Calibri"/>
                <a:cs typeface="Calibri"/>
                <a:sym typeface="Calibri"/>
              </a:defRPr>
            </a:pPr>
            <a:r>
              <a:t>Older Adults:</a:t>
            </a:r>
            <a:r>
              <a:rPr b="0"/>
              <a:t> Focus on preserving muscle mass (protein), bone health (calcium/vitamin D), hydration, digestion, and medication–nutrient interactions.</a:t>
            </a:r>
          </a:p>
        </p:txBody>
      </p:sp>
      <p:sp>
        <p:nvSpPr>
          <p:cNvPr id="129" name="Google Shape;91;p4"/>
          <p:cNvSpPr txBox="1"/>
          <p:nvPr>
            <p:ph type="sldNum" sz="quarter" idx="4294967295"/>
          </p:nvPr>
        </p:nvSpPr>
        <p:spPr>
          <a:xfrm>
            <a:off x="8505459" y="6414780"/>
            <a:ext cx="181293"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30" name="Google Shape;92;p4"/>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8" name="Google Shape;476;p40"/>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479" name="Google Shape;477;p40"/>
          <p:cNvSpPr txBox="1"/>
          <p:nvPr/>
        </p:nvSpPr>
        <p:spPr>
          <a:xfrm>
            <a:off x="1205068" y="928103"/>
            <a:ext cx="16812960" cy="176794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Infancy (0–12 months)</a:t>
            </a:r>
          </a:p>
        </p:txBody>
      </p:sp>
      <p:sp>
        <p:nvSpPr>
          <p:cNvPr id="480" name="Google Shape;478;p40"/>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481" name="Google Shape;479;p40"/>
          <p:cNvSpPr txBox="1"/>
          <p:nvPr/>
        </p:nvSpPr>
        <p:spPr>
          <a:xfrm>
            <a:off x="1344827" y="3565283"/>
            <a:ext cx="14706601" cy="5926828"/>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defRPr b="1" sz="2500">
                <a:latin typeface="Calibri"/>
                <a:ea typeface="Calibri"/>
                <a:cs typeface="Calibri"/>
                <a:sym typeface="Calibri"/>
              </a:defRPr>
            </a:pPr>
            <a:r>
              <a:t>Physiologic Characteristics</a:t>
            </a:r>
          </a:p>
          <a:p>
            <a:pPr marL="457200" indent="-311150">
              <a:spcBef>
                <a:spcPts val="1200"/>
              </a:spcBef>
              <a:buClr>
                <a:srgbClr val="000000"/>
              </a:buClr>
              <a:buSzPts val="2500"/>
              <a:buFont typeface="Calibri"/>
              <a:buChar char="•"/>
              <a:defRPr sz="2500">
                <a:latin typeface="Calibri"/>
                <a:ea typeface="Calibri"/>
                <a:cs typeface="Calibri"/>
                <a:sym typeface="Calibri"/>
              </a:defRPr>
            </a:pPr>
            <a:r>
              <a:t>Rapid growth: weight doubles by 4–6 months; triples by 12 months</a:t>
            </a:r>
          </a:p>
          <a:p>
            <a:pPr marL="457200" indent="-311150">
              <a:spcBef>
                <a:spcPts val="1200"/>
              </a:spcBef>
              <a:buClr>
                <a:srgbClr val="000000"/>
              </a:buClr>
              <a:buSzPts val="2500"/>
              <a:buFont typeface="Calibri"/>
              <a:buChar char="•"/>
              <a:defRPr sz="2500">
                <a:latin typeface="Calibri"/>
                <a:ea typeface="Calibri"/>
                <a:cs typeface="Calibri"/>
                <a:sym typeface="Calibri"/>
              </a:defRPr>
            </a:pPr>
            <a:r>
              <a:t>High metabolic rate (fastest of all life stages)</a:t>
            </a:r>
          </a:p>
          <a:p>
            <a:pPr marL="457200" indent="-311150">
              <a:spcBef>
                <a:spcPts val="1200"/>
              </a:spcBef>
              <a:buClr>
                <a:srgbClr val="000000"/>
              </a:buClr>
              <a:buSzPts val="2500"/>
              <a:buFont typeface="Calibri"/>
              <a:buChar char="•"/>
              <a:defRPr sz="2500">
                <a:latin typeface="Calibri"/>
                <a:ea typeface="Calibri"/>
                <a:cs typeface="Calibri"/>
                <a:sym typeface="Calibri"/>
              </a:defRPr>
            </a:pPr>
            <a:r>
              <a:t>Immature kidneys → limited ability to concentrate urine</a:t>
            </a:r>
          </a:p>
          <a:p>
            <a:pPr marL="457200" indent="-311150">
              <a:spcBef>
                <a:spcPts val="1200"/>
              </a:spcBef>
              <a:buClr>
                <a:srgbClr val="000000"/>
              </a:buClr>
              <a:buSzPts val="2500"/>
              <a:buFont typeface="Calibri"/>
              <a:buChar char="•"/>
              <a:defRPr sz="2500">
                <a:latin typeface="Calibri"/>
                <a:ea typeface="Calibri"/>
                <a:cs typeface="Calibri"/>
                <a:sym typeface="Calibri"/>
              </a:defRPr>
            </a:pPr>
            <a:r>
              <a:t>Immature GI tract → enhanced nutrient absorption but low solute tolerance</a:t>
            </a:r>
          </a:p>
          <a:p>
            <a:pPr marL="457200" indent="-311150">
              <a:spcBef>
                <a:spcPts val="1200"/>
              </a:spcBef>
              <a:buClr>
                <a:srgbClr val="000000"/>
              </a:buClr>
              <a:buSzPts val="2500"/>
              <a:buFont typeface="Calibri"/>
              <a:buChar char="•"/>
              <a:defRPr sz="2500">
                <a:latin typeface="Calibri"/>
                <a:ea typeface="Calibri"/>
                <a:cs typeface="Calibri"/>
                <a:sym typeface="Calibri"/>
              </a:defRPr>
            </a:pPr>
            <a:r>
              <a:t>Developing immune system (passive immunity from breast milk)</a:t>
            </a:r>
          </a:p>
          <a:p>
            <a:pPr>
              <a:spcBef>
                <a:spcPts val="1400"/>
              </a:spcBef>
            </a:pPr>
            <a:endParaRPr sz="2500">
              <a:latin typeface="Calibri"/>
              <a:ea typeface="Calibri"/>
              <a:cs typeface="Calibri"/>
              <a:sym typeface="Calibri"/>
            </a:endParaRPr>
          </a:p>
          <a:p>
            <a:pPr>
              <a:spcBef>
                <a:spcPts val="1400"/>
              </a:spcBef>
              <a:defRPr b="1" sz="2500">
                <a:latin typeface="Calibri"/>
                <a:ea typeface="Calibri"/>
                <a:cs typeface="Calibri"/>
                <a:sym typeface="Calibri"/>
              </a:defRPr>
            </a:pPr>
            <a:r>
              <a:t>Nutritional Implications</a:t>
            </a:r>
          </a:p>
          <a:p>
            <a:pPr marL="457200" indent="-311150">
              <a:spcBef>
                <a:spcPts val="1200"/>
              </a:spcBef>
              <a:buClr>
                <a:srgbClr val="000000"/>
              </a:buClr>
              <a:buSzPts val="2500"/>
              <a:buFont typeface="Calibri"/>
              <a:buChar char="•"/>
              <a:defRPr sz="2500">
                <a:latin typeface="Calibri"/>
                <a:ea typeface="Calibri"/>
                <a:cs typeface="Calibri"/>
                <a:sym typeface="Calibri"/>
              </a:defRPr>
            </a:pPr>
            <a:r>
              <a:t>High energy &amp; protein needs per kg</a:t>
            </a:r>
          </a:p>
          <a:p>
            <a:pPr marL="457200" indent="-311150">
              <a:spcBef>
                <a:spcPts val="1200"/>
              </a:spcBef>
              <a:buClr>
                <a:srgbClr val="000000"/>
              </a:buClr>
              <a:buSzPts val="2500"/>
              <a:buFont typeface="Calibri"/>
              <a:buChar char="•"/>
              <a:defRPr sz="2500">
                <a:latin typeface="Calibri"/>
                <a:ea typeface="Calibri"/>
                <a:cs typeface="Calibri"/>
                <a:sym typeface="Calibri"/>
              </a:defRPr>
            </a:pPr>
            <a:r>
              <a:t>Need DHA for brain development</a:t>
            </a:r>
          </a:p>
          <a:p>
            <a:pPr marL="457200" indent="-311150">
              <a:spcBef>
                <a:spcPts val="1200"/>
              </a:spcBef>
              <a:buClr>
                <a:srgbClr val="000000"/>
              </a:buClr>
              <a:buSzPts val="2500"/>
              <a:buFont typeface="Calibri"/>
              <a:buChar char="•"/>
              <a:defRPr sz="2500">
                <a:latin typeface="Calibri"/>
                <a:ea typeface="Calibri"/>
                <a:cs typeface="Calibri"/>
                <a:sym typeface="Calibri"/>
              </a:defRPr>
            </a:pPr>
            <a:r>
              <a:t>Breast milk recommended → ideal nutrient balance</a:t>
            </a:r>
          </a:p>
        </p:txBody>
      </p:sp>
      <p:sp>
        <p:nvSpPr>
          <p:cNvPr id="482" name="Google Shape;480;p40"/>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83" name="Google Shape;481;p40"/>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7" name="Google Shape;486;p41"/>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488" name="Google Shape;487;p41"/>
          <p:cNvSpPr txBox="1"/>
          <p:nvPr/>
        </p:nvSpPr>
        <p:spPr>
          <a:xfrm>
            <a:off x="961004" y="327383"/>
            <a:ext cx="16880402" cy="258654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ct val="116665"/>
              </a:lnSpc>
              <a:defRPr sz="7800">
                <a:solidFill>
                  <a:srgbClr val="FFFFFF"/>
                </a:solidFill>
                <a:latin typeface="Poppins"/>
                <a:ea typeface="Poppins"/>
                <a:cs typeface="Poppins"/>
                <a:sym typeface="Poppins"/>
              </a:defRPr>
            </a:pPr>
            <a:r>
              <a:t>Toddler &amp; Early Childhood </a:t>
            </a:r>
          </a:p>
          <a:p>
            <a:pPr>
              <a:lnSpc>
                <a:spcPct val="116665"/>
              </a:lnSpc>
              <a:defRPr sz="7800">
                <a:solidFill>
                  <a:srgbClr val="FFFFFF"/>
                </a:solidFill>
                <a:latin typeface="Poppins"/>
                <a:ea typeface="Poppins"/>
                <a:cs typeface="Poppins"/>
                <a:sym typeface="Poppins"/>
              </a:defRPr>
            </a:pPr>
            <a:r>
              <a:t>(1–5 years)</a:t>
            </a:r>
          </a:p>
        </p:txBody>
      </p:sp>
      <p:sp>
        <p:nvSpPr>
          <p:cNvPr id="489" name="Google Shape;488;p41"/>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490" name="Google Shape;489;p41"/>
          <p:cNvSpPr txBox="1"/>
          <p:nvPr/>
        </p:nvSpPr>
        <p:spPr>
          <a:xfrm>
            <a:off x="1104551" y="3867023"/>
            <a:ext cx="12394801" cy="620521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b="1" sz="2900">
                <a:latin typeface="Calibri"/>
                <a:ea typeface="Calibri"/>
                <a:cs typeface="Calibri"/>
                <a:sym typeface="Calibri"/>
              </a:defRPr>
            </a:pPr>
            <a:r>
              <a:t>Physiologic Characteristics</a:t>
            </a:r>
          </a:p>
          <a:p>
            <a:pPr marL="457200" indent="-317500">
              <a:spcBef>
                <a:spcPts val="1200"/>
              </a:spcBef>
              <a:buClr>
                <a:srgbClr val="000000"/>
              </a:buClr>
              <a:buSzPts val="2900"/>
              <a:buFont typeface="Calibri"/>
              <a:buChar char="•"/>
              <a:defRPr sz="2900">
                <a:latin typeface="Calibri"/>
                <a:ea typeface="Calibri"/>
                <a:cs typeface="Calibri"/>
                <a:sym typeface="Calibri"/>
              </a:defRPr>
            </a:pPr>
            <a:r>
              <a:t>Slower growth rate than infancy</a:t>
            </a:r>
          </a:p>
          <a:p>
            <a:pPr marL="457200" indent="-317500">
              <a:spcBef>
                <a:spcPts val="1200"/>
              </a:spcBef>
              <a:buClr>
                <a:srgbClr val="000000"/>
              </a:buClr>
              <a:buSzPts val="2900"/>
              <a:buFont typeface="Calibri"/>
              <a:buChar char="•"/>
              <a:defRPr sz="2900">
                <a:latin typeface="Calibri"/>
                <a:ea typeface="Calibri"/>
                <a:cs typeface="Calibri"/>
                <a:sym typeface="Calibri"/>
              </a:defRPr>
            </a:pPr>
            <a:r>
              <a:t>GI tract matures → improved digestion</a:t>
            </a:r>
          </a:p>
          <a:p>
            <a:pPr marL="457200" indent="-317500">
              <a:spcBef>
                <a:spcPts val="1200"/>
              </a:spcBef>
              <a:buClr>
                <a:srgbClr val="000000"/>
              </a:buClr>
              <a:buSzPts val="2900"/>
              <a:buFont typeface="Calibri"/>
              <a:buChar char="•"/>
              <a:defRPr sz="2900">
                <a:latin typeface="Calibri"/>
                <a:ea typeface="Calibri"/>
                <a:cs typeface="Calibri"/>
                <a:sym typeface="Calibri"/>
              </a:defRPr>
            </a:pPr>
            <a:r>
              <a:t>Motor skill development → more self-feeding</a:t>
            </a:r>
          </a:p>
          <a:p>
            <a:pPr marL="457200" indent="-317500">
              <a:spcBef>
                <a:spcPts val="1200"/>
              </a:spcBef>
              <a:buClr>
                <a:srgbClr val="000000"/>
              </a:buClr>
              <a:buSzPts val="2900"/>
              <a:buFont typeface="Calibri"/>
              <a:buChar char="•"/>
              <a:defRPr sz="2900">
                <a:latin typeface="Calibri"/>
                <a:ea typeface="Calibri"/>
                <a:cs typeface="Calibri"/>
                <a:sym typeface="Calibri"/>
              </a:defRPr>
            </a:pPr>
            <a:r>
              <a:t>The immune system continues maturing</a:t>
            </a:r>
          </a:p>
          <a:p>
            <a:pPr>
              <a:spcBef>
                <a:spcPts val="1200"/>
              </a:spcBef>
            </a:pPr>
            <a:endParaRPr sz="2900">
              <a:latin typeface="Calibri"/>
              <a:ea typeface="Calibri"/>
              <a:cs typeface="Calibri"/>
              <a:sym typeface="Calibri"/>
            </a:endParaRPr>
          </a:p>
          <a:p>
            <a:pPr>
              <a:spcBef>
                <a:spcPts val="1400"/>
              </a:spcBef>
              <a:defRPr b="1" sz="2900">
                <a:latin typeface="Calibri"/>
                <a:ea typeface="Calibri"/>
                <a:cs typeface="Calibri"/>
                <a:sym typeface="Calibri"/>
              </a:defRPr>
            </a:pPr>
            <a:r>
              <a:t>Nutritional Implications</a:t>
            </a:r>
          </a:p>
          <a:p>
            <a:pPr marL="457200" indent="-317500">
              <a:spcBef>
                <a:spcPts val="1200"/>
              </a:spcBef>
              <a:buClr>
                <a:srgbClr val="000000"/>
              </a:buClr>
              <a:buSzPts val="2900"/>
              <a:buFont typeface="Calibri"/>
              <a:buChar char="•"/>
              <a:defRPr sz="2900">
                <a:latin typeface="Calibri"/>
                <a:ea typeface="Calibri"/>
                <a:cs typeface="Calibri"/>
                <a:sym typeface="Calibri"/>
              </a:defRPr>
            </a:pPr>
            <a:r>
              <a:t>Moderate energy needs</a:t>
            </a:r>
          </a:p>
          <a:p>
            <a:pPr marL="457200" indent="-317500">
              <a:spcBef>
                <a:spcPts val="1200"/>
              </a:spcBef>
              <a:buClr>
                <a:srgbClr val="000000"/>
              </a:buClr>
              <a:buSzPts val="2900"/>
              <a:buFont typeface="Calibri"/>
              <a:buChar char="•"/>
              <a:defRPr sz="2900">
                <a:latin typeface="Calibri"/>
                <a:ea typeface="Calibri"/>
                <a:cs typeface="Calibri"/>
                <a:sym typeface="Calibri"/>
              </a:defRPr>
            </a:pPr>
            <a:r>
              <a:t>Increased need for calcium, vitamin D, and iron for bone and blood development</a:t>
            </a:r>
          </a:p>
          <a:p>
            <a:pPr marL="457200" indent="-317500">
              <a:spcBef>
                <a:spcPts val="1200"/>
              </a:spcBef>
              <a:buClr>
                <a:srgbClr val="000000"/>
              </a:buClr>
              <a:buSzPts val="2900"/>
              <a:buFont typeface="Calibri"/>
              <a:buChar char="•"/>
              <a:defRPr sz="2900">
                <a:latin typeface="Calibri"/>
                <a:ea typeface="Calibri"/>
                <a:cs typeface="Calibri"/>
                <a:sym typeface="Calibri"/>
              </a:defRPr>
            </a:pPr>
            <a:r>
              <a:t>Risk of picky eating and micronutrient gaps</a:t>
            </a:r>
          </a:p>
        </p:txBody>
      </p:sp>
      <p:sp>
        <p:nvSpPr>
          <p:cNvPr id="491" name="Google Shape;490;p41"/>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92" name="Google Shape;491;p41"/>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6" name="Google Shape;496;p42"/>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497" name="Google Shape;497;p42"/>
          <p:cNvSpPr txBox="1"/>
          <p:nvPr/>
        </p:nvSpPr>
        <p:spPr>
          <a:xfrm>
            <a:off x="1166792" y="925102"/>
            <a:ext cx="16880392"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Middle Childhood (6–12 years)</a:t>
            </a:r>
          </a:p>
        </p:txBody>
      </p:sp>
      <p:sp>
        <p:nvSpPr>
          <p:cNvPr id="498" name="Google Shape;498;p42"/>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499" name="Google Shape;499;p42"/>
          <p:cNvSpPr txBox="1"/>
          <p:nvPr/>
        </p:nvSpPr>
        <p:spPr>
          <a:xfrm>
            <a:off x="1378136" y="3867024"/>
            <a:ext cx="10180802" cy="518921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b="1" sz="2900">
                <a:latin typeface="Calibri"/>
                <a:ea typeface="Calibri"/>
                <a:cs typeface="Calibri"/>
                <a:sym typeface="Calibri"/>
              </a:defRPr>
            </a:pPr>
            <a:r>
              <a:t>Physiologic Characteristics</a:t>
            </a:r>
          </a:p>
          <a:p>
            <a:pPr marL="457200" indent="-317500">
              <a:spcBef>
                <a:spcPts val="1200"/>
              </a:spcBef>
              <a:buClr>
                <a:srgbClr val="000000"/>
              </a:buClr>
              <a:buSzPts val="2900"/>
              <a:buFont typeface="Calibri"/>
              <a:buChar char="•"/>
              <a:defRPr sz="2900">
                <a:latin typeface="Calibri"/>
                <a:ea typeface="Calibri"/>
                <a:cs typeface="Calibri"/>
                <a:sym typeface="Calibri"/>
              </a:defRPr>
            </a:pPr>
            <a:r>
              <a:t>Steady growth, increasing muscle and bone mass</a:t>
            </a:r>
          </a:p>
          <a:p>
            <a:pPr marL="457200" indent="-317500">
              <a:spcBef>
                <a:spcPts val="1200"/>
              </a:spcBef>
              <a:buClr>
                <a:srgbClr val="000000"/>
              </a:buClr>
              <a:buSzPts val="2900"/>
              <a:buFont typeface="Calibri"/>
              <a:buChar char="•"/>
              <a:defRPr sz="2900">
                <a:latin typeface="Calibri"/>
                <a:ea typeface="Calibri"/>
                <a:cs typeface="Calibri"/>
                <a:sym typeface="Calibri"/>
              </a:defRPr>
            </a:pPr>
            <a:r>
              <a:t>Increased cognitive development</a:t>
            </a:r>
          </a:p>
          <a:p>
            <a:pPr marL="457200" indent="-317500">
              <a:spcBef>
                <a:spcPts val="1200"/>
              </a:spcBef>
              <a:buClr>
                <a:srgbClr val="000000"/>
              </a:buClr>
              <a:buSzPts val="2900"/>
              <a:buFont typeface="Calibri"/>
              <a:buChar char="•"/>
              <a:defRPr sz="2900">
                <a:latin typeface="Calibri"/>
                <a:ea typeface="Calibri"/>
                <a:cs typeface="Calibri"/>
                <a:sym typeface="Calibri"/>
              </a:defRPr>
            </a:pPr>
            <a:r>
              <a:t>Hormone levels begin shifting before puberty</a:t>
            </a:r>
          </a:p>
          <a:p>
            <a:pPr>
              <a:spcBef>
                <a:spcPts val="1400"/>
              </a:spcBef>
            </a:pPr>
            <a:endParaRPr sz="2900">
              <a:latin typeface="Calibri"/>
              <a:ea typeface="Calibri"/>
              <a:cs typeface="Calibri"/>
              <a:sym typeface="Calibri"/>
            </a:endParaRPr>
          </a:p>
          <a:p>
            <a:pPr>
              <a:spcBef>
                <a:spcPts val="1400"/>
              </a:spcBef>
              <a:defRPr b="1" sz="2900">
                <a:latin typeface="Calibri"/>
                <a:ea typeface="Calibri"/>
                <a:cs typeface="Calibri"/>
                <a:sym typeface="Calibri"/>
              </a:defRPr>
            </a:pPr>
            <a:r>
              <a:t>Nutritional Implications</a:t>
            </a:r>
          </a:p>
          <a:p>
            <a:pPr marL="457200" indent="-317500">
              <a:spcBef>
                <a:spcPts val="1200"/>
              </a:spcBef>
              <a:buClr>
                <a:srgbClr val="000000"/>
              </a:buClr>
              <a:buSzPts val="2900"/>
              <a:buFont typeface="Calibri"/>
              <a:buChar char="•"/>
              <a:defRPr sz="2900">
                <a:latin typeface="Calibri"/>
                <a:ea typeface="Calibri"/>
                <a:cs typeface="Calibri"/>
                <a:sym typeface="Calibri"/>
              </a:defRPr>
            </a:pPr>
            <a:r>
              <a:t>Higher needs for calcium, vitamin D, and phosphorus</a:t>
            </a:r>
          </a:p>
          <a:p>
            <a:pPr marL="457200" indent="-317500">
              <a:spcBef>
                <a:spcPts val="1200"/>
              </a:spcBef>
              <a:buClr>
                <a:srgbClr val="000000"/>
              </a:buClr>
              <a:buSzPts val="2900"/>
              <a:buFont typeface="Calibri"/>
              <a:buChar char="•"/>
              <a:defRPr sz="2900">
                <a:latin typeface="Calibri"/>
                <a:ea typeface="Calibri"/>
                <a:cs typeface="Calibri"/>
                <a:sym typeface="Calibri"/>
              </a:defRPr>
            </a:pPr>
            <a:r>
              <a:t>Increased energy needs for activity</a:t>
            </a:r>
          </a:p>
          <a:p>
            <a:pPr marL="457200" indent="-317500">
              <a:spcBef>
                <a:spcPts val="1200"/>
              </a:spcBef>
              <a:buClr>
                <a:srgbClr val="000000"/>
              </a:buClr>
              <a:buSzPts val="2900"/>
              <a:buFont typeface="Calibri"/>
              <a:buChar char="•"/>
              <a:defRPr sz="2900">
                <a:latin typeface="Calibri"/>
                <a:ea typeface="Calibri"/>
                <a:cs typeface="Calibri"/>
                <a:sym typeface="Calibri"/>
              </a:defRPr>
            </a:pPr>
            <a:r>
              <a:t>Establish lifelong eating patterns</a:t>
            </a:r>
          </a:p>
        </p:txBody>
      </p:sp>
      <p:sp>
        <p:nvSpPr>
          <p:cNvPr id="500" name="Google Shape;500;p42"/>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501" name="Google Shape;501;p42"/>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5" name="Google Shape;506;p43"/>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506" name="Google Shape;507;p43"/>
          <p:cNvSpPr txBox="1"/>
          <p:nvPr/>
        </p:nvSpPr>
        <p:spPr>
          <a:xfrm>
            <a:off x="1166792" y="925102"/>
            <a:ext cx="16880392"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Adolescence (13–18 years)</a:t>
            </a:r>
          </a:p>
        </p:txBody>
      </p:sp>
      <p:sp>
        <p:nvSpPr>
          <p:cNvPr id="507" name="Google Shape;508;p43"/>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508" name="Google Shape;509;p43"/>
          <p:cNvSpPr txBox="1"/>
          <p:nvPr/>
        </p:nvSpPr>
        <p:spPr>
          <a:xfrm>
            <a:off x="1378136" y="2920004"/>
            <a:ext cx="10180802" cy="697991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133350" indent="190500"/>
            <a:endParaRPr sz="2900">
              <a:latin typeface="Calibri"/>
              <a:ea typeface="Calibri"/>
              <a:cs typeface="Calibri"/>
              <a:sym typeface="Calibri"/>
            </a:endParaRPr>
          </a:p>
          <a:p>
            <a:pPr>
              <a:spcBef>
                <a:spcPts val="1400"/>
              </a:spcBef>
              <a:defRPr b="1" sz="2900">
                <a:latin typeface="Calibri"/>
                <a:ea typeface="Calibri"/>
                <a:cs typeface="Calibri"/>
                <a:sym typeface="Calibri"/>
              </a:defRPr>
            </a:pPr>
            <a:r>
              <a:t>Physiologic Characteristics</a:t>
            </a:r>
          </a:p>
          <a:p>
            <a:pPr marL="457200" indent="-317500">
              <a:spcBef>
                <a:spcPts val="1200"/>
              </a:spcBef>
              <a:buClr>
                <a:srgbClr val="000000"/>
              </a:buClr>
              <a:buSzPts val="2900"/>
              <a:buFont typeface="Calibri"/>
              <a:buChar char="•"/>
              <a:defRPr sz="2900">
                <a:latin typeface="Calibri"/>
                <a:ea typeface="Calibri"/>
                <a:cs typeface="Calibri"/>
                <a:sym typeface="Calibri"/>
              </a:defRPr>
            </a:pPr>
            <a:r>
              <a:t>Puberty → rapid growth, sexual maturation</a:t>
            </a:r>
          </a:p>
          <a:p>
            <a:pPr marL="457200" indent="-317500">
              <a:spcBef>
                <a:spcPts val="1200"/>
              </a:spcBef>
              <a:buClr>
                <a:srgbClr val="000000"/>
              </a:buClr>
              <a:buSzPts val="2900"/>
              <a:buFont typeface="Calibri"/>
              <a:buChar char="•"/>
              <a:defRPr sz="2900">
                <a:latin typeface="Calibri"/>
                <a:ea typeface="Calibri"/>
                <a:cs typeface="Calibri"/>
                <a:sym typeface="Calibri"/>
              </a:defRPr>
            </a:pPr>
            <a:r>
              <a:t>Increased lean body mass (especially in males)</a:t>
            </a:r>
          </a:p>
          <a:p>
            <a:pPr marL="457200" indent="-317500">
              <a:spcBef>
                <a:spcPts val="1200"/>
              </a:spcBef>
              <a:buClr>
                <a:srgbClr val="000000"/>
              </a:buClr>
              <a:buSzPts val="2900"/>
              <a:buFont typeface="Calibri"/>
              <a:buChar char="•"/>
              <a:defRPr sz="2900">
                <a:latin typeface="Calibri"/>
                <a:ea typeface="Calibri"/>
                <a:cs typeface="Calibri"/>
                <a:sym typeface="Calibri"/>
              </a:defRPr>
            </a:pPr>
            <a:r>
              <a:t>Increase in bone density</a:t>
            </a:r>
          </a:p>
          <a:p>
            <a:pPr marL="457200" indent="-317500">
              <a:spcBef>
                <a:spcPts val="1200"/>
              </a:spcBef>
              <a:buClr>
                <a:srgbClr val="000000"/>
              </a:buClr>
              <a:buSzPts val="2900"/>
              <a:buFont typeface="Calibri"/>
              <a:buChar char="•"/>
              <a:defRPr sz="2900">
                <a:latin typeface="Calibri"/>
                <a:ea typeface="Calibri"/>
                <a:cs typeface="Calibri"/>
                <a:sym typeface="Calibri"/>
              </a:defRPr>
            </a:pPr>
            <a:r>
              <a:t>Hormonal changes affecting appetite and metabolism</a:t>
            </a:r>
          </a:p>
          <a:p>
            <a:pPr>
              <a:spcBef>
                <a:spcPts val="1200"/>
              </a:spcBef>
            </a:pPr>
            <a:endParaRPr sz="2900">
              <a:latin typeface="Calibri"/>
              <a:ea typeface="Calibri"/>
              <a:cs typeface="Calibri"/>
              <a:sym typeface="Calibri"/>
            </a:endParaRPr>
          </a:p>
          <a:p>
            <a:pPr>
              <a:spcBef>
                <a:spcPts val="1400"/>
              </a:spcBef>
              <a:defRPr b="1" sz="2900">
                <a:latin typeface="Calibri"/>
                <a:ea typeface="Calibri"/>
                <a:cs typeface="Calibri"/>
                <a:sym typeface="Calibri"/>
              </a:defRPr>
            </a:pPr>
            <a:r>
              <a:t>Nutritional Implications</a:t>
            </a:r>
          </a:p>
          <a:p>
            <a:pPr marL="457200" indent="-317500">
              <a:spcBef>
                <a:spcPts val="1200"/>
              </a:spcBef>
              <a:buClr>
                <a:srgbClr val="000000"/>
              </a:buClr>
              <a:buSzPts val="2900"/>
              <a:buFont typeface="Calibri"/>
              <a:buChar char="•"/>
              <a:defRPr sz="2900">
                <a:latin typeface="Calibri"/>
                <a:ea typeface="Calibri"/>
                <a:cs typeface="Calibri"/>
                <a:sym typeface="Calibri"/>
              </a:defRPr>
            </a:pPr>
            <a:r>
              <a:t>Higher energy, protein, iron, and calcium needs</a:t>
            </a:r>
          </a:p>
          <a:p>
            <a:pPr marL="457200" indent="-317500">
              <a:spcBef>
                <a:spcPts val="1200"/>
              </a:spcBef>
              <a:buClr>
                <a:srgbClr val="000000"/>
              </a:buClr>
              <a:buSzPts val="2900"/>
              <a:buFont typeface="Calibri"/>
              <a:buChar char="•"/>
              <a:defRPr sz="2900">
                <a:latin typeface="Calibri"/>
                <a:ea typeface="Calibri"/>
                <a:cs typeface="Calibri"/>
                <a:sym typeface="Calibri"/>
              </a:defRPr>
            </a:pPr>
            <a:r>
              <a:t>Peak bone mass formation requires adequate vitamin D &amp; K</a:t>
            </a:r>
          </a:p>
          <a:p>
            <a:pPr marL="457200" indent="-317500">
              <a:spcBef>
                <a:spcPts val="1200"/>
              </a:spcBef>
              <a:buClr>
                <a:srgbClr val="000000"/>
              </a:buClr>
              <a:buSzPts val="2900"/>
              <a:buFont typeface="Calibri"/>
              <a:buChar char="•"/>
              <a:defRPr sz="2900">
                <a:latin typeface="Calibri"/>
                <a:ea typeface="Calibri"/>
                <a:cs typeface="Calibri"/>
                <a:sym typeface="Calibri"/>
              </a:defRPr>
            </a:pPr>
            <a:r>
              <a:t>Females: increased iron losses due to menstruation</a:t>
            </a:r>
          </a:p>
          <a:p>
            <a:pPr marL="457200" indent="-317500">
              <a:spcBef>
                <a:spcPts val="1200"/>
              </a:spcBef>
              <a:buClr>
                <a:srgbClr val="000000"/>
              </a:buClr>
              <a:buSzPts val="2900"/>
              <a:buFont typeface="Calibri"/>
              <a:buChar char="•"/>
              <a:defRPr sz="2900">
                <a:latin typeface="Calibri"/>
                <a:ea typeface="Calibri"/>
                <a:cs typeface="Calibri"/>
                <a:sym typeface="Calibri"/>
              </a:defRPr>
            </a:pPr>
            <a:r>
              <a:t>Risk of disordered eating patterns</a:t>
            </a:r>
          </a:p>
        </p:txBody>
      </p:sp>
      <p:sp>
        <p:nvSpPr>
          <p:cNvPr id="509" name="Google Shape;510;p43"/>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510" name="Google Shape;511;p43"/>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4" name="Google Shape;516;p44"/>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515" name="Google Shape;517;p44"/>
          <p:cNvSpPr txBox="1"/>
          <p:nvPr/>
        </p:nvSpPr>
        <p:spPr>
          <a:xfrm>
            <a:off x="1166792" y="925102"/>
            <a:ext cx="16880392"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Early Adulthood (19–30 years)</a:t>
            </a:r>
          </a:p>
        </p:txBody>
      </p:sp>
      <p:sp>
        <p:nvSpPr>
          <p:cNvPr id="516" name="Google Shape;518;p44"/>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517" name="Google Shape;519;p44"/>
          <p:cNvSpPr txBox="1"/>
          <p:nvPr/>
        </p:nvSpPr>
        <p:spPr>
          <a:xfrm>
            <a:off x="1378136" y="3888068"/>
            <a:ext cx="10180802" cy="518921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b="1" sz="2900">
                <a:latin typeface="Calibri"/>
                <a:ea typeface="Calibri"/>
                <a:cs typeface="Calibri"/>
                <a:sym typeface="Calibri"/>
              </a:defRPr>
            </a:pPr>
            <a:r>
              <a:t>Physiologic Characteristics</a:t>
            </a:r>
          </a:p>
          <a:p>
            <a:pPr marL="457200" indent="-317500">
              <a:spcBef>
                <a:spcPts val="1200"/>
              </a:spcBef>
              <a:buClr>
                <a:srgbClr val="000000"/>
              </a:buClr>
              <a:buSzPts val="2900"/>
              <a:buFont typeface="Calibri"/>
              <a:buChar char="•"/>
              <a:defRPr sz="2900">
                <a:latin typeface="Calibri"/>
                <a:ea typeface="Calibri"/>
                <a:cs typeface="Calibri"/>
                <a:sym typeface="Calibri"/>
              </a:defRPr>
            </a:pPr>
            <a:r>
              <a:t>Peak physical condition and metabolic efficiency</a:t>
            </a:r>
          </a:p>
          <a:p>
            <a:pPr marL="457200" indent="-317500">
              <a:spcBef>
                <a:spcPts val="1200"/>
              </a:spcBef>
              <a:buClr>
                <a:srgbClr val="000000"/>
              </a:buClr>
              <a:buSzPts val="2900"/>
              <a:buFont typeface="Calibri"/>
              <a:buChar char="•"/>
              <a:defRPr sz="2900">
                <a:latin typeface="Calibri"/>
                <a:ea typeface="Calibri"/>
                <a:cs typeface="Calibri"/>
                <a:sym typeface="Calibri"/>
              </a:defRPr>
            </a:pPr>
            <a:r>
              <a:t>Maximum bone density around age 25–30</a:t>
            </a:r>
          </a:p>
          <a:p>
            <a:pPr marL="457200" indent="-317500">
              <a:spcBef>
                <a:spcPts val="1200"/>
              </a:spcBef>
              <a:buClr>
                <a:srgbClr val="000000"/>
              </a:buClr>
              <a:buSzPts val="2900"/>
              <a:buFont typeface="Calibri"/>
              <a:buChar char="•"/>
              <a:defRPr sz="2900">
                <a:latin typeface="Calibri"/>
                <a:ea typeface="Calibri"/>
                <a:cs typeface="Calibri"/>
                <a:sym typeface="Calibri"/>
              </a:defRPr>
            </a:pPr>
            <a:r>
              <a:t>Stable hormonal patterns</a:t>
            </a:r>
          </a:p>
          <a:p>
            <a:pPr>
              <a:spcBef>
                <a:spcPts val="1400"/>
              </a:spcBef>
            </a:pPr>
            <a:endParaRPr sz="2900">
              <a:latin typeface="Calibri"/>
              <a:ea typeface="Calibri"/>
              <a:cs typeface="Calibri"/>
              <a:sym typeface="Calibri"/>
            </a:endParaRPr>
          </a:p>
          <a:p>
            <a:pPr>
              <a:spcBef>
                <a:spcPts val="1400"/>
              </a:spcBef>
              <a:defRPr b="1" sz="2900">
                <a:latin typeface="Calibri"/>
                <a:ea typeface="Calibri"/>
                <a:cs typeface="Calibri"/>
                <a:sym typeface="Calibri"/>
              </a:defRPr>
            </a:pPr>
            <a:r>
              <a:t>Nutritional Implications</a:t>
            </a:r>
          </a:p>
          <a:p>
            <a:pPr marL="457200" indent="-317500">
              <a:spcBef>
                <a:spcPts val="1200"/>
              </a:spcBef>
              <a:buClr>
                <a:srgbClr val="000000"/>
              </a:buClr>
              <a:buSzPts val="2900"/>
              <a:buFont typeface="Calibri"/>
              <a:buChar char="•"/>
              <a:defRPr sz="2900">
                <a:latin typeface="Calibri"/>
                <a:ea typeface="Calibri"/>
                <a:cs typeface="Calibri"/>
                <a:sym typeface="Calibri"/>
              </a:defRPr>
            </a:pPr>
            <a:r>
              <a:t>Balanced intake to support a healthy weight</a:t>
            </a:r>
          </a:p>
          <a:p>
            <a:pPr marL="457200" indent="-317500">
              <a:spcBef>
                <a:spcPts val="1200"/>
              </a:spcBef>
              <a:buClr>
                <a:srgbClr val="000000"/>
              </a:buClr>
              <a:buSzPts val="2900"/>
              <a:buFont typeface="Calibri"/>
              <a:buChar char="•"/>
              <a:defRPr sz="2900">
                <a:latin typeface="Calibri"/>
                <a:ea typeface="Calibri"/>
                <a:cs typeface="Calibri"/>
                <a:sym typeface="Calibri"/>
              </a:defRPr>
            </a:pPr>
            <a:r>
              <a:t>Adequate calcium, vitamin D to preserve bone mass</a:t>
            </a:r>
          </a:p>
          <a:p>
            <a:pPr marL="457200" indent="-317500">
              <a:spcBef>
                <a:spcPts val="1200"/>
              </a:spcBef>
              <a:buClr>
                <a:srgbClr val="000000"/>
              </a:buClr>
              <a:buSzPts val="2900"/>
              <a:buFont typeface="Calibri"/>
              <a:buChar char="•"/>
              <a:defRPr sz="2900">
                <a:latin typeface="Calibri"/>
                <a:ea typeface="Calibri"/>
                <a:cs typeface="Calibri"/>
                <a:sym typeface="Calibri"/>
              </a:defRPr>
            </a:pPr>
            <a:r>
              <a:t>Nutrient needs align with activity level</a:t>
            </a:r>
          </a:p>
        </p:txBody>
      </p:sp>
      <p:sp>
        <p:nvSpPr>
          <p:cNvPr id="518" name="Google Shape;520;p44"/>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519" name="Google Shape;521;p44"/>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3" name="Google Shape;526;p45"/>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524" name="Google Shape;527;p45"/>
          <p:cNvSpPr txBox="1"/>
          <p:nvPr/>
        </p:nvSpPr>
        <p:spPr>
          <a:xfrm>
            <a:off x="1166792" y="925102"/>
            <a:ext cx="16880392"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Middle Adulthood (31–50 years)</a:t>
            </a:r>
          </a:p>
        </p:txBody>
      </p:sp>
      <p:sp>
        <p:nvSpPr>
          <p:cNvPr id="525" name="Google Shape;528;p45"/>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526" name="Google Shape;529;p45"/>
          <p:cNvSpPr txBox="1"/>
          <p:nvPr/>
        </p:nvSpPr>
        <p:spPr>
          <a:xfrm>
            <a:off x="1756945" y="3467172"/>
            <a:ext cx="10180947" cy="64643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b="1" sz="2900">
                <a:latin typeface="Times Roman"/>
                <a:ea typeface="Times Roman"/>
                <a:cs typeface="Times Roman"/>
                <a:sym typeface="Times Roman"/>
              </a:defRPr>
            </a:pPr>
            <a:r>
              <a:t>Physiologic Characteristics</a:t>
            </a:r>
          </a:p>
          <a:p>
            <a:pPr marL="457200" indent="-317500">
              <a:spcBef>
                <a:spcPts val="1200"/>
              </a:spcBef>
              <a:buClr>
                <a:srgbClr val="000000"/>
              </a:buClr>
              <a:buSzPts val="2900"/>
              <a:buFont typeface="Times Roman"/>
              <a:buChar char="•"/>
              <a:defRPr sz="2900">
                <a:latin typeface="Times Roman"/>
                <a:ea typeface="Times Roman"/>
                <a:cs typeface="Times Roman"/>
                <a:sym typeface="Times Roman"/>
              </a:defRPr>
            </a:pPr>
            <a:r>
              <a:t>Gradual decline in muscle mass (sarcopenia begins)</a:t>
            </a:r>
          </a:p>
          <a:p>
            <a:pPr marL="457200" indent="-317500">
              <a:spcBef>
                <a:spcPts val="1200"/>
              </a:spcBef>
              <a:buClr>
                <a:srgbClr val="000000"/>
              </a:buClr>
              <a:buSzPts val="2900"/>
              <a:buFont typeface="Times Roman"/>
              <a:buChar char="•"/>
              <a:defRPr sz="2900">
                <a:latin typeface="Times Roman"/>
                <a:ea typeface="Times Roman"/>
                <a:cs typeface="Times Roman"/>
                <a:sym typeface="Times Roman"/>
              </a:defRPr>
            </a:pPr>
            <a:r>
              <a:t>Slight slowing of metabolism</a:t>
            </a:r>
          </a:p>
          <a:p>
            <a:pPr marL="457200" indent="-317500">
              <a:spcBef>
                <a:spcPts val="1200"/>
              </a:spcBef>
              <a:buClr>
                <a:srgbClr val="000000"/>
              </a:buClr>
              <a:buSzPts val="2900"/>
              <a:buFont typeface="Times Roman"/>
              <a:buChar char="•"/>
              <a:defRPr sz="2900">
                <a:latin typeface="Times Roman"/>
                <a:ea typeface="Times Roman"/>
                <a:cs typeface="Times Roman"/>
                <a:sym typeface="Times Roman"/>
              </a:defRPr>
            </a:pPr>
            <a:r>
              <a:t>Changes in hormonal levels</a:t>
            </a:r>
          </a:p>
          <a:p>
            <a:pPr marL="457200" indent="-317500">
              <a:spcBef>
                <a:spcPts val="1200"/>
              </a:spcBef>
              <a:buClr>
                <a:srgbClr val="000000"/>
              </a:buClr>
              <a:buSzPts val="2900"/>
              <a:buFont typeface="Times Roman"/>
              <a:buChar char="•"/>
              <a:defRPr sz="2900">
                <a:latin typeface="Times Roman"/>
                <a:ea typeface="Times Roman"/>
                <a:cs typeface="Times Roman"/>
                <a:sym typeface="Times Roman"/>
              </a:defRPr>
            </a:pPr>
            <a:r>
              <a:t>Increase in visceral fat accumulation</a:t>
            </a:r>
          </a:p>
          <a:p>
            <a:pPr>
              <a:spcBef>
                <a:spcPts val="1400"/>
              </a:spcBef>
            </a:pPr>
            <a:endParaRPr sz="2900">
              <a:latin typeface="Times Roman"/>
              <a:ea typeface="Times Roman"/>
              <a:cs typeface="Times Roman"/>
              <a:sym typeface="Times Roman"/>
            </a:endParaRPr>
          </a:p>
          <a:p>
            <a:pPr>
              <a:spcBef>
                <a:spcPts val="1400"/>
              </a:spcBef>
              <a:defRPr b="1" sz="2900">
                <a:latin typeface="Times Roman"/>
                <a:ea typeface="Times Roman"/>
                <a:cs typeface="Times Roman"/>
                <a:sym typeface="Times Roman"/>
              </a:defRPr>
            </a:pPr>
            <a:r>
              <a:t>Nutritional Implications</a:t>
            </a:r>
          </a:p>
          <a:p>
            <a:pPr marL="457200" indent="-317500">
              <a:spcBef>
                <a:spcPts val="1200"/>
              </a:spcBef>
              <a:buClr>
                <a:srgbClr val="000000"/>
              </a:buClr>
              <a:buSzPts val="2900"/>
              <a:buFont typeface="Times Roman"/>
              <a:buChar char="•"/>
              <a:defRPr sz="2900">
                <a:latin typeface="Times Roman"/>
                <a:ea typeface="Times Roman"/>
                <a:cs typeface="Times Roman"/>
                <a:sym typeface="Times Roman"/>
              </a:defRPr>
            </a:pPr>
            <a:r>
              <a:t>Increased protein needs to maintain lean mass</a:t>
            </a:r>
          </a:p>
          <a:p>
            <a:pPr marL="457200" indent="-317500">
              <a:spcBef>
                <a:spcPts val="1200"/>
              </a:spcBef>
              <a:buClr>
                <a:srgbClr val="000000"/>
              </a:buClr>
              <a:buSzPts val="2900"/>
              <a:buFont typeface="Times Roman"/>
              <a:buChar char="•"/>
              <a:defRPr sz="2900">
                <a:latin typeface="Times Roman"/>
                <a:ea typeface="Times Roman"/>
                <a:cs typeface="Times Roman"/>
                <a:sym typeface="Times Roman"/>
              </a:defRPr>
            </a:pPr>
            <a:r>
              <a:t>Reduced calorie needs due to a slowing metabolic rate</a:t>
            </a:r>
          </a:p>
          <a:p>
            <a:pPr marL="457200" indent="-317500">
              <a:spcBef>
                <a:spcPts val="1200"/>
              </a:spcBef>
              <a:buClr>
                <a:srgbClr val="000000"/>
              </a:buClr>
              <a:buSzPts val="2900"/>
              <a:buFont typeface="Times Roman"/>
              <a:buChar char="•"/>
              <a:defRPr sz="2900">
                <a:latin typeface="Times Roman"/>
                <a:ea typeface="Times Roman"/>
                <a:cs typeface="Times Roman"/>
                <a:sym typeface="Times Roman"/>
              </a:defRPr>
            </a:pPr>
            <a:r>
              <a:t>Focus on heart-healthy eating</a:t>
            </a:r>
          </a:p>
          <a:p>
            <a:pPr marL="457200" indent="-317500">
              <a:spcBef>
                <a:spcPts val="1200"/>
              </a:spcBef>
              <a:buClr>
                <a:srgbClr val="000000"/>
              </a:buClr>
              <a:buSzPts val="2900"/>
              <a:buFont typeface="Times Roman"/>
              <a:buChar char="•"/>
              <a:defRPr sz="2900">
                <a:latin typeface="Times Roman"/>
                <a:ea typeface="Times Roman"/>
                <a:cs typeface="Times Roman"/>
                <a:sym typeface="Times Roman"/>
              </a:defRPr>
            </a:pPr>
            <a:r>
              <a:t>Adequate fiber, antioxidants</a:t>
            </a:r>
          </a:p>
        </p:txBody>
      </p:sp>
      <p:sp>
        <p:nvSpPr>
          <p:cNvPr id="527" name="Google Shape;530;p45"/>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528" name="Google Shape;531;p45"/>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2" name="Google Shape;536;p46"/>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533" name="Google Shape;537;p46"/>
          <p:cNvSpPr txBox="1"/>
          <p:nvPr/>
        </p:nvSpPr>
        <p:spPr>
          <a:xfrm>
            <a:off x="1166792" y="925102"/>
            <a:ext cx="16880392"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Older Adulthood (51+ years)</a:t>
            </a:r>
          </a:p>
        </p:txBody>
      </p:sp>
      <p:sp>
        <p:nvSpPr>
          <p:cNvPr id="534" name="Google Shape;538;p46"/>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535" name="Google Shape;539;p46"/>
          <p:cNvSpPr txBox="1"/>
          <p:nvPr/>
        </p:nvSpPr>
        <p:spPr>
          <a:xfrm>
            <a:off x="1777988" y="3425081"/>
            <a:ext cx="10180802" cy="657483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b="1" sz="2400">
                <a:latin typeface="Calibri"/>
                <a:ea typeface="Calibri"/>
                <a:cs typeface="Calibri"/>
                <a:sym typeface="Calibri"/>
              </a:defRPr>
            </a:pPr>
            <a:r>
              <a:t>Physiologic Characteristics</a:t>
            </a:r>
            <a:endParaRPr sz="1500"/>
          </a:p>
          <a:p>
            <a:pPr marL="457200" indent="-323850">
              <a:spcBef>
                <a:spcPts val="1200"/>
              </a:spcBef>
              <a:buClr>
                <a:srgbClr val="000000"/>
              </a:buClr>
              <a:buSzPts val="2400"/>
              <a:buFont typeface="Calibri"/>
              <a:buChar char="•"/>
              <a:defRPr sz="2400">
                <a:latin typeface="Calibri"/>
                <a:ea typeface="Calibri"/>
                <a:cs typeface="Calibri"/>
                <a:sym typeface="Calibri"/>
              </a:defRPr>
            </a:pPr>
            <a:r>
              <a:t>Accelerated muscle loss</a:t>
            </a:r>
            <a:endParaRPr sz="1500"/>
          </a:p>
          <a:p>
            <a:pPr marL="457200" indent="-323850">
              <a:spcBef>
                <a:spcPts val="1200"/>
              </a:spcBef>
              <a:buClr>
                <a:srgbClr val="000000"/>
              </a:buClr>
              <a:buSzPts val="2400"/>
              <a:buFont typeface="Calibri"/>
              <a:buChar char="•"/>
              <a:defRPr sz="2400">
                <a:latin typeface="Calibri"/>
                <a:ea typeface="Calibri"/>
                <a:cs typeface="Calibri"/>
                <a:sym typeface="Calibri"/>
              </a:defRPr>
            </a:pPr>
            <a:r>
              <a:t>Bone density decreases (especially post-menopause)</a:t>
            </a:r>
            <a:endParaRPr sz="1500"/>
          </a:p>
          <a:p>
            <a:pPr marL="457200" indent="-323850">
              <a:spcBef>
                <a:spcPts val="1200"/>
              </a:spcBef>
              <a:buClr>
                <a:srgbClr val="000000"/>
              </a:buClr>
              <a:buSzPts val="2400"/>
              <a:buFont typeface="Calibri"/>
              <a:buChar char="•"/>
              <a:defRPr sz="2400">
                <a:latin typeface="Calibri"/>
                <a:ea typeface="Calibri"/>
                <a:cs typeface="Calibri"/>
                <a:sym typeface="Calibri"/>
              </a:defRPr>
            </a:pPr>
            <a:r>
              <a:t>Reduced gastric acid → impaired B12, calcium, and iron absorption</a:t>
            </a:r>
            <a:endParaRPr sz="1500"/>
          </a:p>
          <a:p>
            <a:pPr marL="457200" indent="-323850">
              <a:spcBef>
                <a:spcPts val="1200"/>
              </a:spcBef>
              <a:buClr>
                <a:srgbClr val="000000"/>
              </a:buClr>
              <a:buSzPts val="2400"/>
              <a:buFont typeface="Calibri"/>
              <a:buChar char="•"/>
              <a:defRPr sz="2400">
                <a:latin typeface="Calibri"/>
                <a:ea typeface="Calibri"/>
                <a:cs typeface="Calibri"/>
                <a:sym typeface="Calibri"/>
              </a:defRPr>
            </a:pPr>
            <a:r>
              <a:t>Decreased thirst sensation → dehydration risk</a:t>
            </a:r>
            <a:endParaRPr sz="1500"/>
          </a:p>
          <a:p>
            <a:pPr marL="457200" indent="-323850">
              <a:spcBef>
                <a:spcPts val="1200"/>
              </a:spcBef>
              <a:buClr>
                <a:srgbClr val="000000"/>
              </a:buClr>
              <a:buSzPts val="2400"/>
              <a:buFont typeface="Calibri"/>
              <a:buChar char="•"/>
              <a:defRPr sz="2400">
                <a:latin typeface="Calibri"/>
                <a:ea typeface="Calibri"/>
                <a:cs typeface="Calibri"/>
                <a:sym typeface="Calibri"/>
              </a:defRPr>
            </a:pPr>
            <a:r>
              <a:t>Changes in appetite and taste</a:t>
            </a:r>
            <a:endParaRPr sz="1500"/>
          </a:p>
          <a:p>
            <a:pPr marL="457200" indent="-323850">
              <a:spcBef>
                <a:spcPts val="1200"/>
              </a:spcBef>
              <a:buClr>
                <a:srgbClr val="000000"/>
              </a:buClr>
              <a:buSzPts val="2400"/>
              <a:buFont typeface="Calibri"/>
              <a:buChar char="•"/>
              <a:defRPr sz="2400">
                <a:latin typeface="Calibri"/>
                <a:ea typeface="Calibri"/>
                <a:cs typeface="Calibri"/>
                <a:sym typeface="Calibri"/>
              </a:defRPr>
            </a:pPr>
            <a:r>
              <a:t>Reduced kidney function impacting fluid/electrolyte balance</a:t>
            </a:r>
            <a:endParaRPr sz="1500"/>
          </a:p>
          <a:p>
            <a:pPr>
              <a:spcBef>
                <a:spcPts val="1400"/>
              </a:spcBef>
              <a:defRPr b="1" sz="2400">
                <a:latin typeface="Calibri"/>
                <a:ea typeface="Calibri"/>
                <a:cs typeface="Calibri"/>
                <a:sym typeface="Calibri"/>
              </a:defRPr>
            </a:pPr>
            <a:r>
              <a:t>Nutritional Implications</a:t>
            </a:r>
            <a:endParaRPr sz="1500"/>
          </a:p>
          <a:p>
            <a:pPr marL="457200" indent="-323850">
              <a:spcBef>
                <a:spcPts val="1200"/>
              </a:spcBef>
              <a:buClr>
                <a:srgbClr val="000000"/>
              </a:buClr>
              <a:buSzPts val="2400"/>
              <a:buFont typeface="Calibri"/>
              <a:buChar char="•"/>
              <a:defRPr sz="2400">
                <a:latin typeface="Calibri"/>
                <a:ea typeface="Calibri"/>
                <a:cs typeface="Calibri"/>
                <a:sym typeface="Calibri"/>
              </a:defRPr>
            </a:pPr>
            <a:r>
              <a:t>Increased need for protein, calcium, vitamin D, and B12</a:t>
            </a:r>
            <a:endParaRPr sz="1500"/>
          </a:p>
          <a:p>
            <a:pPr marL="457200" indent="-323850">
              <a:spcBef>
                <a:spcPts val="1200"/>
              </a:spcBef>
              <a:buClr>
                <a:srgbClr val="000000"/>
              </a:buClr>
              <a:buSzPts val="2400"/>
              <a:buFont typeface="Calibri"/>
              <a:buChar char="•"/>
              <a:defRPr sz="2400">
                <a:latin typeface="Calibri"/>
                <a:ea typeface="Calibri"/>
                <a:cs typeface="Calibri"/>
                <a:sym typeface="Calibri"/>
              </a:defRPr>
            </a:pPr>
            <a:r>
              <a:t>Often reduced caloric needs</a:t>
            </a:r>
            <a:endParaRPr sz="1500"/>
          </a:p>
          <a:p>
            <a:pPr marL="457200" indent="-323850">
              <a:spcBef>
                <a:spcPts val="1200"/>
              </a:spcBef>
              <a:buClr>
                <a:srgbClr val="000000"/>
              </a:buClr>
              <a:buSzPts val="2400"/>
              <a:buFont typeface="Calibri"/>
              <a:buChar char="•"/>
              <a:defRPr sz="2400">
                <a:latin typeface="Calibri"/>
                <a:ea typeface="Calibri"/>
                <a:cs typeface="Calibri"/>
                <a:sym typeface="Calibri"/>
              </a:defRPr>
            </a:pPr>
            <a:r>
              <a:t>Higher hydration priority</a:t>
            </a:r>
            <a:endParaRPr sz="1500"/>
          </a:p>
          <a:p>
            <a:pPr marL="457200" indent="-323850">
              <a:spcBef>
                <a:spcPts val="1200"/>
              </a:spcBef>
              <a:buClr>
                <a:srgbClr val="000000"/>
              </a:buClr>
              <a:buSzPts val="2400"/>
              <a:buFont typeface="Calibri"/>
              <a:buChar char="•"/>
              <a:defRPr sz="2400">
                <a:latin typeface="Calibri"/>
                <a:ea typeface="Calibri"/>
                <a:cs typeface="Calibri"/>
                <a:sym typeface="Calibri"/>
              </a:defRPr>
            </a:pPr>
            <a:r>
              <a:t>Need nutrient-dense, easy-to-chew foods</a:t>
            </a:r>
            <a:endParaRPr sz="1500"/>
          </a:p>
          <a:p>
            <a:pPr marL="457200" indent="-323850">
              <a:spcBef>
                <a:spcPts val="1200"/>
              </a:spcBef>
              <a:buClr>
                <a:srgbClr val="000000"/>
              </a:buClr>
              <a:buSzPts val="2400"/>
              <a:buFont typeface="Calibri"/>
              <a:buChar char="•"/>
              <a:defRPr sz="2400">
                <a:latin typeface="Calibri"/>
                <a:ea typeface="Calibri"/>
                <a:cs typeface="Calibri"/>
                <a:sym typeface="Calibri"/>
              </a:defRPr>
            </a:pPr>
            <a:r>
              <a:t>Monitor for malnutrition risk</a:t>
            </a:r>
          </a:p>
        </p:txBody>
      </p:sp>
      <p:sp>
        <p:nvSpPr>
          <p:cNvPr id="536" name="Google Shape;540;p46"/>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537" name="Google Shape;541;p46"/>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1" name="Google Shape;546;p47"/>
          <p:cNvSpPr/>
          <p:nvPr/>
        </p:nvSpPr>
        <p:spPr>
          <a:xfrm>
            <a:off x="-528004" y="0"/>
            <a:ext cx="19048202"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542" name="Google Shape;547;p47"/>
          <p:cNvSpPr txBox="1"/>
          <p:nvPr/>
        </p:nvSpPr>
        <p:spPr>
          <a:xfrm>
            <a:off x="1362894" y="358129"/>
            <a:ext cx="16480501" cy="11303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22972"/>
              </a:lnSpc>
              <a:defRPr sz="7400">
                <a:solidFill>
                  <a:srgbClr val="0433FF"/>
                </a:solidFill>
                <a:latin typeface="Poppins"/>
                <a:ea typeface="Poppins"/>
                <a:cs typeface="Poppins"/>
                <a:sym typeface="Poppins"/>
              </a:defRPr>
            </a:lvl1pPr>
          </a:lstStyle>
          <a:p>
            <a:pPr/>
            <a:r>
              <a:t>Psychological &amp; Social Considerations</a:t>
            </a:r>
          </a:p>
        </p:txBody>
      </p:sp>
      <p:sp>
        <p:nvSpPr>
          <p:cNvPr id="543" name="Google Shape;548;p47"/>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544" name="Google Shape;549;p47"/>
          <p:cNvSpPr txBox="1"/>
          <p:nvPr/>
        </p:nvSpPr>
        <p:spPr>
          <a:xfrm>
            <a:off x="1130588" y="3244086"/>
            <a:ext cx="14397901" cy="7417495"/>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endParaRPr sz="3600">
              <a:latin typeface="Calibri"/>
              <a:ea typeface="Calibri"/>
              <a:cs typeface="Calibri"/>
              <a:sym typeface="Calibri"/>
            </a:endParaRPr>
          </a:p>
          <a:p>
            <a:pPr marL="457200" indent="-317500">
              <a:spcBef>
                <a:spcPts val="1200"/>
              </a:spcBef>
              <a:buClr>
                <a:srgbClr val="000000"/>
              </a:buClr>
              <a:buSzPts val="3600"/>
              <a:buFont typeface="Calibri"/>
              <a:buChar char="•"/>
              <a:defRPr b="1" sz="3600">
                <a:latin typeface="Calibri"/>
                <a:ea typeface="Calibri"/>
                <a:cs typeface="Calibri"/>
                <a:sym typeface="Calibri"/>
              </a:defRPr>
            </a:pPr>
            <a:r>
              <a:t>Psychological Factors:</a:t>
            </a:r>
          </a:p>
          <a:p>
            <a:pPr lvl="1" marL="914400" indent="-317500">
              <a:spcBef>
                <a:spcPts val="1200"/>
              </a:spcBef>
              <a:buClr>
                <a:srgbClr val="000000"/>
              </a:buClr>
              <a:buSzPts val="3600"/>
              <a:buFont typeface="Calibri"/>
              <a:buChar char="◦"/>
              <a:defRPr sz="3600">
                <a:latin typeface="Calibri"/>
                <a:ea typeface="Calibri"/>
                <a:cs typeface="Calibri"/>
                <a:sym typeface="Calibri"/>
              </a:defRPr>
            </a:pPr>
            <a:r>
              <a:t>Emotional eating, stress, and mental health influence diet</a:t>
            </a:r>
          </a:p>
          <a:p>
            <a:pPr lvl="1" marL="914400" indent="-317500">
              <a:spcBef>
                <a:spcPts val="1200"/>
              </a:spcBef>
              <a:buClr>
                <a:srgbClr val="000000"/>
              </a:buClr>
              <a:buSzPts val="3600"/>
              <a:buFont typeface="Calibri"/>
              <a:buChar char="◦"/>
              <a:defRPr sz="3600">
                <a:latin typeface="Calibri"/>
                <a:ea typeface="Calibri"/>
                <a:cs typeface="Calibri"/>
                <a:sym typeface="Calibri"/>
              </a:defRPr>
            </a:pPr>
            <a:r>
              <a:t>Body image and disordered eating affect intake</a:t>
            </a:r>
          </a:p>
          <a:p>
            <a:pPr marL="457200" indent="-317500">
              <a:spcBef>
                <a:spcPts val="1200"/>
              </a:spcBef>
              <a:buClr>
                <a:srgbClr val="000000"/>
              </a:buClr>
              <a:buSzPts val="3600"/>
              <a:buFont typeface="Calibri"/>
              <a:buChar char="•"/>
              <a:defRPr b="1" sz="3600">
                <a:latin typeface="Calibri"/>
                <a:ea typeface="Calibri"/>
                <a:cs typeface="Calibri"/>
                <a:sym typeface="Calibri"/>
              </a:defRPr>
            </a:pPr>
            <a:r>
              <a:t>Social Factors:</a:t>
            </a:r>
          </a:p>
          <a:p>
            <a:pPr lvl="1" marL="914400" indent="-317500">
              <a:spcBef>
                <a:spcPts val="1200"/>
              </a:spcBef>
              <a:buClr>
                <a:srgbClr val="000000"/>
              </a:buClr>
              <a:buSzPts val="3600"/>
              <a:buFont typeface="Calibri"/>
              <a:buChar char="◦"/>
              <a:defRPr sz="3600">
                <a:latin typeface="Calibri"/>
                <a:ea typeface="Calibri"/>
                <a:cs typeface="Calibri"/>
                <a:sym typeface="Calibri"/>
              </a:defRPr>
            </a:pPr>
            <a:r>
              <a:t>Cultural norms shape food choices</a:t>
            </a:r>
          </a:p>
          <a:p>
            <a:pPr lvl="1" marL="914400" indent="-317500">
              <a:spcBef>
                <a:spcPts val="1200"/>
              </a:spcBef>
              <a:buClr>
                <a:srgbClr val="000000"/>
              </a:buClr>
              <a:buSzPts val="3600"/>
              <a:buFont typeface="Calibri"/>
              <a:buChar char="◦"/>
              <a:defRPr sz="3600">
                <a:latin typeface="Calibri"/>
                <a:ea typeface="Calibri"/>
                <a:cs typeface="Calibri"/>
                <a:sym typeface="Calibri"/>
              </a:defRPr>
            </a:pPr>
            <a:r>
              <a:t>Family, peers, social support affect adherence</a:t>
            </a:r>
          </a:p>
          <a:p>
            <a:pPr lvl="1" marL="914400" indent="-317500">
              <a:spcBef>
                <a:spcPts val="1200"/>
              </a:spcBef>
              <a:buClr>
                <a:srgbClr val="000000"/>
              </a:buClr>
              <a:buSzPts val="3600"/>
              <a:buFont typeface="Calibri"/>
              <a:buChar char="◦"/>
              <a:defRPr sz="3600">
                <a:latin typeface="Calibri"/>
                <a:ea typeface="Calibri"/>
                <a:cs typeface="Calibri"/>
                <a:sym typeface="Calibri"/>
              </a:defRPr>
            </a:pPr>
            <a:r>
              <a:t>Food accessibility and marketing influence behaviors</a:t>
            </a:r>
          </a:p>
          <a:p>
            <a:pPr>
              <a:spcBef>
                <a:spcPts val="1200"/>
              </a:spcBef>
            </a:pPr>
            <a:endParaRPr sz="3600">
              <a:latin typeface="Calibri"/>
              <a:ea typeface="Calibri"/>
              <a:cs typeface="Calibri"/>
              <a:sym typeface="Calibri"/>
            </a:endParaRPr>
          </a:p>
          <a:p>
            <a:pPr>
              <a:spcBef>
                <a:spcPts val="1200"/>
              </a:spcBef>
              <a:defRPr sz="3600">
                <a:latin typeface="Calibri"/>
                <a:ea typeface="Calibri"/>
                <a:cs typeface="Calibri"/>
                <a:sym typeface="Calibri"/>
              </a:defRPr>
            </a:pPr>
            <a:br/>
          </a:p>
        </p:txBody>
      </p:sp>
      <p:sp>
        <p:nvSpPr>
          <p:cNvPr id="545" name="Google Shape;550;p47"/>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546" name="Google Shape;551;p47"/>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0" name="Google Shape;556;p48"/>
          <p:cNvSpPr/>
          <p:nvPr/>
        </p:nvSpPr>
        <p:spPr>
          <a:xfrm rot="10800000">
            <a:off x="0" y="0"/>
            <a:ext cx="18288000" cy="10287000"/>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551" name="Google Shape;557;p48"/>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552" name="Google Shape;558;p48"/>
          <p:cNvSpPr txBox="1"/>
          <p:nvPr/>
        </p:nvSpPr>
        <p:spPr>
          <a:xfrm>
            <a:off x="1364841" y="966858"/>
            <a:ext cx="16480351"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0433FF"/>
                </a:solidFill>
                <a:latin typeface="Poppins"/>
                <a:ea typeface="Poppins"/>
                <a:cs typeface="Poppins"/>
                <a:sym typeface="Poppins"/>
              </a:defRPr>
            </a:lvl1pPr>
          </a:lstStyle>
          <a:p>
            <a:pPr/>
            <a:r>
              <a:t>Disease Risk &amp; Prevalence</a:t>
            </a:r>
          </a:p>
        </p:txBody>
      </p:sp>
      <p:sp>
        <p:nvSpPr>
          <p:cNvPr id="553" name="Google Shape;559;p48"/>
          <p:cNvSpPr/>
          <p:nvPr/>
        </p:nvSpPr>
        <p:spPr>
          <a:xfrm>
            <a:off x="-2602379" y="0"/>
            <a:ext cx="3256089" cy="3256087"/>
          </a:xfrm>
          <a:prstGeom prst="rect">
            <a:avLst/>
          </a:prstGeom>
          <a:blipFill>
            <a:blip r:embed="rId4"/>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554" name="Google Shape;560;p48"/>
          <p:cNvSpPr txBox="1"/>
          <p:nvPr/>
        </p:nvSpPr>
        <p:spPr>
          <a:xfrm>
            <a:off x="1130587" y="3015481"/>
            <a:ext cx="16026901" cy="631968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endParaRPr sz="3800">
              <a:latin typeface="Calibri"/>
              <a:ea typeface="Calibri"/>
              <a:cs typeface="Calibri"/>
              <a:sym typeface="Calibri"/>
            </a:endParaRPr>
          </a:p>
          <a:p>
            <a:pPr marL="421105" indent="-421105">
              <a:spcBef>
                <a:spcPts val="1200"/>
              </a:spcBef>
              <a:buClr>
                <a:srgbClr val="000000"/>
              </a:buClr>
              <a:buSzPts val="4200"/>
              <a:buFont typeface="Times Roman"/>
              <a:buChar char="•"/>
              <a:defRPr b="1" sz="4200">
                <a:latin typeface="Calibri"/>
                <a:ea typeface="Calibri"/>
                <a:cs typeface="Calibri"/>
                <a:sym typeface="Calibri"/>
              </a:defRPr>
            </a:pPr>
            <a:r>
              <a:t>SES:</a:t>
            </a:r>
            <a:r>
              <a:rPr b="0"/>
              <a:t> Low SES → obesity, diabetes, deficiencies; High SES → overconsumption</a:t>
            </a:r>
          </a:p>
          <a:p>
            <a:pPr marL="421105" indent="-421105">
              <a:spcBef>
                <a:spcPts val="1200"/>
              </a:spcBef>
              <a:buClr>
                <a:srgbClr val="000000"/>
              </a:buClr>
              <a:buSzPts val="4200"/>
              <a:buFont typeface="Times Roman"/>
              <a:buChar char="•"/>
              <a:defRPr b="1" sz="4200">
                <a:latin typeface="Calibri"/>
                <a:ea typeface="Calibri"/>
                <a:cs typeface="Calibri"/>
                <a:sym typeface="Calibri"/>
              </a:defRPr>
            </a:pPr>
            <a:r>
              <a:t>Residency:</a:t>
            </a:r>
            <a:r>
              <a:rPr b="0"/>
              <a:t> Rural → obesity, food insecurity; Urban → processed diet risk</a:t>
            </a:r>
          </a:p>
          <a:p>
            <a:pPr marL="421105" indent="-421105">
              <a:spcBef>
                <a:spcPts val="1200"/>
              </a:spcBef>
              <a:buClr>
                <a:srgbClr val="000000"/>
              </a:buClr>
              <a:buSzPts val="4200"/>
              <a:buFont typeface="Times Roman"/>
              <a:buChar char="•"/>
              <a:defRPr b="1" sz="4200">
                <a:latin typeface="Calibri"/>
                <a:ea typeface="Calibri"/>
                <a:cs typeface="Calibri"/>
                <a:sym typeface="Calibri"/>
              </a:defRPr>
            </a:pPr>
            <a:r>
              <a:t>Ethnicity:</a:t>
            </a:r>
            <a:r>
              <a:rPr b="0"/>
              <a:t> Cultural diets, predispositions (HTN, T2DM, lactose intolerance)</a:t>
            </a:r>
          </a:p>
          <a:p>
            <a:pPr marL="421105" indent="-421105">
              <a:spcBef>
                <a:spcPts val="1200"/>
              </a:spcBef>
              <a:buClr>
                <a:srgbClr val="000000"/>
              </a:buClr>
              <a:buSzPts val="4200"/>
              <a:buFont typeface="Times Roman"/>
              <a:buChar char="•"/>
              <a:defRPr b="1" sz="4200">
                <a:latin typeface="Calibri"/>
                <a:ea typeface="Calibri"/>
                <a:cs typeface="Calibri"/>
                <a:sym typeface="Calibri"/>
              </a:defRPr>
            </a:pPr>
            <a:r>
              <a:t>Life Stage:</a:t>
            </a:r>
            <a:r>
              <a:rPr b="0"/>
              <a:t> Children → deficiencies; Adults → chronic disease; Older → </a:t>
            </a:r>
            <a:r>
              <a:rPr b="0" sz="3800"/>
              <a:t>sarcopenia, osteoporosis</a:t>
            </a:r>
          </a:p>
        </p:txBody>
      </p:sp>
      <p:sp>
        <p:nvSpPr>
          <p:cNvPr id="555" name="Google Shape;561;p48"/>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556" name="Google Shape;562;p48"/>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60" name="Google Shape;567;p49"/>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561" name="Google Shape;568;p49"/>
          <p:cNvSpPr txBox="1"/>
          <p:nvPr/>
        </p:nvSpPr>
        <p:spPr>
          <a:xfrm>
            <a:off x="703805" y="359702"/>
            <a:ext cx="16880390" cy="2623210"/>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9736"/>
              </a:lnSpc>
              <a:defRPr sz="7800">
                <a:solidFill>
                  <a:srgbClr val="0433FF"/>
                </a:solidFill>
                <a:latin typeface="Poppins"/>
                <a:ea typeface="Poppins"/>
                <a:cs typeface="Poppins"/>
                <a:sym typeface="Poppins"/>
              </a:defRPr>
            </a:lvl1pPr>
          </a:lstStyle>
          <a:p>
            <a:pPr/>
            <a:r>
              <a:t>Calculations of Energy-Calories Across the Lifecyle </a:t>
            </a:r>
          </a:p>
        </p:txBody>
      </p:sp>
      <p:graphicFrame>
        <p:nvGraphicFramePr>
          <p:cNvPr id="562" name="Google Shape;569;p49"/>
          <p:cNvGraphicFramePr/>
          <p:nvPr/>
        </p:nvGraphicFramePr>
        <p:xfrm>
          <a:off x="878848" y="3241891"/>
          <a:ext cx="17205701" cy="7034925"/>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5628475"/>
                <a:gridCol w="11577225"/>
              </a:tblGrid>
              <a:tr h="469900">
                <a:tc>
                  <a:txBody>
                    <a:bodyPr/>
                    <a:lstStyle/>
                    <a:p>
                      <a:pPr algn="ctr">
                        <a:defRPr sz="1800"/>
                      </a:pPr>
                      <a:r>
                        <a:rPr b="1" sz="2800">
                          <a:latin typeface="Calibri"/>
                          <a:ea typeface="Calibri"/>
                          <a:cs typeface="Calibri"/>
                        </a:rPr>
                        <a:t>Life stage</a:t>
                      </a:r>
                    </a:p>
                  </a:txBody>
                  <a:tcPr marL="12700" marR="12700" marT="12700" marB="12700" anchor="ctr" anchorCtr="0" horzOverflow="overflow"/>
                </a:tc>
                <a:tc>
                  <a:txBody>
                    <a:bodyPr/>
                    <a:lstStyle/>
                    <a:p>
                      <a:pPr algn="ctr">
                        <a:defRPr sz="1800"/>
                      </a:pPr>
                      <a:r>
                        <a:rPr b="1" sz="2800">
                          <a:latin typeface="Calibri"/>
                          <a:ea typeface="Calibri"/>
                          <a:cs typeface="Calibri"/>
                        </a:rPr>
                        <a:t>EER formula (kcal/day)</a:t>
                      </a:r>
                    </a:p>
                  </a:txBody>
                  <a:tcPr marL="12700" marR="12700" marT="12700" marB="12700" anchor="ctr" anchorCtr="0" horzOverflow="overflow"/>
                </a:tc>
              </a:tr>
              <a:tr h="483674">
                <a:tc>
                  <a:txBody>
                    <a:bodyPr/>
                    <a:lstStyle/>
                    <a:p>
                      <a:pPr algn="ctr">
                        <a:defRPr sz="1800"/>
                      </a:pPr>
                      <a:r>
                        <a:rPr sz="2400">
                          <a:latin typeface="Calibri"/>
                          <a:ea typeface="Calibri"/>
                          <a:cs typeface="Calibri"/>
                        </a:rPr>
                        <a:t>Infants 0–3 mo</a:t>
                      </a:r>
                    </a:p>
                  </a:txBody>
                  <a:tcPr marL="12700" marR="12700" marT="12700" marB="12700" anchor="ctr" anchorCtr="0" horzOverflow="overflow"/>
                </a:tc>
                <a:tc>
                  <a:txBody>
                    <a:bodyPr/>
                    <a:lstStyle/>
                    <a:p>
                      <a:pPr algn="ctr">
                        <a:defRPr sz="1800"/>
                      </a:pPr>
                      <a:r>
                        <a:rPr sz="2400">
                          <a:latin typeface="Calibri"/>
                          <a:ea typeface="Calibri"/>
                          <a:cs typeface="Calibri"/>
                        </a:rPr>
                        <a:t>(89 × wt − 100) + 175</a:t>
                      </a:r>
                    </a:p>
                  </a:txBody>
                  <a:tcPr marL="12700" marR="12700" marT="12700" marB="12700" anchor="ctr" anchorCtr="0" horzOverflow="overflow"/>
                </a:tc>
              </a:tr>
              <a:tr h="483674">
                <a:tc>
                  <a:txBody>
                    <a:bodyPr/>
                    <a:lstStyle/>
                    <a:p>
                      <a:pPr algn="ctr">
                        <a:defRPr sz="1800"/>
                      </a:pPr>
                      <a:r>
                        <a:rPr sz="2400">
                          <a:latin typeface="Calibri"/>
                          <a:ea typeface="Calibri"/>
                          <a:cs typeface="Calibri"/>
                        </a:rPr>
                        <a:t>Infants 4–6 mo</a:t>
                      </a:r>
                    </a:p>
                  </a:txBody>
                  <a:tcPr marL="12700" marR="12700" marT="12700" marB="12700" anchor="ctr" anchorCtr="0" horzOverflow="overflow"/>
                </a:tc>
                <a:tc>
                  <a:txBody>
                    <a:bodyPr/>
                    <a:lstStyle/>
                    <a:p>
                      <a:pPr algn="ctr">
                        <a:defRPr sz="1800"/>
                      </a:pPr>
                      <a:r>
                        <a:rPr sz="2400">
                          <a:latin typeface="Calibri"/>
                          <a:ea typeface="Calibri"/>
                          <a:cs typeface="Calibri"/>
                        </a:rPr>
                        <a:t>(89 × wt − 100) + 56</a:t>
                      </a:r>
                    </a:p>
                  </a:txBody>
                  <a:tcPr marL="12700" marR="12700" marT="12700" marB="12700" anchor="ctr" anchorCtr="0" horzOverflow="overflow"/>
                </a:tc>
              </a:tr>
              <a:tr h="483674">
                <a:tc>
                  <a:txBody>
                    <a:bodyPr/>
                    <a:lstStyle/>
                    <a:p>
                      <a:pPr algn="ctr">
                        <a:defRPr sz="1800"/>
                      </a:pPr>
                      <a:r>
                        <a:rPr sz="2400">
                          <a:latin typeface="Calibri"/>
                          <a:ea typeface="Calibri"/>
                          <a:cs typeface="Calibri"/>
                        </a:rPr>
                        <a:t>Infants 7–12 mo</a:t>
                      </a:r>
                    </a:p>
                  </a:txBody>
                  <a:tcPr marL="12700" marR="12700" marT="12700" marB="12700" anchor="ctr" anchorCtr="0" horzOverflow="overflow"/>
                </a:tc>
                <a:tc>
                  <a:txBody>
                    <a:bodyPr/>
                    <a:lstStyle/>
                    <a:p>
                      <a:pPr algn="ctr">
                        <a:defRPr sz="1800"/>
                      </a:pPr>
                      <a:r>
                        <a:rPr sz="2400">
                          <a:latin typeface="Calibri"/>
                          <a:ea typeface="Calibri"/>
                          <a:cs typeface="Calibri"/>
                        </a:rPr>
                        <a:t>(89 × wt − 100) + 22</a:t>
                      </a:r>
                    </a:p>
                  </a:txBody>
                  <a:tcPr marL="12700" marR="12700" marT="12700" marB="12700" anchor="ctr" anchorCtr="0" horzOverflow="overflow"/>
                </a:tc>
              </a:tr>
              <a:tr h="483674">
                <a:tc>
                  <a:txBody>
                    <a:bodyPr/>
                    <a:lstStyle/>
                    <a:p>
                      <a:pPr algn="ctr">
                        <a:defRPr sz="1800"/>
                      </a:pPr>
                      <a:r>
                        <a:rPr sz="2400">
                          <a:latin typeface="Calibri"/>
                          <a:ea typeface="Calibri"/>
                          <a:cs typeface="Calibri"/>
                        </a:rPr>
                        <a:t>Toddlers 13–35 mo</a:t>
                      </a:r>
                    </a:p>
                  </a:txBody>
                  <a:tcPr marL="12700" marR="12700" marT="12700" marB="12700" anchor="ctr" anchorCtr="0" horzOverflow="overflow"/>
                </a:tc>
                <a:tc>
                  <a:txBody>
                    <a:bodyPr/>
                    <a:lstStyle/>
                    <a:p>
                      <a:pPr algn="ctr">
                        <a:defRPr sz="1800"/>
                      </a:pPr>
                      <a:r>
                        <a:rPr sz="2400">
                          <a:latin typeface="Calibri"/>
                          <a:ea typeface="Calibri"/>
                          <a:cs typeface="Calibri"/>
                        </a:rPr>
                        <a:t>(89 × wt − 100) + 20</a:t>
                      </a:r>
                    </a:p>
                  </a:txBody>
                  <a:tcPr marL="12700" marR="12700" marT="12700" marB="12700" anchor="ctr" anchorCtr="0" horzOverflow="overflow"/>
                </a:tc>
              </a:tr>
              <a:tr h="483674">
                <a:tc>
                  <a:txBody>
                    <a:bodyPr/>
                    <a:lstStyle/>
                    <a:p>
                      <a:pPr algn="ctr">
                        <a:defRPr sz="1800"/>
                      </a:pPr>
                      <a:r>
                        <a:rPr sz="2400">
                          <a:latin typeface="Calibri"/>
                          <a:ea typeface="Calibri"/>
                          <a:cs typeface="Calibri"/>
                        </a:rPr>
                        <a:t>Boys 3–8 y</a:t>
                      </a:r>
                    </a:p>
                  </a:txBody>
                  <a:tcPr marL="12700" marR="12700" marT="12700" marB="12700" anchor="ctr" anchorCtr="0" horzOverflow="overflow"/>
                </a:tc>
                <a:tc>
                  <a:txBody>
                    <a:bodyPr/>
                    <a:lstStyle/>
                    <a:p>
                      <a:pPr algn="ctr">
                        <a:defRPr sz="1800"/>
                      </a:pPr>
                      <a:r>
                        <a:rPr sz="2400">
                          <a:latin typeface="Calibri"/>
                          <a:ea typeface="Calibri"/>
                          <a:cs typeface="Calibri"/>
                        </a:rPr>
                        <a:t>88.5 − (61.9 × age) + PA × (26.7 × wt + 903 × ht) + 20</a:t>
                      </a:r>
                    </a:p>
                  </a:txBody>
                  <a:tcPr marL="12700" marR="12700" marT="12700" marB="12700" anchor="ctr" anchorCtr="0" horzOverflow="overflow"/>
                </a:tc>
              </a:tr>
              <a:tr h="483674">
                <a:tc>
                  <a:txBody>
                    <a:bodyPr/>
                    <a:lstStyle/>
                    <a:p>
                      <a:pPr algn="ctr">
                        <a:defRPr sz="1800"/>
                      </a:pPr>
                      <a:r>
                        <a:rPr sz="2400">
                          <a:latin typeface="Calibri"/>
                          <a:ea typeface="Calibri"/>
                          <a:cs typeface="Calibri"/>
                        </a:rPr>
                        <a:t>Girls 3–8 y</a:t>
                      </a:r>
                    </a:p>
                  </a:txBody>
                  <a:tcPr marL="12700" marR="12700" marT="12700" marB="12700" anchor="ctr" anchorCtr="0" horzOverflow="overflow"/>
                </a:tc>
                <a:tc>
                  <a:txBody>
                    <a:bodyPr/>
                    <a:lstStyle/>
                    <a:p>
                      <a:pPr algn="ctr">
                        <a:defRPr sz="1800"/>
                      </a:pPr>
                      <a:r>
                        <a:rPr sz="2400">
                          <a:latin typeface="Calibri"/>
                          <a:ea typeface="Calibri"/>
                          <a:cs typeface="Calibri"/>
                        </a:rPr>
                        <a:t>135.3 − (30.8 × age) + PA × (10.0 × wt + 934 × ht) + 20</a:t>
                      </a:r>
                    </a:p>
                  </a:txBody>
                  <a:tcPr marL="12700" marR="12700" marT="12700" marB="12700" anchor="ctr" anchorCtr="0" horzOverflow="overflow"/>
                </a:tc>
              </a:tr>
              <a:tr h="483674">
                <a:tc>
                  <a:txBody>
                    <a:bodyPr/>
                    <a:lstStyle/>
                    <a:p>
                      <a:pPr algn="ctr">
                        <a:defRPr sz="1800"/>
                      </a:pPr>
                      <a:r>
                        <a:rPr sz="2400">
                          <a:latin typeface="Calibri"/>
                          <a:ea typeface="Calibri"/>
                          <a:cs typeface="Calibri"/>
                        </a:rPr>
                        <a:t>Boys 9–18 y</a:t>
                      </a:r>
                    </a:p>
                  </a:txBody>
                  <a:tcPr marL="12700" marR="12700" marT="12700" marB="12700" anchor="ctr" anchorCtr="0" horzOverflow="overflow"/>
                </a:tc>
                <a:tc>
                  <a:txBody>
                    <a:bodyPr/>
                    <a:lstStyle/>
                    <a:p>
                      <a:pPr algn="ctr">
                        <a:defRPr sz="1800"/>
                      </a:pPr>
                      <a:r>
                        <a:rPr sz="2400">
                          <a:latin typeface="Calibri"/>
                          <a:ea typeface="Calibri"/>
                          <a:cs typeface="Calibri"/>
                        </a:rPr>
                        <a:t>88.5 − (61.9 × age) + PA × (26.7 × wt + 903 × ht) + 25</a:t>
                      </a:r>
                    </a:p>
                  </a:txBody>
                  <a:tcPr marL="12700" marR="12700" marT="12700" marB="12700" anchor="ctr" anchorCtr="0" horzOverflow="overflow"/>
                </a:tc>
              </a:tr>
              <a:tr h="483674">
                <a:tc>
                  <a:txBody>
                    <a:bodyPr/>
                    <a:lstStyle/>
                    <a:p>
                      <a:pPr algn="ctr">
                        <a:defRPr sz="1800"/>
                      </a:pPr>
                      <a:r>
                        <a:rPr sz="2400">
                          <a:latin typeface="Calibri"/>
                          <a:ea typeface="Calibri"/>
                          <a:cs typeface="Calibri"/>
                        </a:rPr>
                        <a:t>Girls 9–18 y</a:t>
                      </a:r>
                    </a:p>
                  </a:txBody>
                  <a:tcPr marL="12700" marR="12700" marT="12700" marB="12700" anchor="ctr" anchorCtr="0" horzOverflow="overflow"/>
                </a:tc>
                <a:tc>
                  <a:txBody>
                    <a:bodyPr/>
                    <a:lstStyle/>
                    <a:p>
                      <a:pPr algn="ctr">
                        <a:defRPr sz="1800"/>
                      </a:pPr>
                      <a:r>
                        <a:rPr sz="2400">
                          <a:latin typeface="Calibri"/>
                          <a:ea typeface="Calibri"/>
                          <a:cs typeface="Calibri"/>
                        </a:rPr>
                        <a:t>135.3 − (30.8 × age) + PA × (10.0 × wt + 934 × ht) + 25</a:t>
                      </a:r>
                    </a:p>
                  </a:txBody>
                  <a:tcPr marL="12700" marR="12700" marT="12700" marB="12700" anchor="ctr" anchorCtr="0" horzOverflow="overflow"/>
                </a:tc>
              </a:tr>
              <a:tr h="483674">
                <a:tc>
                  <a:txBody>
                    <a:bodyPr/>
                    <a:lstStyle/>
                    <a:p>
                      <a:pPr algn="ctr">
                        <a:defRPr sz="1800"/>
                      </a:pPr>
                      <a:r>
                        <a:rPr sz="2400">
                          <a:latin typeface="Calibri"/>
                          <a:ea typeface="Calibri"/>
                          <a:cs typeface="Calibri"/>
                        </a:rPr>
                        <a:t>Men ≥19 y</a:t>
                      </a:r>
                    </a:p>
                  </a:txBody>
                  <a:tcPr marL="12700" marR="12700" marT="12700" marB="12700" anchor="ctr" anchorCtr="0" horzOverflow="overflow"/>
                </a:tc>
                <a:tc>
                  <a:txBody>
                    <a:bodyPr/>
                    <a:lstStyle/>
                    <a:p>
                      <a:pPr algn="ctr">
                        <a:defRPr sz="1800"/>
                      </a:pPr>
                      <a:r>
                        <a:rPr sz="2400">
                          <a:latin typeface="Calibri"/>
                          <a:ea typeface="Calibri"/>
                          <a:cs typeface="Calibri"/>
                        </a:rPr>
                        <a:t>662 − (9.53 × age) + PA × (15.91 × wt + 539.6 × ht)</a:t>
                      </a:r>
                    </a:p>
                  </a:txBody>
                  <a:tcPr marL="12700" marR="12700" marT="12700" marB="12700" anchor="ctr" anchorCtr="0" horzOverflow="overflow"/>
                </a:tc>
              </a:tr>
              <a:tr h="483674">
                <a:tc>
                  <a:txBody>
                    <a:bodyPr/>
                    <a:lstStyle/>
                    <a:p>
                      <a:pPr algn="ctr">
                        <a:defRPr sz="1800"/>
                      </a:pPr>
                      <a:r>
                        <a:rPr sz="2400">
                          <a:latin typeface="Calibri"/>
                          <a:ea typeface="Calibri"/>
                          <a:cs typeface="Calibri"/>
                        </a:rPr>
                        <a:t>Women ≥19 y</a:t>
                      </a:r>
                    </a:p>
                  </a:txBody>
                  <a:tcPr marL="12700" marR="12700" marT="12700" marB="12700" anchor="ctr" anchorCtr="0" horzOverflow="overflow"/>
                </a:tc>
                <a:tc>
                  <a:txBody>
                    <a:bodyPr/>
                    <a:lstStyle/>
                    <a:p>
                      <a:pPr algn="ctr">
                        <a:defRPr sz="1800"/>
                      </a:pPr>
                      <a:r>
                        <a:rPr sz="2400">
                          <a:latin typeface="Calibri"/>
                          <a:ea typeface="Calibri"/>
                          <a:cs typeface="Calibri"/>
                        </a:rPr>
                        <a:t>354 − (6.91 × age) + PA × (9.36 × wt + 726 × ht)</a:t>
                      </a:r>
                    </a:p>
                  </a:txBody>
                  <a:tcPr marL="12700" marR="12700" marT="12700" marB="12700" anchor="ctr" anchorCtr="0" horzOverflow="overflow"/>
                </a:tc>
              </a:tr>
              <a:tr h="622300">
                <a:tc>
                  <a:txBody>
                    <a:bodyPr/>
                    <a:lstStyle/>
                    <a:p>
                      <a:pPr algn="ctr">
                        <a:defRPr sz="1800"/>
                      </a:pPr>
                      <a:r>
                        <a:rPr sz="2400">
                          <a:latin typeface="Calibri"/>
                          <a:ea typeface="Calibri"/>
                          <a:cs typeface="Calibri"/>
                        </a:rPr>
                        <a:t>Pregnancy</a:t>
                      </a:r>
                    </a:p>
                  </a:txBody>
                  <a:tcPr marL="12700" marR="12700" marT="12700" marB="12700" anchor="ctr" anchorCtr="0" horzOverflow="overflow"/>
                </a:tc>
                <a:tc>
                  <a:txBody>
                    <a:bodyPr/>
                    <a:lstStyle/>
                    <a:p>
                      <a:pPr algn="ctr">
                        <a:defRPr sz="1800"/>
                      </a:pPr>
                      <a:r>
                        <a:rPr sz="2400">
                          <a:latin typeface="Calibri"/>
                          <a:ea typeface="Calibri"/>
                          <a:cs typeface="Calibri"/>
                        </a:rPr>
                        <a:t>Non-pregnant EER + Δ where Δ = 0 (1st tri), +340 (2nd), +452 (3rd)</a:t>
                      </a:r>
                    </a:p>
                  </a:txBody>
                  <a:tcPr marL="12700" marR="12700" marT="12700" marB="12700" anchor="ctr" anchorCtr="0" horzOverflow="overflow"/>
                </a:tc>
              </a:tr>
              <a:tr h="622300">
                <a:tc>
                  <a:txBody>
                    <a:bodyPr/>
                    <a:lstStyle/>
                    <a:p>
                      <a:pPr algn="ctr">
                        <a:defRPr sz="1800"/>
                      </a:pPr>
                      <a:r>
                        <a:rPr sz="2400">
                          <a:latin typeface="Calibri"/>
                          <a:ea typeface="Calibri"/>
                          <a:cs typeface="Calibri"/>
                        </a:rPr>
                        <a:t>Lactation 0–6 mo</a:t>
                      </a:r>
                    </a:p>
                  </a:txBody>
                  <a:tcPr marL="12700" marR="12700" marT="12700" marB="12700" anchor="ctr" anchorCtr="0" horzOverflow="overflow"/>
                </a:tc>
                <a:tc>
                  <a:txBody>
                    <a:bodyPr/>
                    <a:lstStyle/>
                    <a:p>
                      <a:pPr algn="ctr">
                        <a:defRPr sz="2400">
                          <a:latin typeface="Calibri"/>
                          <a:ea typeface="Calibri"/>
                          <a:cs typeface="Calibri"/>
                        </a:defRPr>
                      </a:pPr>
                      <a:r>
                        <a:t>Non-pregnant EER + 500 − 170 </a:t>
                      </a:r>
                      <a:r>
                        <a:rPr i="1"/>
                        <a:t>(≈ net +330)</a:t>
                      </a:r>
                    </a:p>
                  </a:txBody>
                  <a:tcPr marL="12700" marR="12700" marT="12700" marB="12700" anchor="ctr" anchorCtr="0" horzOverflow="overflow"/>
                </a:tc>
              </a:tr>
              <a:tr h="483674">
                <a:tc>
                  <a:txBody>
                    <a:bodyPr/>
                    <a:lstStyle/>
                    <a:p>
                      <a:pPr algn="ctr">
                        <a:defRPr sz="1800"/>
                      </a:pPr>
                      <a:r>
                        <a:rPr sz="2400">
                          <a:latin typeface="Calibri"/>
                          <a:ea typeface="Calibri"/>
                          <a:cs typeface="Calibri"/>
                        </a:rPr>
                        <a:t>Lactation 7–12 mo</a:t>
                      </a:r>
                    </a:p>
                  </a:txBody>
                  <a:tcPr marL="12700" marR="12700" marT="12700" marB="12700" anchor="ctr" anchorCtr="0" horzOverflow="overflow"/>
                </a:tc>
                <a:tc>
                  <a:txBody>
                    <a:bodyPr/>
                    <a:lstStyle/>
                    <a:p>
                      <a:pPr algn="ctr">
                        <a:defRPr sz="1800"/>
                      </a:pPr>
                      <a:r>
                        <a:rPr sz="2400">
                          <a:latin typeface="Calibri"/>
                          <a:ea typeface="Calibri"/>
                          <a:cs typeface="Calibri"/>
                        </a:rPr>
                        <a:t>Non-pregnant EER + 400</a:t>
                      </a:r>
                    </a:p>
                  </a:txBody>
                  <a:tcPr marL="12700" marR="12700" marT="12700" marB="12700" anchor="ctr" anchorCtr="0" horzOverflow="overflow"/>
                </a:tc>
              </a:tr>
            </a:tbl>
          </a:graphicData>
        </a:graphic>
      </p:graphicFrame>
      <p:sp>
        <p:nvSpPr>
          <p:cNvPr id="563" name="Google Shape;570;p49"/>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Google Shape;97;p5"/>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35" name="Google Shape;98;p5"/>
          <p:cNvSpPr txBox="1"/>
          <p:nvPr/>
        </p:nvSpPr>
        <p:spPr>
          <a:xfrm>
            <a:off x="1332640" y="-1034294"/>
            <a:ext cx="16480354" cy="386336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ct val="154237"/>
              </a:lnSpc>
            </a:pPr>
            <a:endParaRPr sz="5900">
              <a:solidFill>
                <a:srgbClr val="FFFFFF"/>
              </a:solidFill>
              <a:latin typeface="Poppins"/>
              <a:ea typeface="Poppins"/>
              <a:cs typeface="Poppins"/>
              <a:sym typeface="Poppins"/>
            </a:endParaRPr>
          </a:p>
          <a:p>
            <a:pPr>
              <a:lnSpc>
                <a:spcPct val="126388"/>
              </a:lnSpc>
              <a:defRPr sz="7200">
                <a:solidFill>
                  <a:srgbClr val="0433FF"/>
                </a:solidFill>
                <a:latin typeface="Poppins"/>
                <a:ea typeface="Poppins"/>
                <a:cs typeface="Poppins"/>
                <a:sym typeface="Poppins"/>
              </a:defRPr>
            </a:pPr>
            <a:r>
              <a:t>Effects of Age, Gender, and </a:t>
            </a:r>
          </a:p>
          <a:p>
            <a:pPr>
              <a:lnSpc>
                <a:spcPct val="126388"/>
              </a:lnSpc>
              <a:defRPr sz="7200">
                <a:solidFill>
                  <a:srgbClr val="0433FF"/>
                </a:solidFill>
                <a:latin typeface="Poppins"/>
                <a:ea typeface="Poppins"/>
                <a:cs typeface="Poppins"/>
                <a:sym typeface="Poppins"/>
              </a:defRPr>
            </a:pPr>
            <a:r>
              <a:t>Physical Activity</a:t>
            </a:r>
          </a:p>
        </p:txBody>
      </p:sp>
      <p:sp>
        <p:nvSpPr>
          <p:cNvPr id="136" name="Google Shape;99;p5"/>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137" name="Google Shape;100;p5"/>
          <p:cNvGraphicFramePr/>
          <p:nvPr/>
        </p:nvGraphicFramePr>
        <p:xfrm>
          <a:off x="2167139" y="3520899"/>
          <a:ext cx="14298901" cy="6335801"/>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3365400"/>
                <a:gridCol w="5341450"/>
                <a:gridCol w="5592050"/>
              </a:tblGrid>
              <a:tr h="1583950">
                <a:tc>
                  <a:txBody>
                    <a:bodyPr/>
                    <a:lstStyle/>
                    <a:p>
                      <a:pPr algn="ctr">
                        <a:defRPr sz="1800"/>
                      </a:pPr>
                      <a:r>
                        <a:rPr b="1" sz="3600">
                          <a:latin typeface="Calibri"/>
                          <a:ea typeface="Calibri"/>
                          <a:cs typeface="Calibri"/>
                        </a:rPr>
                        <a:t>Factor</a:t>
                      </a:r>
                    </a:p>
                  </a:txBody>
                  <a:tcPr marL="12700" marR="12700" marT="12700" marB="12700" anchor="ctr" anchorCtr="0" horzOverflow="overflow"/>
                </a:tc>
                <a:tc>
                  <a:txBody>
                    <a:bodyPr/>
                    <a:lstStyle/>
                    <a:p>
                      <a:pPr algn="ctr">
                        <a:defRPr sz="1800"/>
                      </a:pPr>
                      <a:r>
                        <a:rPr b="1" sz="3600">
                          <a:latin typeface="Calibri"/>
                          <a:ea typeface="Calibri"/>
                          <a:cs typeface="Calibri"/>
                        </a:rPr>
                        <a:t>Body Composition</a:t>
                      </a:r>
                    </a:p>
                  </a:txBody>
                  <a:tcPr marL="12700" marR="12700" marT="12700" marB="12700" anchor="ctr" anchorCtr="0" horzOverflow="overflow"/>
                </a:tc>
                <a:tc>
                  <a:txBody>
                    <a:bodyPr/>
                    <a:lstStyle/>
                    <a:p>
                      <a:pPr algn="ctr">
                        <a:defRPr sz="1800"/>
                      </a:pPr>
                      <a:r>
                        <a:rPr b="1" sz="3600">
                          <a:latin typeface="Calibri"/>
                          <a:ea typeface="Calibri"/>
                          <a:cs typeface="Calibri"/>
                        </a:rPr>
                        <a:t>Energy Expenditure</a:t>
                      </a:r>
                    </a:p>
                  </a:txBody>
                  <a:tcPr marL="12700" marR="12700" marT="12700" marB="12700" anchor="ctr" anchorCtr="0" horzOverflow="overflow"/>
                </a:tc>
              </a:tr>
              <a:tr h="1583950">
                <a:tc>
                  <a:txBody>
                    <a:bodyPr/>
                    <a:lstStyle/>
                    <a:p>
                      <a:pPr algn="ctr">
                        <a:defRPr sz="1800"/>
                      </a:pPr>
                      <a:r>
                        <a:rPr b="1" sz="2800">
                          <a:latin typeface="Calibri"/>
                          <a:ea typeface="Calibri"/>
                          <a:cs typeface="Calibri"/>
                        </a:rPr>
                        <a:t>Age</a:t>
                      </a:r>
                    </a:p>
                  </a:txBody>
                  <a:tcPr marL="12700" marR="12700" marT="12700" marB="12700" anchor="ctr" anchorCtr="0" horzOverflow="overflow"/>
                </a:tc>
                <a:tc>
                  <a:txBody>
                    <a:bodyPr/>
                    <a:lstStyle/>
                    <a:p>
                      <a:pPr algn="ctr">
                        <a:defRPr sz="1800"/>
                      </a:pPr>
                      <a:r>
                        <a:rPr sz="2800">
                          <a:latin typeface="Calibri"/>
                          <a:ea typeface="Calibri"/>
                          <a:cs typeface="Calibri"/>
                        </a:rPr>
                        <a:t>Lean mass ↓, fat mass ↑</a:t>
                      </a:r>
                    </a:p>
                  </a:txBody>
                  <a:tcPr marL="12700" marR="12700" marT="12700" marB="12700" anchor="ctr" anchorCtr="0" horzOverflow="overflow"/>
                </a:tc>
                <a:tc>
                  <a:txBody>
                    <a:bodyPr/>
                    <a:lstStyle/>
                    <a:p>
                      <a:pPr algn="ctr">
                        <a:defRPr sz="1800"/>
                      </a:pPr>
                      <a:r>
                        <a:rPr sz="2800">
                          <a:latin typeface="Calibri"/>
                          <a:ea typeface="Calibri"/>
                          <a:cs typeface="Calibri"/>
                        </a:rPr>
                        <a:t>Metabolism declines with age</a:t>
                      </a:r>
                    </a:p>
                  </a:txBody>
                  <a:tcPr marL="12700" marR="12700" marT="12700" marB="12700" anchor="ctr" anchorCtr="0" horzOverflow="overflow"/>
                </a:tc>
              </a:tr>
              <a:tr h="1583950">
                <a:tc>
                  <a:txBody>
                    <a:bodyPr/>
                    <a:lstStyle/>
                    <a:p>
                      <a:pPr algn="ctr">
                        <a:defRPr sz="1800"/>
                      </a:pPr>
                      <a:r>
                        <a:rPr b="1" sz="2800">
                          <a:latin typeface="Calibri"/>
                          <a:ea typeface="Calibri"/>
                          <a:cs typeface="Calibri"/>
                        </a:rPr>
                        <a:t>Gender</a:t>
                      </a:r>
                    </a:p>
                  </a:txBody>
                  <a:tcPr marL="12700" marR="12700" marT="12700" marB="12700" anchor="ctr" anchorCtr="0" horzOverflow="overflow"/>
                </a:tc>
                <a:tc>
                  <a:txBody>
                    <a:bodyPr/>
                    <a:lstStyle/>
                    <a:p>
                      <a:pPr algn="ctr">
                        <a:defRPr sz="2800">
                          <a:latin typeface="Calibri"/>
                          <a:ea typeface="Calibri"/>
                          <a:cs typeface="Calibri"/>
                        </a:defRPr>
                      </a:pPr>
                      <a:r>
                        <a:t>Men: more lean mass; </a:t>
                      </a:r>
                    </a:p>
                    <a:p>
                      <a:pPr algn="ctr">
                        <a:defRPr sz="2800">
                          <a:latin typeface="Calibri"/>
                          <a:ea typeface="Calibri"/>
                          <a:cs typeface="Calibri"/>
                        </a:defRPr>
                      </a:pPr>
                      <a:r>
                        <a:t>Women: more fat %</a:t>
                      </a:r>
                    </a:p>
                  </a:txBody>
                  <a:tcPr marL="12700" marR="12700" marT="12700" marB="12700" anchor="ctr" anchorCtr="0" horzOverflow="overflow"/>
                </a:tc>
                <a:tc>
                  <a:txBody>
                    <a:bodyPr/>
                    <a:lstStyle/>
                    <a:p>
                      <a:pPr algn="ctr">
                        <a:defRPr sz="1800"/>
                      </a:pPr>
                      <a:r>
                        <a:rPr sz="2800">
                          <a:latin typeface="Calibri"/>
                          <a:ea typeface="Calibri"/>
                          <a:cs typeface="Calibri"/>
                        </a:rPr>
                        <a:t>Men generally have higher expenditure</a:t>
                      </a:r>
                    </a:p>
                  </a:txBody>
                  <a:tcPr marL="12700" marR="12700" marT="12700" marB="12700" anchor="ctr" anchorCtr="0" horzOverflow="overflow"/>
                </a:tc>
              </a:tr>
              <a:tr h="1583950">
                <a:tc>
                  <a:txBody>
                    <a:bodyPr/>
                    <a:lstStyle/>
                    <a:p>
                      <a:pPr algn="ctr">
                        <a:defRPr sz="1800"/>
                      </a:pPr>
                      <a:r>
                        <a:rPr b="1" sz="2800">
                          <a:latin typeface="Calibri"/>
                          <a:ea typeface="Calibri"/>
                          <a:cs typeface="Calibri"/>
                        </a:rPr>
                        <a:t>Physical Activity</a:t>
                      </a:r>
                    </a:p>
                  </a:txBody>
                  <a:tcPr marL="12700" marR="12700" marT="12700" marB="12700" anchor="ctr" anchorCtr="0" horzOverflow="overflow"/>
                </a:tc>
                <a:tc>
                  <a:txBody>
                    <a:bodyPr/>
                    <a:lstStyle/>
                    <a:p>
                      <a:pPr algn="ctr">
                        <a:defRPr sz="1800"/>
                      </a:pPr>
                      <a:r>
                        <a:rPr sz="2800">
                          <a:latin typeface="Calibri"/>
                          <a:ea typeface="Calibri"/>
                          <a:cs typeface="Calibri"/>
                        </a:rPr>
                        <a:t>Preserves muscle, reduces fat</a:t>
                      </a:r>
                    </a:p>
                  </a:txBody>
                  <a:tcPr marL="12700" marR="12700" marT="12700" marB="12700" anchor="ctr" anchorCtr="0" horzOverflow="overflow"/>
                </a:tc>
                <a:tc>
                  <a:txBody>
                    <a:bodyPr/>
                    <a:lstStyle/>
                    <a:p>
                      <a:pPr algn="ctr">
                        <a:defRPr sz="1800"/>
                      </a:pPr>
                      <a:r>
                        <a:rPr sz="2800">
                          <a:latin typeface="Calibri"/>
                          <a:ea typeface="Calibri"/>
                          <a:cs typeface="Calibri"/>
                        </a:rPr>
                        <a:t>Increases total energy expenditure</a:t>
                      </a:r>
                    </a:p>
                  </a:txBody>
                  <a:tcPr marL="12700" marR="12700" marT="12700" marB="12700" anchor="ctr" anchorCtr="0" horzOverflow="overflow"/>
                </a:tc>
              </a:tr>
            </a:tbl>
          </a:graphicData>
        </a:graphic>
      </p:graphicFrame>
      <p:sp>
        <p:nvSpPr>
          <p:cNvPr id="138" name="Google Shape;101;p5"/>
          <p:cNvSpPr txBox="1"/>
          <p:nvPr>
            <p:ph type="sldNum" sz="quarter" idx="4294967295"/>
          </p:nvPr>
        </p:nvSpPr>
        <p:spPr>
          <a:xfrm>
            <a:off x="8505368" y="6429122"/>
            <a:ext cx="181292"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39" name="Google Shape;102;p5"/>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67" name="Google Shape;575;p50"/>
          <p:cNvSpPr/>
          <p:nvPr/>
        </p:nvSpPr>
        <p:spPr>
          <a:xfrm rot="10800000">
            <a:off x="0" y="0"/>
            <a:ext cx="18288000" cy="10287000"/>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568" name="Google Shape;576;p50"/>
          <p:cNvSpPr/>
          <p:nvPr/>
        </p:nvSpPr>
        <p:spPr>
          <a:xfrm>
            <a:off x="-296613" y="-86457"/>
            <a:ext cx="19048326" cy="3086101"/>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569" name="Google Shape;577;p50"/>
          <p:cNvSpPr txBox="1"/>
          <p:nvPr/>
        </p:nvSpPr>
        <p:spPr>
          <a:xfrm>
            <a:off x="1154738" y="163311"/>
            <a:ext cx="16880402" cy="258654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ct val="116665"/>
              </a:lnSpc>
              <a:defRPr sz="7800">
                <a:solidFill>
                  <a:srgbClr val="0433FF"/>
                </a:solidFill>
                <a:latin typeface="Poppins"/>
                <a:ea typeface="Poppins"/>
                <a:cs typeface="Poppins"/>
                <a:sym typeface="Poppins"/>
              </a:defRPr>
            </a:pPr>
            <a:r>
              <a:t>Calculations of Protein Across </a:t>
            </a:r>
          </a:p>
          <a:p>
            <a:pPr>
              <a:lnSpc>
                <a:spcPct val="116665"/>
              </a:lnSpc>
              <a:defRPr sz="7800">
                <a:solidFill>
                  <a:srgbClr val="0433FF"/>
                </a:solidFill>
                <a:latin typeface="Poppins"/>
                <a:ea typeface="Poppins"/>
                <a:cs typeface="Poppins"/>
                <a:sym typeface="Poppins"/>
              </a:defRPr>
            </a:pPr>
            <a:r>
              <a:t>the Life Cycle</a:t>
            </a:r>
          </a:p>
        </p:txBody>
      </p:sp>
      <p:sp>
        <p:nvSpPr>
          <p:cNvPr id="570" name="Google Shape;578;p50"/>
          <p:cNvSpPr/>
          <p:nvPr/>
        </p:nvSpPr>
        <p:spPr>
          <a:xfrm>
            <a:off x="-2602379" y="0"/>
            <a:ext cx="3256089" cy="3256087"/>
          </a:xfrm>
          <a:prstGeom prst="rect">
            <a:avLst/>
          </a:prstGeom>
          <a:blipFill>
            <a:blip r:embed="rId4"/>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571" name="Google Shape;579;p50"/>
          <p:cNvGraphicFramePr/>
          <p:nvPr/>
        </p:nvGraphicFramePr>
        <p:xfrm>
          <a:off x="1044575" y="3054900"/>
          <a:ext cx="16365950" cy="6968027"/>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4186525"/>
                <a:gridCol w="6239000"/>
                <a:gridCol w="5940425"/>
              </a:tblGrid>
              <a:tr h="527875">
                <a:tc>
                  <a:txBody>
                    <a:bodyPr/>
                    <a:lstStyle/>
                    <a:p>
                      <a:pPr algn="ctr">
                        <a:defRPr sz="1800"/>
                      </a:pPr>
                      <a:r>
                        <a:rPr b="1" sz="3000">
                          <a:latin typeface="Calibri"/>
                          <a:ea typeface="Calibri"/>
                          <a:cs typeface="Calibri"/>
                        </a:rPr>
                        <a:t>Life Stage</a:t>
                      </a:r>
                    </a:p>
                  </a:txBody>
                  <a:tcPr marL="12700" marR="12700" marT="12700" marB="12700" anchor="ctr" anchorCtr="0" horzOverflow="overflow"/>
                </a:tc>
                <a:tc>
                  <a:txBody>
                    <a:bodyPr/>
                    <a:lstStyle/>
                    <a:p>
                      <a:pPr algn="ctr">
                        <a:defRPr sz="1800"/>
                      </a:pPr>
                      <a:r>
                        <a:rPr b="1" sz="3000">
                          <a:latin typeface="Calibri"/>
                          <a:ea typeface="Calibri"/>
                          <a:cs typeface="Calibri"/>
                        </a:rPr>
                        <a:t>Protein (g/kg/day)</a:t>
                      </a:r>
                    </a:p>
                  </a:txBody>
                  <a:tcPr marL="12700" marR="12700" marT="12700" marB="12700" anchor="ctr" anchorCtr="0" horzOverflow="overflow"/>
                </a:tc>
                <a:tc>
                  <a:txBody>
                    <a:bodyPr/>
                    <a:lstStyle/>
                    <a:p>
                      <a:pPr algn="ctr">
                        <a:defRPr sz="1800"/>
                      </a:pPr>
                      <a:r>
                        <a:rPr b="1" sz="3000">
                          <a:latin typeface="Calibri"/>
                          <a:ea typeface="Calibri"/>
                          <a:cs typeface="Calibri"/>
                        </a:rPr>
                        <a:t>Quick Notes</a:t>
                      </a:r>
                    </a:p>
                  </a:txBody>
                  <a:tcPr marL="12700" marR="12700" marT="12700" marB="12700" anchor="ctr" anchorCtr="0" horzOverflow="overflow"/>
                </a:tc>
              </a:tr>
              <a:tr h="818224">
                <a:tc>
                  <a:txBody>
                    <a:bodyPr/>
                    <a:lstStyle/>
                    <a:p>
                      <a:pPr algn="ctr">
                        <a:defRPr sz="1800"/>
                      </a:pPr>
                      <a:r>
                        <a:rPr b="1" sz="2300">
                          <a:latin typeface="Calibri"/>
                          <a:ea typeface="Calibri"/>
                          <a:cs typeface="Calibri"/>
                        </a:rPr>
                        <a:t>Infant 0–6 mo</a:t>
                      </a:r>
                    </a:p>
                  </a:txBody>
                  <a:tcPr marL="12700" marR="12700" marT="12700" marB="12700" anchor="ctr" anchorCtr="0" horzOverflow="overflow"/>
                </a:tc>
                <a:tc>
                  <a:txBody>
                    <a:bodyPr/>
                    <a:lstStyle/>
                    <a:p>
                      <a:pPr algn="ctr">
                        <a:defRPr sz="1800"/>
                      </a:pPr>
                      <a:r>
                        <a:rPr b="1" sz="2300">
                          <a:latin typeface="Calibri"/>
                          <a:ea typeface="Calibri"/>
                          <a:cs typeface="Calibri"/>
                        </a:rPr>
                        <a:t>1.52</a:t>
                      </a:r>
                    </a:p>
                  </a:txBody>
                  <a:tcPr marL="12700" marR="12700" marT="12700" marB="12700" anchor="ctr" anchorCtr="0" horzOverflow="overflow"/>
                </a:tc>
                <a:tc>
                  <a:txBody>
                    <a:bodyPr/>
                    <a:lstStyle/>
                    <a:p>
                      <a:pPr algn="ctr">
                        <a:defRPr sz="1800"/>
                      </a:pPr>
                      <a:r>
                        <a:rPr sz="2300">
                          <a:latin typeface="Calibri"/>
                          <a:ea typeface="Calibri"/>
                          <a:cs typeface="Calibri"/>
                        </a:rPr>
                        <a:t>Exclusive milk; rapid growth</a:t>
                      </a:r>
                    </a:p>
                  </a:txBody>
                  <a:tcPr marL="12700" marR="12700" marT="12700" marB="12700" anchor="ctr" anchorCtr="0" horzOverflow="overflow"/>
                </a:tc>
              </a:tr>
              <a:tr h="527875">
                <a:tc>
                  <a:txBody>
                    <a:bodyPr/>
                    <a:lstStyle/>
                    <a:p>
                      <a:pPr algn="ctr">
                        <a:defRPr sz="1800"/>
                      </a:pPr>
                      <a:r>
                        <a:rPr b="1" sz="2300">
                          <a:latin typeface="Calibri"/>
                          <a:ea typeface="Calibri"/>
                          <a:cs typeface="Calibri"/>
                        </a:rPr>
                        <a:t>Infant 7–12 mo</a:t>
                      </a:r>
                    </a:p>
                  </a:txBody>
                  <a:tcPr marL="12700" marR="12700" marT="12700" marB="12700" anchor="ctr" anchorCtr="0" horzOverflow="overflow"/>
                </a:tc>
                <a:tc>
                  <a:txBody>
                    <a:bodyPr/>
                    <a:lstStyle/>
                    <a:p>
                      <a:pPr algn="ctr">
                        <a:defRPr sz="1800"/>
                      </a:pPr>
                      <a:r>
                        <a:rPr b="1" sz="2300">
                          <a:latin typeface="Calibri"/>
                          <a:ea typeface="Calibri"/>
                          <a:cs typeface="Calibri"/>
                        </a:rPr>
                        <a:t>1.20</a:t>
                      </a:r>
                    </a:p>
                  </a:txBody>
                  <a:tcPr marL="12700" marR="12700" marT="12700" marB="12700" anchor="ctr" anchorCtr="0" horzOverflow="overflow"/>
                </a:tc>
                <a:tc>
                  <a:txBody>
                    <a:bodyPr/>
                    <a:lstStyle/>
                    <a:p>
                      <a:pPr algn="ctr">
                        <a:defRPr sz="1800"/>
                      </a:pPr>
                      <a:r>
                        <a:rPr sz="2300">
                          <a:latin typeface="Calibri"/>
                          <a:ea typeface="Calibri"/>
                          <a:cs typeface="Calibri"/>
                        </a:rPr>
                        <a:t>Complementary foods begin</a:t>
                      </a:r>
                    </a:p>
                  </a:txBody>
                  <a:tcPr marL="12700" marR="12700" marT="12700" marB="12700" anchor="ctr" anchorCtr="0" horzOverflow="overflow"/>
                </a:tc>
              </a:tr>
              <a:tr h="527875">
                <a:tc>
                  <a:txBody>
                    <a:bodyPr/>
                    <a:lstStyle/>
                    <a:p>
                      <a:pPr algn="ctr">
                        <a:defRPr sz="1800"/>
                      </a:pPr>
                      <a:r>
                        <a:rPr b="1" sz="2300">
                          <a:latin typeface="Calibri"/>
                          <a:ea typeface="Calibri"/>
                          <a:cs typeface="Calibri"/>
                        </a:rPr>
                        <a:t>Toddler 1–3 y</a:t>
                      </a:r>
                    </a:p>
                  </a:txBody>
                  <a:tcPr marL="12700" marR="12700" marT="12700" marB="12700" anchor="ctr" anchorCtr="0" horzOverflow="overflow"/>
                </a:tc>
                <a:tc>
                  <a:txBody>
                    <a:bodyPr/>
                    <a:lstStyle/>
                    <a:p>
                      <a:pPr algn="ctr">
                        <a:defRPr sz="1800"/>
                      </a:pPr>
                      <a:r>
                        <a:rPr b="1" sz="2300">
                          <a:latin typeface="Calibri"/>
                          <a:ea typeface="Calibri"/>
                          <a:cs typeface="Calibri"/>
                        </a:rPr>
                        <a:t>1.05</a:t>
                      </a:r>
                    </a:p>
                  </a:txBody>
                  <a:tcPr marL="12700" marR="12700" marT="12700" marB="12700" anchor="ctr" anchorCtr="0" horzOverflow="overflow"/>
                </a:tc>
                <a:tc>
                  <a:txBody>
                    <a:bodyPr/>
                    <a:lstStyle/>
                    <a:p>
                      <a:pPr algn="ctr">
                        <a:defRPr sz="1800"/>
                      </a:pPr>
                      <a:r>
                        <a:rPr sz="2300">
                          <a:latin typeface="Calibri"/>
                          <a:ea typeface="Calibri"/>
                          <a:cs typeface="Calibri"/>
                        </a:rPr>
                        <a:t>High nutrient density</a:t>
                      </a:r>
                    </a:p>
                  </a:txBody>
                  <a:tcPr marL="12700" marR="12700" marT="12700" marB="12700" anchor="ctr" anchorCtr="0" horzOverflow="overflow"/>
                </a:tc>
              </a:tr>
              <a:tr h="527875">
                <a:tc>
                  <a:txBody>
                    <a:bodyPr/>
                    <a:lstStyle/>
                    <a:p>
                      <a:pPr algn="ctr">
                        <a:defRPr sz="1800"/>
                      </a:pPr>
                      <a:r>
                        <a:rPr b="1" sz="2300">
                          <a:latin typeface="Calibri"/>
                          <a:ea typeface="Calibri"/>
                          <a:cs typeface="Calibri"/>
                        </a:rPr>
                        <a:t>Child 4–8 y</a:t>
                      </a:r>
                    </a:p>
                  </a:txBody>
                  <a:tcPr marL="12700" marR="12700" marT="12700" marB="12700" anchor="ctr" anchorCtr="0" horzOverflow="overflow"/>
                </a:tc>
                <a:tc>
                  <a:txBody>
                    <a:bodyPr/>
                    <a:lstStyle/>
                    <a:p>
                      <a:pPr algn="ctr">
                        <a:defRPr sz="1800"/>
                      </a:pPr>
                      <a:r>
                        <a:rPr b="1" sz="2300">
                          <a:latin typeface="Calibri"/>
                          <a:ea typeface="Calibri"/>
                          <a:cs typeface="Calibri"/>
                        </a:rPr>
                        <a:t>0.95</a:t>
                      </a:r>
                    </a:p>
                  </a:txBody>
                  <a:tcPr marL="12700" marR="12700" marT="12700" marB="12700" anchor="ctr" anchorCtr="0" horzOverflow="overflow"/>
                </a:tc>
                <a:tc>
                  <a:txBody>
                    <a:bodyPr/>
                    <a:lstStyle/>
                    <a:p>
                      <a:pPr algn="ctr">
                        <a:defRPr sz="1800"/>
                      </a:pPr>
                      <a:r>
                        <a:rPr sz="2300">
                          <a:latin typeface="Calibri"/>
                          <a:ea typeface="Calibri"/>
                          <a:cs typeface="Calibri"/>
                        </a:rPr>
                        <a:t>Bone &amp; muscle growth</a:t>
                      </a:r>
                    </a:p>
                  </a:txBody>
                  <a:tcPr marL="12700" marR="12700" marT="12700" marB="12700" anchor="ctr" anchorCtr="0" horzOverflow="overflow"/>
                </a:tc>
              </a:tr>
              <a:tr h="527875">
                <a:tc>
                  <a:txBody>
                    <a:bodyPr/>
                    <a:lstStyle/>
                    <a:p>
                      <a:pPr algn="ctr">
                        <a:defRPr sz="1800"/>
                      </a:pPr>
                      <a:r>
                        <a:rPr b="1" sz="2300">
                          <a:latin typeface="Calibri"/>
                          <a:ea typeface="Calibri"/>
                          <a:cs typeface="Calibri"/>
                        </a:rPr>
                        <a:t>Child 9–13 y</a:t>
                      </a:r>
                    </a:p>
                  </a:txBody>
                  <a:tcPr marL="12700" marR="12700" marT="12700" marB="12700" anchor="ctr" anchorCtr="0" horzOverflow="overflow"/>
                </a:tc>
                <a:tc>
                  <a:txBody>
                    <a:bodyPr/>
                    <a:lstStyle/>
                    <a:p>
                      <a:pPr algn="ctr">
                        <a:defRPr sz="1800"/>
                      </a:pPr>
                      <a:r>
                        <a:rPr b="1" sz="2300">
                          <a:latin typeface="Calibri"/>
                          <a:ea typeface="Calibri"/>
                          <a:cs typeface="Calibri"/>
                        </a:rPr>
                        <a:t>0.95</a:t>
                      </a:r>
                    </a:p>
                  </a:txBody>
                  <a:tcPr marL="12700" marR="12700" marT="12700" marB="12700" anchor="ctr" anchorCtr="0" horzOverflow="overflow"/>
                </a:tc>
                <a:tc>
                  <a:txBody>
                    <a:bodyPr/>
                    <a:lstStyle/>
                    <a:p>
                      <a:pPr algn="ctr">
                        <a:defRPr sz="1800"/>
                      </a:pPr>
                      <a:r>
                        <a:rPr sz="2300">
                          <a:latin typeface="Calibri"/>
                          <a:ea typeface="Calibri"/>
                          <a:cs typeface="Calibri"/>
                        </a:rPr>
                        <a:t>Pre-pubertal growth</a:t>
                      </a:r>
                    </a:p>
                  </a:txBody>
                  <a:tcPr marL="12700" marR="12700" marT="12700" marB="12700" anchor="ctr" anchorCtr="0" horzOverflow="overflow"/>
                </a:tc>
              </a:tr>
              <a:tr h="818224">
                <a:tc>
                  <a:txBody>
                    <a:bodyPr/>
                    <a:lstStyle/>
                    <a:p>
                      <a:pPr algn="ctr">
                        <a:defRPr sz="1800"/>
                      </a:pPr>
                      <a:r>
                        <a:rPr b="1" sz="2300">
                          <a:latin typeface="Calibri"/>
                          <a:ea typeface="Calibri"/>
                          <a:cs typeface="Calibri"/>
                        </a:rPr>
                        <a:t>Adolescent 14–18 y</a:t>
                      </a:r>
                    </a:p>
                  </a:txBody>
                  <a:tcPr marL="12700" marR="12700" marT="12700" marB="12700" anchor="ctr" anchorCtr="0" horzOverflow="overflow"/>
                </a:tc>
                <a:tc>
                  <a:txBody>
                    <a:bodyPr/>
                    <a:lstStyle/>
                    <a:p>
                      <a:pPr algn="ctr">
                        <a:defRPr sz="1800"/>
                      </a:pPr>
                      <a:r>
                        <a:rPr b="1" sz="2300">
                          <a:latin typeface="Calibri"/>
                          <a:ea typeface="Calibri"/>
                          <a:cs typeface="Calibri"/>
                        </a:rPr>
                        <a:t>0.85</a:t>
                      </a:r>
                    </a:p>
                  </a:txBody>
                  <a:tcPr marL="12700" marR="12700" marT="12700" marB="12700" anchor="ctr" anchorCtr="0" horzOverflow="overflow"/>
                </a:tc>
                <a:tc>
                  <a:txBody>
                    <a:bodyPr/>
                    <a:lstStyle/>
                    <a:p>
                      <a:pPr algn="ctr">
                        <a:defRPr sz="1800"/>
                      </a:pPr>
                      <a:r>
                        <a:rPr sz="2300">
                          <a:latin typeface="Calibri"/>
                          <a:ea typeface="Calibri"/>
                          <a:cs typeface="Calibri"/>
                        </a:rPr>
                        <a:t>Puberty; ↑ needs overall</a:t>
                      </a:r>
                    </a:p>
                  </a:txBody>
                  <a:tcPr marL="12700" marR="12700" marT="12700" marB="12700" anchor="ctr" anchorCtr="0" horzOverflow="overflow"/>
                </a:tc>
              </a:tr>
              <a:tr h="527875">
                <a:tc>
                  <a:txBody>
                    <a:bodyPr/>
                    <a:lstStyle/>
                    <a:p>
                      <a:pPr algn="ctr">
                        <a:defRPr sz="1800"/>
                      </a:pPr>
                      <a:r>
                        <a:rPr b="1" sz="2300">
                          <a:latin typeface="Calibri"/>
                          <a:ea typeface="Calibri"/>
                          <a:cs typeface="Calibri"/>
                        </a:rPr>
                        <a:t>Adult ≥19 y</a:t>
                      </a:r>
                    </a:p>
                  </a:txBody>
                  <a:tcPr marL="12700" marR="12700" marT="12700" marB="12700" anchor="ctr" anchorCtr="0" horzOverflow="overflow"/>
                </a:tc>
                <a:tc>
                  <a:txBody>
                    <a:bodyPr/>
                    <a:lstStyle/>
                    <a:p>
                      <a:pPr algn="ctr">
                        <a:defRPr sz="1800"/>
                      </a:pPr>
                      <a:r>
                        <a:rPr b="1" sz="2300">
                          <a:latin typeface="Calibri"/>
                          <a:ea typeface="Calibri"/>
                          <a:cs typeface="Calibri"/>
                        </a:rPr>
                        <a:t>0.80</a:t>
                      </a:r>
                    </a:p>
                  </a:txBody>
                  <a:tcPr marL="12700" marR="12700" marT="12700" marB="12700" anchor="ctr" anchorCtr="0" horzOverflow="overflow"/>
                </a:tc>
                <a:tc>
                  <a:txBody>
                    <a:bodyPr/>
                    <a:lstStyle/>
                    <a:p>
                      <a:pPr algn="ctr">
                        <a:defRPr sz="1800"/>
                      </a:pPr>
                      <a:r>
                        <a:rPr sz="2300">
                          <a:latin typeface="Calibri"/>
                          <a:ea typeface="Calibri"/>
                          <a:cs typeface="Calibri"/>
                        </a:rPr>
                        <a:t>Minimum to meet RDA</a:t>
                      </a:r>
                    </a:p>
                  </a:txBody>
                  <a:tcPr marL="12700" marR="12700" marT="12700" marB="12700" anchor="ctr" anchorCtr="0" horzOverflow="overflow"/>
                </a:tc>
              </a:tr>
              <a:tr h="527875">
                <a:tc>
                  <a:txBody>
                    <a:bodyPr/>
                    <a:lstStyle/>
                    <a:p>
                      <a:pPr algn="ctr">
                        <a:defRPr sz="1800"/>
                      </a:pPr>
                      <a:r>
                        <a:rPr b="1" sz="2300">
                          <a:latin typeface="Calibri"/>
                          <a:ea typeface="Calibri"/>
                          <a:cs typeface="Calibri"/>
                        </a:rPr>
                        <a:t>Older adult ≥65 y</a:t>
                      </a:r>
                    </a:p>
                  </a:txBody>
                  <a:tcPr marL="12700" marR="12700" marT="12700" marB="12700" anchor="ctr" anchorCtr="0" horzOverflow="overflow"/>
                </a:tc>
                <a:tc>
                  <a:txBody>
                    <a:bodyPr/>
                    <a:lstStyle/>
                    <a:p>
                      <a:pPr algn="ctr">
                        <a:defRPr sz="1800"/>
                      </a:pPr>
                      <a:r>
                        <a:rPr b="1" sz="2300">
                          <a:latin typeface="Calibri"/>
                          <a:ea typeface="Calibri"/>
                          <a:cs typeface="Calibri"/>
                        </a:rPr>
                        <a:t>1.0–1.2</a:t>
                      </a:r>
                    </a:p>
                  </a:txBody>
                  <a:tcPr marL="12700" marR="12700" marT="12700" marB="12700" anchor="ctr" anchorCtr="0" horzOverflow="overflow"/>
                </a:tc>
                <a:tc>
                  <a:txBody>
                    <a:bodyPr/>
                    <a:lstStyle/>
                    <a:p>
                      <a:pPr algn="ctr">
                        <a:defRPr sz="1800"/>
                      </a:pPr>
                      <a:r>
                        <a:rPr sz="2300">
                          <a:latin typeface="Calibri"/>
                          <a:ea typeface="Calibri"/>
                          <a:cs typeface="Calibri"/>
                        </a:rPr>
                        <a:t>Supports muscle &amp; function</a:t>
                      </a:r>
                    </a:p>
                  </a:txBody>
                  <a:tcPr marL="12700" marR="12700" marT="12700" marB="12700" anchor="ctr" anchorCtr="0" horzOverflow="overflow"/>
                </a:tc>
              </a:tr>
              <a:tr h="818224">
                <a:tc>
                  <a:txBody>
                    <a:bodyPr/>
                    <a:lstStyle/>
                    <a:p>
                      <a:pPr algn="ctr">
                        <a:defRPr sz="1800"/>
                      </a:pPr>
                      <a:r>
                        <a:rPr b="1" sz="2300">
                          <a:latin typeface="Calibri"/>
                          <a:ea typeface="Calibri"/>
                          <a:cs typeface="Calibri"/>
                        </a:rPr>
                        <a:t>Pregnancy</a:t>
                      </a:r>
                    </a:p>
                  </a:txBody>
                  <a:tcPr marL="12700" marR="12700" marT="12700" marB="12700" anchor="ctr" anchorCtr="0" horzOverflow="overflow"/>
                </a:tc>
                <a:tc>
                  <a:txBody>
                    <a:bodyPr/>
                    <a:lstStyle/>
                    <a:p>
                      <a:pPr algn="ctr">
                        <a:defRPr b="1" sz="2300">
                          <a:latin typeface="Calibri"/>
                          <a:ea typeface="Calibri"/>
                          <a:cs typeface="Calibri"/>
                        </a:defRPr>
                      </a:pPr>
                      <a:r>
                        <a:t>≥1.1 g/kg/day</a:t>
                      </a:r>
                      <a:r>
                        <a:rPr b="0"/>
                        <a:t> (or +~25 g/day)</a:t>
                      </a:r>
                    </a:p>
                  </a:txBody>
                  <a:tcPr marL="12700" marR="12700" marT="12700" marB="12700" anchor="ctr" anchorCtr="0" horzOverflow="overflow"/>
                </a:tc>
                <a:tc>
                  <a:txBody>
                    <a:bodyPr/>
                    <a:lstStyle/>
                    <a:p>
                      <a:pPr algn="ctr">
                        <a:defRPr sz="1800"/>
                      </a:pPr>
                      <a:r>
                        <a:rPr sz="2300">
                          <a:latin typeface="Calibri"/>
                          <a:ea typeface="Calibri"/>
                          <a:cs typeface="Calibri"/>
                        </a:rPr>
                        <a:t>Tissue accretion</a:t>
                      </a:r>
                    </a:p>
                  </a:txBody>
                  <a:tcPr marL="12700" marR="12700" marT="12700" marB="12700" anchor="ctr" anchorCtr="0" horzOverflow="overflow"/>
                </a:tc>
              </a:tr>
              <a:tr h="818224">
                <a:tc>
                  <a:txBody>
                    <a:bodyPr/>
                    <a:lstStyle/>
                    <a:p>
                      <a:pPr algn="ctr">
                        <a:defRPr sz="1800"/>
                      </a:pPr>
                      <a:r>
                        <a:rPr b="1" sz="2300">
                          <a:latin typeface="Calibri"/>
                          <a:ea typeface="Calibri"/>
                          <a:cs typeface="Calibri"/>
                        </a:rPr>
                        <a:t>Lactation</a:t>
                      </a:r>
                    </a:p>
                  </a:txBody>
                  <a:tcPr marL="12700" marR="12700" marT="12700" marB="12700" anchor="ctr" anchorCtr="0" horzOverflow="overflow"/>
                </a:tc>
                <a:tc>
                  <a:txBody>
                    <a:bodyPr/>
                    <a:lstStyle/>
                    <a:p>
                      <a:pPr algn="ctr">
                        <a:defRPr b="1" sz="2300">
                          <a:latin typeface="Calibri"/>
                          <a:ea typeface="Calibri"/>
                          <a:cs typeface="Calibri"/>
                        </a:defRPr>
                      </a:pPr>
                      <a:r>
                        <a:t>≥1.1 g/kg/day</a:t>
                      </a:r>
                      <a:r>
                        <a:rPr b="0"/>
                        <a:t> (or +~25 g/day)</a:t>
                      </a:r>
                    </a:p>
                  </a:txBody>
                  <a:tcPr marL="12700" marR="12700" marT="12700" marB="12700" anchor="ctr" anchorCtr="0" horzOverflow="overflow"/>
                </a:tc>
                <a:tc>
                  <a:txBody>
                    <a:bodyPr/>
                    <a:lstStyle/>
                    <a:p>
                      <a:pPr algn="ctr">
                        <a:defRPr sz="1800"/>
                      </a:pPr>
                      <a:r>
                        <a:rPr sz="2300">
                          <a:latin typeface="Calibri"/>
                          <a:ea typeface="Calibri"/>
                          <a:cs typeface="Calibri"/>
                        </a:rPr>
                        <a:t>Milk synthesis</a:t>
                      </a:r>
                    </a:p>
                  </a:txBody>
                  <a:tcPr marL="12700" marR="12700" marT="12700" marB="12700" anchor="ctr" anchorCtr="0" horzOverflow="overflow"/>
                </a:tc>
              </a:tr>
            </a:tbl>
          </a:graphicData>
        </a:graphic>
      </p:graphicFrame>
      <p:sp>
        <p:nvSpPr>
          <p:cNvPr id="572" name="Google Shape;580;p50"/>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573" name="Google Shape;581;p50"/>
          <p:cNvSpPr/>
          <p:nvPr/>
        </p:nvSpPr>
        <p:spPr>
          <a:xfrm>
            <a:off x="16551474" y="6555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574" name="Google Shape;582;p50"/>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78" name="Google Shape;587;p52"/>
          <p:cNvSpPr/>
          <p:nvPr/>
        </p:nvSpPr>
        <p:spPr>
          <a:xfrm rot="10800000">
            <a:off x="0" y="0"/>
            <a:ext cx="18288000" cy="10287000"/>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579" name="Google Shape;588;p52"/>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580" name="Google Shape;589;p52"/>
          <p:cNvSpPr txBox="1"/>
          <p:nvPr/>
        </p:nvSpPr>
        <p:spPr>
          <a:xfrm>
            <a:off x="703805" y="966858"/>
            <a:ext cx="16880390"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Breakfast: Estimated Calories</a:t>
            </a:r>
          </a:p>
        </p:txBody>
      </p:sp>
      <p:sp>
        <p:nvSpPr>
          <p:cNvPr id="581" name="Google Shape;590;p52"/>
          <p:cNvSpPr/>
          <p:nvPr/>
        </p:nvSpPr>
        <p:spPr>
          <a:xfrm>
            <a:off x="-2602379" y="0"/>
            <a:ext cx="3256089" cy="3256087"/>
          </a:xfrm>
          <a:prstGeom prst="rect">
            <a:avLst/>
          </a:prstGeom>
          <a:blipFill>
            <a:blip r:embed="rId4"/>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582" name="Google Shape;591;p52"/>
          <p:cNvGraphicFramePr/>
          <p:nvPr/>
        </p:nvGraphicFramePr>
        <p:xfrm>
          <a:off x="431723" y="3258913"/>
          <a:ext cx="17424552" cy="6560000"/>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4380100"/>
                <a:gridCol w="11701525"/>
                <a:gridCol w="1342925"/>
              </a:tblGrid>
              <a:tr h="1175500">
                <a:tc>
                  <a:txBody>
                    <a:bodyPr/>
                    <a:lstStyle/>
                    <a:p>
                      <a:pPr algn="ctr">
                        <a:defRPr sz="1800"/>
                      </a:pPr>
                      <a:r>
                        <a:rPr b="1" sz="3100">
                          <a:latin typeface="Calibri"/>
                          <a:ea typeface="Calibri"/>
                          <a:cs typeface="Calibri"/>
                        </a:rPr>
                        <a:t>Meal</a:t>
                      </a:r>
                    </a:p>
                  </a:txBody>
                  <a:tcPr marL="12700" marR="12700" marT="12700" marB="12700" anchor="ctr" anchorCtr="0" horzOverflow="overflow"/>
                </a:tc>
                <a:tc>
                  <a:txBody>
                    <a:bodyPr/>
                    <a:lstStyle/>
                    <a:p>
                      <a:pPr algn="ctr">
                        <a:defRPr sz="1800"/>
                      </a:pPr>
                      <a:r>
                        <a:rPr b="1" sz="3100">
                          <a:latin typeface="Calibri"/>
                          <a:ea typeface="Calibri"/>
                          <a:cs typeface="Calibri"/>
                        </a:rPr>
                        <a:t>What’s in it</a:t>
                      </a:r>
                    </a:p>
                  </a:txBody>
                  <a:tcPr marL="12700" marR="12700" marT="12700" marB="12700" anchor="ctr" anchorCtr="0" horzOverflow="overflow"/>
                </a:tc>
                <a:tc>
                  <a:txBody>
                    <a:bodyPr/>
                    <a:lstStyle/>
                    <a:p>
                      <a:pPr algn="ctr">
                        <a:defRPr sz="1800"/>
                      </a:pPr>
                      <a:r>
                        <a:rPr b="1" sz="3100">
                          <a:latin typeface="Calibri"/>
                          <a:ea typeface="Calibri"/>
                          <a:cs typeface="Calibri"/>
                        </a:rPr>
                        <a:t>≈ kcal</a:t>
                      </a:r>
                    </a:p>
                  </a:txBody>
                  <a:tcPr marL="12700" marR="12700" marT="12700" marB="12700" anchor="ctr" anchorCtr="0" horzOverflow="overflow"/>
                </a:tc>
              </a:tr>
              <a:tr h="1175500">
                <a:tc>
                  <a:txBody>
                    <a:bodyPr/>
                    <a:lstStyle/>
                    <a:p>
                      <a:pPr algn="ctr">
                        <a:defRPr sz="1800"/>
                      </a:pPr>
                      <a:r>
                        <a:rPr sz="2800">
                          <a:latin typeface="Calibri"/>
                          <a:ea typeface="Calibri"/>
                          <a:cs typeface="Calibri"/>
                        </a:rPr>
                        <a:t>Greek yogurt parfait</a:t>
                      </a:r>
                    </a:p>
                  </a:txBody>
                  <a:tcPr marL="12700" marR="12700" marT="12700" marB="12700" anchor="ctr" anchorCtr="0" horzOverflow="overflow"/>
                </a:tc>
                <a:tc>
                  <a:txBody>
                    <a:bodyPr/>
                    <a:lstStyle/>
                    <a:p>
                      <a:pPr algn="ctr">
                        <a:defRPr sz="1800"/>
                      </a:pPr>
                      <a:r>
                        <a:rPr sz="2800">
                          <a:latin typeface="Calibri"/>
                          <a:ea typeface="Calibri"/>
                          <a:cs typeface="Calibri"/>
                        </a:rPr>
                        <a:t>1 c 2% Greek yogurt, ½ c granola, ½ c berries, 1 Tbsp honey</a:t>
                      </a:r>
                    </a:p>
                  </a:txBody>
                  <a:tcPr marL="12700" marR="12700" marT="12700" marB="12700" anchor="ctr" anchorCtr="0" horzOverflow="overflow"/>
                </a:tc>
                <a:tc>
                  <a:txBody>
                    <a:bodyPr/>
                    <a:lstStyle/>
                    <a:p>
                      <a:pPr algn="ctr">
                        <a:defRPr sz="1800"/>
                      </a:pPr>
                      <a:r>
                        <a:rPr b="1" sz="2800">
                          <a:latin typeface="Calibri"/>
                          <a:ea typeface="Calibri"/>
                          <a:cs typeface="Calibri"/>
                        </a:rPr>
                        <a:t>~450</a:t>
                      </a:r>
                    </a:p>
                  </a:txBody>
                  <a:tcPr marL="12700" marR="12700" marT="12700" marB="12700" anchor="ctr" anchorCtr="0" horzOverflow="overflow"/>
                </a:tc>
              </a:tr>
              <a:tr h="1175500">
                <a:tc>
                  <a:txBody>
                    <a:bodyPr/>
                    <a:lstStyle/>
                    <a:p>
                      <a:pPr algn="ctr">
                        <a:defRPr sz="1800"/>
                      </a:pPr>
                      <a:r>
                        <a:rPr sz="2800">
                          <a:latin typeface="Calibri"/>
                          <a:ea typeface="Calibri"/>
                          <a:cs typeface="Calibri"/>
                        </a:rPr>
                        <a:t>Oatmeal PB &amp; banana</a:t>
                      </a:r>
                    </a:p>
                  </a:txBody>
                  <a:tcPr marL="12700" marR="12700" marT="12700" marB="12700" anchor="ctr" anchorCtr="0" horzOverflow="overflow"/>
                </a:tc>
                <a:tc>
                  <a:txBody>
                    <a:bodyPr/>
                    <a:lstStyle/>
                    <a:p>
                      <a:pPr algn="ctr">
                        <a:defRPr sz="1800"/>
                      </a:pPr>
                      <a:r>
                        <a:rPr sz="2800">
                          <a:latin typeface="Calibri"/>
                          <a:ea typeface="Calibri"/>
                          <a:cs typeface="Calibri"/>
                        </a:rPr>
                        <a:t>1 c cooked oats, 1 Tbsp PB, 1 banana, 1 c 2% milk</a:t>
                      </a:r>
                    </a:p>
                  </a:txBody>
                  <a:tcPr marL="12700" marR="12700" marT="12700" marB="12700" anchor="ctr" anchorCtr="0" horzOverflow="overflow"/>
                </a:tc>
                <a:tc>
                  <a:txBody>
                    <a:bodyPr/>
                    <a:lstStyle/>
                    <a:p>
                      <a:pPr algn="ctr">
                        <a:defRPr sz="1800"/>
                      </a:pPr>
                      <a:r>
                        <a:rPr b="1" sz="2800">
                          <a:latin typeface="Calibri"/>
                          <a:ea typeface="Calibri"/>
                          <a:cs typeface="Calibri"/>
                        </a:rPr>
                        <a:t>~470</a:t>
                      </a:r>
                    </a:p>
                  </a:txBody>
                  <a:tcPr marL="12700" marR="12700" marT="12700" marB="12700" anchor="ctr" anchorCtr="0" horzOverflow="overflow"/>
                </a:tc>
              </a:tr>
              <a:tr h="758375">
                <a:tc>
                  <a:txBody>
                    <a:bodyPr/>
                    <a:lstStyle/>
                    <a:p>
                      <a:pPr algn="ctr">
                        <a:defRPr sz="1800"/>
                      </a:pPr>
                      <a:r>
                        <a:rPr sz="2800">
                          <a:latin typeface="Calibri"/>
                          <a:ea typeface="Calibri"/>
                          <a:cs typeface="Calibri"/>
                        </a:rPr>
                        <a:t>Veggie omelet + toast</a:t>
                      </a:r>
                    </a:p>
                  </a:txBody>
                  <a:tcPr marL="12700" marR="12700" marT="12700" marB="12700" anchor="ctr" anchorCtr="0" horzOverflow="overflow"/>
                </a:tc>
                <a:tc>
                  <a:txBody>
                    <a:bodyPr/>
                    <a:lstStyle/>
                    <a:p>
                      <a:pPr algn="ctr">
                        <a:defRPr sz="1800"/>
                      </a:pPr>
                      <a:r>
                        <a:rPr sz="2800">
                          <a:latin typeface="Calibri"/>
                          <a:ea typeface="Calibri"/>
                          <a:cs typeface="Calibri"/>
                        </a:rPr>
                        <a:t>2 eggs, veg, 1 tsp oil, 1 slice whole-wheat toast</a:t>
                      </a:r>
                    </a:p>
                  </a:txBody>
                  <a:tcPr marL="12700" marR="12700" marT="12700" marB="12700" anchor="ctr" anchorCtr="0" horzOverflow="overflow"/>
                </a:tc>
                <a:tc>
                  <a:txBody>
                    <a:bodyPr/>
                    <a:lstStyle/>
                    <a:p>
                      <a:pPr algn="ctr">
                        <a:defRPr sz="1800"/>
                      </a:pPr>
                      <a:r>
                        <a:rPr b="1" sz="2800">
                          <a:latin typeface="Calibri"/>
                          <a:ea typeface="Calibri"/>
                          <a:cs typeface="Calibri"/>
                        </a:rPr>
                        <a:t>~400</a:t>
                      </a:r>
                    </a:p>
                  </a:txBody>
                  <a:tcPr marL="12700" marR="12700" marT="12700" marB="12700" anchor="ctr" anchorCtr="0" horzOverflow="overflow"/>
                </a:tc>
              </a:tr>
              <a:tr h="758375">
                <a:tc>
                  <a:txBody>
                    <a:bodyPr/>
                    <a:lstStyle/>
                    <a:p>
                      <a:pPr algn="ctr">
                        <a:defRPr sz="1800"/>
                      </a:pPr>
                      <a:r>
                        <a:rPr sz="2800">
                          <a:latin typeface="Calibri"/>
                          <a:ea typeface="Calibri"/>
                          <a:cs typeface="Calibri"/>
                        </a:rPr>
                        <a:t>Avocado toast + egg</a:t>
                      </a:r>
                    </a:p>
                  </a:txBody>
                  <a:tcPr marL="12700" marR="12700" marT="12700" marB="12700" anchor="ctr" anchorCtr="0" horzOverflow="overflow"/>
                </a:tc>
                <a:tc>
                  <a:txBody>
                    <a:bodyPr/>
                    <a:lstStyle/>
                    <a:p>
                      <a:pPr algn="ctr">
                        <a:defRPr sz="1800"/>
                      </a:pPr>
                      <a:r>
                        <a:rPr sz="2800">
                          <a:latin typeface="Calibri"/>
                          <a:ea typeface="Calibri"/>
                          <a:cs typeface="Calibri"/>
                        </a:rPr>
                        <a:t>2 toasts, ½ avocado, 1 egg</a:t>
                      </a:r>
                    </a:p>
                  </a:txBody>
                  <a:tcPr marL="12700" marR="12700" marT="12700" marB="12700" anchor="ctr" anchorCtr="0" horzOverflow="overflow"/>
                </a:tc>
                <a:tc>
                  <a:txBody>
                    <a:bodyPr/>
                    <a:lstStyle/>
                    <a:p>
                      <a:pPr algn="ctr">
                        <a:defRPr sz="1800"/>
                      </a:pPr>
                      <a:r>
                        <a:rPr b="1" sz="2800">
                          <a:latin typeface="Calibri"/>
                          <a:ea typeface="Calibri"/>
                          <a:cs typeface="Calibri"/>
                        </a:rPr>
                        <a:t>~390</a:t>
                      </a:r>
                    </a:p>
                  </a:txBody>
                  <a:tcPr marL="12700" marR="12700" marT="12700" marB="12700" anchor="ctr" anchorCtr="0" horzOverflow="overflow"/>
                </a:tc>
              </a:tr>
              <a:tr h="758375">
                <a:tc>
                  <a:txBody>
                    <a:bodyPr/>
                    <a:lstStyle/>
                    <a:p>
                      <a:pPr algn="ctr">
                        <a:defRPr sz="1800"/>
                      </a:pPr>
                      <a:r>
                        <a:rPr sz="2800">
                          <a:latin typeface="Calibri"/>
                          <a:ea typeface="Calibri"/>
                          <a:cs typeface="Calibri"/>
                        </a:rPr>
                        <a:t>Breakfast burrito</a:t>
                      </a:r>
                    </a:p>
                  </a:txBody>
                  <a:tcPr marL="12700" marR="12700" marT="12700" marB="12700" anchor="ctr" anchorCtr="0" horzOverflow="overflow"/>
                </a:tc>
                <a:tc>
                  <a:txBody>
                    <a:bodyPr/>
                    <a:lstStyle/>
                    <a:p>
                      <a:pPr algn="ctr">
                        <a:defRPr sz="1800"/>
                      </a:pPr>
                      <a:r>
                        <a:rPr sz="2800">
                          <a:latin typeface="Calibri"/>
                          <a:ea typeface="Calibri"/>
                          <a:cs typeface="Calibri"/>
                        </a:rPr>
                        <a:t>2 eggs, 8–10" tortilla, ¼ c cheese, ¼ c black beans, salsa</a:t>
                      </a:r>
                    </a:p>
                  </a:txBody>
                  <a:tcPr marL="12700" marR="12700" marT="12700" marB="12700" anchor="ctr" anchorCtr="0" horzOverflow="overflow"/>
                </a:tc>
                <a:tc>
                  <a:txBody>
                    <a:bodyPr/>
                    <a:lstStyle/>
                    <a:p>
                      <a:pPr algn="ctr">
                        <a:defRPr sz="1800"/>
                      </a:pPr>
                      <a:r>
                        <a:rPr b="1" sz="2800">
                          <a:latin typeface="Calibri"/>
                          <a:ea typeface="Calibri"/>
                          <a:cs typeface="Calibri"/>
                        </a:rPr>
                        <a:t>~500</a:t>
                      </a:r>
                    </a:p>
                  </a:txBody>
                  <a:tcPr marL="12700" marR="12700" marT="12700" marB="12700" anchor="ctr" anchorCtr="0" horzOverflow="overflow"/>
                </a:tc>
              </a:tr>
              <a:tr h="758375">
                <a:tc>
                  <a:txBody>
                    <a:bodyPr/>
                    <a:lstStyle/>
                    <a:p>
                      <a:pPr algn="ctr">
                        <a:defRPr sz="1800"/>
                      </a:pPr>
                      <a:r>
                        <a:rPr sz="2800">
                          <a:latin typeface="Calibri"/>
                          <a:ea typeface="Calibri"/>
                          <a:cs typeface="Calibri"/>
                        </a:rPr>
                        <a:t>Smoothie bowl</a:t>
                      </a:r>
                    </a:p>
                  </a:txBody>
                  <a:tcPr marL="12700" marR="12700" marT="12700" marB="12700" anchor="ctr" anchorCtr="0" horzOverflow="overflow"/>
                </a:tc>
                <a:tc>
                  <a:txBody>
                    <a:bodyPr/>
                    <a:lstStyle/>
                    <a:p>
                      <a:pPr algn="ctr">
                        <a:defRPr sz="1800"/>
                      </a:pPr>
                      <a:r>
                        <a:rPr sz="2800">
                          <a:latin typeface="Calibri"/>
                          <a:ea typeface="Calibri"/>
                          <a:cs typeface="Calibri"/>
                        </a:rPr>
                        <a:t>1 c fruit, ¾ c yogurt, ¼ c granola, 1 Tbsp seeds</a:t>
                      </a:r>
                    </a:p>
                  </a:txBody>
                  <a:tcPr marL="12700" marR="12700" marT="12700" marB="12700" anchor="ctr" anchorCtr="0" horzOverflow="overflow"/>
                </a:tc>
                <a:tc>
                  <a:txBody>
                    <a:bodyPr/>
                    <a:lstStyle/>
                    <a:p>
                      <a:pPr algn="ctr">
                        <a:defRPr sz="1800"/>
                      </a:pPr>
                      <a:r>
                        <a:rPr b="1" sz="2800">
                          <a:latin typeface="Calibri"/>
                          <a:ea typeface="Calibri"/>
                          <a:cs typeface="Calibri"/>
                        </a:rPr>
                        <a:t>~420</a:t>
                      </a:r>
                    </a:p>
                  </a:txBody>
                  <a:tcPr marL="12700" marR="12700" marT="12700" marB="12700" anchor="ctr" anchorCtr="0" horzOverflow="overflow"/>
                </a:tc>
              </a:tr>
            </a:tbl>
          </a:graphicData>
        </a:graphic>
      </p:graphicFrame>
      <p:sp>
        <p:nvSpPr>
          <p:cNvPr id="583" name="Google Shape;592;p52"/>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87" name="Google Shape;597;p53"/>
          <p:cNvSpPr/>
          <p:nvPr/>
        </p:nvSpPr>
        <p:spPr>
          <a:xfrm rot="10800000">
            <a:off x="0" y="0"/>
            <a:ext cx="18288000" cy="10287000"/>
          </a:xfrm>
          <a:prstGeom prst="rect">
            <a:avLst/>
          </a:prstGeom>
          <a:blipFill>
            <a:blip r:embed="rId2"/>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588" name="Google Shape;598;p53"/>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589" name="Google Shape;599;p53"/>
          <p:cNvSpPr txBox="1"/>
          <p:nvPr/>
        </p:nvSpPr>
        <p:spPr>
          <a:xfrm>
            <a:off x="703805" y="966858"/>
            <a:ext cx="16880390"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Lunch: Estimated Calories</a:t>
            </a:r>
          </a:p>
        </p:txBody>
      </p:sp>
      <p:sp>
        <p:nvSpPr>
          <p:cNvPr id="590" name="Google Shape;600;p53"/>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591" name="Google Shape;601;p53"/>
          <p:cNvGraphicFramePr/>
          <p:nvPr/>
        </p:nvGraphicFramePr>
        <p:xfrm>
          <a:off x="796842" y="3328663"/>
          <a:ext cx="17088876" cy="6420501"/>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5434675"/>
                <a:gridCol w="10571650"/>
                <a:gridCol w="1082550"/>
              </a:tblGrid>
              <a:tr h="1150500">
                <a:tc>
                  <a:txBody>
                    <a:bodyPr/>
                    <a:lstStyle/>
                    <a:p>
                      <a:pPr algn="ctr">
                        <a:defRPr sz="1800"/>
                      </a:pPr>
                      <a:r>
                        <a:rPr b="1" sz="3000">
                          <a:latin typeface="Calibri"/>
                          <a:ea typeface="Calibri"/>
                          <a:cs typeface="Calibri"/>
                        </a:rPr>
                        <a:t>Meal</a:t>
                      </a:r>
                    </a:p>
                  </a:txBody>
                  <a:tcPr marL="12700" marR="12700" marT="12700" marB="12700" anchor="ctr" anchorCtr="0" horzOverflow="overflow"/>
                </a:tc>
                <a:tc>
                  <a:txBody>
                    <a:bodyPr/>
                    <a:lstStyle/>
                    <a:p>
                      <a:pPr algn="ctr">
                        <a:defRPr sz="1800"/>
                      </a:pPr>
                      <a:r>
                        <a:rPr b="1" sz="3000">
                          <a:latin typeface="Calibri"/>
                          <a:ea typeface="Calibri"/>
                          <a:cs typeface="Calibri"/>
                        </a:rPr>
                        <a:t>What’s in it</a:t>
                      </a:r>
                    </a:p>
                  </a:txBody>
                  <a:tcPr marL="12700" marR="12700" marT="12700" marB="12700" anchor="ctr" anchorCtr="0" horzOverflow="overflow"/>
                </a:tc>
                <a:tc>
                  <a:txBody>
                    <a:bodyPr/>
                    <a:lstStyle/>
                    <a:p>
                      <a:pPr algn="ctr">
                        <a:defRPr sz="1800"/>
                      </a:pPr>
                      <a:r>
                        <a:rPr b="1" sz="3000">
                          <a:latin typeface="Calibri"/>
                          <a:ea typeface="Calibri"/>
                          <a:cs typeface="Calibri"/>
                        </a:rPr>
                        <a:t>≈ kcal</a:t>
                      </a:r>
                    </a:p>
                  </a:txBody>
                  <a:tcPr marL="12700" marR="12700" marT="12700" marB="12700" anchor="ctr" anchorCtr="0" horzOverflow="overflow"/>
                </a:tc>
              </a:tr>
              <a:tr h="1150500">
                <a:tc>
                  <a:txBody>
                    <a:bodyPr/>
                    <a:lstStyle/>
                    <a:p>
                      <a:pPr algn="ctr">
                        <a:defRPr sz="1800"/>
                      </a:pPr>
                      <a:r>
                        <a:rPr sz="2800">
                          <a:latin typeface="Calibri"/>
                          <a:ea typeface="Calibri"/>
                          <a:cs typeface="Calibri"/>
                        </a:rPr>
                        <a:t>Turkey–avocado sandwich + apple</a:t>
                      </a:r>
                    </a:p>
                  </a:txBody>
                  <a:tcPr marL="12700" marR="12700" marT="12700" marB="12700" anchor="ctr" anchorCtr="0" horzOverflow="overflow"/>
                </a:tc>
                <a:tc>
                  <a:txBody>
                    <a:bodyPr/>
                    <a:lstStyle/>
                    <a:p>
                      <a:pPr algn="ctr">
                        <a:defRPr sz="1800"/>
                      </a:pPr>
                      <a:r>
                        <a:rPr sz="2800">
                          <a:latin typeface="Calibri"/>
                          <a:ea typeface="Calibri"/>
                          <a:cs typeface="Calibri"/>
                        </a:rPr>
                        <a:t>Whole-wheat bread, 3 oz turkey, ¼ avocado, veg, mustard + apple</a:t>
                      </a:r>
                    </a:p>
                  </a:txBody>
                  <a:tcPr marL="12700" marR="12700" marT="12700" marB="12700" anchor="ctr" anchorCtr="0" horzOverflow="overflow"/>
                </a:tc>
                <a:tc>
                  <a:txBody>
                    <a:bodyPr/>
                    <a:lstStyle/>
                    <a:p>
                      <a:pPr algn="ctr">
                        <a:defRPr sz="1800"/>
                      </a:pPr>
                      <a:r>
                        <a:rPr b="1" sz="2800">
                          <a:latin typeface="Calibri"/>
                          <a:ea typeface="Calibri"/>
                          <a:cs typeface="Calibri"/>
                        </a:rPr>
                        <a:t>~455</a:t>
                      </a:r>
                    </a:p>
                  </a:txBody>
                  <a:tcPr marL="12700" marR="12700" marT="12700" marB="12700" anchor="ctr" anchorCtr="0" horzOverflow="overflow"/>
                </a:tc>
              </a:tr>
              <a:tr h="742250">
                <a:tc>
                  <a:txBody>
                    <a:bodyPr/>
                    <a:lstStyle/>
                    <a:p>
                      <a:pPr algn="ctr">
                        <a:defRPr sz="1800"/>
                      </a:pPr>
                      <a:r>
                        <a:rPr sz="2800">
                          <a:latin typeface="Calibri"/>
                          <a:ea typeface="Calibri"/>
                          <a:cs typeface="Calibri"/>
                        </a:rPr>
                        <a:t>Chicken–quinoa salad</a:t>
                      </a:r>
                    </a:p>
                  </a:txBody>
                  <a:tcPr marL="12700" marR="12700" marT="12700" marB="12700" anchor="ctr" anchorCtr="0" horzOverflow="overflow"/>
                </a:tc>
                <a:tc>
                  <a:txBody>
                    <a:bodyPr/>
                    <a:lstStyle/>
                    <a:p>
                      <a:pPr algn="ctr">
                        <a:defRPr sz="1800"/>
                      </a:pPr>
                      <a:r>
                        <a:rPr sz="2800">
                          <a:latin typeface="Calibri"/>
                          <a:ea typeface="Calibri"/>
                          <a:cs typeface="Calibri"/>
                        </a:rPr>
                        <a:t>4 oz chicken, ½ c quinoa, greens/veg, 1 Tbsp olive-oil vinaigrette</a:t>
                      </a:r>
                    </a:p>
                  </a:txBody>
                  <a:tcPr marL="12700" marR="12700" marT="12700" marB="12700" anchor="ctr" anchorCtr="0" horzOverflow="overflow"/>
                </a:tc>
                <a:tc>
                  <a:txBody>
                    <a:bodyPr/>
                    <a:lstStyle/>
                    <a:p>
                      <a:pPr algn="ctr">
                        <a:defRPr sz="1800"/>
                      </a:pPr>
                      <a:r>
                        <a:rPr b="1" sz="2800">
                          <a:latin typeface="Calibri"/>
                          <a:ea typeface="Calibri"/>
                          <a:cs typeface="Calibri"/>
                        </a:rPr>
                        <a:t>~515</a:t>
                      </a:r>
                    </a:p>
                  </a:txBody>
                  <a:tcPr marL="12700" marR="12700" marT="12700" marB="12700" anchor="ctr" anchorCtr="0" horzOverflow="overflow"/>
                </a:tc>
              </a:tr>
              <a:tr h="742250">
                <a:tc>
                  <a:txBody>
                    <a:bodyPr/>
                    <a:lstStyle/>
                    <a:p>
                      <a:pPr algn="ctr">
                        <a:defRPr sz="1800"/>
                      </a:pPr>
                      <a:r>
                        <a:rPr sz="2800">
                          <a:latin typeface="Calibri"/>
                          <a:ea typeface="Calibri"/>
                          <a:cs typeface="Calibri"/>
                        </a:rPr>
                        <a:t>Lentil soup + roll</a:t>
                      </a:r>
                    </a:p>
                  </a:txBody>
                  <a:tcPr marL="12700" marR="12700" marT="12700" marB="12700" anchor="ctr" anchorCtr="0" horzOverflow="overflow"/>
                </a:tc>
                <a:tc>
                  <a:txBody>
                    <a:bodyPr/>
                    <a:lstStyle/>
                    <a:p>
                      <a:pPr algn="ctr">
                        <a:defRPr sz="1800"/>
                      </a:pPr>
                      <a:r>
                        <a:rPr sz="2800">
                          <a:latin typeface="Calibri"/>
                          <a:ea typeface="Calibri"/>
                          <a:cs typeface="Calibri"/>
                        </a:rPr>
                        <a:t>2 c lentil soup, small whole-grain roll</a:t>
                      </a:r>
                    </a:p>
                  </a:txBody>
                  <a:tcPr marL="12700" marR="12700" marT="12700" marB="12700" anchor="ctr" anchorCtr="0" horzOverflow="overflow"/>
                </a:tc>
                <a:tc>
                  <a:txBody>
                    <a:bodyPr/>
                    <a:lstStyle/>
                    <a:p>
                      <a:pPr algn="ctr">
                        <a:defRPr sz="1800"/>
                      </a:pPr>
                      <a:r>
                        <a:rPr b="1" sz="2800">
                          <a:latin typeface="Calibri"/>
                          <a:ea typeface="Calibri"/>
                          <a:cs typeface="Calibri"/>
                        </a:rPr>
                        <a:t>~500</a:t>
                      </a:r>
                    </a:p>
                  </a:txBody>
                  <a:tcPr marL="12700" marR="12700" marT="12700" marB="12700" anchor="ctr" anchorCtr="0" horzOverflow="overflow"/>
                </a:tc>
              </a:tr>
              <a:tr h="742250">
                <a:tc>
                  <a:txBody>
                    <a:bodyPr/>
                    <a:lstStyle/>
                    <a:p>
                      <a:pPr algn="ctr">
                        <a:defRPr sz="1800"/>
                      </a:pPr>
                      <a:r>
                        <a:rPr sz="2800">
                          <a:latin typeface="Calibri"/>
                          <a:ea typeface="Calibri"/>
                          <a:cs typeface="Calibri"/>
                        </a:rPr>
                        <a:t>Sushi set</a:t>
                      </a:r>
                    </a:p>
                  </a:txBody>
                  <a:tcPr marL="12700" marR="12700" marT="12700" marB="12700" anchor="ctr" anchorCtr="0" horzOverflow="overflow"/>
                </a:tc>
                <a:tc>
                  <a:txBody>
                    <a:bodyPr/>
                    <a:lstStyle/>
                    <a:p>
                      <a:pPr algn="ctr">
                        <a:defRPr sz="1800"/>
                      </a:pPr>
                      <a:r>
                        <a:rPr sz="2800">
                          <a:latin typeface="Calibri"/>
                          <a:ea typeface="Calibri"/>
                          <a:cs typeface="Calibri"/>
                        </a:rPr>
                        <a:t>Salmon–avocado roll, miso soup, 1 c edamame</a:t>
                      </a:r>
                    </a:p>
                  </a:txBody>
                  <a:tcPr marL="12700" marR="12700" marT="12700" marB="12700" anchor="ctr" anchorCtr="0" horzOverflow="overflow"/>
                </a:tc>
                <a:tc>
                  <a:txBody>
                    <a:bodyPr/>
                    <a:lstStyle/>
                    <a:p>
                      <a:pPr algn="ctr">
                        <a:defRPr sz="1800"/>
                      </a:pPr>
                      <a:r>
                        <a:rPr b="1" sz="2800">
                          <a:latin typeface="Calibri"/>
                          <a:ea typeface="Calibri"/>
                          <a:cs typeface="Calibri"/>
                        </a:rPr>
                        <a:t>~530</a:t>
                      </a:r>
                    </a:p>
                  </a:txBody>
                  <a:tcPr marL="12700" marR="12700" marT="12700" marB="12700" anchor="ctr" anchorCtr="0" horzOverflow="overflow"/>
                </a:tc>
              </a:tr>
              <a:tr h="1150500">
                <a:tc>
                  <a:txBody>
                    <a:bodyPr/>
                    <a:lstStyle/>
                    <a:p>
                      <a:pPr algn="ctr">
                        <a:defRPr sz="1800"/>
                      </a:pPr>
                      <a:r>
                        <a:rPr sz="2800">
                          <a:latin typeface="Calibri"/>
                          <a:ea typeface="Calibri"/>
                          <a:cs typeface="Calibri"/>
                        </a:rPr>
                        <a:t>Mediterranean bowl</a:t>
                      </a:r>
                    </a:p>
                  </a:txBody>
                  <a:tcPr marL="12700" marR="12700" marT="12700" marB="12700" anchor="ctr" anchorCtr="0" horzOverflow="overflow"/>
                </a:tc>
                <a:tc>
                  <a:txBody>
                    <a:bodyPr/>
                    <a:lstStyle/>
                    <a:p>
                      <a:pPr algn="ctr">
                        <a:defRPr sz="1800"/>
                      </a:pPr>
                      <a:r>
                        <a:rPr sz="2800">
                          <a:latin typeface="Calibri"/>
                          <a:ea typeface="Calibri"/>
                          <a:cs typeface="Calibri"/>
                        </a:rPr>
                        <a:t>½ c farro, 4 oz chicken, cucumber/tomato, 2 Tbsp hummus, 1 tsp oil</a:t>
                      </a:r>
                    </a:p>
                  </a:txBody>
                  <a:tcPr marL="12700" marR="12700" marT="12700" marB="12700" anchor="ctr" anchorCtr="0" horzOverflow="overflow"/>
                </a:tc>
                <a:tc>
                  <a:txBody>
                    <a:bodyPr/>
                    <a:lstStyle/>
                    <a:p>
                      <a:pPr algn="ctr">
                        <a:defRPr sz="1800"/>
                      </a:pPr>
                      <a:r>
                        <a:rPr b="1" sz="2800">
                          <a:latin typeface="Calibri"/>
                          <a:ea typeface="Calibri"/>
                          <a:cs typeface="Calibri"/>
                        </a:rPr>
                        <a:t>~575</a:t>
                      </a:r>
                    </a:p>
                  </a:txBody>
                  <a:tcPr marL="12700" marR="12700" marT="12700" marB="12700" anchor="ctr" anchorCtr="0" horzOverflow="overflow"/>
                </a:tc>
              </a:tr>
              <a:tr h="742250">
                <a:tc>
                  <a:txBody>
                    <a:bodyPr/>
                    <a:lstStyle/>
                    <a:p>
                      <a:pPr algn="ctr">
                        <a:defRPr sz="1800"/>
                      </a:pPr>
                      <a:r>
                        <a:rPr sz="2800">
                          <a:latin typeface="Calibri"/>
                          <a:ea typeface="Calibri"/>
                          <a:cs typeface="Calibri"/>
                        </a:rPr>
                        <a:t>Veggie wrap</a:t>
                      </a:r>
                    </a:p>
                  </a:txBody>
                  <a:tcPr marL="12700" marR="12700" marT="12700" marB="12700" anchor="ctr" anchorCtr="0" horzOverflow="overflow"/>
                </a:tc>
                <a:tc>
                  <a:txBody>
                    <a:bodyPr/>
                    <a:lstStyle/>
                    <a:p>
                      <a:pPr algn="ctr">
                        <a:defRPr sz="1800"/>
                      </a:pPr>
                      <a:r>
                        <a:rPr sz="2800">
                          <a:latin typeface="Calibri"/>
                          <a:ea typeface="Calibri"/>
                          <a:cs typeface="Calibri"/>
                        </a:rPr>
                        <a:t>10" tortilla, roasted veg, ½ c chickpeas, 2 Tbsp hummus</a:t>
                      </a:r>
                    </a:p>
                  </a:txBody>
                  <a:tcPr marL="12700" marR="12700" marT="12700" marB="12700" anchor="ctr" anchorCtr="0" horzOverflow="overflow"/>
                </a:tc>
                <a:tc>
                  <a:txBody>
                    <a:bodyPr/>
                    <a:lstStyle/>
                    <a:p>
                      <a:pPr algn="ctr">
                        <a:defRPr sz="1800"/>
                      </a:pPr>
                      <a:r>
                        <a:rPr b="1" sz="2800">
                          <a:latin typeface="Calibri"/>
                          <a:ea typeface="Calibri"/>
                          <a:cs typeface="Calibri"/>
                        </a:rPr>
                        <a:t>~520</a:t>
                      </a:r>
                    </a:p>
                  </a:txBody>
                  <a:tcPr marL="12700" marR="12700" marT="12700" marB="12700" anchor="ctr" anchorCtr="0" horzOverflow="overflow"/>
                </a:tc>
              </a:tr>
            </a:tbl>
          </a:graphicData>
        </a:graphic>
      </p:graphicFrame>
      <p:sp>
        <p:nvSpPr>
          <p:cNvPr id="592" name="Google Shape;602;p53"/>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94" name="Google Shape;607;p54"/>
          <p:cNvSpPr/>
          <p:nvPr/>
        </p:nvSpPr>
        <p:spPr>
          <a:xfrm rot="10800000">
            <a:off x="0" y="0"/>
            <a:ext cx="18288000" cy="10287000"/>
          </a:xfrm>
          <a:prstGeom prst="rect">
            <a:avLst/>
          </a:prstGeom>
          <a:blipFill>
            <a:blip r:embed="rId2"/>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595" name="Google Shape;608;p54"/>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596" name="Google Shape;609;p54"/>
          <p:cNvSpPr txBox="1"/>
          <p:nvPr/>
        </p:nvSpPr>
        <p:spPr>
          <a:xfrm>
            <a:off x="703805" y="966858"/>
            <a:ext cx="16880390"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Dinner: Estimated Calories</a:t>
            </a:r>
          </a:p>
        </p:txBody>
      </p:sp>
      <p:sp>
        <p:nvSpPr>
          <p:cNvPr id="597" name="Google Shape;610;p54"/>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598" name="Google Shape;611;p54"/>
          <p:cNvGraphicFramePr/>
          <p:nvPr/>
        </p:nvGraphicFramePr>
        <p:xfrm>
          <a:off x="611276" y="3303687"/>
          <a:ext cx="17404451" cy="6470451"/>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4389575"/>
                <a:gridCol w="11800275"/>
                <a:gridCol w="1214600"/>
              </a:tblGrid>
              <a:tr h="1159450">
                <a:tc>
                  <a:txBody>
                    <a:bodyPr/>
                    <a:lstStyle/>
                    <a:p>
                      <a:pPr algn="ctr">
                        <a:defRPr sz="1800"/>
                      </a:pPr>
                      <a:r>
                        <a:rPr b="1" sz="3000">
                          <a:latin typeface="Calibri"/>
                          <a:ea typeface="Calibri"/>
                          <a:cs typeface="Calibri"/>
                        </a:rPr>
                        <a:t>Meal</a:t>
                      </a:r>
                    </a:p>
                  </a:txBody>
                  <a:tcPr marL="12700" marR="12700" marT="12700" marB="12700" anchor="ctr" anchorCtr="0" horzOverflow="overflow"/>
                </a:tc>
                <a:tc>
                  <a:txBody>
                    <a:bodyPr/>
                    <a:lstStyle/>
                    <a:p>
                      <a:pPr algn="ctr">
                        <a:defRPr sz="1800"/>
                      </a:pPr>
                      <a:r>
                        <a:rPr b="1" sz="3000">
                          <a:latin typeface="Calibri"/>
                          <a:ea typeface="Calibri"/>
                          <a:cs typeface="Calibri"/>
                        </a:rPr>
                        <a:t>What’s in it</a:t>
                      </a:r>
                    </a:p>
                  </a:txBody>
                  <a:tcPr marL="12700" marR="12700" marT="12700" marB="12700" anchor="ctr" anchorCtr="0" horzOverflow="overflow"/>
                </a:tc>
                <a:tc>
                  <a:txBody>
                    <a:bodyPr/>
                    <a:lstStyle/>
                    <a:p>
                      <a:pPr algn="ctr">
                        <a:defRPr sz="1800"/>
                      </a:pPr>
                      <a:r>
                        <a:rPr b="1" sz="3000">
                          <a:latin typeface="Calibri"/>
                          <a:ea typeface="Calibri"/>
                          <a:cs typeface="Calibri"/>
                        </a:rPr>
                        <a:t>≈ kcal</a:t>
                      </a:r>
                    </a:p>
                  </a:txBody>
                  <a:tcPr marL="12700" marR="12700" marT="12700" marB="12700" anchor="ctr" anchorCtr="0" horzOverflow="overflow"/>
                </a:tc>
              </a:tr>
              <a:tr h="748025">
                <a:tc>
                  <a:txBody>
                    <a:bodyPr/>
                    <a:lstStyle/>
                    <a:p>
                      <a:pPr algn="ctr">
                        <a:defRPr sz="1800"/>
                      </a:pPr>
                      <a:r>
                        <a:rPr sz="2800">
                          <a:latin typeface="Calibri"/>
                          <a:ea typeface="Calibri"/>
                          <a:cs typeface="Calibri"/>
                        </a:rPr>
                        <a:t>Salmon, rice &amp; broccoli</a:t>
                      </a:r>
                    </a:p>
                  </a:txBody>
                  <a:tcPr marL="12700" marR="12700" marT="12700" marB="12700" anchor="ctr" anchorCtr="0" horzOverflow="overflow"/>
                </a:tc>
                <a:tc>
                  <a:txBody>
                    <a:bodyPr/>
                    <a:lstStyle/>
                    <a:p>
                      <a:pPr algn="ctr">
                        <a:defRPr sz="1800"/>
                      </a:pPr>
                      <a:r>
                        <a:rPr sz="2800">
                          <a:latin typeface="Calibri"/>
                          <a:ea typeface="Calibri"/>
                          <a:cs typeface="Calibri"/>
                        </a:rPr>
                        <a:t>6 oz salmon, ½ c brown rice, 1 c broccoli, 1 tsp oil</a:t>
                      </a:r>
                    </a:p>
                  </a:txBody>
                  <a:tcPr marL="12700" marR="12700" marT="12700" marB="12700" anchor="ctr" anchorCtr="0" horzOverflow="overflow"/>
                </a:tc>
                <a:tc>
                  <a:txBody>
                    <a:bodyPr/>
                    <a:lstStyle/>
                    <a:p>
                      <a:pPr algn="ctr">
                        <a:defRPr sz="1800"/>
                      </a:pPr>
                      <a:r>
                        <a:rPr b="1" sz="2800">
                          <a:latin typeface="Calibri"/>
                          <a:ea typeface="Calibri"/>
                          <a:cs typeface="Calibri"/>
                        </a:rPr>
                        <a:t>~555</a:t>
                      </a:r>
                    </a:p>
                  </a:txBody>
                  <a:tcPr marL="12700" marR="12700" marT="12700" marB="12700" anchor="ctr" anchorCtr="0" horzOverflow="overflow"/>
                </a:tc>
              </a:tr>
              <a:tr h="748025">
                <a:tc>
                  <a:txBody>
                    <a:bodyPr/>
                    <a:lstStyle/>
                    <a:p>
                      <a:pPr algn="ctr">
                        <a:defRPr sz="1800"/>
                      </a:pPr>
                      <a:r>
                        <a:rPr sz="2800">
                          <a:latin typeface="Calibri"/>
                          <a:ea typeface="Calibri"/>
                          <a:cs typeface="Calibri"/>
                        </a:rPr>
                        <a:t>Tofu stir-fry + noodles</a:t>
                      </a:r>
                    </a:p>
                  </a:txBody>
                  <a:tcPr marL="12700" marR="12700" marT="12700" marB="12700" anchor="ctr" anchorCtr="0" horzOverflow="overflow"/>
                </a:tc>
                <a:tc>
                  <a:txBody>
                    <a:bodyPr/>
                    <a:lstStyle/>
                    <a:p>
                      <a:pPr algn="ctr">
                        <a:defRPr sz="1800"/>
                      </a:pPr>
                      <a:r>
                        <a:rPr sz="2800">
                          <a:latin typeface="Calibri"/>
                          <a:ea typeface="Calibri"/>
                          <a:cs typeface="Calibri"/>
                        </a:rPr>
                        <a:t>4 oz tofu, 1½ c cooked rice noodles, mixed veg, 1 Tbsp oil, sauce</a:t>
                      </a:r>
                    </a:p>
                  </a:txBody>
                  <a:tcPr marL="12700" marR="12700" marT="12700" marB="12700" anchor="ctr" anchorCtr="0" horzOverflow="overflow"/>
                </a:tc>
                <a:tc>
                  <a:txBody>
                    <a:bodyPr/>
                    <a:lstStyle/>
                    <a:p>
                      <a:pPr algn="ctr">
                        <a:defRPr sz="1800"/>
                      </a:pPr>
                      <a:r>
                        <a:rPr b="1" sz="2800">
                          <a:latin typeface="Calibri"/>
                          <a:ea typeface="Calibri"/>
                          <a:cs typeface="Calibri"/>
                        </a:rPr>
                        <a:t>~595</a:t>
                      </a:r>
                    </a:p>
                  </a:txBody>
                  <a:tcPr marL="12700" marR="12700" marT="12700" marB="12700" anchor="ctr" anchorCtr="0" horzOverflow="overflow"/>
                </a:tc>
              </a:tr>
              <a:tr h="748025">
                <a:tc>
                  <a:txBody>
                    <a:bodyPr/>
                    <a:lstStyle/>
                    <a:p>
                      <a:pPr algn="ctr">
                        <a:defRPr sz="1800"/>
                      </a:pPr>
                      <a:r>
                        <a:rPr sz="2800">
                          <a:latin typeface="Calibri"/>
                          <a:ea typeface="Calibri"/>
                          <a:cs typeface="Calibri"/>
                        </a:rPr>
                        <a:t>Chicken fajitas</a:t>
                      </a:r>
                    </a:p>
                  </a:txBody>
                  <a:tcPr marL="12700" marR="12700" marT="12700" marB="12700" anchor="ctr" anchorCtr="0" horzOverflow="overflow"/>
                </a:tc>
                <a:tc>
                  <a:txBody>
                    <a:bodyPr/>
                    <a:lstStyle/>
                    <a:p>
                      <a:pPr algn="ctr">
                        <a:defRPr sz="1800"/>
                      </a:pPr>
                      <a:r>
                        <a:rPr sz="2800">
                          <a:latin typeface="Calibri"/>
                          <a:ea typeface="Calibri"/>
                          <a:cs typeface="Calibri"/>
                        </a:rPr>
                        <a:t>5 oz chicken, 2 small tortillas, peppers/onions, 2 Tbsp guac, salsa</a:t>
                      </a:r>
                    </a:p>
                  </a:txBody>
                  <a:tcPr marL="12700" marR="12700" marT="12700" marB="12700" anchor="ctr" anchorCtr="0" horzOverflow="overflow"/>
                </a:tc>
                <a:tc>
                  <a:txBody>
                    <a:bodyPr/>
                    <a:lstStyle/>
                    <a:p>
                      <a:pPr algn="ctr">
                        <a:defRPr sz="1800"/>
                      </a:pPr>
                      <a:r>
                        <a:rPr b="1" sz="2800">
                          <a:latin typeface="Calibri"/>
                          <a:ea typeface="Calibri"/>
                          <a:cs typeface="Calibri"/>
                        </a:rPr>
                        <a:t>~550</a:t>
                      </a:r>
                    </a:p>
                  </a:txBody>
                  <a:tcPr marL="12700" marR="12700" marT="12700" marB="12700" anchor="ctr" anchorCtr="0" horzOverflow="overflow"/>
                </a:tc>
              </a:tr>
              <a:tr h="1159450">
                <a:tc>
                  <a:txBody>
                    <a:bodyPr/>
                    <a:lstStyle/>
                    <a:p>
                      <a:pPr algn="ctr">
                        <a:defRPr sz="1800"/>
                      </a:pPr>
                      <a:r>
                        <a:rPr sz="2800">
                          <a:latin typeface="Calibri"/>
                          <a:ea typeface="Calibri"/>
                          <a:cs typeface="Calibri"/>
                        </a:rPr>
                        <a:t>Pasta &amp; meatballs</a:t>
                      </a:r>
                    </a:p>
                  </a:txBody>
                  <a:tcPr marL="12700" marR="12700" marT="12700" marB="12700" anchor="ctr" anchorCtr="0" horzOverflow="overflow"/>
                </a:tc>
                <a:tc>
                  <a:txBody>
                    <a:bodyPr/>
                    <a:lstStyle/>
                    <a:p>
                      <a:pPr algn="ctr">
                        <a:defRPr sz="1800"/>
                      </a:pPr>
                      <a:r>
                        <a:rPr sz="2800">
                          <a:latin typeface="Calibri"/>
                          <a:ea typeface="Calibri"/>
                          <a:cs typeface="Calibri"/>
                        </a:rPr>
                        <a:t>1 c cooked pasta, ½ c marinara, 3 small meatballs, 1 Tbsp parmesan</a:t>
                      </a:r>
                    </a:p>
                  </a:txBody>
                  <a:tcPr marL="12700" marR="12700" marT="12700" marB="12700" anchor="ctr" anchorCtr="0" horzOverflow="overflow"/>
                </a:tc>
                <a:tc>
                  <a:txBody>
                    <a:bodyPr/>
                    <a:lstStyle/>
                    <a:p>
                      <a:pPr algn="ctr">
                        <a:defRPr sz="1800"/>
                      </a:pPr>
                      <a:r>
                        <a:rPr b="1" sz="2800">
                          <a:latin typeface="Calibri"/>
                          <a:ea typeface="Calibri"/>
                          <a:cs typeface="Calibri"/>
                        </a:rPr>
                        <a:t>~500</a:t>
                      </a:r>
                    </a:p>
                  </a:txBody>
                  <a:tcPr marL="12700" marR="12700" marT="12700" marB="12700" anchor="ctr" anchorCtr="0" horzOverflow="overflow"/>
                </a:tc>
              </a:tr>
              <a:tr h="748025">
                <a:tc>
                  <a:txBody>
                    <a:bodyPr/>
                    <a:lstStyle/>
                    <a:p>
                      <a:pPr algn="ctr">
                        <a:defRPr sz="1800"/>
                      </a:pPr>
                      <a:r>
                        <a:rPr sz="2800">
                          <a:latin typeface="Calibri"/>
                          <a:ea typeface="Calibri"/>
                          <a:cs typeface="Calibri"/>
                        </a:rPr>
                        <a:t>Chickpea curry + rice</a:t>
                      </a:r>
                    </a:p>
                  </a:txBody>
                  <a:tcPr marL="12700" marR="12700" marT="12700" marB="12700" anchor="ctr" anchorCtr="0" horzOverflow="overflow"/>
                </a:tc>
                <a:tc>
                  <a:txBody>
                    <a:bodyPr/>
                    <a:lstStyle/>
                    <a:p>
                      <a:pPr algn="ctr">
                        <a:defRPr sz="1800"/>
                      </a:pPr>
                      <a:r>
                        <a:rPr sz="2800">
                          <a:latin typeface="Calibri"/>
                          <a:ea typeface="Calibri"/>
                          <a:cs typeface="Calibri"/>
                        </a:rPr>
                        <a:t>1 c chickpea curry (light coconut milk), ½ c basmati</a:t>
                      </a:r>
                    </a:p>
                  </a:txBody>
                  <a:tcPr marL="12700" marR="12700" marT="12700" marB="12700" anchor="ctr" anchorCtr="0" horzOverflow="overflow"/>
                </a:tc>
                <a:tc>
                  <a:txBody>
                    <a:bodyPr/>
                    <a:lstStyle/>
                    <a:p>
                      <a:pPr algn="ctr">
                        <a:defRPr sz="1800"/>
                      </a:pPr>
                      <a:r>
                        <a:rPr b="1" sz="2800">
                          <a:latin typeface="Calibri"/>
                          <a:ea typeface="Calibri"/>
                          <a:cs typeface="Calibri"/>
                        </a:rPr>
                        <a:t>~620</a:t>
                      </a:r>
                    </a:p>
                  </a:txBody>
                  <a:tcPr marL="12700" marR="12700" marT="12700" marB="12700" anchor="ctr" anchorCtr="0" horzOverflow="overflow"/>
                </a:tc>
              </a:tr>
              <a:tr h="1159450">
                <a:tc>
                  <a:txBody>
                    <a:bodyPr/>
                    <a:lstStyle/>
                    <a:p>
                      <a:pPr algn="ctr">
                        <a:defRPr sz="1800"/>
                      </a:pPr>
                      <a:r>
                        <a:rPr sz="2800">
                          <a:latin typeface="Calibri"/>
                          <a:ea typeface="Calibri"/>
                          <a:cs typeface="Calibri"/>
                        </a:rPr>
                        <a:t>Beef + veg stir-fry + rice</a:t>
                      </a:r>
                    </a:p>
                  </a:txBody>
                  <a:tcPr marL="12700" marR="12700" marT="12700" marB="12700" anchor="ctr" anchorCtr="0" horzOverflow="overflow"/>
                </a:tc>
                <a:tc>
                  <a:txBody>
                    <a:bodyPr/>
                    <a:lstStyle/>
                    <a:p>
                      <a:pPr algn="ctr">
                        <a:defRPr sz="1800"/>
                      </a:pPr>
                      <a:r>
                        <a:rPr sz="2800">
                          <a:latin typeface="Calibri"/>
                          <a:ea typeface="Calibri"/>
                          <a:cs typeface="Calibri"/>
                        </a:rPr>
                        <a:t>4 oz lean beef, 1 c veg, ½ c rice, 2 tsp oil, soy/ginger</a:t>
                      </a:r>
                    </a:p>
                  </a:txBody>
                  <a:tcPr marL="12700" marR="12700" marT="12700" marB="12700" anchor="ctr" anchorCtr="0" horzOverflow="overflow"/>
                </a:tc>
                <a:tc>
                  <a:txBody>
                    <a:bodyPr/>
                    <a:lstStyle/>
                    <a:p>
                      <a:pPr algn="ctr">
                        <a:defRPr sz="1800"/>
                      </a:pPr>
                      <a:r>
                        <a:rPr b="1" sz="2800">
                          <a:latin typeface="Calibri"/>
                          <a:ea typeface="Calibri"/>
                          <a:cs typeface="Calibri"/>
                        </a:rPr>
                        <a:t>~600</a:t>
                      </a:r>
                    </a:p>
                  </a:txBody>
                  <a:tcPr marL="12700" marR="12700" marT="12700" marB="12700" anchor="ctr" anchorCtr="0" horzOverflow="overflow"/>
                </a:tc>
              </a:tr>
            </a:tbl>
          </a:graphicData>
        </a:graphic>
      </p:graphicFrame>
      <p:sp>
        <p:nvSpPr>
          <p:cNvPr id="599" name="Google Shape;612;p54"/>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01" name="Google Shape;617;p55"/>
          <p:cNvSpPr/>
          <p:nvPr/>
        </p:nvSpPr>
        <p:spPr>
          <a:xfrm rot="10800000">
            <a:off x="0" y="0"/>
            <a:ext cx="18288000" cy="10287000"/>
          </a:xfrm>
          <a:prstGeom prst="rect">
            <a:avLst/>
          </a:prstGeom>
          <a:blipFill>
            <a:blip r:embed="rId2"/>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602" name="Google Shape;618;p55"/>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603" name="Google Shape;619;p55"/>
          <p:cNvSpPr txBox="1"/>
          <p:nvPr/>
        </p:nvSpPr>
        <p:spPr>
          <a:xfrm>
            <a:off x="703805" y="966858"/>
            <a:ext cx="16880390"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Snacks: Estimated Calories</a:t>
            </a:r>
          </a:p>
        </p:txBody>
      </p:sp>
      <p:sp>
        <p:nvSpPr>
          <p:cNvPr id="604" name="Google Shape;620;p55"/>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605" name="Google Shape;621;p55"/>
          <p:cNvGraphicFramePr/>
          <p:nvPr/>
        </p:nvGraphicFramePr>
        <p:xfrm>
          <a:off x="618499" y="3347137"/>
          <a:ext cx="17051000" cy="6383550"/>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6126700"/>
                <a:gridCol w="8637075"/>
                <a:gridCol w="2287225"/>
              </a:tblGrid>
              <a:tr h="599400">
                <a:tc>
                  <a:txBody>
                    <a:bodyPr/>
                    <a:lstStyle/>
                    <a:p>
                      <a:pPr algn="ctr">
                        <a:defRPr sz="1800"/>
                      </a:pPr>
                      <a:r>
                        <a:rPr b="1" sz="3000">
                          <a:latin typeface="Calibri"/>
                          <a:ea typeface="Calibri"/>
                          <a:cs typeface="Calibri"/>
                        </a:rPr>
                        <a:t>Item</a:t>
                      </a:r>
                    </a:p>
                  </a:txBody>
                  <a:tcPr marL="12700" marR="12700" marT="12700" marB="12700" anchor="ctr" anchorCtr="0" horzOverflow="overflow"/>
                </a:tc>
                <a:tc>
                  <a:txBody>
                    <a:bodyPr/>
                    <a:lstStyle/>
                    <a:p>
                      <a:pPr algn="ctr">
                        <a:defRPr sz="1800"/>
                      </a:pPr>
                      <a:r>
                        <a:rPr b="1" sz="3000">
                          <a:latin typeface="Calibri"/>
                          <a:ea typeface="Calibri"/>
                          <a:cs typeface="Calibri"/>
                        </a:rPr>
                        <a:t>Portion</a:t>
                      </a:r>
                    </a:p>
                  </a:txBody>
                  <a:tcPr marL="12700" marR="12700" marT="12700" marB="12700" anchor="ctr" anchorCtr="0" horzOverflow="overflow"/>
                </a:tc>
                <a:tc>
                  <a:txBody>
                    <a:bodyPr/>
                    <a:lstStyle/>
                    <a:p>
                      <a:pPr algn="ctr">
                        <a:defRPr sz="1800"/>
                      </a:pPr>
                      <a:r>
                        <a:rPr b="1" sz="3000">
                          <a:latin typeface="Calibri"/>
                          <a:ea typeface="Calibri"/>
                          <a:cs typeface="Calibri"/>
                        </a:rPr>
                        <a:t>≈ kcal</a:t>
                      </a:r>
                    </a:p>
                  </a:txBody>
                  <a:tcPr marL="12700" marR="12700" marT="12700" marB="12700" anchor="ctr" anchorCtr="0" horzOverflow="overflow"/>
                </a:tc>
              </a:tr>
              <a:tr h="599400">
                <a:tc>
                  <a:txBody>
                    <a:bodyPr/>
                    <a:lstStyle/>
                    <a:p>
                      <a:pPr algn="ctr">
                        <a:defRPr sz="1800"/>
                      </a:pPr>
                      <a:r>
                        <a:rPr sz="2800">
                          <a:latin typeface="Calibri"/>
                          <a:ea typeface="Calibri"/>
                          <a:cs typeface="Calibri"/>
                        </a:rPr>
                        <a:t>Trail mix</a:t>
                      </a:r>
                    </a:p>
                  </a:txBody>
                  <a:tcPr marL="12700" marR="12700" marT="12700" marB="12700" anchor="ctr" anchorCtr="0" horzOverflow="overflow"/>
                </a:tc>
                <a:tc>
                  <a:txBody>
                    <a:bodyPr/>
                    <a:lstStyle/>
                    <a:p>
                      <a:pPr algn="ctr">
                        <a:defRPr sz="1800"/>
                      </a:pPr>
                      <a:r>
                        <a:rPr sz="2800">
                          <a:latin typeface="Calibri"/>
                          <a:ea typeface="Calibri"/>
                          <a:cs typeface="Calibri"/>
                        </a:rPr>
                        <a:t>¼ cup</a:t>
                      </a:r>
                    </a:p>
                  </a:txBody>
                  <a:tcPr marL="12700" marR="12700" marT="12700" marB="12700" anchor="ctr" anchorCtr="0" horzOverflow="overflow"/>
                </a:tc>
                <a:tc>
                  <a:txBody>
                    <a:bodyPr/>
                    <a:lstStyle/>
                    <a:p>
                      <a:pPr algn="ctr">
                        <a:defRPr sz="1800"/>
                      </a:pPr>
                      <a:r>
                        <a:rPr b="1" sz="2800">
                          <a:latin typeface="Calibri"/>
                          <a:ea typeface="Calibri"/>
                          <a:cs typeface="Calibri"/>
                        </a:rPr>
                        <a:t>~200</a:t>
                      </a:r>
                    </a:p>
                  </a:txBody>
                  <a:tcPr marL="12700" marR="12700" marT="12700" marB="12700" anchor="ctr" anchorCtr="0" horzOverflow="overflow"/>
                </a:tc>
              </a:tr>
              <a:tr h="599400">
                <a:tc>
                  <a:txBody>
                    <a:bodyPr/>
                    <a:lstStyle/>
                    <a:p>
                      <a:pPr algn="ctr">
                        <a:defRPr sz="1800"/>
                      </a:pPr>
                      <a:r>
                        <a:rPr sz="2800">
                          <a:latin typeface="Calibri"/>
                          <a:ea typeface="Calibri"/>
                          <a:cs typeface="Calibri"/>
                        </a:rPr>
                        <a:t>Apple + peanut butter</a:t>
                      </a:r>
                    </a:p>
                  </a:txBody>
                  <a:tcPr marL="12700" marR="12700" marT="12700" marB="12700" anchor="ctr" anchorCtr="0" horzOverflow="overflow"/>
                </a:tc>
                <a:tc>
                  <a:txBody>
                    <a:bodyPr/>
                    <a:lstStyle/>
                    <a:p>
                      <a:pPr algn="ctr">
                        <a:defRPr sz="1800"/>
                      </a:pPr>
                      <a:r>
                        <a:rPr sz="2800">
                          <a:latin typeface="Calibri"/>
                          <a:ea typeface="Calibri"/>
                          <a:cs typeface="Calibri"/>
                        </a:rPr>
                        <a:t>1 apple + 2 Tbsp PB</a:t>
                      </a:r>
                    </a:p>
                  </a:txBody>
                  <a:tcPr marL="12700" marR="12700" marT="12700" marB="12700" anchor="ctr" anchorCtr="0" horzOverflow="overflow"/>
                </a:tc>
                <a:tc>
                  <a:txBody>
                    <a:bodyPr/>
                    <a:lstStyle/>
                    <a:p>
                      <a:pPr algn="ctr">
                        <a:defRPr sz="1800"/>
                      </a:pPr>
                      <a:r>
                        <a:rPr b="1" sz="2800">
                          <a:latin typeface="Calibri"/>
                          <a:ea typeface="Calibri"/>
                          <a:cs typeface="Calibri"/>
                        </a:rPr>
                        <a:t>~285</a:t>
                      </a:r>
                    </a:p>
                  </a:txBody>
                  <a:tcPr marL="12700" marR="12700" marT="12700" marB="12700" anchor="ctr" anchorCtr="0" horzOverflow="overflow"/>
                </a:tc>
              </a:tr>
              <a:tr h="929050">
                <a:tc>
                  <a:txBody>
                    <a:bodyPr/>
                    <a:lstStyle/>
                    <a:p>
                      <a:pPr algn="ctr">
                        <a:defRPr sz="1800"/>
                      </a:pPr>
                      <a:r>
                        <a:rPr sz="2800">
                          <a:latin typeface="Calibri"/>
                          <a:ea typeface="Calibri"/>
                          <a:cs typeface="Calibri"/>
                        </a:rPr>
                        <a:t>Greek yogurt bowl</a:t>
                      </a:r>
                    </a:p>
                  </a:txBody>
                  <a:tcPr marL="12700" marR="12700" marT="12700" marB="12700" anchor="ctr" anchorCtr="0" horzOverflow="overflow"/>
                </a:tc>
                <a:tc>
                  <a:txBody>
                    <a:bodyPr/>
                    <a:lstStyle/>
                    <a:p>
                      <a:pPr algn="ctr">
                        <a:defRPr sz="1800"/>
                      </a:pPr>
                      <a:r>
                        <a:rPr sz="2800">
                          <a:latin typeface="Calibri"/>
                          <a:ea typeface="Calibri"/>
                          <a:cs typeface="Calibri"/>
                        </a:rPr>
                        <a:t>¾ c 2% + 1 tsp honey + 1 Tbsp walnuts</a:t>
                      </a:r>
                    </a:p>
                  </a:txBody>
                  <a:tcPr marL="12700" marR="12700" marT="12700" marB="12700" anchor="ctr" anchorCtr="0" horzOverflow="overflow"/>
                </a:tc>
                <a:tc>
                  <a:txBody>
                    <a:bodyPr/>
                    <a:lstStyle/>
                    <a:p>
                      <a:pPr algn="ctr">
                        <a:defRPr sz="1800"/>
                      </a:pPr>
                      <a:r>
                        <a:rPr b="1" sz="2800">
                          <a:latin typeface="Calibri"/>
                          <a:ea typeface="Calibri"/>
                          <a:cs typeface="Calibri"/>
                        </a:rPr>
                        <a:t>~190</a:t>
                      </a:r>
                    </a:p>
                  </a:txBody>
                  <a:tcPr marL="12700" marR="12700" marT="12700" marB="12700" anchor="ctr" anchorCtr="0" horzOverflow="overflow"/>
                </a:tc>
              </a:tr>
              <a:tr h="599400">
                <a:tc>
                  <a:txBody>
                    <a:bodyPr/>
                    <a:lstStyle/>
                    <a:p>
                      <a:pPr algn="ctr">
                        <a:defRPr sz="1800"/>
                      </a:pPr>
                      <a:r>
                        <a:rPr sz="2800">
                          <a:latin typeface="Calibri"/>
                          <a:ea typeface="Calibri"/>
                          <a:cs typeface="Calibri"/>
                        </a:rPr>
                        <a:t>Hummus &amp; carrots</a:t>
                      </a:r>
                    </a:p>
                  </a:txBody>
                  <a:tcPr marL="12700" marR="12700" marT="12700" marB="12700" anchor="ctr" anchorCtr="0" horzOverflow="overflow"/>
                </a:tc>
                <a:tc>
                  <a:txBody>
                    <a:bodyPr/>
                    <a:lstStyle/>
                    <a:p>
                      <a:pPr algn="ctr">
                        <a:defRPr sz="1800"/>
                      </a:pPr>
                      <a:r>
                        <a:rPr sz="2800">
                          <a:latin typeface="Calibri"/>
                          <a:ea typeface="Calibri"/>
                          <a:cs typeface="Calibri"/>
                        </a:rPr>
                        <a:t>¼ c hummus + 1 c carrots</a:t>
                      </a:r>
                    </a:p>
                  </a:txBody>
                  <a:tcPr marL="12700" marR="12700" marT="12700" marB="12700" anchor="ctr" anchorCtr="0" horzOverflow="overflow"/>
                </a:tc>
                <a:tc>
                  <a:txBody>
                    <a:bodyPr/>
                    <a:lstStyle/>
                    <a:p>
                      <a:pPr algn="ctr">
                        <a:defRPr sz="1800"/>
                      </a:pPr>
                      <a:r>
                        <a:rPr b="1" sz="2800">
                          <a:latin typeface="Calibri"/>
                          <a:ea typeface="Calibri"/>
                          <a:cs typeface="Calibri"/>
                        </a:rPr>
                        <a:t>~150</a:t>
                      </a:r>
                    </a:p>
                  </a:txBody>
                  <a:tcPr marL="12700" marR="12700" marT="12700" marB="12700" anchor="ctr" anchorCtr="0" horzOverflow="overflow"/>
                </a:tc>
              </a:tr>
              <a:tr h="929050">
                <a:tc>
                  <a:txBody>
                    <a:bodyPr/>
                    <a:lstStyle/>
                    <a:p>
                      <a:pPr algn="ctr">
                        <a:defRPr sz="1800"/>
                      </a:pPr>
                      <a:r>
                        <a:rPr sz="2800">
                          <a:latin typeface="Calibri"/>
                          <a:ea typeface="Calibri"/>
                          <a:cs typeface="Calibri"/>
                        </a:rPr>
                        <a:t>Cottage cheese &amp; pineapple</a:t>
                      </a:r>
                    </a:p>
                  </a:txBody>
                  <a:tcPr marL="12700" marR="12700" marT="12700" marB="12700" anchor="ctr" anchorCtr="0" horzOverflow="overflow"/>
                </a:tc>
                <a:tc>
                  <a:txBody>
                    <a:bodyPr/>
                    <a:lstStyle/>
                    <a:p>
                      <a:pPr algn="ctr">
                        <a:defRPr sz="1800"/>
                      </a:pPr>
                      <a:r>
                        <a:rPr sz="2800">
                          <a:latin typeface="Calibri"/>
                          <a:ea typeface="Calibri"/>
                          <a:cs typeface="Calibri"/>
                        </a:rPr>
                        <a:t>½ c + ½ c</a:t>
                      </a:r>
                    </a:p>
                  </a:txBody>
                  <a:tcPr marL="12700" marR="12700" marT="12700" marB="12700" anchor="ctr" anchorCtr="0" horzOverflow="overflow"/>
                </a:tc>
                <a:tc>
                  <a:txBody>
                    <a:bodyPr/>
                    <a:lstStyle/>
                    <a:p>
                      <a:pPr algn="ctr">
                        <a:defRPr sz="1800"/>
                      </a:pPr>
                      <a:r>
                        <a:rPr b="1" sz="2800">
                          <a:latin typeface="Calibri"/>
                          <a:ea typeface="Calibri"/>
                          <a:cs typeface="Calibri"/>
                        </a:rPr>
                        <a:t>~140</a:t>
                      </a:r>
                    </a:p>
                  </a:txBody>
                  <a:tcPr marL="12700" marR="12700" marT="12700" marB="12700" anchor="ctr" anchorCtr="0" horzOverflow="overflow"/>
                </a:tc>
              </a:tr>
              <a:tr h="599400">
                <a:tc>
                  <a:txBody>
                    <a:bodyPr/>
                    <a:lstStyle/>
                    <a:p>
                      <a:pPr algn="ctr">
                        <a:defRPr sz="1800"/>
                      </a:pPr>
                      <a:r>
                        <a:rPr sz="2800">
                          <a:latin typeface="Calibri"/>
                          <a:ea typeface="Calibri"/>
                          <a:cs typeface="Calibri"/>
                        </a:rPr>
                        <a:t>Dark chocolate</a:t>
                      </a:r>
                    </a:p>
                  </a:txBody>
                  <a:tcPr marL="12700" marR="12700" marT="12700" marB="12700" anchor="ctr" anchorCtr="0" horzOverflow="overflow"/>
                </a:tc>
                <a:tc>
                  <a:txBody>
                    <a:bodyPr/>
                    <a:lstStyle/>
                    <a:p>
                      <a:pPr algn="ctr">
                        <a:defRPr sz="1800"/>
                      </a:pPr>
                      <a:r>
                        <a:rPr sz="2800">
                          <a:latin typeface="Calibri"/>
                          <a:ea typeface="Calibri"/>
                          <a:cs typeface="Calibri"/>
                        </a:rPr>
                        <a:t>1 oz</a:t>
                      </a:r>
                    </a:p>
                  </a:txBody>
                  <a:tcPr marL="12700" marR="12700" marT="12700" marB="12700" anchor="ctr" anchorCtr="0" horzOverflow="overflow"/>
                </a:tc>
                <a:tc>
                  <a:txBody>
                    <a:bodyPr/>
                    <a:lstStyle/>
                    <a:p>
                      <a:pPr algn="ctr">
                        <a:defRPr sz="1800"/>
                      </a:pPr>
                      <a:r>
                        <a:rPr b="1" sz="2800">
                          <a:latin typeface="Calibri"/>
                          <a:ea typeface="Calibri"/>
                          <a:cs typeface="Calibri"/>
                        </a:rPr>
                        <a:t>~170</a:t>
                      </a:r>
                    </a:p>
                  </a:txBody>
                  <a:tcPr marL="12700" marR="12700" marT="12700" marB="12700" anchor="ctr" anchorCtr="0" horzOverflow="overflow"/>
                </a:tc>
              </a:tr>
              <a:tr h="599400">
                <a:tc>
                  <a:txBody>
                    <a:bodyPr/>
                    <a:lstStyle/>
                    <a:p>
                      <a:pPr algn="ctr">
                        <a:defRPr sz="1800"/>
                      </a:pPr>
                      <a:r>
                        <a:rPr sz="2800">
                          <a:latin typeface="Calibri"/>
                          <a:ea typeface="Calibri"/>
                          <a:cs typeface="Calibri"/>
                        </a:rPr>
                        <a:t>Latte (2% milk)</a:t>
                      </a:r>
                    </a:p>
                  </a:txBody>
                  <a:tcPr marL="12700" marR="12700" marT="12700" marB="12700" anchor="ctr" anchorCtr="0" horzOverflow="overflow"/>
                </a:tc>
                <a:tc>
                  <a:txBody>
                    <a:bodyPr/>
                    <a:lstStyle/>
                    <a:p>
                      <a:pPr algn="ctr">
                        <a:defRPr sz="1800"/>
                      </a:pPr>
                      <a:r>
                        <a:rPr sz="2800">
                          <a:latin typeface="Calibri"/>
                          <a:ea typeface="Calibri"/>
                          <a:cs typeface="Calibri"/>
                        </a:rPr>
                        <a:t>12 oz</a:t>
                      </a:r>
                    </a:p>
                  </a:txBody>
                  <a:tcPr marL="12700" marR="12700" marT="12700" marB="12700" anchor="ctr" anchorCtr="0" horzOverflow="overflow"/>
                </a:tc>
                <a:tc>
                  <a:txBody>
                    <a:bodyPr/>
                    <a:lstStyle/>
                    <a:p>
                      <a:pPr algn="ctr">
                        <a:defRPr sz="1800"/>
                      </a:pPr>
                      <a:r>
                        <a:rPr b="1" sz="2800">
                          <a:latin typeface="Calibri"/>
                          <a:ea typeface="Calibri"/>
                          <a:cs typeface="Calibri"/>
                        </a:rPr>
                        <a:t>~150</a:t>
                      </a:r>
                    </a:p>
                  </a:txBody>
                  <a:tcPr marL="12700" marR="12700" marT="12700" marB="12700" anchor="ctr" anchorCtr="0" horzOverflow="overflow"/>
                </a:tc>
              </a:tr>
              <a:tr h="929050">
                <a:tc>
                  <a:txBody>
                    <a:bodyPr/>
                    <a:lstStyle/>
                    <a:p>
                      <a:pPr algn="ctr">
                        <a:defRPr sz="1800"/>
                      </a:pPr>
                      <a:r>
                        <a:rPr sz="2800">
                          <a:latin typeface="Calibri"/>
                          <a:ea typeface="Calibri"/>
                          <a:cs typeface="Calibri"/>
                        </a:rPr>
                        <a:t>Sweetened iced tea/soda</a:t>
                      </a:r>
                    </a:p>
                  </a:txBody>
                  <a:tcPr marL="12700" marR="12700" marT="12700" marB="12700" anchor="ctr" anchorCtr="0" horzOverflow="overflow"/>
                </a:tc>
                <a:tc>
                  <a:txBody>
                    <a:bodyPr/>
                    <a:lstStyle/>
                    <a:p>
                      <a:pPr algn="ctr">
                        <a:defRPr sz="1800"/>
                      </a:pPr>
                      <a:r>
                        <a:rPr sz="2800">
                          <a:latin typeface="Calibri"/>
                          <a:ea typeface="Calibri"/>
                          <a:cs typeface="Calibri"/>
                        </a:rPr>
                        <a:t>12 oz</a:t>
                      </a:r>
                    </a:p>
                  </a:txBody>
                  <a:tcPr marL="12700" marR="12700" marT="12700" marB="12700" anchor="ctr" anchorCtr="0" horzOverflow="overflow"/>
                </a:tc>
                <a:tc>
                  <a:txBody>
                    <a:bodyPr/>
                    <a:lstStyle/>
                    <a:p>
                      <a:pPr algn="ctr">
                        <a:defRPr sz="1800"/>
                      </a:pPr>
                      <a:r>
                        <a:rPr b="1" sz="2800">
                          <a:latin typeface="Calibri"/>
                          <a:ea typeface="Calibri"/>
                          <a:cs typeface="Calibri"/>
                        </a:rPr>
                        <a:t>~140–160</a:t>
                      </a:r>
                    </a:p>
                  </a:txBody>
                  <a:tcPr marL="12700" marR="12700" marT="12700" marB="12700" anchor="ctr" anchorCtr="0" horzOverflow="overflow"/>
                </a:tc>
              </a:tr>
            </a:tbl>
          </a:graphicData>
        </a:graphic>
      </p:graphicFrame>
      <p:sp>
        <p:nvSpPr>
          <p:cNvPr id="606" name="Google Shape;622;p55"/>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08" name="Google Shape;627;p56"/>
          <p:cNvSpPr/>
          <p:nvPr/>
        </p:nvSpPr>
        <p:spPr>
          <a:xfrm rot="10800000">
            <a:off x="0" y="0"/>
            <a:ext cx="18288000" cy="10287000"/>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609" name="Google Shape;628;p56"/>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610" name="Google Shape;629;p56"/>
          <p:cNvSpPr txBox="1"/>
          <p:nvPr/>
        </p:nvSpPr>
        <p:spPr>
          <a:xfrm>
            <a:off x="703806" y="966858"/>
            <a:ext cx="17423766"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How to Calculate Macronutrients</a:t>
            </a:r>
          </a:p>
        </p:txBody>
      </p:sp>
      <p:sp>
        <p:nvSpPr>
          <p:cNvPr id="611" name="Google Shape;630;p56"/>
          <p:cNvSpPr/>
          <p:nvPr/>
        </p:nvSpPr>
        <p:spPr>
          <a:xfrm>
            <a:off x="-2602379" y="0"/>
            <a:ext cx="3256089" cy="3256087"/>
          </a:xfrm>
          <a:prstGeom prst="rect">
            <a:avLst/>
          </a:prstGeom>
          <a:blipFill>
            <a:blip r:embed="rId4"/>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612" name="Google Shape;631;p56"/>
          <p:cNvSpPr txBox="1"/>
          <p:nvPr/>
        </p:nvSpPr>
        <p:spPr>
          <a:xfrm>
            <a:off x="1275086" y="3506649"/>
            <a:ext cx="16008000" cy="9708574"/>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lvl="1" indent="228600" algn="ctr">
              <a:defRPr sz="3000">
                <a:latin typeface="Calibri"/>
                <a:ea typeface="Calibri"/>
                <a:cs typeface="Calibri"/>
                <a:sym typeface="Calibri"/>
              </a:defRPr>
            </a:pPr>
            <a:r>
              <a:t>Protein = </a:t>
            </a:r>
            <a:r>
              <a:rPr b="1"/>
              <a:t>4 kcal/g      </a:t>
            </a:r>
            <a:r>
              <a:t>Carbs = </a:t>
            </a:r>
            <a:r>
              <a:rPr b="1"/>
              <a:t>4 kcal/g        </a:t>
            </a:r>
            <a:r>
              <a:t>Fat = </a:t>
            </a:r>
            <a:r>
              <a:rPr b="1"/>
              <a:t>9 kcal/g</a:t>
            </a:r>
            <a:endParaRPr b="1"/>
          </a:p>
          <a:p>
            <a:pPr>
              <a:spcBef>
                <a:spcPts val="1200"/>
              </a:spcBef>
            </a:pPr>
            <a:endParaRPr b="1" sz="3000">
              <a:latin typeface="Calibri"/>
              <a:ea typeface="Calibri"/>
              <a:cs typeface="Calibri"/>
              <a:sym typeface="Calibri"/>
            </a:endParaRPr>
          </a:p>
          <a:p>
            <a:pPr>
              <a:defRPr b="1" sz="3000">
                <a:latin typeface="Calibri"/>
                <a:ea typeface="Calibri"/>
                <a:cs typeface="Calibri"/>
                <a:sym typeface="Calibri"/>
              </a:defRPr>
            </a:pPr>
            <a:r>
              <a:t>Formulas</a:t>
            </a:r>
          </a:p>
          <a:p>
            <a:pPr marL="240631" indent="-266031">
              <a:buClr>
                <a:srgbClr val="000000"/>
              </a:buClr>
              <a:buSzPts val="3000"/>
              <a:buFont typeface="Calibri"/>
              <a:buChar char="•"/>
              <a:defRPr sz="3000">
                <a:latin typeface="Calibri"/>
                <a:ea typeface="Calibri"/>
                <a:cs typeface="Calibri"/>
                <a:sym typeface="Calibri"/>
              </a:defRPr>
            </a:pPr>
            <a:r>
              <a:t>Protein_g = BodyWeight_kg × chosen_protein_g_per_kg</a:t>
            </a:r>
          </a:p>
          <a:p>
            <a:pPr>
              <a:defRPr sz="3000">
                <a:latin typeface="Calibri"/>
                <a:ea typeface="Calibri"/>
                <a:cs typeface="Calibri"/>
                <a:sym typeface="Calibri"/>
              </a:defRPr>
            </a:pPr>
            <a:r>
              <a:t>    Protein_kcal = Protein_g × 4</a:t>
            </a:r>
          </a:p>
          <a:p>
            <a:pPr/>
            <a:endParaRPr sz="3000">
              <a:latin typeface="Calibri"/>
              <a:ea typeface="Calibri"/>
              <a:cs typeface="Calibri"/>
              <a:sym typeface="Calibri"/>
            </a:endParaRPr>
          </a:p>
          <a:p>
            <a:pPr marL="240631" indent="-266031">
              <a:buClr>
                <a:srgbClr val="000000"/>
              </a:buClr>
              <a:buSzPts val="3000"/>
              <a:buFont typeface="Calibri"/>
              <a:buChar char="•"/>
              <a:defRPr sz="3000">
                <a:latin typeface="Calibri"/>
                <a:ea typeface="Calibri"/>
                <a:cs typeface="Calibri"/>
                <a:sym typeface="Calibri"/>
              </a:defRPr>
            </a:pPr>
            <a:r>
              <a:t>Fat_kcal = Total_kcal × chosen_fat_percent</a:t>
            </a:r>
          </a:p>
          <a:p>
            <a:pPr>
              <a:defRPr sz="3000">
                <a:latin typeface="Calibri"/>
                <a:ea typeface="Calibri"/>
                <a:cs typeface="Calibri"/>
                <a:sym typeface="Calibri"/>
              </a:defRPr>
            </a:pPr>
            <a:r>
              <a:t>    Fat_g = Fat_kcal ÷ 9</a:t>
            </a:r>
          </a:p>
          <a:p>
            <a:pPr/>
            <a:endParaRPr sz="3000">
              <a:latin typeface="Calibri"/>
              <a:ea typeface="Calibri"/>
              <a:cs typeface="Calibri"/>
              <a:sym typeface="Calibri"/>
            </a:endParaRPr>
          </a:p>
          <a:p>
            <a:pPr marL="230603" indent="-256003">
              <a:buClr>
                <a:srgbClr val="000000"/>
              </a:buClr>
              <a:buSzPts val="3000"/>
              <a:buFont typeface="Calibri"/>
              <a:buChar char="•"/>
              <a:defRPr sz="3000">
                <a:latin typeface="Calibri"/>
                <a:ea typeface="Calibri"/>
                <a:cs typeface="Calibri"/>
                <a:sym typeface="Calibri"/>
              </a:defRPr>
            </a:pPr>
            <a:r>
              <a:t>Carb_kcal = Total_kcal − (Protein_kcal + Fat_kcal)</a:t>
            </a:r>
          </a:p>
          <a:p>
            <a:pPr>
              <a:defRPr b="1" sz="3000">
                <a:latin typeface="Calibri"/>
                <a:ea typeface="Calibri"/>
                <a:cs typeface="Calibri"/>
                <a:sym typeface="Calibri"/>
              </a:defRPr>
            </a:pPr>
            <a:r>
              <a:t>    </a:t>
            </a:r>
            <a:r>
              <a:rPr b="0"/>
              <a:t>Carb_g = Carb_kcal ÷ 4</a:t>
            </a:r>
          </a:p>
          <a:p>
            <a:pPr>
              <a:spcBef>
                <a:spcPts val="1200"/>
              </a:spcBef>
            </a:pPr>
            <a:endParaRPr sz="3000">
              <a:latin typeface="Calibri"/>
              <a:ea typeface="Calibri"/>
              <a:cs typeface="Calibri"/>
              <a:sym typeface="Calibri"/>
            </a:endParaRPr>
          </a:p>
          <a:p>
            <a:pPr>
              <a:spcBef>
                <a:spcPts val="1200"/>
              </a:spcBef>
            </a:pPr>
            <a:endParaRPr sz="2600">
              <a:latin typeface="Calibri"/>
              <a:ea typeface="Calibri"/>
              <a:cs typeface="Calibri"/>
              <a:sym typeface="Calibri"/>
            </a:endParaRPr>
          </a:p>
          <a:p>
            <a:pPr>
              <a:spcBef>
                <a:spcPts val="1200"/>
              </a:spcBef>
            </a:pPr>
            <a:endParaRPr sz="2600">
              <a:latin typeface="Calibri"/>
              <a:ea typeface="Calibri"/>
              <a:cs typeface="Calibri"/>
              <a:sym typeface="Calibri"/>
            </a:endParaRPr>
          </a:p>
          <a:p>
            <a:pPr>
              <a:spcBef>
                <a:spcPts val="1400"/>
              </a:spcBef>
            </a:pPr>
            <a:endParaRPr sz="2600">
              <a:latin typeface="Calibri"/>
              <a:ea typeface="Calibri"/>
              <a:cs typeface="Calibri"/>
              <a:sym typeface="Calibri"/>
            </a:endParaRPr>
          </a:p>
          <a:p>
            <a:pPr>
              <a:spcBef>
                <a:spcPts val="1400"/>
              </a:spcBef>
            </a:pPr>
            <a:endParaRPr sz="2600">
              <a:latin typeface="Calibri"/>
              <a:ea typeface="Calibri"/>
              <a:cs typeface="Calibri"/>
              <a:sym typeface="Calibri"/>
            </a:endParaRPr>
          </a:p>
          <a:p>
            <a:pPr/>
            <a:endParaRPr sz="2600">
              <a:latin typeface="Calibri"/>
              <a:ea typeface="Calibri"/>
              <a:cs typeface="Calibri"/>
              <a:sym typeface="Calibri"/>
            </a:endParaRPr>
          </a:p>
          <a:p>
            <a:pPr/>
            <a:endParaRPr sz="2600">
              <a:latin typeface="Calibri"/>
              <a:ea typeface="Calibri"/>
              <a:cs typeface="Calibri"/>
              <a:sym typeface="Calibri"/>
            </a:endParaRPr>
          </a:p>
        </p:txBody>
      </p:sp>
      <p:sp>
        <p:nvSpPr>
          <p:cNvPr id="613" name="Google Shape;632;p56"/>
          <p:cNvSpPr txBox="1"/>
          <p:nvPr/>
        </p:nvSpPr>
        <p:spPr>
          <a:xfrm>
            <a:off x="10699774" y="4470900"/>
            <a:ext cx="7588200" cy="5773063"/>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defRPr b="1" sz="3000">
                <a:latin typeface="Calibri"/>
                <a:ea typeface="Calibri"/>
                <a:cs typeface="Calibri"/>
                <a:sym typeface="Calibri"/>
              </a:defRPr>
            </a:pPr>
            <a:r>
              <a:t>Worked example</a:t>
            </a:r>
          </a:p>
          <a:p>
            <a:pPr>
              <a:spcBef>
                <a:spcPts val="1400"/>
              </a:spcBef>
              <a:defRPr b="1" sz="3000">
                <a:latin typeface="Calibri"/>
                <a:ea typeface="Calibri"/>
                <a:cs typeface="Calibri"/>
                <a:sym typeface="Calibri"/>
              </a:defRPr>
            </a:pPr>
            <a:r>
              <a:t>Active adult woman (maintenance)</a:t>
            </a:r>
          </a:p>
          <a:p>
            <a:pPr marL="457200" indent="-368300">
              <a:spcBef>
                <a:spcPts val="1200"/>
              </a:spcBef>
              <a:buClr>
                <a:srgbClr val="000000"/>
              </a:buClr>
              <a:buSzPts val="3000"/>
              <a:buFont typeface="Times Roman"/>
              <a:buChar char="•"/>
              <a:defRPr sz="3000">
                <a:latin typeface="Calibri"/>
                <a:ea typeface="Calibri"/>
                <a:cs typeface="Calibri"/>
                <a:sym typeface="Calibri"/>
              </a:defRPr>
            </a:pPr>
            <a:r>
              <a:t>Inputs: </a:t>
            </a:r>
            <a:r>
              <a:rPr b="1"/>
              <a:t>65 kg</a:t>
            </a:r>
            <a:r>
              <a:t>, </a:t>
            </a:r>
            <a:r>
              <a:rPr b="1"/>
              <a:t>2,411 kcal/day</a:t>
            </a:r>
            <a:r>
              <a:t>, protein </a:t>
            </a:r>
            <a:r>
              <a:rPr b="1"/>
              <a:t>1.2 g/kg</a:t>
            </a:r>
            <a:r>
              <a:t>, fat </a:t>
            </a:r>
            <a:r>
              <a:rPr b="1"/>
              <a:t>30%</a:t>
            </a:r>
            <a:endParaRPr b="1"/>
          </a:p>
          <a:p>
            <a:pPr marL="457200" indent="-368300">
              <a:spcBef>
                <a:spcPts val="1200"/>
              </a:spcBef>
              <a:buClr>
                <a:srgbClr val="000000"/>
              </a:buClr>
              <a:buSzPts val="3000"/>
              <a:buFont typeface="Times Roman"/>
              <a:buChar char="•"/>
              <a:defRPr sz="3000">
                <a:latin typeface="Calibri"/>
                <a:ea typeface="Calibri"/>
                <a:cs typeface="Calibri"/>
                <a:sym typeface="Calibri"/>
              </a:defRPr>
            </a:pPr>
            <a:r>
              <a:t>Protein: 65×1.2 = </a:t>
            </a:r>
            <a:r>
              <a:rPr b="1"/>
              <a:t>78 g</a:t>
            </a:r>
            <a:r>
              <a:t> (≈ </a:t>
            </a:r>
            <a:r>
              <a:rPr b="1"/>
              <a:t>312 kcal</a:t>
            </a:r>
            <a:r>
              <a:t>)</a:t>
            </a:r>
          </a:p>
          <a:p>
            <a:pPr marL="457200" indent="-368300">
              <a:spcBef>
                <a:spcPts val="1200"/>
              </a:spcBef>
              <a:buClr>
                <a:srgbClr val="000000"/>
              </a:buClr>
              <a:buSzPts val="3000"/>
              <a:buFont typeface="Times Roman"/>
              <a:buChar char="•"/>
              <a:defRPr sz="3000">
                <a:latin typeface="Calibri"/>
                <a:ea typeface="Calibri"/>
                <a:cs typeface="Calibri"/>
                <a:sym typeface="Calibri"/>
              </a:defRPr>
            </a:pPr>
            <a:r>
              <a:t>Fat: 30% of 2411 = </a:t>
            </a:r>
            <a:r>
              <a:rPr b="1"/>
              <a:t>723 kcal</a:t>
            </a:r>
            <a:r>
              <a:t> → </a:t>
            </a:r>
            <a:r>
              <a:rPr b="1"/>
              <a:t>80 g fat</a:t>
            </a:r>
            <a:endParaRPr b="1"/>
          </a:p>
          <a:p>
            <a:pPr marL="457200" indent="-368300">
              <a:spcBef>
                <a:spcPts val="1200"/>
              </a:spcBef>
              <a:buClr>
                <a:srgbClr val="000000"/>
              </a:buClr>
              <a:buSzPts val="3000"/>
              <a:buFont typeface="Times Roman"/>
              <a:buChar char="•"/>
              <a:defRPr sz="3000">
                <a:latin typeface="Calibri"/>
                <a:ea typeface="Calibri"/>
                <a:cs typeface="Calibri"/>
                <a:sym typeface="Calibri"/>
              </a:defRPr>
            </a:pPr>
            <a:r>
              <a:t>Carbs: 2411 − (312+723) = </a:t>
            </a:r>
            <a:r>
              <a:rPr b="1"/>
              <a:t>1,376 kcal</a:t>
            </a:r>
            <a:r>
              <a:t> → </a:t>
            </a:r>
            <a:r>
              <a:rPr b="1"/>
              <a:t>344 g carbs</a:t>
            </a:r>
            <a:endParaRPr b="1"/>
          </a:p>
          <a:p>
            <a:pPr>
              <a:spcBef>
                <a:spcPts val="1200"/>
              </a:spcBef>
              <a:defRPr b="1" sz="3000">
                <a:latin typeface="Calibri"/>
                <a:ea typeface="Calibri"/>
                <a:cs typeface="Calibri"/>
                <a:sym typeface="Calibri"/>
              </a:defRPr>
            </a:pPr>
            <a:br/>
            <a:r>
              <a:t>Result:</a:t>
            </a:r>
            <a:r>
              <a:rPr b="0"/>
              <a:t> </a:t>
            </a:r>
            <a:r>
              <a:t>78 g P • 80 g F • 344 g C</a:t>
            </a:r>
            <a:r>
              <a:rPr b="0"/>
              <a:t> (≈2,411 kcal)</a:t>
            </a:r>
          </a:p>
        </p:txBody>
      </p:sp>
      <p:sp>
        <p:nvSpPr>
          <p:cNvPr id="614" name="Google Shape;633;p56"/>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615" name="Google Shape;634;p56"/>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19" name="Google Shape;639;p57"/>
          <p:cNvSpPr/>
          <p:nvPr/>
        </p:nvSpPr>
        <p:spPr>
          <a:xfrm rot="10800000">
            <a:off x="0" y="0"/>
            <a:ext cx="18288000" cy="10287000"/>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pSp>
        <p:nvGrpSpPr>
          <p:cNvPr id="622" name="Google Shape;640;p57"/>
          <p:cNvGrpSpPr/>
          <p:nvPr/>
        </p:nvGrpSpPr>
        <p:grpSpPr>
          <a:xfrm>
            <a:off x="-528007" y="-4"/>
            <a:ext cx="19048340" cy="3086110"/>
            <a:chOff x="0" y="0"/>
            <a:chExt cx="19048338" cy="3086108"/>
          </a:xfrm>
        </p:grpSpPr>
        <p:sp>
          <p:nvSpPr>
            <p:cNvPr id="620" name="Google Shape;641;p57"/>
            <p:cNvSpPr/>
            <p:nvPr/>
          </p:nvSpPr>
          <p:spPr>
            <a:xfrm>
              <a:off x="-1" y="-1"/>
              <a:ext cx="19048340" cy="3086110"/>
            </a:xfrm>
            <a:prstGeom prst="rect">
              <a:avLst/>
            </a:prstGeom>
            <a:solidFill>
              <a:srgbClr val="66BB6A"/>
            </a:solidFill>
            <a:ln w="12700" cap="flat">
              <a:noFill/>
              <a:miter lim="400000"/>
            </a:ln>
            <a:effectLst/>
          </p:spPr>
          <p:txBody>
            <a:bodyPr wrap="square" lIns="0" tIns="0" rIns="0" bIns="0" numCol="1" anchor="t">
              <a:noAutofit/>
            </a:bodyPr>
            <a:lstStyle/>
            <a:p>
              <a:pPr>
                <a:defRPr sz="1800">
                  <a:latin typeface="Calibri"/>
                  <a:ea typeface="Calibri"/>
                  <a:cs typeface="Calibri"/>
                  <a:sym typeface="Calibri"/>
                </a:defRPr>
              </a:pPr>
            </a:p>
          </p:txBody>
        </p:sp>
        <p:sp>
          <p:nvSpPr>
            <p:cNvPr id="621" name="Google Shape;642;p57"/>
            <p:cNvSpPr txBox="1"/>
            <p:nvPr/>
          </p:nvSpPr>
          <p:spPr>
            <a:xfrm>
              <a:off x="-1" y="0"/>
              <a:ext cx="19048340" cy="33299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75" tIns="45675" rIns="45675" bIns="45675" numCol="1" anchor="t">
              <a:spAutoFit/>
            </a:bodyPr>
            <a:lstStyle>
              <a:lvl1pPr>
                <a:defRPr sz="1800">
                  <a:latin typeface="Calibri"/>
                  <a:ea typeface="Calibri"/>
                  <a:cs typeface="Calibri"/>
                  <a:sym typeface="Calibri"/>
                </a:defRPr>
              </a:lvl1pPr>
            </a:lstStyle>
            <a:p>
              <a:pPr/>
              <a:r>
                <a:t>S</a:t>
              </a:r>
            </a:p>
          </p:txBody>
        </p:sp>
      </p:grpSp>
      <p:sp>
        <p:nvSpPr>
          <p:cNvPr id="623" name="Google Shape;643;p57"/>
          <p:cNvSpPr txBox="1"/>
          <p:nvPr/>
        </p:nvSpPr>
        <p:spPr>
          <a:xfrm>
            <a:off x="1198519" y="966858"/>
            <a:ext cx="16812954"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Sample Quiz Questions</a:t>
            </a:r>
          </a:p>
        </p:txBody>
      </p:sp>
      <p:sp>
        <p:nvSpPr>
          <p:cNvPr id="624" name="Google Shape;644;p57"/>
          <p:cNvSpPr/>
          <p:nvPr/>
        </p:nvSpPr>
        <p:spPr>
          <a:xfrm>
            <a:off x="-2602379" y="0"/>
            <a:ext cx="3256089" cy="3256087"/>
          </a:xfrm>
          <a:prstGeom prst="rect">
            <a:avLst/>
          </a:prstGeom>
          <a:blipFill>
            <a:blip r:embed="rId4"/>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625" name="Google Shape;645;p57"/>
          <p:cNvSpPr txBox="1"/>
          <p:nvPr/>
        </p:nvSpPr>
        <p:spPr>
          <a:xfrm>
            <a:off x="1226511" y="3133037"/>
            <a:ext cx="15539402" cy="6729680"/>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defRPr b="1" sz="2400">
                <a:latin typeface="Calibri"/>
                <a:ea typeface="Calibri"/>
                <a:cs typeface="Calibri"/>
                <a:sym typeface="Calibri"/>
              </a:defRPr>
            </a:pPr>
            <a:r>
              <a:t>1) Preconception: Which supplement has the strongest evidence for preventing neural tube defects and should be started before conception?</a:t>
            </a:r>
          </a:p>
          <a:p>
            <a:pPr marL="200524" indent="-213224">
              <a:spcBef>
                <a:spcPts val="1200"/>
              </a:spcBef>
              <a:buClr>
                <a:srgbClr val="000000"/>
              </a:buClr>
              <a:buSzPts val="2400"/>
              <a:buAutoNum type="alphaUcPeriod" startAt="1"/>
              <a:defRPr sz="2400">
                <a:latin typeface="Calibri"/>
                <a:ea typeface="Calibri"/>
                <a:cs typeface="Calibri"/>
                <a:sym typeface="Calibri"/>
              </a:defRPr>
            </a:pPr>
            <a:r>
              <a:t>Vitamin A 3,000 mcg RAE/day</a:t>
            </a:r>
            <a:br/>
            <a:r>
              <a:t>B. Iodine 150 mcg/day</a:t>
            </a:r>
            <a:br/>
            <a:r>
              <a:t>C. Folate 400–800 mcg/day </a:t>
            </a:r>
            <a:br/>
            <a:r>
              <a:t>D. Vitamin D 1,000 IU/day</a:t>
            </a:r>
          </a:p>
          <a:p>
            <a:pPr>
              <a:spcBef>
                <a:spcPts val="1400"/>
              </a:spcBef>
              <a:defRPr b="1" sz="2400">
                <a:latin typeface="Calibri"/>
                <a:ea typeface="Calibri"/>
                <a:cs typeface="Calibri"/>
                <a:sym typeface="Calibri"/>
              </a:defRPr>
            </a:pPr>
            <a:r>
              <a:t>2) Pregnancy physiology: As insulin resistance rises in 2nd–3rd trimester, the best nutrition strategy is:</a:t>
            </a:r>
          </a:p>
          <a:p>
            <a:pPr>
              <a:spcBef>
                <a:spcPts val="1200"/>
              </a:spcBef>
              <a:defRPr sz="2400">
                <a:latin typeface="Calibri"/>
                <a:ea typeface="Calibri"/>
                <a:cs typeface="Calibri"/>
                <a:sym typeface="Calibri"/>
              </a:defRPr>
            </a:pPr>
            <a:r>
              <a:t>A. Very low-carb diet with large dinners</a:t>
            </a:r>
            <a:br/>
            <a:r>
              <a:t>B. Distribute carbohydrates across 3 meals + 2–3 snacks; emphasize fiber/low-GI carbs and pair with protein </a:t>
            </a:r>
            <a:br/>
            <a:r>
              <a:t>C. Skip breakfast and load carbs at night</a:t>
            </a:r>
            <a:br/>
            <a:r>
              <a:t>D. Replace carbs with saturated fat</a:t>
            </a:r>
          </a:p>
          <a:p>
            <a:pPr>
              <a:spcBef>
                <a:spcPts val="1400"/>
              </a:spcBef>
              <a:defRPr b="1" sz="2400">
                <a:latin typeface="Calibri"/>
                <a:ea typeface="Calibri"/>
                <a:cs typeface="Calibri"/>
                <a:sym typeface="Calibri"/>
              </a:defRPr>
            </a:pPr>
            <a:r>
              <a:t>3) Food safety in pregnancy: Which option is safe?</a:t>
            </a:r>
          </a:p>
          <a:p>
            <a:pPr>
              <a:spcBef>
                <a:spcPts val="1200"/>
              </a:spcBef>
              <a:defRPr sz="2400">
                <a:latin typeface="Calibri"/>
                <a:ea typeface="Calibri"/>
                <a:cs typeface="Calibri"/>
                <a:sym typeface="Calibri"/>
              </a:defRPr>
            </a:pPr>
            <a:r>
              <a:t>A. Deli turkey eaten cold from the package</a:t>
            </a:r>
            <a:br/>
            <a:r>
              <a:t>B. Soft cheese from the deli case (unknown pasteurization)</a:t>
            </a:r>
            <a:br/>
            <a:r>
              <a:t>C. Deli turkey reheated until steaming hot (≥165°F/74°C) </a:t>
            </a:r>
            <a:br/>
            <a:r>
              <a:t>D. Refrigerated smoked salmon on a bagel (not cooked)</a:t>
            </a:r>
          </a:p>
        </p:txBody>
      </p:sp>
      <p:sp>
        <p:nvSpPr>
          <p:cNvPr id="626" name="Google Shape;646;p57"/>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30" name="Google Shape;651;p58"/>
          <p:cNvSpPr/>
          <p:nvPr/>
        </p:nvSpPr>
        <p:spPr>
          <a:xfrm rot="10800000">
            <a:off x="0" y="0"/>
            <a:ext cx="18288000" cy="10287000"/>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pSp>
        <p:nvGrpSpPr>
          <p:cNvPr id="633" name="Google Shape;652;p58"/>
          <p:cNvGrpSpPr/>
          <p:nvPr/>
        </p:nvGrpSpPr>
        <p:grpSpPr>
          <a:xfrm>
            <a:off x="-502607" y="-203204"/>
            <a:ext cx="19048338" cy="3086108"/>
            <a:chOff x="0" y="0"/>
            <a:chExt cx="19048336" cy="3086107"/>
          </a:xfrm>
        </p:grpSpPr>
        <p:sp>
          <p:nvSpPr>
            <p:cNvPr id="631" name="Google Shape;653;p58"/>
            <p:cNvSpPr/>
            <p:nvPr/>
          </p:nvSpPr>
          <p:spPr>
            <a:xfrm>
              <a:off x="-1" y="0"/>
              <a:ext cx="19048338" cy="3086107"/>
            </a:xfrm>
            <a:prstGeom prst="rect">
              <a:avLst/>
            </a:prstGeom>
            <a:solidFill>
              <a:srgbClr val="66BB6A"/>
            </a:solidFill>
            <a:ln w="12700" cap="flat">
              <a:noFill/>
              <a:miter lim="400000"/>
            </a:ln>
            <a:effectLst/>
          </p:spPr>
          <p:txBody>
            <a:bodyPr wrap="square" lIns="0" tIns="0" rIns="0" bIns="0" numCol="1" anchor="t">
              <a:noAutofit/>
            </a:bodyPr>
            <a:lstStyle/>
            <a:p>
              <a:pPr>
                <a:defRPr sz="1800">
                  <a:latin typeface="Calibri"/>
                  <a:ea typeface="Calibri"/>
                  <a:cs typeface="Calibri"/>
                  <a:sym typeface="Calibri"/>
                </a:defRPr>
              </a:pPr>
            </a:p>
          </p:txBody>
        </p:sp>
        <p:sp>
          <p:nvSpPr>
            <p:cNvPr id="632" name="Google Shape;654;p58"/>
            <p:cNvSpPr txBox="1"/>
            <p:nvPr/>
          </p:nvSpPr>
          <p:spPr>
            <a:xfrm>
              <a:off x="0" y="-1"/>
              <a:ext cx="19048201" cy="332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75" tIns="45675" rIns="45675" bIns="45675" numCol="1" anchor="t">
              <a:spAutoFit/>
            </a:bodyPr>
            <a:lstStyle>
              <a:lvl1pPr>
                <a:defRPr sz="1800">
                  <a:latin typeface="Calibri"/>
                  <a:ea typeface="Calibri"/>
                  <a:cs typeface="Calibri"/>
                  <a:sym typeface="Calibri"/>
                </a:defRPr>
              </a:lvl1pPr>
            </a:lstStyle>
            <a:p>
              <a:pPr/>
              <a:r>
                <a:t>S</a:t>
              </a:r>
            </a:p>
          </p:txBody>
        </p:sp>
      </p:grpSp>
      <p:sp>
        <p:nvSpPr>
          <p:cNvPr id="634" name="Google Shape;655;p58"/>
          <p:cNvSpPr txBox="1"/>
          <p:nvPr/>
        </p:nvSpPr>
        <p:spPr>
          <a:xfrm>
            <a:off x="1198519" y="966858"/>
            <a:ext cx="16812954"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Sample Quiz Questions</a:t>
            </a:r>
          </a:p>
        </p:txBody>
      </p:sp>
      <p:sp>
        <p:nvSpPr>
          <p:cNvPr id="635" name="Google Shape;656;p58"/>
          <p:cNvSpPr/>
          <p:nvPr/>
        </p:nvSpPr>
        <p:spPr>
          <a:xfrm>
            <a:off x="-2602379" y="0"/>
            <a:ext cx="3256089" cy="3256087"/>
          </a:xfrm>
          <a:prstGeom prst="rect">
            <a:avLst/>
          </a:prstGeom>
          <a:blipFill>
            <a:blip r:embed="rId4"/>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636" name="Google Shape;657;p58"/>
          <p:cNvSpPr txBox="1"/>
          <p:nvPr/>
        </p:nvSpPr>
        <p:spPr>
          <a:xfrm>
            <a:off x="1075942" y="2985888"/>
            <a:ext cx="16673102" cy="7374577"/>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defRPr b="1" sz="2500">
                <a:latin typeface="Calibri"/>
                <a:ea typeface="Calibri"/>
                <a:cs typeface="Calibri"/>
                <a:sym typeface="Calibri"/>
              </a:defRPr>
            </a:pPr>
            <a:r>
              <a:t>4) Infancy (7–12 months): First complementary foods should prioritize preventing iron deficiency. Which meal does that best?</a:t>
            </a:r>
          </a:p>
          <a:p>
            <a:pPr>
              <a:defRPr sz="2500">
                <a:latin typeface="Calibri"/>
                <a:ea typeface="Calibri"/>
                <a:cs typeface="Calibri"/>
                <a:sym typeface="Calibri"/>
              </a:defRPr>
            </a:pPr>
            <a:r>
              <a:t>A. Applesauce and oatmeal made with water</a:t>
            </a:r>
          </a:p>
          <a:p>
            <a:pPr>
              <a:defRPr sz="2500">
                <a:latin typeface="Calibri"/>
                <a:ea typeface="Calibri"/>
                <a:cs typeface="Calibri"/>
                <a:sym typeface="Calibri"/>
              </a:defRPr>
            </a:pPr>
            <a:r>
              <a:t>B. Yogurt and banana</a:t>
            </a:r>
          </a:p>
          <a:p>
            <a:pPr>
              <a:defRPr sz="2500">
                <a:latin typeface="Calibri"/>
                <a:ea typeface="Calibri"/>
                <a:cs typeface="Calibri"/>
                <a:sym typeface="Calibri"/>
              </a:defRPr>
            </a:pPr>
            <a:r>
              <a:t>C. Iron-fortified infant cereal + puréed beef, with mashed berries (vitamin C) </a:t>
            </a:r>
          </a:p>
          <a:p>
            <a:pPr>
              <a:defRPr sz="2500">
                <a:latin typeface="Calibri"/>
                <a:ea typeface="Calibri"/>
                <a:cs typeface="Calibri"/>
                <a:sym typeface="Calibri"/>
              </a:defRPr>
            </a:pPr>
            <a:r>
              <a:t>D. Avocado and rice cakes</a:t>
            </a:r>
          </a:p>
          <a:p>
            <a:pPr/>
            <a:endParaRPr sz="2500">
              <a:latin typeface="Calibri"/>
              <a:ea typeface="Calibri"/>
              <a:cs typeface="Calibri"/>
              <a:sym typeface="Calibri"/>
            </a:endParaRPr>
          </a:p>
          <a:p>
            <a:pPr>
              <a:spcBef>
                <a:spcPts val="1400"/>
              </a:spcBef>
              <a:defRPr b="1" sz="2500">
                <a:latin typeface="Calibri"/>
                <a:ea typeface="Calibri"/>
                <a:cs typeface="Calibri"/>
                <a:sym typeface="Calibri"/>
              </a:defRPr>
            </a:pPr>
            <a:r>
              <a:t>5) Adolescents (14–18 y, menstruating): What are the correct RDAs for two key micronutrients?</a:t>
            </a:r>
          </a:p>
          <a:p>
            <a:pPr>
              <a:spcBef>
                <a:spcPts val="1200"/>
              </a:spcBef>
              <a:defRPr sz="2500">
                <a:latin typeface="Calibri"/>
                <a:ea typeface="Calibri"/>
                <a:cs typeface="Calibri"/>
                <a:sym typeface="Calibri"/>
              </a:defRPr>
            </a:pPr>
            <a:r>
              <a:t>A. Calcium 1,000 mg; Iron 8 mg</a:t>
            </a:r>
            <a:br/>
            <a:r>
              <a:t>B. Calcium 1,300 mg; Iron 11 mg</a:t>
            </a:r>
            <a:br/>
            <a:r>
              <a:t>C. Calcium 1,300 mg; Iron 15 mg </a:t>
            </a:r>
            <a:br/>
            <a:r>
              <a:t>D. Calcium 700 mg; Iron 18 mg</a:t>
            </a:r>
          </a:p>
          <a:p>
            <a:pPr>
              <a:spcBef>
                <a:spcPts val="1400"/>
              </a:spcBef>
              <a:defRPr b="1" sz="2500">
                <a:latin typeface="Calibri"/>
                <a:ea typeface="Calibri"/>
                <a:cs typeface="Calibri"/>
                <a:sym typeface="Calibri"/>
              </a:defRPr>
            </a:pPr>
            <a:r>
              <a:t>6) Older adults: A 70-kg, community-dwelling 72-year-old aiming to prevent sarcopenia targets protein at 1.2 g/kg/day. What is the daily goal?</a:t>
            </a:r>
          </a:p>
          <a:p>
            <a:pPr>
              <a:spcBef>
                <a:spcPts val="1200"/>
              </a:spcBef>
              <a:defRPr sz="2500">
                <a:latin typeface="Calibri"/>
                <a:ea typeface="Calibri"/>
                <a:cs typeface="Calibri"/>
                <a:sym typeface="Calibri"/>
              </a:defRPr>
            </a:pPr>
            <a:r>
              <a:t>A. 56 g</a:t>
            </a:r>
            <a:br/>
            <a:r>
              <a:t>B. 70 g</a:t>
            </a:r>
            <a:br/>
            <a:r>
              <a:t>C. 84 g </a:t>
            </a:r>
            <a:br/>
            <a:r>
              <a:t>D. 96 g</a:t>
            </a:r>
          </a:p>
        </p:txBody>
      </p:sp>
      <p:sp>
        <p:nvSpPr>
          <p:cNvPr id="637" name="Google Shape;658;p58"/>
          <p:cNvSpPr txBox="1"/>
          <p:nvPr/>
        </p:nvSpPr>
        <p:spPr>
          <a:xfrm>
            <a:off x="395409" y="3378091"/>
            <a:ext cx="127005" cy="1025334"/>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lvl1pPr>
              <a:defRPr sz="1800">
                <a:latin typeface="Times Roman"/>
                <a:ea typeface="Times Roman"/>
                <a:cs typeface="Times Roman"/>
                <a:sym typeface="Times Roman"/>
              </a:defRPr>
            </a:lvl1pPr>
          </a:lstStyle>
          <a:p>
            <a:pPr/>
            <a:br/>
          </a:p>
        </p:txBody>
      </p:sp>
      <p:sp>
        <p:nvSpPr>
          <p:cNvPr id="638" name="Google Shape;659;p58"/>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42" name="Google Shape;664;p59"/>
          <p:cNvSpPr/>
          <p:nvPr/>
        </p:nvSpPr>
        <p:spPr>
          <a:xfrm rot="10800000">
            <a:off x="0" y="0"/>
            <a:ext cx="18288000" cy="10287000"/>
          </a:xfrm>
          <a:prstGeom prst="rect">
            <a:avLst/>
          </a:prstGeom>
          <a:blipFill>
            <a:blip r:embed="rId2"/>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643" name="Google Shape;665;p59"/>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644" name="Google Shape;666;p59"/>
          <p:cNvSpPr txBox="1"/>
          <p:nvPr/>
        </p:nvSpPr>
        <p:spPr>
          <a:xfrm>
            <a:off x="1116658" y="1051853"/>
            <a:ext cx="16552370"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References</a:t>
            </a:r>
          </a:p>
        </p:txBody>
      </p:sp>
      <p:sp>
        <p:nvSpPr>
          <p:cNvPr id="645" name="Google Shape;667;p59"/>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646" name="Google Shape;668;p59"/>
          <p:cNvSpPr txBox="1"/>
          <p:nvPr/>
        </p:nvSpPr>
        <p:spPr>
          <a:xfrm>
            <a:off x="907560" y="3633492"/>
            <a:ext cx="13203723" cy="61214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sz="1200">
                <a:latin typeface="Times Roman"/>
                <a:ea typeface="Times Roman"/>
                <a:cs typeface="Times Roman"/>
                <a:sym typeface="Times Roman"/>
              </a:defRPr>
            </a:pPr>
            <a:r>
              <a:t>Dietary Reference Intakes (EER equations, pregnancy/lactation energy add-ons, DRIs across life stages): National Academies “The Essential Guide to Nutrient Requirements.” </a:t>
            </a:r>
            <a:r>
              <a:rPr u="sng">
                <a:solidFill>
                  <a:srgbClr val="0000FF"/>
                </a:solidFill>
                <a:uFill>
                  <a:solidFill>
                    <a:srgbClr val="0000FF"/>
                  </a:solidFill>
                </a:uFill>
                <a:hlinkClick r:id="rId4" invalidUrl="" action="" tgtFrame="" tooltip="" history="1" highlightClick="0" endSnd="0"/>
              </a:rPr>
              <a:t>National Academies Press</a:t>
            </a:r>
          </a:p>
          <a:p>
            <a:pPr>
              <a:spcBef>
                <a:spcPts val="1200"/>
              </a:spcBef>
              <a:defRPr sz="1200">
                <a:latin typeface="Times Roman"/>
                <a:ea typeface="Times Roman"/>
                <a:cs typeface="Times Roman"/>
                <a:sym typeface="Times Roman"/>
              </a:defRPr>
            </a:pPr>
            <a:r>
              <a:t>AMDR &amp; reference tables (protein g/kg by age, AMDR for kids/teens/adults): NCBI DRI Tables (appendices). </a:t>
            </a:r>
            <a:r>
              <a:rPr u="sng">
                <a:solidFill>
                  <a:srgbClr val="0000FF"/>
                </a:solidFill>
                <a:uFill>
                  <a:solidFill>
                    <a:srgbClr val="0000FF"/>
                  </a:solidFill>
                </a:uFill>
                <a:hlinkClick r:id="rId5" invalidUrl="" action="" tgtFrame="" tooltip="" history="1" highlightClick="0" endSnd="0"/>
              </a:rPr>
              <a:t>NCBI</a:t>
            </a:r>
          </a:p>
          <a:p>
            <a:pPr>
              <a:spcBef>
                <a:spcPts val="1200"/>
              </a:spcBef>
              <a:defRPr sz="1200">
                <a:latin typeface="Times Roman"/>
                <a:ea typeface="Times Roman"/>
                <a:cs typeface="Times Roman"/>
                <a:sym typeface="Times Roman"/>
              </a:defRPr>
            </a:pPr>
            <a:r>
              <a:t>Water AI (total fluids by age/sex; pregnancy/lactation): IOM Water &amp; Electrolytes report &amp; Essential Guide table. </a:t>
            </a:r>
            <a:r>
              <a:rPr u="sng">
                <a:solidFill>
                  <a:srgbClr val="0000FF"/>
                </a:solidFill>
                <a:uFill>
                  <a:solidFill>
                    <a:srgbClr val="0000FF"/>
                  </a:solidFill>
                </a:uFill>
                <a:hlinkClick r:id="rId6" invalidUrl="" action="" tgtFrame="" tooltip="" history="1" highlightClick="0" endSnd="0"/>
              </a:rPr>
              <a:t>National Academies Press+1</a:t>
            </a:r>
          </a:p>
          <a:p>
            <a:pPr>
              <a:spcBef>
                <a:spcPts val="1200"/>
              </a:spcBef>
              <a:defRPr sz="1200">
                <a:latin typeface="Times Roman"/>
                <a:ea typeface="Times Roman"/>
                <a:cs typeface="Times Roman"/>
                <a:sym typeface="Times Roman"/>
              </a:defRPr>
            </a:pPr>
            <a:r>
              <a:t>Dietary Guidelines for Americans 2020–2025 (life-stage guidance, seafood amounts): USDA/HHS DGA (full PDF + exec summary). </a:t>
            </a:r>
            <a:r>
              <a:rPr u="sng">
                <a:solidFill>
                  <a:srgbClr val="0000FF"/>
                </a:solidFill>
                <a:uFill>
                  <a:solidFill>
                    <a:srgbClr val="0000FF"/>
                  </a:solidFill>
                </a:uFill>
                <a:hlinkClick r:id="rId7" invalidUrl="" action="" tgtFrame="" tooltip="" history="1" highlightClick="0" endSnd="0"/>
              </a:rPr>
              <a:t>Dietary Guidelines+1</a:t>
            </a:r>
          </a:p>
          <a:p>
            <a:pPr>
              <a:spcBef>
                <a:spcPts val="1200"/>
              </a:spcBef>
              <a:defRPr sz="1200">
                <a:latin typeface="Times Roman"/>
                <a:ea typeface="Times Roman"/>
                <a:cs typeface="Times Roman"/>
                <a:sym typeface="Times Roman"/>
              </a:defRPr>
            </a:pPr>
            <a:r>
              <a:t>Preconception counseling &amp; folic acid (400 mcg/day at least 1 month before conception): ACOG Committee Opinion &amp; FAQ. </a:t>
            </a:r>
            <a:r>
              <a:rPr u="sng">
                <a:solidFill>
                  <a:srgbClr val="0000FF"/>
                </a:solidFill>
                <a:uFill>
                  <a:solidFill>
                    <a:srgbClr val="0000FF"/>
                  </a:solidFill>
                </a:uFill>
                <a:hlinkClick r:id="rId8" invalidUrl="" action="" tgtFrame="" tooltip="" history="1" highlightClick="0" endSnd="0"/>
              </a:rPr>
              <a:t>ACOG+1</a:t>
            </a:r>
          </a:p>
          <a:p>
            <a:pPr>
              <a:spcBef>
                <a:spcPts val="1200"/>
              </a:spcBef>
              <a:defRPr sz="1200">
                <a:latin typeface="Times Roman"/>
                <a:ea typeface="Times Roman"/>
                <a:cs typeface="Times Roman"/>
                <a:sym typeface="Times Roman"/>
              </a:defRPr>
            </a:pPr>
            <a:r>
              <a:t>CDC folic acid (400 mcg/day for all who can become pregnant): CDC overview &amp; HCP page. </a:t>
            </a:r>
            <a:r>
              <a:rPr u="sng">
                <a:solidFill>
                  <a:srgbClr val="0000FF"/>
                </a:solidFill>
                <a:uFill>
                  <a:solidFill>
                    <a:srgbClr val="0000FF"/>
                  </a:solidFill>
                </a:uFill>
                <a:hlinkClick r:id="rId9" invalidUrl="" action="" tgtFrame="" tooltip="" history="1" highlightClick="0" endSnd="0"/>
              </a:rPr>
              <a:t>CDC+1</a:t>
            </a:r>
          </a:p>
          <a:p>
            <a:pPr>
              <a:spcBef>
                <a:spcPts val="1200"/>
              </a:spcBef>
              <a:defRPr sz="1200">
                <a:latin typeface="Times Roman"/>
                <a:ea typeface="Times Roman"/>
                <a:cs typeface="Times Roman"/>
                <a:sym typeface="Times Roman"/>
              </a:defRPr>
            </a:pPr>
            <a:r>
              <a:t>Micronutrients &amp; fertility (overview/reviews): 2025 expert consensus; recent reviews on micronutrients &amp; fertility. </a:t>
            </a:r>
            <a:r>
              <a:rPr u="sng">
                <a:solidFill>
                  <a:srgbClr val="0000FF"/>
                </a:solidFill>
                <a:uFill>
                  <a:solidFill>
                    <a:srgbClr val="0000FF"/>
                  </a:solidFill>
                </a:uFill>
                <a:hlinkClick r:id="rId10" invalidUrl="" action="" tgtFrame="" tooltip="" history="1" highlightClick="0" endSnd="0"/>
              </a:rPr>
              <a:t>PMC+2Wiley Online Library+2</a:t>
            </a:r>
          </a:p>
          <a:p>
            <a:pPr>
              <a:spcBef>
                <a:spcPts val="1200"/>
              </a:spcBef>
              <a:defRPr sz="1200">
                <a:latin typeface="Times Roman"/>
                <a:ea typeface="Times Roman"/>
                <a:cs typeface="Times Roman"/>
                <a:sym typeface="Times Roman"/>
              </a:defRPr>
            </a:pPr>
            <a:r>
              <a:t>NASEM (2023). DRIs for Energy: Summary tables (children, adults, pregnancy, lactation). </a:t>
            </a:r>
            <a:r>
              <a:rPr u="sng">
                <a:solidFill>
                  <a:srgbClr val="0000FF"/>
                </a:solidFill>
                <a:uFill>
                  <a:solidFill>
                    <a:srgbClr val="0000FF"/>
                  </a:solidFill>
                </a:uFill>
                <a:hlinkClick r:id="rId11" invalidUrl="" action="" tgtFrame="" tooltip="" history="1" highlightClick="0" endSnd="0"/>
              </a:rPr>
              <a:t>NCBI</a:t>
            </a:r>
          </a:p>
          <a:p>
            <a:pPr>
              <a:spcBef>
                <a:spcPts val="1200"/>
              </a:spcBef>
              <a:defRPr sz="1200">
                <a:latin typeface="Times Roman"/>
                <a:ea typeface="Times Roman"/>
                <a:cs typeface="Times Roman"/>
                <a:sym typeface="Times Roman"/>
              </a:defRPr>
            </a:pPr>
            <a:r>
              <a:t>IOM/National Academies. DRIs: Protein and Amino Acids — RDA in pregnancy (1.1 g/kg/d). </a:t>
            </a:r>
            <a:r>
              <a:rPr u="sng">
                <a:solidFill>
                  <a:srgbClr val="0000FF"/>
                </a:solidFill>
                <a:uFill>
                  <a:solidFill>
                    <a:srgbClr val="0000FF"/>
                  </a:solidFill>
                </a:uFill>
                <a:hlinkClick r:id="rId12" invalidUrl="" action="" tgtFrame="" tooltip="" history="1" highlightClick="0" endSnd="0"/>
              </a:rPr>
              <a:t>National Academies Press</a:t>
            </a:r>
          </a:p>
          <a:p>
            <a:pPr>
              <a:spcBef>
                <a:spcPts val="1200"/>
              </a:spcBef>
              <a:defRPr sz="1200">
                <a:latin typeface="Times Roman"/>
                <a:ea typeface="Times Roman"/>
                <a:cs typeface="Times Roman"/>
                <a:sym typeface="Times Roman"/>
              </a:defRPr>
            </a:pPr>
            <a:r>
              <a:t>NIH ODS. </a:t>
            </a:r>
            <a:r>
              <a:rPr i="1"/>
              <a:t>Folate—Health Professional Fact Sheet</a:t>
            </a:r>
            <a:r>
              <a:t> (RDA 600 mcg DFE in pregnancy). </a:t>
            </a:r>
            <a:r>
              <a:rPr u="sng">
                <a:solidFill>
                  <a:srgbClr val="0000FF"/>
                </a:solidFill>
                <a:uFill>
                  <a:solidFill>
                    <a:srgbClr val="0000FF"/>
                  </a:solidFill>
                </a:uFill>
                <a:hlinkClick r:id="rId13" invalidUrl="" action="" tgtFrame="" tooltip="" history="1" highlightClick="0" endSnd="0"/>
              </a:rPr>
              <a:t>Office of Dietary Supplements</a:t>
            </a:r>
          </a:p>
          <a:p>
            <a:pPr>
              <a:spcBef>
                <a:spcPts val="1200"/>
              </a:spcBef>
              <a:defRPr sz="1200">
                <a:latin typeface="Times Roman"/>
                <a:ea typeface="Times Roman"/>
                <a:cs typeface="Times Roman"/>
                <a:sym typeface="Times Roman"/>
              </a:defRPr>
            </a:pPr>
            <a:r>
              <a:t>NIH ODS. </a:t>
            </a:r>
            <a:r>
              <a:rPr i="1"/>
              <a:t>Iron—Health Professional Fact Sheet.</a:t>
            </a:r>
            <a:r>
              <a:t> </a:t>
            </a:r>
            <a:r>
              <a:rPr u="sng">
                <a:solidFill>
                  <a:srgbClr val="0000FF"/>
                </a:solidFill>
                <a:uFill>
                  <a:solidFill>
                    <a:srgbClr val="0000FF"/>
                  </a:solidFill>
                </a:uFill>
                <a:hlinkClick r:id="rId14" invalidUrl="" action="" tgtFrame="" tooltip="" history="1" highlightClick="0" endSnd="0"/>
              </a:rPr>
              <a:t>Office of Dietary Supplements</a:t>
            </a:r>
          </a:p>
          <a:p>
            <a:pPr>
              <a:spcBef>
                <a:spcPts val="1200"/>
              </a:spcBef>
              <a:defRPr sz="1200">
                <a:latin typeface="Times Roman"/>
                <a:ea typeface="Times Roman"/>
                <a:cs typeface="Times Roman"/>
                <a:sym typeface="Times Roman"/>
              </a:defRPr>
            </a:pPr>
            <a:r>
              <a:t>NIH ODS. </a:t>
            </a:r>
            <a:r>
              <a:rPr i="1"/>
              <a:t>Iodine—Health Professional Fact Sheet</a:t>
            </a:r>
            <a:r>
              <a:t> (RDA 220 mcg pregnancy; 290 mcg lactation). </a:t>
            </a:r>
            <a:r>
              <a:rPr u="sng">
                <a:solidFill>
                  <a:srgbClr val="0000FF"/>
                </a:solidFill>
                <a:uFill>
                  <a:solidFill>
                    <a:srgbClr val="0000FF"/>
                  </a:solidFill>
                </a:uFill>
                <a:hlinkClick r:id="rId15" invalidUrl="" action="" tgtFrame="" tooltip="" history="1" highlightClick="0" endSnd="0"/>
              </a:rPr>
              <a:t>Office of Dietary Supplements</a:t>
            </a:r>
          </a:p>
          <a:p>
            <a:pPr>
              <a:spcBef>
                <a:spcPts val="1200"/>
              </a:spcBef>
              <a:defRPr sz="1200">
                <a:latin typeface="Times Roman"/>
                <a:ea typeface="Times Roman"/>
                <a:cs typeface="Times Roman"/>
                <a:sym typeface="Times Roman"/>
              </a:defRPr>
            </a:pPr>
            <a:r>
              <a:t>NIH ODS. </a:t>
            </a:r>
            <a:r>
              <a:rPr i="1"/>
              <a:t>Choline—Health Professional Fact Sheet.</a:t>
            </a:r>
            <a:r>
              <a:t> </a:t>
            </a:r>
            <a:r>
              <a:rPr u="sng">
                <a:solidFill>
                  <a:srgbClr val="0000FF"/>
                </a:solidFill>
                <a:uFill>
                  <a:solidFill>
                    <a:srgbClr val="0000FF"/>
                  </a:solidFill>
                </a:uFill>
                <a:hlinkClick r:id="rId16" invalidUrl="" action="" tgtFrame="" tooltip="" history="1" highlightClick="0" endSnd="0"/>
              </a:rPr>
              <a:t>Office of Dietary Supplements</a:t>
            </a:r>
          </a:p>
          <a:p>
            <a:pPr>
              <a:spcBef>
                <a:spcPts val="1200"/>
              </a:spcBef>
              <a:defRPr sz="1200">
                <a:latin typeface="Times Roman"/>
                <a:ea typeface="Times Roman"/>
                <a:cs typeface="Times Roman"/>
                <a:sym typeface="Times Roman"/>
              </a:defRPr>
            </a:pPr>
            <a:r>
              <a:t>NIH ODS. </a:t>
            </a:r>
            <a:r>
              <a:rPr i="1"/>
              <a:t>Vitamin D—Health Professional Fact Sheet.</a:t>
            </a:r>
            <a:r>
              <a:t> </a:t>
            </a:r>
            <a:r>
              <a:rPr u="sng">
                <a:solidFill>
                  <a:srgbClr val="0000FF"/>
                </a:solidFill>
                <a:uFill>
                  <a:solidFill>
                    <a:srgbClr val="0000FF"/>
                  </a:solidFill>
                </a:uFill>
                <a:hlinkClick r:id="rId17" invalidUrl="" action="" tgtFrame="" tooltip="" history="1" highlightClick="0" endSnd="0"/>
              </a:rPr>
              <a:t>Office of Dietary Supplements</a:t>
            </a:r>
          </a:p>
          <a:p>
            <a:pPr>
              <a:spcBef>
                <a:spcPts val="1200"/>
              </a:spcBef>
              <a:defRPr sz="1200">
                <a:latin typeface="Times Roman"/>
                <a:ea typeface="Times Roman"/>
                <a:cs typeface="Times Roman"/>
                <a:sym typeface="Times Roman"/>
              </a:defRPr>
            </a:pPr>
            <a:r>
              <a:t>ACOG. </a:t>
            </a:r>
            <a:r>
              <a:rPr i="1"/>
              <a:t>Moderate Caffeine Consumption During Pregnancy</a:t>
            </a:r>
            <a:r>
              <a:t> (≤200 mg/day). </a:t>
            </a:r>
            <a:r>
              <a:rPr u="sng">
                <a:solidFill>
                  <a:srgbClr val="0000FF"/>
                </a:solidFill>
                <a:uFill>
                  <a:solidFill>
                    <a:srgbClr val="0000FF"/>
                  </a:solidFill>
                </a:uFill>
                <a:hlinkClick r:id="rId18" invalidUrl="" action="" tgtFrame="" tooltip="" history="1" highlightClick="0" endSnd="0"/>
              </a:rPr>
              <a:t>ACOG</a:t>
            </a:r>
          </a:p>
          <a:p>
            <a:pPr>
              <a:spcBef>
                <a:spcPts val="1200"/>
              </a:spcBef>
              <a:defRPr sz="1200">
                <a:latin typeface="Times Roman"/>
                <a:ea typeface="Times Roman"/>
                <a:cs typeface="Times Roman"/>
                <a:sym typeface="Times Roman"/>
              </a:defRPr>
            </a:pPr>
            <a:r>
              <a:t>StatPearls. </a:t>
            </a:r>
            <a:r>
              <a:rPr i="1"/>
              <a:t>Physiology, Maternal Changes.</a:t>
            </a:r>
            <a:r>
              <a:t> </a:t>
            </a:r>
            <a:r>
              <a:rPr u="sng">
                <a:solidFill>
                  <a:srgbClr val="0000FF"/>
                </a:solidFill>
                <a:uFill>
                  <a:solidFill>
                    <a:srgbClr val="0000FF"/>
                  </a:solidFill>
                </a:uFill>
                <a:hlinkClick r:id="rId19" invalidUrl="" action="" tgtFrame="" tooltip="" history="1" highlightClick="0" endSnd="0"/>
              </a:rPr>
              <a:t>NCBI</a:t>
            </a:r>
          </a:p>
          <a:p>
            <a:pPr>
              <a:spcBef>
                <a:spcPts val="1200"/>
              </a:spcBef>
              <a:defRPr sz="1200">
                <a:latin typeface="Times Roman"/>
                <a:ea typeface="Times Roman"/>
                <a:cs typeface="Times Roman"/>
                <a:sym typeface="Times Roman"/>
              </a:defRPr>
            </a:pPr>
            <a:r>
              <a:t>Soma-Pillay et al. </a:t>
            </a:r>
            <a:r>
              <a:rPr i="1"/>
              <a:t>Physiological changes in pregnancy.</a:t>
            </a:r>
            <a:r>
              <a:t> </a:t>
            </a:r>
            <a:r>
              <a:rPr u="sng">
                <a:solidFill>
                  <a:srgbClr val="0000FF"/>
                </a:solidFill>
                <a:uFill>
                  <a:solidFill>
                    <a:srgbClr val="0000FF"/>
                  </a:solidFill>
                </a:uFill>
                <a:hlinkClick r:id="rId20" invalidUrl="" action="" tgtFrame="" tooltip="" history="1" highlightClick="0" endSnd="0"/>
              </a:rPr>
              <a:t>PMC</a:t>
            </a:r>
          </a:p>
          <a:p>
            <a:pPr>
              <a:spcBef>
                <a:spcPts val="1200"/>
              </a:spcBef>
              <a:defRPr sz="1200">
                <a:latin typeface="Times Roman"/>
                <a:ea typeface="Times Roman"/>
                <a:cs typeface="Times Roman"/>
                <a:sym typeface="Times Roman"/>
              </a:defRPr>
            </a:pPr>
            <a:r>
              <a:t>Parrettini et al. </a:t>
            </a:r>
            <a:r>
              <a:rPr i="1"/>
              <a:t>Nutrition and metabolic adaptations in physiological pregnancy.</a:t>
            </a:r>
            <a:r>
              <a:t> </a:t>
            </a:r>
            <a:r>
              <a:rPr u="sng">
                <a:solidFill>
                  <a:srgbClr val="0000FF"/>
                </a:solidFill>
                <a:uFill>
                  <a:solidFill>
                    <a:srgbClr val="0000FF"/>
                  </a:solidFill>
                </a:uFill>
                <a:hlinkClick r:id="rId21" invalidUrl="" action="" tgtFrame="" tooltip="" history="1" highlightClick="0" endSnd="0"/>
              </a:rPr>
              <a:t>PMC</a:t>
            </a:r>
          </a:p>
          <a:p>
            <a:pPr>
              <a:spcBef>
                <a:spcPts val="1200"/>
              </a:spcBef>
              <a:defRPr sz="1200">
                <a:latin typeface="Times Roman"/>
                <a:ea typeface="Times Roman"/>
                <a:cs typeface="Times Roman"/>
                <a:sym typeface="Times Roman"/>
              </a:defRPr>
            </a:pPr>
            <a:r>
              <a:t>FDA/EPA. </a:t>
            </a:r>
            <a:r>
              <a:rPr i="1"/>
              <a:t>Advice About Eating Fish: For Those Who Might Become or Are Pregnant or Breastfeeding</a:t>
            </a:r>
            <a:r>
              <a:t> (overview &amp; chart). </a:t>
            </a:r>
            <a:r>
              <a:rPr u="sng">
                <a:solidFill>
                  <a:srgbClr val="0000FF"/>
                </a:solidFill>
                <a:uFill>
                  <a:solidFill>
                    <a:srgbClr val="0000FF"/>
                  </a:solidFill>
                </a:uFill>
                <a:hlinkClick r:id="rId22" invalidUrl="" action="" tgtFrame="" tooltip="" history="1" highlightClick="0" endSnd="0"/>
              </a:rPr>
              <a:t>PubMed+1</a:t>
            </a:r>
          </a:p>
        </p:txBody>
      </p:sp>
      <p:sp>
        <p:nvSpPr>
          <p:cNvPr id="647" name="Google Shape;669;p59"/>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648" name="Google Shape;670;p59"/>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5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50" name="Google Shape;675;p60"/>
          <p:cNvSpPr/>
          <p:nvPr/>
        </p:nvSpPr>
        <p:spPr>
          <a:xfrm rot="10800000">
            <a:off x="0" y="0"/>
            <a:ext cx="18288000" cy="10287000"/>
          </a:xfrm>
          <a:prstGeom prst="rect">
            <a:avLst/>
          </a:prstGeom>
          <a:blipFill>
            <a:blip r:embed="rId2"/>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651" name="Google Shape;676;p60"/>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652" name="Google Shape;677;p60"/>
          <p:cNvSpPr txBox="1"/>
          <p:nvPr/>
        </p:nvSpPr>
        <p:spPr>
          <a:xfrm>
            <a:off x="1116658" y="1051853"/>
            <a:ext cx="16552370"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References</a:t>
            </a:r>
          </a:p>
        </p:txBody>
      </p:sp>
      <p:sp>
        <p:nvSpPr>
          <p:cNvPr id="653" name="Google Shape;678;p60"/>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654" name="Google Shape;679;p60"/>
          <p:cNvSpPr txBox="1"/>
          <p:nvPr/>
        </p:nvSpPr>
        <p:spPr>
          <a:xfrm>
            <a:off x="965240" y="3620713"/>
            <a:ext cx="12005686" cy="6019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sz="1200">
                <a:latin typeface="Times Roman"/>
                <a:ea typeface="Times Roman"/>
                <a:cs typeface="Times Roman"/>
                <a:sym typeface="Times Roman"/>
              </a:defRPr>
            </a:pPr>
            <a:r>
              <a:t>Listeria: avoid cold deli meats or reheat to 165°F/“steaming hot”; avoid unpasteurized foods; temps for meats: CDC Listeria advisory &amp; food-safety page; FDA “Food Safety for Moms-to-Be”; FoodSafety.gov safe internal temperature chart. </a:t>
            </a:r>
            <a:r>
              <a:rPr u="sng">
                <a:solidFill>
                  <a:srgbClr val="0000FF"/>
                </a:solidFill>
                <a:uFill>
                  <a:solidFill>
                    <a:srgbClr val="0000FF"/>
                  </a:solidFill>
                </a:uFill>
                <a:hlinkClick r:id="rId4" invalidUrl="" action="" tgtFrame="" tooltip="" history="1" highlightClick="0" endSnd="0"/>
              </a:rPr>
              <a:t>FoodSafety.gov+3CDC+3CDC+3</a:t>
            </a:r>
          </a:p>
          <a:p>
            <a:pPr>
              <a:spcBef>
                <a:spcPts val="1200"/>
              </a:spcBef>
              <a:defRPr sz="1200">
                <a:latin typeface="Times Roman"/>
                <a:ea typeface="Times Roman"/>
                <a:cs typeface="Times Roman"/>
                <a:sym typeface="Times Roman"/>
              </a:defRPr>
            </a:pPr>
            <a:r>
              <a:t>Iodine (290 mcg), choline (550 mg), B12 (2.8 mcg), vitamin D (600 IU), fluids (AI ~3.8 L total water): ODS fact sheets &amp; IOM water DRIs. </a:t>
            </a:r>
            <a:r>
              <a:rPr u="sng">
                <a:solidFill>
                  <a:srgbClr val="0000FF"/>
                </a:solidFill>
                <a:uFill>
                  <a:solidFill>
                    <a:srgbClr val="0000FF"/>
                  </a:solidFill>
                </a:uFill>
                <a:hlinkClick r:id="rId5" invalidUrl="" action="" tgtFrame="" tooltip="" history="1" highlightClick="0" endSnd="0"/>
              </a:rPr>
              <a:t>National Academies Press+4PMC+4WebMD+4</a:t>
            </a:r>
          </a:p>
          <a:p>
            <a:pPr>
              <a:spcBef>
                <a:spcPts val="1200"/>
              </a:spcBef>
              <a:defRPr sz="1200">
                <a:latin typeface="Times Roman"/>
                <a:ea typeface="Times Roman"/>
                <a:cs typeface="Times Roman"/>
                <a:sym typeface="Times Roman"/>
              </a:defRPr>
            </a:pPr>
            <a:r>
              <a:t>Breastfeeding exclusivity (≈6 months): WHO; AAP 2022 policy statement. </a:t>
            </a:r>
            <a:r>
              <a:rPr u="sng">
                <a:solidFill>
                  <a:srgbClr val="0000FF"/>
                </a:solidFill>
                <a:uFill>
                  <a:solidFill>
                    <a:srgbClr val="0000FF"/>
                  </a:solidFill>
                </a:uFill>
                <a:hlinkClick r:id="rId6" invalidUrl="" action="" tgtFrame="" tooltip="" history="1" highlightClick="0" endSnd="0"/>
              </a:rPr>
              <a:t>NCBI</a:t>
            </a:r>
          </a:p>
          <a:p>
            <a:pPr>
              <a:spcBef>
                <a:spcPts val="1200"/>
              </a:spcBef>
              <a:defRPr sz="1200">
                <a:latin typeface="Times Roman"/>
                <a:ea typeface="Times Roman"/>
                <a:cs typeface="Times Roman"/>
                <a:sym typeface="Times Roman"/>
              </a:defRPr>
            </a:pPr>
            <a:r>
              <a:t>ACOG—Nausea &amp; Vomiting of Pregnancy (ginger may help; first-line B6 ± doxylamine): Practice Bulletin 189 + patient FAQ. </a:t>
            </a:r>
            <a:r>
              <a:rPr u="sng">
                <a:solidFill>
                  <a:srgbClr val="0000FF"/>
                </a:solidFill>
                <a:uFill>
                  <a:solidFill>
                    <a:srgbClr val="0000FF"/>
                  </a:solidFill>
                </a:uFill>
                <a:hlinkClick r:id="rId7" invalidUrl="" action="" tgtFrame="" tooltip="" history="1" highlightClick="0" endSnd="0"/>
              </a:rPr>
              <a:t>Lippincott Journals+1</a:t>
            </a:r>
          </a:p>
          <a:p>
            <a:pPr>
              <a:spcBef>
                <a:spcPts val="1200"/>
              </a:spcBef>
              <a:defRPr sz="1200">
                <a:latin typeface="Times Roman"/>
                <a:ea typeface="Times Roman"/>
                <a:cs typeface="Times Roman"/>
                <a:sym typeface="Times Roman"/>
              </a:defRPr>
            </a:pPr>
            <a:r>
              <a:t>NCCIH—ginger; St. John’s wort safety &amp; interactions: NCCIH pages. </a:t>
            </a:r>
            <a:r>
              <a:rPr u="sng">
                <a:solidFill>
                  <a:srgbClr val="0000FF"/>
                </a:solidFill>
                <a:uFill>
                  <a:solidFill>
                    <a:srgbClr val="0000FF"/>
                  </a:solidFill>
                </a:uFill>
                <a:hlinkClick r:id="rId8" invalidUrl="" action="" tgtFrame="" tooltip="" history="1" highlightClick="0" endSnd="0"/>
              </a:rPr>
              <a:t>EMRO+1</a:t>
            </a:r>
          </a:p>
          <a:p>
            <a:pPr>
              <a:spcBef>
                <a:spcPts val="1200"/>
              </a:spcBef>
              <a:defRPr sz="1200">
                <a:latin typeface="Times Roman"/>
                <a:ea typeface="Times Roman"/>
                <a:cs typeface="Times Roman"/>
                <a:sym typeface="Times Roman"/>
              </a:defRPr>
            </a:pPr>
            <a:r>
              <a:t>LactMed—St. John’s wort during breastfeeding (infant colic/drowsiness signal): NIH LactMed. </a:t>
            </a:r>
            <a:r>
              <a:rPr u="sng">
                <a:solidFill>
                  <a:srgbClr val="0000FF"/>
                </a:solidFill>
                <a:uFill>
                  <a:solidFill>
                    <a:srgbClr val="0000FF"/>
                  </a:solidFill>
                </a:uFill>
                <a:hlinkClick r:id="rId9" invalidUrl="" action="" tgtFrame="" tooltip="" history="1" highlightClick="0" endSnd="0"/>
              </a:rPr>
              <a:t>NCBI</a:t>
            </a:r>
          </a:p>
          <a:p>
            <a:pPr>
              <a:defRPr sz="1200">
                <a:latin typeface="Times Roman"/>
                <a:ea typeface="Times Roman"/>
                <a:cs typeface="Times Roman"/>
                <a:sym typeface="Times Roman"/>
              </a:defRPr>
            </a:pPr>
            <a:r>
              <a:t>Medical Nutrition Therapy &amp; carb distribution principles: ADA Standards of Care (Diabetes in Pregnancy). </a:t>
            </a:r>
            <a:r>
              <a:rPr u="sng">
                <a:solidFill>
                  <a:srgbClr val="0000FF"/>
                </a:solidFill>
                <a:uFill>
                  <a:solidFill>
                    <a:srgbClr val="0000FF"/>
                  </a:solidFill>
                </a:uFill>
                <a:hlinkClick r:id="rId10" invalidUrl="" action="" tgtFrame="" tooltip="" history="1" highlightClick="0" endSnd="0"/>
              </a:rPr>
              <a:t>American Diabetes Association</a:t>
            </a:r>
          </a:p>
          <a:p>
            <a:pPr/>
            <a:endParaRPr sz="1200" u="sng">
              <a:solidFill>
                <a:srgbClr val="0000FF"/>
              </a:solidFill>
              <a:latin typeface="Times Roman"/>
              <a:ea typeface="Times Roman"/>
              <a:cs typeface="Times Roman"/>
              <a:sym typeface="Times Roman"/>
            </a:endParaRPr>
          </a:p>
          <a:p>
            <a:pPr>
              <a:defRPr sz="1200">
                <a:latin typeface="Times Roman"/>
                <a:ea typeface="Times Roman"/>
                <a:cs typeface="Times Roman"/>
                <a:sym typeface="Times Roman"/>
              </a:defRPr>
            </a:pPr>
            <a:r>
              <a:t>FoodSafety.gov Safe Minimum Internal Temperatures (USDA/FSIS): </a:t>
            </a:r>
            <a:r>
              <a:rPr u="sng">
                <a:solidFill>
                  <a:srgbClr val="0000FF"/>
                </a:solidFill>
                <a:uFill>
                  <a:solidFill>
                    <a:srgbClr val="0000FF"/>
                  </a:solidFill>
                </a:uFill>
                <a:hlinkClick r:id="rId11" invalidUrl="" action="" tgtFrame="" tooltip="" history="1" highlightClick="0" endSnd="0"/>
              </a:rPr>
              <a:t>FoodSafety.gov</a:t>
            </a:r>
          </a:p>
          <a:p>
            <a:pPr/>
            <a:endParaRPr sz="1200" u="sng">
              <a:solidFill>
                <a:srgbClr val="0000FF"/>
              </a:solidFill>
              <a:latin typeface="Times Roman"/>
              <a:ea typeface="Times Roman"/>
              <a:cs typeface="Times Roman"/>
              <a:sym typeface="Times Roman"/>
            </a:endParaRPr>
          </a:p>
          <a:p>
            <a:pPr>
              <a:spcBef>
                <a:spcPts val="1200"/>
              </a:spcBef>
              <a:defRPr sz="1200">
                <a:latin typeface="Times Roman"/>
                <a:ea typeface="Times Roman"/>
                <a:cs typeface="Times Roman"/>
                <a:sym typeface="Times Roman"/>
              </a:defRPr>
            </a:pPr>
            <a:r>
              <a:t>Vitamin B12 absorption issues; use fortified foods/supplements ≥50 y: ODS B12 (HP &amp; consumer). </a:t>
            </a:r>
            <a:r>
              <a:rPr u="sng">
                <a:solidFill>
                  <a:srgbClr val="0000FF"/>
                </a:solidFill>
                <a:uFill>
                  <a:solidFill>
                    <a:srgbClr val="0000FF"/>
                  </a:solidFill>
                </a:uFill>
                <a:hlinkClick r:id="rId12" invalidUrl="" action="" tgtFrame="" tooltip="" history="1" highlightClick="0" endSnd="0"/>
              </a:rPr>
              <a:t>Office of Dietary Supplements+1</a:t>
            </a:r>
          </a:p>
          <a:p>
            <a:pPr>
              <a:spcBef>
                <a:spcPts val="1200"/>
              </a:spcBef>
              <a:defRPr sz="1200">
                <a:latin typeface="Times Roman"/>
                <a:ea typeface="Times Roman"/>
                <a:cs typeface="Times Roman"/>
                <a:sym typeface="Times Roman"/>
              </a:defRPr>
            </a:pPr>
            <a:r>
              <a:t>Calcium RDAs (women ≥51: 1,200 mg; men ≥71: 1,200 mg): ODS Calcium. </a:t>
            </a:r>
            <a:r>
              <a:rPr u="sng">
                <a:solidFill>
                  <a:srgbClr val="0000FF"/>
                </a:solidFill>
                <a:uFill>
                  <a:solidFill>
                    <a:srgbClr val="0000FF"/>
                  </a:solidFill>
                </a:uFill>
                <a:hlinkClick r:id="rId13" invalidUrl="" action="" tgtFrame="" tooltip="" history="1" highlightClick="0" endSnd="0"/>
              </a:rPr>
              <a:t>Office of Dietary Supplements</a:t>
            </a:r>
          </a:p>
          <a:p>
            <a:pPr>
              <a:spcBef>
                <a:spcPts val="1200"/>
              </a:spcBef>
              <a:defRPr sz="1200">
                <a:latin typeface="Times Roman"/>
                <a:ea typeface="Times Roman"/>
                <a:cs typeface="Times Roman"/>
                <a:sym typeface="Times Roman"/>
              </a:defRPr>
            </a:pPr>
            <a:r>
              <a:t>Water AI for adults (men 3.7 L; women 2.7 L total water): IOM Water DRIs. </a:t>
            </a:r>
            <a:r>
              <a:rPr u="sng">
                <a:solidFill>
                  <a:srgbClr val="0000FF"/>
                </a:solidFill>
                <a:uFill>
                  <a:solidFill>
                    <a:srgbClr val="0000FF"/>
                  </a:solidFill>
                </a:uFill>
                <a:hlinkClick r:id="rId14" invalidUrl="" action="" tgtFrame="" tooltip="" history="1" highlightClick="0" endSnd="0"/>
              </a:rPr>
              <a:t>National Academies Press</a:t>
            </a:r>
          </a:p>
          <a:p>
            <a:pPr>
              <a:spcBef>
                <a:spcPts val="1200"/>
              </a:spcBef>
              <a:defRPr sz="1200">
                <a:latin typeface="Times Roman"/>
                <a:ea typeface="Times Roman"/>
                <a:cs typeface="Times Roman"/>
                <a:sym typeface="Times Roman"/>
              </a:defRPr>
            </a:pPr>
            <a:r>
              <a:t>Higher protein targets often advisable (evidence base for ≥1.0–1.2 g/kg): PROT-AGE Study Group consensus. </a:t>
            </a:r>
            <a:r>
              <a:rPr u="sng">
                <a:solidFill>
                  <a:srgbClr val="0000FF"/>
                </a:solidFill>
                <a:uFill>
                  <a:solidFill>
                    <a:srgbClr val="0000FF"/>
                  </a:solidFill>
                </a:uFill>
                <a:hlinkClick r:id="rId15" invalidUrl="" action="" tgtFrame="" tooltip="" history="1" highlightClick="0" endSnd="0"/>
              </a:rPr>
              <a:t>ScienceDirect</a:t>
            </a:r>
          </a:p>
          <a:p>
            <a:pPr>
              <a:spcBef>
                <a:spcPts val="1200"/>
              </a:spcBef>
              <a:defRPr i="1" sz="1200">
                <a:latin typeface="Times Roman"/>
                <a:ea typeface="Times Roman"/>
                <a:cs typeface="Times Roman"/>
                <a:sym typeface="Times Roman"/>
              </a:defRPr>
            </a:pPr>
            <a:r>
              <a:t>General patterns &amp; limits (added sugars, sat fat, seafood, whole grains, etc.): DGA 2020–2025. </a:t>
            </a:r>
            <a:r>
              <a:rPr u="sng">
                <a:solidFill>
                  <a:srgbClr val="0000FF"/>
                </a:solidFill>
                <a:uFill>
                  <a:solidFill>
                    <a:srgbClr val="0000FF"/>
                  </a:solidFill>
                </a:uFill>
                <a:hlinkClick r:id="rId16" invalidUrl="" action="" tgtFrame="" tooltip="" history="1" highlightClick="0" endSnd="0"/>
              </a:rPr>
              <a:t>Dietary Guidelines</a:t>
            </a:r>
          </a:p>
          <a:p>
            <a:pPr>
              <a:spcBef>
                <a:spcPts val="1200"/>
              </a:spcBef>
              <a:defRPr i="1" sz="1200">
                <a:latin typeface="Times Roman"/>
                <a:ea typeface="Times Roman"/>
                <a:cs typeface="Times Roman"/>
                <a:sym typeface="Times Roman"/>
              </a:defRPr>
            </a:pPr>
            <a:r>
              <a:t>Protein RDA baseline (0.8 g/kg) context: DRI/FAO-derived RDA discussion. </a:t>
            </a:r>
            <a:r>
              <a:rPr u="sng">
                <a:solidFill>
                  <a:srgbClr val="0000FF"/>
                </a:solidFill>
                <a:uFill>
                  <a:solidFill>
                    <a:srgbClr val="0000FF"/>
                  </a:solidFill>
                </a:uFill>
                <a:hlinkClick r:id="rId17" invalidUrl="" action="" tgtFrame="" tooltip="" history="1" highlightClick="0" endSnd="0"/>
              </a:rPr>
              <a:t>NCBI</a:t>
            </a:r>
          </a:p>
          <a:p>
            <a:pPr>
              <a:spcBef>
                <a:spcPts val="1200"/>
              </a:spcBef>
              <a:defRPr b="1" sz="1200">
                <a:latin typeface="Times Roman"/>
                <a:ea typeface="Times Roman"/>
                <a:cs typeface="Times Roman"/>
                <a:sym typeface="Times Roman"/>
              </a:defRPr>
            </a:pPr>
            <a:r>
              <a:t>Iron RDAs (boys 14–18: 11 mg; girls 14–18: 15 mg):</a:t>
            </a:r>
            <a:r>
              <a:rPr b="0"/>
              <a:t> ODS Iron. </a:t>
            </a:r>
            <a:r>
              <a:rPr b="0" u="sng">
                <a:solidFill>
                  <a:srgbClr val="0000FF"/>
                </a:solidFill>
                <a:uFill>
                  <a:solidFill>
                    <a:srgbClr val="0000FF"/>
                  </a:solidFill>
                </a:uFill>
                <a:hlinkClick r:id="rId18" invalidUrl="" action="" tgtFrame="" tooltip="" history="1" highlightClick="0" endSnd="0"/>
              </a:rPr>
              <a:t>Office of Dietary Supplements</a:t>
            </a:r>
          </a:p>
          <a:p>
            <a:pPr>
              <a:spcBef>
                <a:spcPts val="1200"/>
              </a:spcBef>
              <a:defRPr b="1" sz="1200">
                <a:latin typeface="Times Roman"/>
                <a:ea typeface="Times Roman"/>
                <a:cs typeface="Times Roman"/>
                <a:sym typeface="Times Roman"/>
              </a:defRPr>
            </a:pPr>
            <a:r>
              <a:t>Calcium RDA (1,300 mg 9–18 y) &amp; vitamin D (600 IU):</a:t>
            </a:r>
            <a:r>
              <a:rPr b="0"/>
              <a:t> ODS Calcium &amp; Vitamin D. </a:t>
            </a:r>
            <a:r>
              <a:rPr b="0" u="sng">
                <a:solidFill>
                  <a:srgbClr val="0000FF"/>
                </a:solidFill>
                <a:uFill>
                  <a:solidFill>
                    <a:srgbClr val="0000FF"/>
                  </a:solidFill>
                </a:uFill>
                <a:hlinkClick r:id="rId19" invalidUrl="" action="" tgtFrame="" tooltip="" history="1" highlightClick="0" endSnd="0"/>
              </a:rPr>
              <a:t>Office of Dietary Supplements+1</a:t>
            </a:r>
          </a:p>
          <a:p>
            <a:pPr>
              <a:spcBef>
                <a:spcPts val="1200"/>
              </a:spcBef>
              <a:defRPr b="1" sz="1200">
                <a:latin typeface="Times Roman"/>
                <a:ea typeface="Times Roman"/>
                <a:cs typeface="Times Roman"/>
                <a:sym typeface="Times Roman"/>
              </a:defRPr>
            </a:pPr>
            <a:r>
              <a:t>Protein reference (≈0.85 g/kg for 14–18 y):</a:t>
            </a:r>
            <a:r>
              <a:rPr b="0"/>
              <a:t> DRI/NCBI tables (protein by age). </a:t>
            </a:r>
            <a:r>
              <a:rPr b="0" u="sng">
                <a:solidFill>
                  <a:srgbClr val="0000FF"/>
                </a:solidFill>
                <a:uFill>
                  <a:solidFill>
                    <a:srgbClr val="0000FF"/>
                  </a:solidFill>
                </a:uFill>
                <a:hlinkClick r:id="rId6" invalidUrl="" action="" tgtFrame="" tooltip="" history="1" highlightClick="0" endSnd="0"/>
              </a:rPr>
              <a:t>NCBI</a:t>
            </a:r>
          </a:p>
          <a:p>
            <a:pPr>
              <a:spcBef>
                <a:spcPts val="1200"/>
              </a:spcBef>
              <a:defRPr b="1" sz="1200">
                <a:latin typeface="Times Roman"/>
                <a:ea typeface="Times Roman"/>
                <a:cs typeface="Times Roman"/>
                <a:sym typeface="Times Roman"/>
              </a:defRPr>
            </a:pPr>
            <a:r>
              <a:t>Water AI (14–18 y: ~3.3 L boys, 2.3 L girls):</a:t>
            </a:r>
            <a:r>
              <a:rPr b="0"/>
              <a:t> IOM Water DRIs. </a:t>
            </a:r>
            <a:r>
              <a:rPr b="0" u="sng">
                <a:solidFill>
                  <a:srgbClr val="0000FF"/>
                </a:solidFill>
                <a:uFill>
                  <a:solidFill>
                    <a:srgbClr val="0000FF"/>
                  </a:solidFill>
                </a:uFill>
                <a:hlinkClick r:id="rId20" invalidUrl="" action="" tgtFrame="" tooltip="" history="1" highlightClick="0" endSnd="0"/>
              </a:rPr>
              <a:t>National Academies Press</a:t>
            </a:r>
          </a:p>
        </p:txBody>
      </p:sp>
      <p:sp>
        <p:nvSpPr>
          <p:cNvPr id="655" name="Google Shape;680;p60"/>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656" name="Google Shape;681;p60"/>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Google Shape;107;p6"/>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44" name="Google Shape;108;p6"/>
          <p:cNvSpPr txBox="1"/>
          <p:nvPr/>
        </p:nvSpPr>
        <p:spPr>
          <a:xfrm>
            <a:off x="1116658" y="1051853"/>
            <a:ext cx="16552370"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Lifecycle Stages</a:t>
            </a:r>
          </a:p>
        </p:txBody>
      </p:sp>
      <p:sp>
        <p:nvSpPr>
          <p:cNvPr id="145" name="Google Shape;109;p6"/>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46" name="Google Shape;110;p6"/>
          <p:cNvSpPr txBox="1"/>
          <p:nvPr/>
        </p:nvSpPr>
        <p:spPr>
          <a:xfrm>
            <a:off x="1386471" y="3496252"/>
            <a:ext cx="9300300" cy="585276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340893" indent="-328193">
              <a:buClr>
                <a:srgbClr val="000000"/>
              </a:buClr>
              <a:buSzPts val="4600"/>
              <a:buFont typeface="Calibri"/>
              <a:buChar char="•"/>
              <a:defRPr sz="4600">
                <a:latin typeface="Calibri"/>
                <a:ea typeface="Calibri"/>
                <a:cs typeface="Calibri"/>
                <a:sym typeface="Calibri"/>
              </a:defRPr>
            </a:pPr>
            <a:r>
              <a:t>Preconception/Fertility</a:t>
            </a:r>
            <a:endParaRPr sz="1200"/>
          </a:p>
          <a:p>
            <a:pPr marL="340893" indent="-328193">
              <a:spcBef>
                <a:spcPts val="1200"/>
              </a:spcBef>
              <a:buClr>
                <a:srgbClr val="000000"/>
              </a:buClr>
              <a:buSzPts val="4600"/>
              <a:buFont typeface="Calibri"/>
              <a:buChar char="•"/>
              <a:defRPr sz="4600">
                <a:latin typeface="Calibri"/>
                <a:ea typeface="Calibri"/>
                <a:cs typeface="Calibri"/>
                <a:sym typeface="Calibri"/>
              </a:defRPr>
            </a:pPr>
            <a:r>
              <a:t>Pregnancy, Postnatal &amp; Lactation</a:t>
            </a:r>
            <a:endParaRPr sz="1200"/>
          </a:p>
          <a:p>
            <a:pPr marL="340893" indent="-328193">
              <a:spcBef>
                <a:spcPts val="1200"/>
              </a:spcBef>
              <a:buClr>
                <a:srgbClr val="000000"/>
              </a:buClr>
              <a:buSzPts val="4600"/>
              <a:buFont typeface="Calibri"/>
              <a:buChar char="•"/>
              <a:defRPr sz="4600">
                <a:latin typeface="Calibri"/>
                <a:ea typeface="Calibri"/>
                <a:cs typeface="Calibri"/>
                <a:sym typeface="Calibri"/>
              </a:defRPr>
            </a:pPr>
            <a:r>
              <a:t>Infancy</a:t>
            </a:r>
            <a:endParaRPr sz="1200"/>
          </a:p>
          <a:p>
            <a:pPr marL="340893" indent="-328193">
              <a:spcBef>
                <a:spcPts val="1200"/>
              </a:spcBef>
              <a:buClr>
                <a:srgbClr val="000000"/>
              </a:buClr>
              <a:buSzPts val="4600"/>
              <a:buFont typeface="Calibri"/>
              <a:buChar char="•"/>
              <a:defRPr sz="4600">
                <a:latin typeface="Calibri"/>
                <a:ea typeface="Calibri"/>
                <a:cs typeface="Calibri"/>
                <a:sym typeface="Calibri"/>
              </a:defRPr>
            </a:pPr>
            <a:r>
              <a:t>Childhood</a:t>
            </a:r>
            <a:endParaRPr sz="1200"/>
          </a:p>
          <a:p>
            <a:pPr marL="340893" indent="-328193">
              <a:spcBef>
                <a:spcPts val="1200"/>
              </a:spcBef>
              <a:buClr>
                <a:srgbClr val="000000"/>
              </a:buClr>
              <a:buSzPts val="4600"/>
              <a:buFont typeface="Calibri"/>
              <a:buChar char="•"/>
              <a:defRPr sz="4600">
                <a:latin typeface="Calibri"/>
                <a:ea typeface="Calibri"/>
                <a:cs typeface="Calibri"/>
                <a:sym typeface="Calibri"/>
              </a:defRPr>
            </a:pPr>
            <a:r>
              <a:t>Adolescence</a:t>
            </a:r>
            <a:endParaRPr sz="1200"/>
          </a:p>
          <a:p>
            <a:pPr marL="340893" indent="-328193">
              <a:spcBef>
                <a:spcPts val="1200"/>
              </a:spcBef>
              <a:buClr>
                <a:srgbClr val="000000"/>
              </a:buClr>
              <a:buSzPts val="4600"/>
              <a:buFont typeface="Calibri"/>
              <a:buChar char="•"/>
              <a:defRPr sz="4600">
                <a:latin typeface="Calibri"/>
                <a:ea typeface="Calibri"/>
                <a:cs typeface="Calibri"/>
                <a:sym typeface="Calibri"/>
              </a:defRPr>
            </a:pPr>
            <a:r>
              <a:t>Adulthood</a:t>
            </a:r>
            <a:endParaRPr sz="1200"/>
          </a:p>
          <a:p>
            <a:pPr marL="340893" indent="-328193">
              <a:spcBef>
                <a:spcPts val="1200"/>
              </a:spcBef>
              <a:buClr>
                <a:srgbClr val="000000"/>
              </a:buClr>
              <a:buSzPts val="4600"/>
              <a:buFont typeface="Calibri"/>
              <a:buChar char="•"/>
              <a:defRPr sz="4600">
                <a:latin typeface="Calibri"/>
                <a:ea typeface="Calibri"/>
                <a:cs typeface="Calibri"/>
                <a:sym typeface="Calibri"/>
              </a:defRPr>
            </a:pPr>
            <a:r>
              <a:t>Older Adulthood</a:t>
            </a:r>
          </a:p>
        </p:txBody>
      </p:sp>
      <p:sp>
        <p:nvSpPr>
          <p:cNvPr id="147" name="Google Shape;111;p6"/>
          <p:cNvSpPr txBox="1"/>
          <p:nvPr>
            <p:ph type="sldNum" sz="quarter" idx="4294967295"/>
          </p:nvPr>
        </p:nvSpPr>
        <p:spPr>
          <a:xfrm>
            <a:off x="8505459" y="6414780"/>
            <a:ext cx="181293"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48" name="Google Shape;112;p6"/>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6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58" name="Google Shape;686;p61"/>
          <p:cNvSpPr/>
          <p:nvPr/>
        </p:nvSpPr>
        <p:spPr>
          <a:xfrm rot="10800000">
            <a:off x="0" y="0"/>
            <a:ext cx="18288000" cy="10287000"/>
          </a:xfrm>
          <a:prstGeom prst="rect">
            <a:avLst/>
          </a:prstGeom>
          <a:blipFill>
            <a:blip r:embed="rId2"/>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659" name="Google Shape;687;p61"/>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660" name="Google Shape;688;p61"/>
          <p:cNvSpPr txBox="1"/>
          <p:nvPr/>
        </p:nvSpPr>
        <p:spPr>
          <a:xfrm>
            <a:off x="1116658" y="1051853"/>
            <a:ext cx="16552370"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References</a:t>
            </a:r>
          </a:p>
        </p:txBody>
      </p:sp>
      <p:sp>
        <p:nvSpPr>
          <p:cNvPr id="661" name="Google Shape;689;p61"/>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662" name="Google Shape;690;p61"/>
          <p:cNvSpPr txBox="1"/>
          <p:nvPr/>
        </p:nvSpPr>
        <p:spPr>
          <a:xfrm>
            <a:off x="1022172" y="3855958"/>
            <a:ext cx="15947977" cy="21590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b="1" sz="1200">
                <a:latin typeface="Times Roman"/>
                <a:ea typeface="Times Roman"/>
                <a:cs typeface="Times Roman"/>
                <a:sym typeface="Times Roman"/>
              </a:defRPr>
            </a:pPr>
            <a:r>
              <a:t>Energy needs (≈108 kcal/kg 0–6 mo; ~98 kcal/kg 7–12 mo):</a:t>
            </a:r>
            <a:r>
              <a:rPr b="0"/>
              <a:t> DRI Macronutrients (infant chapter). </a:t>
            </a:r>
            <a:r>
              <a:rPr b="0" u="sng">
                <a:solidFill>
                  <a:srgbClr val="0000FF"/>
                </a:solidFill>
                <a:uFill>
                  <a:solidFill>
                    <a:srgbClr val="0000FF"/>
                  </a:solidFill>
                </a:uFill>
                <a:hlinkClick r:id="rId4" invalidUrl="" action="" tgtFrame="" tooltip="" history="1" highlightClick="0" endSnd="0"/>
              </a:rPr>
              <a:t>ACOG</a:t>
            </a:r>
          </a:p>
          <a:p>
            <a:pPr>
              <a:spcBef>
                <a:spcPts val="1200"/>
              </a:spcBef>
              <a:defRPr b="1" sz="1200">
                <a:latin typeface="Times Roman"/>
                <a:ea typeface="Times Roman"/>
                <a:cs typeface="Times Roman"/>
                <a:sym typeface="Times Roman"/>
              </a:defRPr>
            </a:pPr>
            <a:r>
              <a:t>Vitamin D 400 IU/day from first days of life (breastfed &amp; partial):</a:t>
            </a:r>
            <a:r>
              <a:rPr b="0"/>
              <a:t> AAP policy &amp; HealthyChildren; CDC summary. </a:t>
            </a:r>
            <a:r>
              <a:rPr b="0" u="sng">
                <a:solidFill>
                  <a:srgbClr val="0000FF"/>
                </a:solidFill>
                <a:uFill>
                  <a:solidFill>
                    <a:srgbClr val="0000FF"/>
                  </a:solidFill>
                </a:uFill>
                <a:hlinkClick r:id="rId5" invalidUrl="" action="" tgtFrame="" tooltip="" history="1" highlightClick="0" endSnd="0"/>
              </a:rPr>
              <a:t>Pediatrics+2HealthyChildren.org+2</a:t>
            </a:r>
          </a:p>
          <a:p>
            <a:pPr>
              <a:spcBef>
                <a:spcPts val="1200"/>
              </a:spcBef>
              <a:defRPr b="1" sz="1200">
                <a:latin typeface="Times Roman"/>
                <a:ea typeface="Times Roman"/>
                <a:cs typeface="Times Roman"/>
                <a:sym typeface="Times Roman"/>
              </a:defRPr>
            </a:pPr>
            <a:r>
              <a:t>Vitamin K at birth (0.5–1 mg IM):</a:t>
            </a:r>
            <a:r>
              <a:rPr b="0"/>
              <a:t> AAP/peer-review summaries. </a:t>
            </a:r>
            <a:r>
              <a:rPr b="0" u="sng">
                <a:solidFill>
                  <a:srgbClr val="0000FF"/>
                </a:solidFill>
                <a:uFill>
                  <a:solidFill>
                    <a:srgbClr val="0000FF"/>
                  </a:solidFill>
                </a:uFill>
                <a:hlinkClick r:id="rId6" invalidUrl="" action="" tgtFrame="" tooltip="" history="1" highlightClick="0" endSnd="0"/>
              </a:rPr>
              <a:t>Pediatrics+1</a:t>
            </a:r>
          </a:p>
          <a:p>
            <a:pPr>
              <a:spcBef>
                <a:spcPts val="1200"/>
              </a:spcBef>
              <a:defRPr b="1" sz="1200">
                <a:latin typeface="Times Roman"/>
                <a:ea typeface="Times Roman"/>
                <a:cs typeface="Times Roman"/>
                <a:sym typeface="Times Roman"/>
              </a:defRPr>
            </a:pPr>
            <a:r>
              <a:t>Iron: breastfed term infants 1 mg/kg/day starting at 4 months until iron-rich foods established; iron-rich complementary foods ~6 mo:</a:t>
            </a:r>
            <a:r>
              <a:rPr b="0"/>
              <a:t> AAP &amp; CDC.</a:t>
            </a:r>
            <a:endParaRPr b="0"/>
          </a:p>
          <a:p>
            <a:pPr>
              <a:spcBef>
                <a:spcPts val="1200"/>
              </a:spcBef>
              <a:defRPr b="1" sz="1200">
                <a:latin typeface="Times Roman"/>
                <a:ea typeface="Times Roman"/>
                <a:cs typeface="Times Roman"/>
                <a:sym typeface="Times Roman"/>
              </a:defRPr>
            </a:pPr>
            <a:r>
              <a:t>Calcium RDAs (700 mg ages 1–3; 1,000 mg ages 4–8) &amp; vitamin D (600 IU ≥1 y):</a:t>
            </a:r>
            <a:r>
              <a:rPr b="0"/>
              <a:t> ODS fact sheets. </a:t>
            </a:r>
            <a:r>
              <a:rPr b="0" u="sng">
                <a:solidFill>
                  <a:srgbClr val="0000FF"/>
                </a:solidFill>
                <a:uFill>
                  <a:solidFill>
                    <a:srgbClr val="0000FF"/>
                  </a:solidFill>
                </a:uFill>
                <a:hlinkClick r:id="rId7" invalidUrl="" action="" tgtFrame="" tooltip="" history="1" highlightClick="0" endSnd="0"/>
              </a:rPr>
              <a:t>Office of Dietary Supplements+1</a:t>
            </a:r>
          </a:p>
          <a:p>
            <a:pPr>
              <a:spcBef>
                <a:spcPts val="1200"/>
              </a:spcBef>
              <a:defRPr b="1" sz="1200">
                <a:latin typeface="Times Roman"/>
                <a:ea typeface="Times Roman"/>
                <a:cs typeface="Times Roman"/>
                <a:sym typeface="Times Roman"/>
              </a:defRPr>
            </a:pPr>
            <a:r>
              <a:t>AMDR for fat (30–40% ages 1–3; 25–35% ages 4–18), carbs (45–65%), protein (10–30% kids/teens):</a:t>
            </a:r>
            <a:r>
              <a:rPr b="0"/>
              <a:t> DRI AMDR tables. </a:t>
            </a:r>
            <a:r>
              <a:rPr b="0" u="sng">
                <a:solidFill>
                  <a:srgbClr val="0000FF"/>
                </a:solidFill>
                <a:uFill>
                  <a:solidFill>
                    <a:srgbClr val="0000FF"/>
                  </a:solidFill>
                </a:uFill>
                <a:hlinkClick r:id="rId8" invalidUrl="" action="" tgtFrame="" tooltip="" history="1" highlightClick="0" endSnd="0"/>
              </a:rPr>
              <a:t>NCBI</a:t>
            </a:r>
          </a:p>
          <a:p>
            <a:pPr>
              <a:spcBef>
                <a:spcPts val="1200"/>
              </a:spcBef>
              <a:defRPr b="1" sz="1200">
                <a:latin typeface="Times Roman"/>
                <a:ea typeface="Times Roman"/>
                <a:cs typeface="Times Roman"/>
                <a:sym typeface="Times Roman"/>
              </a:defRPr>
            </a:pPr>
            <a:r>
              <a:t>DGA life-stage guidance for children:</a:t>
            </a:r>
            <a:r>
              <a:rPr b="0"/>
              <a:t> DGA 2020–2025. </a:t>
            </a:r>
            <a:r>
              <a:rPr b="0" u="sng">
                <a:solidFill>
                  <a:srgbClr val="0000FF"/>
                </a:solidFill>
                <a:uFill>
                  <a:solidFill>
                    <a:srgbClr val="0000FF"/>
                  </a:solidFill>
                </a:uFill>
                <a:hlinkClick r:id="rId9" invalidUrl="" action="" tgtFrame="" tooltip="" history="1" highlightClick="0" endSnd="0"/>
              </a:rPr>
              <a:t>Dietary Guidelines</a:t>
            </a:r>
          </a:p>
        </p:txBody>
      </p:sp>
      <p:sp>
        <p:nvSpPr>
          <p:cNvPr id="663" name="Google Shape;691;p61"/>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664" name="Google Shape;692;p61"/>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6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DFBFB"/>
        </a:solidFill>
      </p:bgPr>
    </p:bg>
    <p:spTree>
      <p:nvGrpSpPr>
        <p:cNvPr id="1" name=""/>
        <p:cNvGrpSpPr/>
        <p:nvPr/>
      </p:nvGrpSpPr>
      <p:grpSpPr>
        <a:xfrm>
          <a:off x="0" y="0"/>
          <a:ext cx="0" cy="0"/>
          <a:chOff x="0" y="0"/>
          <a:chExt cx="0" cy="0"/>
        </a:xfrm>
      </p:grpSpPr>
      <p:grpSp>
        <p:nvGrpSpPr>
          <p:cNvPr id="668" name="Google Shape;697;p62"/>
          <p:cNvGrpSpPr/>
          <p:nvPr/>
        </p:nvGrpSpPr>
        <p:grpSpPr>
          <a:xfrm>
            <a:off x="1999678" y="1603526"/>
            <a:ext cx="1493814" cy="6325010"/>
            <a:chOff x="0" y="0"/>
            <a:chExt cx="1493812" cy="6325009"/>
          </a:xfrm>
        </p:grpSpPr>
        <p:sp>
          <p:nvSpPr>
            <p:cNvPr id="666" name="Google Shape;698;p62"/>
            <p:cNvSpPr/>
            <p:nvPr/>
          </p:nvSpPr>
          <p:spPr>
            <a:xfrm>
              <a:off x="-1" y="0"/>
              <a:ext cx="1493814" cy="63250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13664" y="0"/>
                    <a:pt x="16411" y="269"/>
                    <a:pt x="18437" y="747"/>
                  </a:cubicBezTo>
                  <a:cubicBezTo>
                    <a:pt x="20462" y="1225"/>
                    <a:pt x="21600" y="1874"/>
                    <a:pt x="21600" y="2551"/>
                  </a:cubicBezTo>
                  <a:lnTo>
                    <a:pt x="21600" y="19049"/>
                  </a:lnTo>
                  <a:cubicBezTo>
                    <a:pt x="21600" y="19726"/>
                    <a:pt x="20462" y="20375"/>
                    <a:pt x="18437" y="20853"/>
                  </a:cubicBezTo>
                  <a:cubicBezTo>
                    <a:pt x="16411" y="21331"/>
                    <a:pt x="13664" y="21600"/>
                    <a:pt x="10800" y="21600"/>
                  </a:cubicBezTo>
                  <a:cubicBezTo>
                    <a:pt x="7936" y="21600"/>
                    <a:pt x="5189" y="21331"/>
                    <a:pt x="3163" y="20853"/>
                  </a:cubicBezTo>
                  <a:cubicBezTo>
                    <a:pt x="1138" y="20375"/>
                    <a:pt x="0" y="19726"/>
                    <a:pt x="0" y="19049"/>
                  </a:cubicBezTo>
                  <a:lnTo>
                    <a:pt x="0" y="2551"/>
                  </a:lnTo>
                  <a:cubicBezTo>
                    <a:pt x="0" y="1874"/>
                    <a:pt x="1138" y="1225"/>
                    <a:pt x="3163" y="747"/>
                  </a:cubicBezTo>
                  <a:cubicBezTo>
                    <a:pt x="5189" y="269"/>
                    <a:pt x="7936" y="0"/>
                    <a:pt x="10800" y="0"/>
                  </a:cubicBezTo>
                  <a:close/>
                </a:path>
              </a:pathLst>
            </a:custGeom>
            <a:solidFill>
              <a:srgbClr val="66BB6A"/>
            </a:solidFill>
            <a:ln w="12700" cap="flat">
              <a:noFill/>
              <a:miter lim="400000"/>
            </a:ln>
            <a:effectLst/>
          </p:spPr>
          <p:txBody>
            <a:bodyPr wrap="square" lIns="0" tIns="0" rIns="0" bIns="0" numCol="1" anchor="t">
              <a:noAutofit/>
            </a:bodyPr>
            <a:lstStyle/>
            <a:p>
              <a:pPr>
                <a:defRPr sz="1800">
                  <a:latin typeface="Calibri"/>
                  <a:ea typeface="Calibri"/>
                  <a:cs typeface="Calibri"/>
                  <a:sym typeface="Calibri"/>
                </a:defRPr>
              </a:pPr>
            </a:p>
          </p:txBody>
        </p:sp>
        <p:sp>
          <p:nvSpPr>
            <p:cNvPr id="667" name="Google Shape;699;p62"/>
            <p:cNvSpPr txBox="1"/>
            <p:nvPr/>
          </p:nvSpPr>
          <p:spPr>
            <a:xfrm>
              <a:off x="0" y="784640"/>
              <a:ext cx="1493811" cy="47557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p>
              <a:pPr algn="ctr">
                <a:lnSpc>
                  <a:spcPct val="133333"/>
                </a:lnSpc>
                <a:defRPr sz="3600"/>
              </a:pPr>
              <a:r>
                <a:t>D</a:t>
              </a:r>
            </a:p>
            <a:p>
              <a:pPr algn="ctr">
                <a:lnSpc>
                  <a:spcPct val="133333"/>
                </a:lnSpc>
                <a:defRPr sz="3600"/>
              </a:pPr>
              <a:r>
                <a:t>O</a:t>
              </a:r>
            </a:p>
            <a:p>
              <a:pPr algn="ctr">
                <a:lnSpc>
                  <a:spcPct val="133333"/>
                </a:lnSpc>
                <a:defRPr sz="3600"/>
              </a:pPr>
              <a:r>
                <a:t>M</a:t>
              </a:r>
            </a:p>
            <a:p>
              <a:pPr algn="ctr">
                <a:lnSpc>
                  <a:spcPct val="133333"/>
                </a:lnSpc>
                <a:defRPr sz="3600"/>
              </a:pPr>
              <a:r>
                <a:t>A</a:t>
              </a:r>
            </a:p>
            <a:p>
              <a:pPr algn="ctr">
                <a:lnSpc>
                  <a:spcPct val="133333"/>
                </a:lnSpc>
                <a:defRPr sz="3600"/>
              </a:pPr>
              <a:r>
                <a:t>I</a:t>
              </a:r>
            </a:p>
            <a:p>
              <a:pPr algn="ctr">
                <a:lnSpc>
                  <a:spcPct val="133333"/>
                </a:lnSpc>
                <a:defRPr sz="3600"/>
              </a:pPr>
              <a:r>
                <a:t>N</a:t>
              </a:r>
            </a:p>
            <a:p>
              <a:pPr algn="ctr">
                <a:lnSpc>
                  <a:spcPct val="133333"/>
                </a:lnSpc>
                <a:defRPr b="1" sz="3600"/>
              </a:pPr>
              <a:r>
                <a:t>I</a:t>
              </a:r>
            </a:p>
          </p:txBody>
        </p:sp>
      </p:grpSp>
      <p:sp>
        <p:nvSpPr>
          <p:cNvPr id="669" name="Google Shape;700;p62"/>
          <p:cNvSpPr/>
          <p:nvPr/>
        </p:nvSpPr>
        <p:spPr>
          <a:xfrm>
            <a:off x="-1543050" y="-558221"/>
            <a:ext cx="3086100" cy="11299906"/>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pic>
        <p:nvPicPr>
          <p:cNvPr id="670" name="Google Shape;701;p62" descr="Google Shape;701;p62"/>
          <p:cNvPicPr>
            <a:picLocks noChangeAspect="1"/>
          </p:cNvPicPr>
          <p:nvPr/>
        </p:nvPicPr>
        <p:blipFill>
          <a:blip r:embed="rId3">
            <a:extLst/>
          </a:blip>
          <a:srcRect l="12139" t="0" r="12138" b="0"/>
          <a:stretch>
            <a:fillRect/>
          </a:stretch>
        </p:blipFill>
        <p:spPr>
          <a:xfrm>
            <a:off x="12366866" y="2824702"/>
            <a:ext cx="5277427" cy="5406800"/>
          </a:xfrm>
          <a:prstGeom prst="rect">
            <a:avLst/>
          </a:prstGeom>
          <a:ln w="12700">
            <a:miter lim="400000"/>
          </a:ln>
        </p:spPr>
      </p:pic>
      <p:sp>
        <p:nvSpPr>
          <p:cNvPr id="671" name="Google Shape;702;p62"/>
          <p:cNvSpPr txBox="1"/>
          <p:nvPr/>
        </p:nvSpPr>
        <p:spPr>
          <a:xfrm>
            <a:off x="3676738" y="1522943"/>
            <a:ext cx="8333224" cy="785049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b="1" sz="2600">
                <a:solidFill>
                  <a:srgbClr val="0433FF"/>
                </a:solidFill>
              </a:defRPr>
            </a:pPr>
            <a:r>
              <a:t>GI &amp; Inflammation</a:t>
            </a:r>
            <a:endParaRPr>
              <a:solidFill>
                <a:srgbClr val="231F20"/>
              </a:solidFill>
              <a:latin typeface="Helvetica Neue"/>
              <a:ea typeface="Helvetica Neue"/>
              <a:cs typeface="Helvetica Neue"/>
              <a:sym typeface="Helvetica Neue"/>
            </a:endParaRPr>
          </a:p>
          <a:p>
            <a:pPr marL="250657" indent="-250657">
              <a:spcBef>
                <a:spcPts val="1500"/>
              </a:spcBef>
              <a:buClr>
                <a:srgbClr val="0433FF"/>
              </a:buClr>
              <a:buSzPts val="2600"/>
              <a:buFont typeface="Arial"/>
              <a:buChar char="•"/>
              <a:defRPr sz="2600">
                <a:solidFill>
                  <a:srgbClr val="0433FF"/>
                </a:solidFill>
              </a:defRPr>
            </a:pPr>
            <a:r>
              <a:t>Digestion, absorption, and transport of macronutrients and micronutrients</a:t>
            </a:r>
          </a:p>
          <a:p>
            <a:pPr marL="250657" indent="-250657">
              <a:spcBef>
                <a:spcPts val="1600"/>
              </a:spcBef>
              <a:buClr>
                <a:srgbClr val="0433FF"/>
              </a:buClr>
              <a:buSzPts val="2600"/>
              <a:buFont typeface="Arial"/>
              <a:buChar char="•"/>
              <a:defRPr sz="2600">
                <a:solidFill>
                  <a:srgbClr val="0433FF"/>
                </a:solidFill>
              </a:defRPr>
            </a:pPr>
            <a:r>
              <a:t>Physiology of the digestive tract (motility, absorption, secretion, intestinal barrier functions)</a:t>
            </a:r>
          </a:p>
          <a:p>
            <a:pPr marL="250657" indent="-250657">
              <a:spcBef>
                <a:spcPts val="1600"/>
              </a:spcBef>
              <a:buClr>
                <a:srgbClr val="0433FF"/>
              </a:buClr>
              <a:buSzPts val="2600"/>
              <a:buFont typeface="Arial"/>
              <a:buChar char="•"/>
              <a:defRPr sz="2600">
                <a:solidFill>
                  <a:srgbClr val="0433FF"/>
                </a:solidFill>
              </a:defRPr>
            </a:pPr>
            <a:r>
              <a:t>Effect of microbiome on body composition and metabolism</a:t>
            </a:r>
          </a:p>
          <a:p>
            <a:pPr marL="250657" indent="-250657">
              <a:spcBef>
                <a:spcPts val="1600"/>
              </a:spcBef>
              <a:buClr>
                <a:srgbClr val="0433FF"/>
              </a:buClr>
              <a:buSzPts val="2600"/>
              <a:buFont typeface="Arial"/>
              <a:buChar char="•"/>
              <a:defRPr sz="2600">
                <a:solidFill>
                  <a:srgbClr val="0433FF"/>
                </a:solidFill>
              </a:defRPr>
            </a:pPr>
            <a:r>
              <a:t>Effect of microbiome on metabolism of macronutrients and micronutrients, including use of probiotics and prebiotics</a:t>
            </a:r>
          </a:p>
          <a:p>
            <a:pPr marL="250657" indent="-250657">
              <a:spcBef>
                <a:spcPts val="1500"/>
              </a:spcBef>
              <a:buClr>
                <a:srgbClr val="0433FF"/>
              </a:buClr>
              <a:buSzPts val="2600"/>
              <a:buFont typeface="Arial"/>
              <a:buChar char="•"/>
              <a:defRPr sz="2600">
                <a:solidFill>
                  <a:srgbClr val="0433FF"/>
                </a:solidFill>
              </a:defRPr>
            </a:pPr>
            <a:r>
              <a:t>Inflammatory pathways, including insulin, oxidative stress, and fatty acid oxidation</a:t>
            </a:r>
          </a:p>
          <a:p>
            <a:pPr marL="250657" indent="-250657">
              <a:spcBef>
                <a:spcPts val="1500"/>
              </a:spcBef>
              <a:buClr>
                <a:srgbClr val="0433FF"/>
              </a:buClr>
              <a:buSzPts val="2600"/>
              <a:buFont typeface="Arial"/>
              <a:buChar char="•"/>
              <a:defRPr sz="2600">
                <a:solidFill>
                  <a:srgbClr val="0433FF"/>
                </a:solidFill>
              </a:defRPr>
            </a:pPr>
            <a:r>
              <a:t>Regulation of fluid, electrolyte, and acid-base balance</a:t>
            </a:r>
          </a:p>
          <a:p>
            <a:pPr>
              <a:spcBef>
                <a:spcPts val="1500"/>
              </a:spcBef>
            </a:pPr>
            <a:endParaRPr sz="2600">
              <a:solidFill>
                <a:srgbClr val="0433FF"/>
              </a:solidFill>
            </a:endParaRPr>
          </a:p>
          <a:p>
            <a:pPr>
              <a:spcBef>
                <a:spcPts val="1500"/>
              </a:spcBef>
              <a:defRPr b="1" sz="2600">
                <a:solidFill>
                  <a:srgbClr val="0433FF"/>
                </a:solidFill>
              </a:defRPr>
            </a:pPr>
            <a:r>
              <a:t>**Slides will separate the above domain areas via a blue heading</a:t>
            </a:r>
          </a:p>
        </p:txBody>
      </p:sp>
      <p:sp>
        <p:nvSpPr>
          <p:cNvPr id="672" name="Google Shape;703;p62"/>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6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6" name="Google Shape;708;p63"/>
          <p:cNvSpPr/>
          <p:nvPr/>
        </p:nvSpPr>
        <p:spPr>
          <a:xfrm>
            <a:off x="-528001" y="-1"/>
            <a:ext cx="19048202" cy="4334402"/>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677" name="Google Shape;709;p63"/>
          <p:cNvSpPr txBox="1"/>
          <p:nvPr/>
        </p:nvSpPr>
        <p:spPr>
          <a:xfrm>
            <a:off x="1453808" y="249774"/>
            <a:ext cx="16552373" cy="258654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0433FF"/>
                </a:solidFill>
                <a:latin typeface="Poppins"/>
                <a:ea typeface="Poppins"/>
                <a:cs typeface="Poppins"/>
                <a:sym typeface="Poppins"/>
              </a:defRPr>
            </a:lvl1pPr>
          </a:lstStyle>
          <a:p>
            <a:pPr/>
            <a:r>
              <a:t>Digestion, Absorption, and Transport of Macronutrients and Micronutrients</a:t>
            </a:r>
          </a:p>
        </p:txBody>
      </p:sp>
      <p:sp>
        <p:nvSpPr>
          <p:cNvPr id="678" name="Google Shape;710;p63"/>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679" name="Google Shape;711;p63"/>
          <p:cNvSpPr txBox="1"/>
          <p:nvPr/>
        </p:nvSpPr>
        <p:spPr>
          <a:xfrm>
            <a:off x="1360585" y="4334264"/>
            <a:ext cx="15271200" cy="535151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2" marL="50129" indent="902370"/>
            <a:endParaRPr b="1" i="1" sz="3000">
              <a:latin typeface="Calibri"/>
              <a:ea typeface="Calibri"/>
              <a:cs typeface="Calibri"/>
              <a:sym typeface="Calibri"/>
            </a:endParaRPr>
          </a:p>
          <a:p>
            <a:pPr>
              <a:spcBef>
                <a:spcPts val="1200"/>
              </a:spcBef>
              <a:defRPr sz="3000">
                <a:latin typeface="Calibri"/>
                <a:ea typeface="Calibri"/>
                <a:cs typeface="Calibri"/>
                <a:sym typeface="Calibri"/>
              </a:defRPr>
            </a:pPr>
            <a:r>
              <a:t>This refers to how nutrients are broken down, taken into the body, and delivered to tissues for use.</a:t>
            </a:r>
          </a:p>
          <a:p>
            <a:pPr marL="457200" indent="-317500">
              <a:spcBef>
                <a:spcPts val="1200"/>
              </a:spcBef>
              <a:buClr>
                <a:srgbClr val="000000"/>
              </a:buClr>
              <a:buSzPts val="3000"/>
              <a:buFont typeface="Times Roman"/>
              <a:buChar char="•"/>
              <a:defRPr b="1" sz="3000">
                <a:latin typeface="Calibri"/>
                <a:ea typeface="Calibri"/>
                <a:cs typeface="Calibri"/>
                <a:sym typeface="Calibri"/>
              </a:defRPr>
            </a:pPr>
            <a:r>
              <a:t>Digestion:</a:t>
            </a:r>
            <a:r>
              <a:rPr b="0"/>
              <a:t> Mechanical and enzymatic processes in the gastrointestinal tract break food into absorbable units (carbohydrates → sugars, proteins → amino acids, fats → fatty acids and monoglycerides).</a:t>
            </a:r>
          </a:p>
          <a:p>
            <a:pPr marL="457200" indent="-317500">
              <a:spcBef>
                <a:spcPts val="1200"/>
              </a:spcBef>
              <a:buClr>
                <a:srgbClr val="000000"/>
              </a:buClr>
              <a:buSzPts val="3000"/>
              <a:buFont typeface="Times Roman"/>
              <a:buChar char="•"/>
              <a:defRPr b="1" sz="3000">
                <a:latin typeface="Calibri"/>
                <a:ea typeface="Calibri"/>
                <a:cs typeface="Calibri"/>
                <a:sym typeface="Calibri"/>
              </a:defRPr>
            </a:pPr>
            <a:r>
              <a:t>Absorption:</a:t>
            </a:r>
            <a:r>
              <a:rPr b="0"/>
              <a:t> Nutrients cross the intestinal lining into circulation—most macronutrients and many micronutrients enter the bloodstream via intestinal cells, while dietary fats are assembled into chylomicrons and transported through the lymph system first.</a:t>
            </a:r>
          </a:p>
          <a:p>
            <a:pPr marL="457200" indent="-317500">
              <a:spcBef>
                <a:spcPts val="1200"/>
              </a:spcBef>
              <a:buClr>
                <a:srgbClr val="000000"/>
              </a:buClr>
              <a:buSzPts val="3000"/>
              <a:buFont typeface="Times Roman"/>
              <a:buChar char="•"/>
              <a:defRPr b="1" sz="3000">
                <a:latin typeface="Calibri"/>
                <a:ea typeface="Calibri"/>
                <a:cs typeface="Calibri"/>
                <a:sym typeface="Calibri"/>
              </a:defRPr>
            </a:pPr>
            <a:r>
              <a:t>Transport:</a:t>
            </a:r>
            <a:r>
              <a:rPr b="0"/>
              <a:t> Once absorbed, nutrients are carried by blood proteins or lipoproteins to tissues for energy production, growth, repair, storage, or metabolic functions.</a:t>
            </a:r>
          </a:p>
        </p:txBody>
      </p:sp>
      <p:sp>
        <p:nvSpPr>
          <p:cNvPr id="680" name="Google Shape;712;p63"/>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681" name="Google Shape;713;p63"/>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682" name="Google Shape;714;p63"/>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6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86" name="Google Shape;719;p64"/>
          <p:cNvSpPr/>
          <p:nvPr/>
        </p:nvSpPr>
        <p:spPr>
          <a:xfrm>
            <a:off x="-502604" y="-406400"/>
            <a:ext cx="19048202"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687" name="Google Shape;720;p64"/>
          <p:cNvSpPr txBox="1"/>
          <p:nvPr/>
        </p:nvSpPr>
        <p:spPr>
          <a:xfrm>
            <a:off x="1306851" y="993147"/>
            <a:ext cx="16552373"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Carbohydrates</a:t>
            </a:r>
          </a:p>
        </p:txBody>
      </p:sp>
      <p:sp>
        <p:nvSpPr>
          <p:cNvPr id="688" name="Google Shape;721;p64"/>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689" name="Google Shape;722;p64"/>
          <p:cNvSpPr txBox="1"/>
          <p:nvPr/>
        </p:nvSpPr>
        <p:spPr>
          <a:xfrm>
            <a:off x="653698" y="3114113"/>
            <a:ext cx="12043802" cy="687682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b="1" sz="2500">
                <a:latin typeface="Calibri"/>
                <a:ea typeface="Calibri"/>
                <a:cs typeface="Calibri"/>
                <a:sym typeface="Calibri"/>
              </a:defRPr>
            </a:pPr>
            <a:r>
              <a:t>Digestion:</a:t>
            </a:r>
          </a:p>
          <a:p>
            <a:pPr lvl="2" marL="1002629" indent="-234279">
              <a:spcBef>
                <a:spcPts val="1200"/>
              </a:spcBef>
              <a:buClr>
                <a:srgbClr val="000000"/>
              </a:buClr>
              <a:buSzPts val="2500"/>
              <a:buFont typeface="Times Roman"/>
              <a:buChar char="•"/>
              <a:defRPr b="1" sz="2500">
                <a:latin typeface="Calibri"/>
                <a:ea typeface="Calibri"/>
                <a:cs typeface="Calibri"/>
                <a:sym typeface="Calibri"/>
              </a:defRPr>
            </a:pPr>
            <a:r>
              <a:t>Mouth: </a:t>
            </a:r>
            <a:r>
              <a:rPr b="0"/>
              <a:t>Salivary amylase begins starch breakdown → </a:t>
            </a:r>
            <a:r>
              <a:rPr b="0" i="1"/>
              <a:t>maltose.</a:t>
            </a:r>
            <a:endParaRPr i="1"/>
          </a:p>
          <a:p>
            <a:pPr lvl="2" marL="1002629" indent="-234279">
              <a:spcBef>
                <a:spcPts val="1200"/>
              </a:spcBef>
              <a:buClr>
                <a:srgbClr val="000000"/>
              </a:buClr>
              <a:buSzPts val="2500"/>
              <a:buFont typeface="Times Roman"/>
              <a:buChar char="•"/>
              <a:defRPr b="1" sz="2500">
                <a:latin typeface="Calibri"/>
                <a:ea typeface="Calibri"/>
                <a:cs typeface="Calibri"/>
                <a:sym typeface="Calibri"/>
              </a:defRPr>
            </a:pPr>
            <a:r>
              <a:t>Stomach: </a:t>
            </a:r>
            <a:r>
              <a:rPr b="0"/>
              <a:t>Minimal digestion (acid inactivates salivary </a:t>
            </a:r>
            <a:r>
              <a:rPr b="0" i="1"/>
              <a:t>amylase).</a:t>
            </a:r>
            <a:endParaRPr i="1"/>
          </a:p>
          <a:p>
            <a:pPr marL="240631" indent="-246981">
              <a:spcBef>
                <a:spcPts val="1200"/>
              </a:spcBef>
              <a:buClr>
                <a:srgbClr val="000000"/>
              </a:buClr>
              <a:buSzPts val="2500"/>
              <a:buFont typeface="Calibri"/>
              <a:buChar char="•"/>
              <a:defRPr b="1" sz="2500">
                <a:latin typeface="Calibri"/>
                <a:ea typeface="Calibri"/>
                <a:cs typeface="Calibri"/>
                <a:sym typeface="Calibri"/>
              </a:defRPr>
            </a:pPr>
            <a:r>
              <a:t>Small Intestine:</a:t>
            </a:r>
          </a:p>
          <a:p>
            <a:pPr lvl="2" marL="1002629" indent="-246979">
              <a:spcBef>
                <a:spcPts val="1200"/>
              </a:spcBef>
              <a:buClr>
                <a:srgbClr val="000000"/>
              </a:buClr>
              <a:buSzPts val="2500"/>
              <a:buFont typeface="Calibri"/>
              <a:buChar char="•"/>
              <a:defRPr sz="2500">
                <a:latin typeface="Calibri"/>
                <a:ea typeface="Calibri"/>
                <a:cs typeface="Calibri"/>
                <a:sym typeface="Calibri"/>
              </a:defRPr>
            </a:pPr>
            <a:r>
              <a:t>Pancreatic</a:t>
            </a:r>
            <a:r>
              <a:rPr i="1"/>
              <a:t> amylase → dextrins, maltose.</a:t>
            </a:r>
            <a:endParaRPr i="1"/>
          </a:p>
          <a:p>
            <a:pPr lvl="2" marL="1002629" indent="-246979">
              <a:spcBef>
                <a:spcPts val="1200"/>
              </a:spcBef>
              <a:buClr>
                <a:srgbClr val="000000"/>
              </a:buClr>
              <a:buSzPts val="2500"/>
              <a:buFont typeface="Calibri"/>
              <a:buChar char="•"/>
              <a:defRPr sz="2500">
                <a:latin typeface="Calibri"/>
                <a:ea typeface="Calibri"/>
                <a:cs typeface="Calibri"/>
                <a:sym typeface="Calibri"/>
              </a:defRPr>
            </a:pPr>
            <a:r>
              <a:t>Brush border enzymes</a:t>
            </a:r>
            <a:r>
              <a:rPr i="1"/>
              <a:t> (maltase, sucrase, lactase) → glucose, fructose, galactose.</a:t>
            </a:r>
            <a:endParaRPr i="1"/>
          </a:p>
          <a:p>
            <a:pPr>
              <a:spcBef>
                <a:spcPts val="1200"/>
              </a:spcBef>
              <a:defRPr b="1" sz="2500">
                <a:latin typeface="Calibri"/>
                <a:ea typeface="Calibri"/>
                <a:cs typeface="Calibri"/>
                <a:sym typeface="Calibri"/>
              </a:defRPr>
            </a:pPr>
            <a:r>
              <a:t>Absorption:</a:t>
            </a:r>
          </a:p>
          <a:p>
            <a:pPr marL="240631" indent="-246981">
              <a:spcBef>
                <a:spcPts val="1200"/>
              </a:spcBef>
              <a:buClr>
                <a:srgbClr val="000000"/>
              </a:buClr>
              <a:buSzPts val="2500"/>
              <a:buFont typeface="Calibri"/>
              <a:buChar char="•"/>
              <a:defRPr b="1" sz="2500">
                <a:latin typeface="Calibri"/>
                <a:ea typeface="Calibri"/>
                <a:cs typeface="Calibri"/>
                <a:sym typeface="Calibri"/>
              </a:defRPr>
            </a:pPr>
            <a:r>
              <a:t>Occurs in the small intestine (jejunum).</a:t>
            </a:r>
          </a:p>
          <a:p>
            <a:pPr lvl="2" marL="1002629" indent="-246979">
              <a:spcBef>
                <a:spcPts val="1200"/>
              </a:spcBef>
              <a:buClr>
                <a:srgbClr val="000000"/>
              </a:buClr>
              <a:buSzPts val="2500"/>
              <a:buFont typeface="Calibri"/>
              <a:buChar char="•"/>
              <a:defRPr i="1" sz="2500">
                <a:latin typeface="Calibri"/>
                <a:ea typeface="Calibri"/>
                <a:cs typeface="Calibri"/>
                <a:sym typeface="Calibri"/>
              </a:defRPr>
            </a:pPr>
            <a:r>
              <a:t>Glucose and galactose: </a:t>
            </a:r>
            <a:r>
              <a:rPr i="0"/>
              <a:t>Active transport via SGLT1 (Na⁺-dependent).</a:t>
            </a:r>
          </a:p>
          <a:p>
            <a:pPr lvl="2" marL="1002629" indent="-246979">
              <a:spcBef>
                <a:spcPts val="1200"/>
              </a:spcBef>
              <a:buClr>
                <a:srgbClr val="000000"/>
              </a:buClr>
              <a:buSzPts val="2500"/>
              <a:buFont typeface="Calibri"/>
              <a:buChar char="•"/>
              <a:defRPr i="1" sz="2500">
                <a:latin typeface="Calibri"/>
                <a:ea typeface="Calibri"/>
                <a:cs typeface="Calibri"/>
                <a:sym typeface="Calibri"/>
              </a:defRPr>
            </a:pPr>
            <a:r>
              <a:t>Fructose:</a:t>
            </a:r>
            <a:r>
              <a:rPr i="0"/>
              <a:t> Facilitated diffusion via GLUT5.</a:t>
            </a:r>
          </a:p>
          <a:p>
            <a:pPr>
              <a:spcBef>
                <a:spcPts val="1200"/>
              </a:spcBef>
              <a:defRPr b="1" sz="2500">
                <a:latin typeface="Calibri"/>
                <a:ea typeface="Calibri"/>
                <a:cs typeface="Calibri"/>
                <a:sym typeface="Calibri"/>
              </a:defRPr>
            </a:pPr>
            <a:r>
              <a:t>Transport:</a:t>
            </a:r>
          </a:p>
          <a:p>
            <a:pPr marL="240631" indent="-246981">
              <a:spcBef>
                <a:spcPts val="1200"/>
              </a:spcBef>
              <a:buClr>
                <a:srgbClr val="000000"/>
              </a:buClr>
              <a:buSzPts val="2500"/>
              <a:buFont typeface="Calibri"/>
              <a:buChar char="•"/>
              <a:defRPr b="1" sz="2500">
                <a:latin typeface="Calibri"/>
                <a:ea typeface="Calibri"/>
                <a:cs typeface="Calibri"/>
                <a:sym typeface="Calibri"/>
              </a:defRPr>
            </a:pPr>
            <a:r>
              <a:t>Via portal vein → liver.</a:t>
            </a:r>
          </a:p>
          <a:p>
            <a:pPr lvl="2" marL="1002629" indent="-246979">
              <a:spcBef>
                <a:spcPts val="1200"/>
              </a:spcBef>
              <a:buClr>
                <a:srgbClr val="000000"/>
              </a:buClr>
              <a:buSzPts val="2500"/>
              <a:buFont typeface="Calibri"/>
              <a:buChar char="•"/>
              <a:defRPr sz="2500">
                <a:latin typeface="Calibri"/>
                <a:ea typeface="Calibri"/>
                <a:cs typeface="Calibri"/>
                <a:sym typeface="Calibri"/>
              </a:defRPr>
            </a:pPr>
            <a:r>
              <a:t>Liver converts </a:t>
            </a:r>
            <a:r>
              <a:rPr i="1"/>
              <a:t>galactose/fructose → glucose; </a:t>
            </a:r>
            <a:r>
              <a:t>distributes glucose to body tissues.</a:t>
            </a:r>
          </a:p>
        </p:txBody>
      </p:sp>
      <p:sp>
        <p:nvSpPr>
          <p:cNvPr id="690" name="Google Shape;723;p64"/>
          <p:cNvSpPr/>
          <p:nvPr/>
        </p:nvSpPr>
        <p:spPr>
          <a:xfrm>
            <a:off x="-2373779" y="-491388"/>
            <a:ext cx="3256201" cy="3256202"/>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691" name="Google Shape;724;p64"/>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692" name="Google Shape;725;p64"/>
          <p:cNvSpPr/>
          <p:nvPr/>
        </p:nvSpPr>
        <p:spPr>
          <a:xfrm>
            <a:off x="14287025" y="669900"/>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693" name="Google Shape;726;p64"/>
          <p:cNvSpPr txBox="1"/>
          <p:nvPr/>
        </p:nvSpPr>
        <p:spPr>
          <a:xfrm>
            <a:off x="10317474" y="1204500"/>
            <a:ext cx="4973401" cy="588457"/>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defRPr sz="3200" u="sng">
                <a:solidFill>
                  <a:srgbClr val="0000FF"/>
                </a:solidFill>
                <a:uFill>
                  <a:solidFill>
                    <a:srgbClr val="0000FF"/>
                  </a:solidFill>
                </a:uFill>
                <a:latin typeface="Calibri"/>
                <a:ea typeface="Calibri"/>
                <a:cs typeface="Calibri"/>
                <a:sym typeface="Calibri"/>
                <a:hlinkClick r:id="rId4" invalidUrl="" action="" tgtFrame="" tooltip="" history="1" highlightClick="0" endSnd="0"/>
              </a:defRPr>
            </a:lvl1pPr>
          </a:lstStyle>
          <a:p>
            <a:pPr>
              <a:defRPr>
                <a:uFillTx/>
              </a:defRPr>
            </a:pPr>
            <a:r>
              <a:rPr>
                <a:uFill>
                  <a:solidFill>
                    <a:srgbClr val="0000FF"/>
                  </a:solidFill>
                </a:uFill>
                <a:hlinkClick r:id="rId4" invalidUrl="" action="" tgtFrame="" tooltip="" history="1" highlightClick="0" endSnd="0"/>
              </a:rPr>
              <a:t>Supportive video here!</a:t>
            </a:r>
          </a:p>
        </p:txBody>
      </p:sp>
      <p:pic>
        <p:nvPicPr>
          <p:cNvPr id="694" name="Google Shape;727;p64" descr="Google Shape;727;p64"/>
          <p:cNvPicPr>
            <a:picLocks noChangeAspect="1"/>
          </p:cNvPicPr>
          <p:nvPr/>
        </p:nvPicPr>
        <p:blipFill>
          <a:blip r:embed="rId5">
            <a:extLst/>
          </a:blip>
          <a:stretch>
            <a:fillRect/>
          </a:stretch>
        </p:blipFill>
        <p:spPr>
          <a:xfrm>
            <a:off x="12037100" y="2679700"/>
            <a:ext cx="6010267" cy="7353300"/>
          </a:xfrm>
          <a:prstGeom prst="rect">
            <a:avLst/>
          </a:prstGeom>
          <a:ln w="12700">
            <a:miter lim="400000"/>
          </a:ln>
        </p:spPr>
      </p:pic>
      <p:sp>
        <p:nvSpPr>
          <p:cNvPr id="695" name="Google Shape;728;p64"/>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6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99" name="Google Shape;733;p65"/>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700" name="Google Shape;734;p65"/>
          <p:cNvSpPr txBox="1"/>
          <p:nvPr/>
        </p:nvSpPr>
        <p:spPr>
          <a:xfrm>
            <a:off x="1306851" y="993147"/>
            <a:ext cx="16552373"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Proteins</a:t>
            </a:r>
          </a:p>
        </p:txBody>
      </p:sp>
      <p:sp>
        <p:nvSpPr>
          <p:cNvPr id="701" name="Google Shape;735;p65"/>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702" name="Google Shape;736;p65"/>
          <p:cNvSpPr txBox="1"/>
          <p:nvPr/>
        </p:nvSpPr>
        <p:spPr>
          <a:xfrm>
            <a:off x="653824" y="3086100"/>
            <a:ext cx="8850902" cy="694593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b="1" sz="2300">
                <a:latin typeface="Calibri"/>
                <a:ea typeface="Calibri"/>
                <a:cs typeface="Calibri"/>
                <a:sym typeface="Calibri"/>
              </a:defRPr>
            </a:pPr>
            <a:r>
              <a:t>Digestion:</a:t>
            </a:r>
          </a:p>
          <a:p>
            <a:pPr marL="457200" indent="-285750">
              <a:spcBef>
                <a:spcPts val="1200"/>
              </a:spcBef>
              <a:buClr>
                <a:srgbClr val="000000"/>
              </a:buClr>
              <a:buSzPts val="2300"/>
              <a:buFont typeface="Calibri"/>
              <a:buChar char="•"/>
              <a:defRPr b="1" sz="2300">
                <a:latin typeface="Calibri"/>
                <a:ea typeface="Calibri"/>
                <a:cs typeface="Calibri"/>
                <a:sym typeface="Calibri"/>
              </a:defRPr>
            </a:pPr>
            <a:r>
              <a:t>Stomach:</a:t>
            </a:r>
          </a:p>
          <a:p>
            <a:pPr lvl="2" marL="1002629" indent="-208879">
              <a:spcBef>
                <a:spcPts val="1200"/>
              </a:spcBef>
              <a:buClr>
                <a:srgbClr val="000000"/>
              </a:buClr>
              <a:buSzPts val="2300"/>
              <a:buFont typeface="Calibri"/>
              <a:buChar char="•"/>
              <a:defRPr i="1" sz="2300">
                <a:latin typeface="Calibri"/>
                <a:ea typeface="Calibri"/>
                <a:cs typeface="Calibri"/>
                <a:sym typeface="Calibri"/>
              </a:defRPr>
            </a:pPr>
            <a:r>
              <a:t>HCl</a:t>
            </a:r>
            <a:r>
              <a:rPr i="0"/>
              <a:t> denatures proteins.</a:t>
            </a:r>
          </a:p>
          <a:p>
            <a:pPr lvl="2" marL="1002629" indent="-208879">
              <a:spcBef>
                <a:spcPts val="1200"/>
              </a:spcBef>
              <a:buClr>
                <a:srgbClr val="000000"/>
              </a:buClr>
              <a:buSzPts val="2300"/>
              <a:buFont typeface="Calibri"/>
              <a:buChar char="•"/>
              <a:defRPr i="1" sz="2300">
                <a:latin typeface="Calibri"/>
                <a:ea typeface="Calibri"/>
                <a:cs typeface="Calibri"/>
                <a:sym typeface="Calibri"/>
              </a:defRPr>
            </a:pPr>
            <a:r>
              <a:t>Pepsin</a:t>
            </a:r>
            <a:r>
              <a:rPr i="0"/>
              <a:t> breaks peptide bonds → smaller peptides.</a:t>
            </a:r>
          </a:p>
          <a:p>
            <a:pPr marL="457200" indent="-285750">
              <a:spcBef>
                <a:spcPts val="1200"/>
              </a:spcBef>
              <a:buClr>
                <a:srgbClr val="000000"/>
              </a:buClr>
              <a:buSzPts val="2300"/>
              <a:buFont typeface="Calibri"/>
              <a:buChar char="•"/>
              <a:defRPr b="1" sz="2300">
                <a:latin typeface="Calibri"/>
                <a:ea typeface="Calibri"/>
                <a:cs typeface="Calibri"/>
                <a:sym typeface="Calibri"/>
              </a:defRPr>
            </a:pPr>
            <a:r>
              <a:t>Small Intestine:</a:t>
            </a:r>
          </a:p>
          <a:p>
            <a:pPr lvl="2" marL="1002629" indent="-208879">
              <a:spcBef>
                <a:spcPts val="1200"/>
              </a:spcBef>
              <a:buClr>
                <a:srgbClr val="000000"/>
              </a:buClr>
              <a:buSzPts val="2300"/>
              <a:buFont typeface="Calibri"/>
              <a:buChar char="•"/>
              <a:defRPr i="1" sz="2300">
                <a:latin typeface="Calibri"/>
                <a:ea typeface="Calibri"/>
                <a:cs typeface="Calibri"/>
                <a:sym typeface="Calibri"/>
              </a:defRPr>
            </a:pPr>
            <a:r>
              <a:t>Pancreatic enzymes:</a:t>
            </a:r>
            <a:r>
              <a:rPr i="0"/>
              <a:t> trypsin, chymotrypsin, carboxypeptidase → dipeptides, tripeptides.</a:t>
            </a:r>
          </a:p>
          <a:p>
            <a:pPr lvl="2" marL="1002629" indent="-208879">
              <a:spcBef>
                <a:spcPts val="1200"/>
              </a:spcBef>
              <a:buClr>
                <a:srgbClr val="000000"/>
              </a:buClr>
              <a:buSzPts val="2300"/>
              <a:buFont typeface="Calibri"/>
              <a:buChar char="•"/>
              <a:defRPr i="1" sz="2300">
                <a:latin typeface="Calibri"/>
                <a:ea typeface="Calibri"/>
                <a:cs typeface="Calibri"/>
                <a:sym typeface="Calibri"/>
              </a:defRPr>
            </a:pPr>
            <a:r>
              <a:t>Brush border enzymes:</a:t>
            </a:r>
            <a:r>
              <a:rPr i="0"/>
              <a:t> peptidases → amino acids.</a:t>
            </a:r>
          </a:p>
          <a:p>
            <a:pPr>
              <a:spcBef>
                <a:spcPts val="1200"/>
              </a:spcBef>
              <a:defRPr b="1" sz="2300">
                <a:latin typeface="Calibri"/>
                <a:ea typeface="Calibri"/>
                <a:cs typeface="Calibri"/>
                <a:sym typeface="Calibri"/>
              </a:defRPr>
            </a:pPr>
            <a:r>
              <a:t>Absorption:</a:t>
            </a:r>
          </a:p>
          <a:p>
            <a:pPr lvl="1" marL="596900" indent="-285750">
              <a:spcBef>
                <a:spcPts val="1200"/>
              </a:spcBef>
              <a:buClr>
                <a:srgbClr val="000000"/>
              </a:buClr>
              <a:buSzPts val="2300"/>
              <a:buFont typeface="Times Roman"/>
              <a:buChar char="•"/>
              <a:defRPr sz="2300">
                <a:latin typeface="Calibri"/>
                <a:ea typeface="Calibri"/>
                <a:cs typeface="Calibri"/>
                <a:sym typeface="Calibri"/>
              </a:defRPr>
            </a:pPr>
            <a:r>
              <a:t>Mainly in the </a:t>
            </a:r>
            <a:r>
              <a:rPr b="1"/>
              <a:t>jejunum and ileum</a:t>
            </a:r>
            <a:r>
              <a:t>.</a:t>
            </a:r>
          </a:p>
          <a:p>
            <a:pPr lvl="1" marL="596900" indent="-285750">
              <a:spcBef>
                <a:spcPts val="1200"/>
              </a:spcBef>
              <a:buClr>
                <a:srgbClr val="000000"/>
              </a:buClr>
              <a:buSzPts val="2300"/>
              <a:buFont typeface="Calibri"/>
              <a:buChar char="•"/>
              <a:defRPr sz="2300">
                <a:latin typeface="Calibri"/>
                <a:ea typeface="Calibri"/>
                <a:cs typeface="Calibri"/>
                <a:sym typeface="Calibri"/>
              </a:defRPr>
            </a:pPr>
            <a:r>
              <a:t>Active transport of amino acids via Na⁺-Na-dependent carriers; di/tripeptides use H⁺-H-dependent transport (PepT1).</a:t>
            </a:r>
          </a:p>
          <a:p>
            <a:pPr>
              <a:spcBef>
                <a:spcPts val="1200"/>
              </a:spcBef>
              <a:defRPr b="1" sz="2300">
                <a:latin typeface="Calibri"/>
                <a:ea typeface="Calibri"/>
                <a:cs typeface="Calibri"/>
                <a:sym typeface="Calibri"/>
              </a:defRPr>
            </a:pPr>
            <a:r>
              <a:t>Transport:</a:t>
            </a:r>
          </a:p>
          <a:p>
            <a:pPr marL="457200" indent="-298450">
              <a:spcBef>
                <a:spcPts val="1200"/>
              </a:spcBef>
              <a:buClr>
                <a:srgbClr val="000000"/>
              </a:buClr>
              <a:buSzPts val="2300"/>
              <a:buFont typeface="Times Roman"/>
              <a:buChar char="•"/>
              <a:defRPr sz="2300">
                <a:latin typeface="Calibri"/>
                <a:ea typeface="Calibri"/>
                <a:cs typeface="Calibri"/>
                <a:sym typeface="Calibri"/>
              </a:defRPr>
            </a:pPr>
            <a:r>
              <a:t>Amino acids enter </a:t>
            </a:r>
            <a:r>
              <a:rPr b="1"/>
              <a:t>portal circulation → liver</a:t>
            </a:r>
            <a:r>
              <a:t>, where they’re metabolized, converted to glucose, or used for protein synthesis</a:t>
            </a:r>
          </a:p>
        </p:txBody>
      </p:sp>
      <p:sp>
        <p:nvSpPr>
          <p:cNvPr id="703" name="Google Shape;737;p65"/>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704" name="Google Shape;738;p65"/>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705" name="Google Shape;739;p65"/>
          <p:cNvSpPr/>
          <p:nvPr/>
        </p:nvSpPr>
        <p:spPr>
          <a:xfrm>
            <a:off x="14951274" y="937199"/>
            <a:ext cx="1235400" cy="1211701"/>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706" name="Google Shape;740;p65"/>
          <p:cNvSpPr txBox="1"/>
          <p:nvPr/>
        </p:nvSpPr>
        <p:spPr>
          <a:xfrm>
            <a:off x="10419074" y="1251487"/>
            <a:ext cx="9799202" cy="588458"/>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defRPr sz="3200" u="sng">
                <a:solidFill>
                  <a:srgbClr val="0000FF"/>
                </a:solidFill>
                <a:uFill>
                  <a:solidFill>
                    <a:srgbClr val="0000FF"/>
                  </a:solidFill>
                </a:uFill>
                <a:latin typeface="Calibri"/>
                <a:ea typeface="Calibri"/>
                <a:cs typeface="Calibri"/>
                <a:sym typeface="Calibri"/>
                <a:hlinkClick r:id="rId4" invalidUrl="" action="" tgtFrame="" tooltip="" history="1" highlightClick="0" endSnd="0"/>
              </a:defRPr>
            </a:lvl1pPr>
          </a:lstStyle>
          <a:p>
            <a:pPr>
              <a:defRPr>
                <a:uFillTx/>
              </a:defRPr>
            </a:pPr>
            <a:r>
              <a:rPr>
                <a:uFill>
                  <a:solidFill>
                    <a:srgbClr val="0000FF"/>
                  </a:solidFill>
                </a:uFill>
                <a:hlinkClick r:id="rId4" invalidUrl="" action="" tgtFrame="" tooltip="" history="1" highlightClick="0" endSnd="0"/>
              </a:rPr>
              <a:t>Supportive video here!</a:t>
            </a:r>
          </a:p>
        </p:txBody>
      </p:sp>
      <p:pic>
        <p:nvPicPr>
          <p:cNvPr id="707" name="Google Shape;741;p65" descr="Google Shape;741;p65"/>
          <p:cNvPicPr>
            <a:picLocks noChangeAspect="1"/>
          </p:cNvPicPr>
          <p:nvPr/>
        </p:nvPicPr>
        <p:blipFill>
          <a:blip r:embed="rId5">
            <a:extLst/>
          </a:blip>
          <a:stretch>
            <a:fillRect/>
          </a:stretch>
        </p:blipFill>
        <p:spPr>
          <a:xfrm>
            <a:off x="10693400" y="3368824"/>
            <a:ext cx="6021375" cy="6896102"/>
          </a:xfrm>
          <a:prstGeom prst="rect">
            <a:avLst/>
          </a:prstGeom>
          <a:ln w="12700">
            <a:miter lim="400000"/>
          </a:ln>
        </p:spPr>
      </p:pic>
      <p:sp>
        <p:nvSpPr>
          <p:cNvPr id="708" name="Google Shape;742;p65"/>
          <p:cNvSpPr txBox="1"/>
          <p:nvPr/>
        </p:nvSpPr>
        <p:spPr>
          <a:xfrm>
            <a:off x="7396474" y="9779099"/>
            <a:ext cx="10764602" cy="421696"/>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lgn="r">
              <a:defRPr sz="1900" u="sng">
                <a:solidFill>
                  <a:srgbClr val="0000FF"/>
                </a:solidFill>
                <a:uFill>
                  <a:solidFill>
                    <a:srgbClr val="0000FF"/>
                  </a:solidFill>
                </a:uFill>
                <a:latin typeface="Calibri"/>
                <a:ea typeface="Calibri"/>
                <a:cs typeface="Calibri"/>
                <a:sym typeface="Calibri"/>
                <a:hlinkClick r:id="rId6" invalidUrl="" action="" tgtFrame="" tooltip="" history="1" highlightClick="0" endSnd="0"/>
              </a:defRPr>
            </a:lvl1pPr>
          </a:lstStyle>
          <a:p>
            <a:pPr>
              <a:defRPr>
                <a:uFillTx/>
              </a:defRPr>
            </a:pPr>
            <a:r>
              <a:rPr>
                <a:uFill>
                  <a:solidFill>
                    <a:srgbClr val="0000FF"/>
                  </a:solidFill>
                </a:uFill>
                <a:hlinkClick r:id="rId6" invalidUrl="" action="" tgtFrame="" tooltip="" history="1" highlightClick="0" endSnd="0"/>
              </a:rPr>
              <a:t>(LibreTextsChemistry, 2020)</a:t>
            </a:r>
          </a:p>
        </p:txBody>
      </p:sp>
      <p:sp>
        <p:nvSpPr>
          <p:cNvPr id="709" name="Google Shape;743;p65"/>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6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13" name="Google Shape;748;p66"/>
          <p:cNvSpPr/>
          <p:nvPr/>
        </p:nvSpPr>
        <p:spPr>
          <a:xfrm rot="10800000">
            <a:off x="0" y="0"/>
            <a:ext cx="18288000" cy="10287000"/>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714" name="Google Shape;749;p66"/>
          <p:cNvSpPr/>
          <p:nvPr/>
        </p:nvSpPr>
        <p:spPr>
          <a:xfrm>
            <a:off x="-502604" y="-228600"/>
            <a:ext cx="19048202"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715" name="Google Shape;750;p66"/>
          <p:cNvSpPr txBox="1"/>
          <p:nvPr/>
        </p:nvSpPr>
        <p:spPr>
          <a:xfrm>
            <a:off x="1306851" y="993147"/>
            <a:ext cx="16552373"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Lipids</a:t>
            </a:r>
          </a:p>
        </p:txBody>
      </p:sp>
      <p:sp>
        <p:nvSpPr>
          <p:cNvPr id="716" name="Google Shape;751;p66"/>
          <p:cNvSpPr/>
          <p:nvPr/>
        </p:nvSpPr>
        <p:spPr>
          <a:xfrm>
            <a:off x="-2602379" y="0"/>
            <a:ext cx="3256089" cy="3256087"/>
          </a:xfrm>
          <a:prstGeom prst="rect">
            <a:avLst/>
          </a:prstGeom>
          <a:blipFill>
            <a:blip r:embed="rId4"/>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717" name="Google Shape;752;p66"/>
          <p:cNvSpPr txBox="1"/>
          <p:nvPr/>
        </p:nvSpPr>
        <p:spPr>
          <a:xfrm>
            <a:off x="653698" y="3037163"/>
            <a:ext cx="9130502" cy="694593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b="1" sz="2300">
                <a:latin typeface="Calibri"/>
                <a:ea typeface="Calibri"/>
                <a:cs typeface="Calibri"/>
                <a:sym typeface="Calibri"/>
              </a:defRPr>
            </a:pPr>
            <a:r>
              <a:t>Digestion:</a:t>
            </a:r>
          </a:p>
          <a:p>
            <a:pPr marL="457200" indent="-285750">
              <a:spcBef>
                <a:spcPts val="1200"/>
              </a:spcBef>
              <a:buClr>
                <a:srgbClr val="000000"/>
              </a:buClr>
              <a:buSzPts val="2300"/>
              <a:buFont typeface="Times Roman"/>
              <a:buChar char="•"/>
              <a:defRPr b="1" sz="2300">
                <a:latin typeface="Calibri"/>
                <a:ea typeface="Calibri"/>
                <a:cs typeface="Calibri"/>
                <a:sym typeface="Calibri"/>
              </a:defRPr>
            </a:pPr>
            <a:r>
              <a:t>Mouth:</a:t>
            </a:r>
            <a:r>
              <a:rPr b="0"/>
              <a:t> Lingual lipase (minor role).</a:t>
            </a:r>
          </a:p>
          <a:p>
            <a:pPr marL="457200" indent="-285750">
              <a:spcBef>
                <a:spcPts val="1200"/>
              </a:spcBef>
              <a:buClr>
                <a:srgbClr val="000000"/>
              </a:buClr>
              <a:buSzPts val="2300"/>
              <a:buFont typeface="Times Roman"/>
              <a:buChar char="•"/>
              <a:defRPr b="1" sz="2300">
                <a:latin typeface="Calibri"/>
                <a:ea typeface="Calibri"/>
                <a:cs typeface="Calibri"/>
                <a:sym typeface="Calibri"/>
              </a:defRPr>
            </a:pPr>
            <a:r>
              <a:t>Stomach:</a:t>
            </a:r>
            <a:r>
              <a:rPr b="0"/>
              <a:t> Gastric lipase begins TG breakdown.</a:t>
            </a:r>
          </a:p>
          <a:p>
            <a:pPr marL="457200" indent="-285750">
              <a:spcBef>
                <a:spcPts val="1200"/>
              </a:spcBef>
              <a:buClr>
                <a:srgbClr val="000000"/>
              </a:buClr>
              <a:buSzPts val="2300"/>
              <a:buFont typeface="Calibri"/>
              <a:buChar char="•"/>
              <a:defRPr b="1" sz="2300">
                <a:latin typeface="Calibri"/>
                <a:ea typeface="Calibri"/>
                <a:cs typeface="Calibri"/>
                <a:sym typeface="Calibri"/>
              </a:defRPr>
            </a:pPr>
            <a:r>
              <a:t>Small Intestine:</a:t>
            </a:r>
          </a:p>
          <a:p>
            <a:pPr lvl="2" marL="1002629" indent="-208879">
              <a:spcBef>
                <a:spcPts val="1200"/>
              </a:spcBef>
              <a:buClr>
                <a:srgbClr val="000000"/>
              </a:buClr>
              <a:buSzPts val="2300"/>
              <a:buFont typeface="Calibri"/>
              <a:buChar char="•"/>
              <a:defRPr i="1" sz="2300">
                <a:latin typeface="Calibri"/>
                <a:ea typeface="Calibri"/>
                <a:cs typeface="Calibri"/>
                <a:sym typeface="Calibri"/>
              </a:defRPr>
            </a:pPr>
            <a:r>
              <a:t>Bile salts</a:t>
            </a:r>
            <a:r>
              <a:rPr i="0"/>
              <a:t> emulsify fats → micelles.</a:t>
            </a:r>
          </a:p>
          <a:p>
            <a:pPr lvl="2" marL="1002629" indent="-208879">
              <a:spcBef>
                <a:spcPts val="1200"/>
              </a:spcBef>
              <a:buClr>
                <a:srgbClr val="000000"/>
              </a:buClr>
              <a:buSzPts val="2300"/>
              <a:buFont typeface="Calibri"/>
              <a:buChar char="•"/>
              <a:defRPr i="1" sz="2300">
                <a:latin typeface="Calibri"/>
                <a:ea typeface="Calibri"/>
                <a:cs typeface="Calibri"/>
                <a:sym typeface="Calibri"/>
              </a:defRPr>
            </a:pPr>
            <a:r>
              <a:t>Pancreatic lipase</a:t>
            </a:r>
            <a:r>
              <a:rPr i="0"/>
              <a:t> hydrolyzes TG → monoglycerides + free fatty acids.</a:t>
            </a:r>
          </a:p>
          <a:p>
            <a:pPr>
              <a:spcBef>
                <a:spcPts val="1200"/>
              </a:spcBef>
              <a:defRPr b="1" sz="2300">
                <a:latin typeface="Calibri"/>
                <a:ea typeface="Calibri"/>
                <a:cs typeface="Calibri"/>
                <a:sym typeface="Calibri"/>
              </a:defRPr>
            </a:pPr>
            <a:r>
              <a:t>Absorption:</a:t>
            </a:r>
          </a:p>
          <a:p>
            <a:pPr lvl="3" marL="876300" indent="-285750">
              <a:spcBef>
                <a:spcPts val="1200"/>
              </a:spcBef>
              <a:buClr>
                <a:srgbClr val="000000"/>
              </a:buClr>
              <a:buSzPts val="2300"/>
              <a:buFont typeface="Times Roman"/>
              <a:buChar char="•"/>
              <a:defRPr b="1" sz="2300">
                <a:latin typeface="Calibri"/>
                <a:ea typeface="Calibri"/>
                <a:cs typeface="Calibri"/>
                <a:sym typeface="Calibri"/>
              </a:defRPr>
            </a:pPr>
            <a:r>
              <a:t>Jejunum:</a:t>
            </a:r>
            <a:r>
              <a:rPr b="0"/>
              <a:t> Micelles diffuse into enterocytes.</a:t>
            </a:r>
          </a:p>
          <a:p>
            <a:pPr lvl="3" marL="876300" indent="-285750">
              <a:spcBef>
                <a:spcPts val="1200"/>
              </a:spcBef>
              <a:buClr>
                <a:srgbClr val="000000"/>
              </a:buClr>
              <a:buSzPts val="2300"/>
              <a:buFont typeface="Times Roman"/>
              <a:buChar char="•"/>
              <a:defRPr sz="2300">
                <a:latin typeface="Calibri"/>
                <a:ea typeface="Calibri"/>
                <a:cs typeface="Calibri"/>
                <a:sym typeface="Calibri"/>
              </a:defRPr>
            </a:pPr>
            <a:r>
              <a:t>Inside cells: Re-esterified → triglycerides → packaged into </a:t>
            </a:r>
            <a:r>
              <a:rPr b="1"/>
              <a:t>chylomicrons</a:t>
            </a:r>
            <a:r>
              <a:t>.</a:t>
            </a:r>
          </a:p>
          <a:p>
            <a:pPr>
              <a:spcBef>
                <a:spcPts val="1200"/>
              </a:spcBef>
              <a:defRPr b="1" sz="2300">
                <a:latin typeface="Calibri"/>
                <a:ea typeface="Calibri"/>
                <a:cs typeface="Calibri"/>
                <a:sym typeface="Calibri"/>
              </a:defRPr>
            </a:pPr>
            <a:r>
              <a:t>Transport:</a:t>
            </a:r>
          </a:p>
          <a:p>
            <a:pPr lvl="3" marL="876300" indent="-285750">
              <a:spcBef>
                <a:spcPts val="1200"/>
              </a:spcBef>
              <a:buClr>
                <a:srgbClr val="000000"/>
              </a:buClr>
              <a:buSzPts val="2300"/>
              <a:buFont typeface="Times Roman"/>
              <a:buChar char="•"/>
              <a:defRPr b="1" sz="2300">
                <a:latin typeface="Calibri"/>
                <a:ea typeface="Calibri"/>
                <a:cs typeface="Calibri"/>
                <a:sym typeface="Calibri"/>
              </a:defRPr>
            </a:pPr>
            <a:r>
              <a:t>Chylomicrons</a:t>
            </a:r>
            <a:r>
              <a:rPr b="0"/>
              <a:t> enter the lymphatic system (lacteals) → thoracic duct → bloodstream.</a:t>
            </a:r>
          </a:p>
          <a:p>
            <a:pPr lvl="3" marL="876300" indent="-285750">
              <a:spcBef>
                <a:spcPts val="1200"/>
              </a:spcBef>
              <a:buClr>
                <a:srgbClr val="000000"/>
              </a:buClr>
              <a:buSzPts val="2300"/>
              <a:buFont typeface="Times Roman"/>
              <a:buChar char="•"/>
              <a:defRPr sz="2300">
                <a:latin typeface="Calibri"/>
                <a:ea typeface="Calibri"/>
                <a:cs typeface="Calibri"/>
                <a:sym typeface="Calibri"/>
              </a:defRPr>
            </a:pPr>
            <a:r>
              <a:t>Medium-chain triglycerides (MCTs) are absorbed directly into the </a:t>
            </a:r>
            <a:r>
              <a:rPr b="1"/>
              <a:t>portal vein</a:t>
            </a:r>
            <a:r>
              <a:t>.</a:t>
            </a:r>
          </a:p>
        </p:txBody>
      </p:sp>
      <p:sp>
        <p:nvSpPr>
          <p:cNvPr id="718" name="Google Shape;753;p66"/>
          <p:cNvSpPr/>
          <p:nvPr/>
        </p:nvSpPr>
        <p:spPr>
          <a:xfrm>
            <a:off x="-2475379" y="127000"/>
            <a:ext cx="3256089" cy="3256087"/>
          </a:xfrm>
          <a:prstGeom prst="rect">
            <a:avLst/>
          </a:prstGeom>
          <a:blipFill>
            <a:blip r:embed="rId4"/>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719" name="Google Shape;754;p66"/>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720" name="Google Shape;755;p66"/>
          <p:cNvSpPr/>
          <p:nvPr/>
        </p:nvSpPr>
        <p:spPr>
          <a:xfrm>
            <a:off x="16449874" y="937199"/>
            <a:ext cx="1235400" cy="1211701"/>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721" name="Google Shape;756;p66"/>
          <p:cNvSpPr txBox="1"/>
          <p:nvPr/>
        </p:nvSpPr>
        <p:spPr>
          <a:xfrm>
            <a:off x="10469999" y="1251499"/>
            <a:ext cx="7818001" cy="588458"/>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defRPr sz="3200" u="sng">
                <a:solidFill>
                  <a:srgbClr val="0000FF"/>
                </a:solidFill>
                <a:uFill>
                  <a:solidFill>
                    <a:srgbClr val="0000FF"/>
                  </a:solidFill>
                </a:uFill>
                <a:latin typeface="Calibri"/>
                <a:ea typeface="Calibri"/>
                <a:cs typeface="Calibri"/>
                <a:sym typeface="Calibri"/>
                <a:hlinkClick r:id="rId5" invalidUrl="" action="" tgtFrame="" tooltip="" history="1" highlightClick="0" endSnd="0"/>
              </a:defRPr>
            </a:lvl1pPr>
          </a:lstStyle>
          <a:p>
            <a:pPr>
              <a:defRPr>
                <a:uFillTx/>
              </a:defRPr>
            </a:pPr>
            <a:r>
              <a:rPr>
                <a:uFill>
                  <a:solidFill>
                    <a:srgbClr val="0000FF"/>
                  </a:solidFill>
                </a:uFill>
                <a:hlinkClick r:id="rId5" invalidUrl="" action="" tgtFrame="" tooltip="" history="1" highlightClick="0" endSnd="0"/>
              </a:rPr>
              <a:t>Supportive video here!</a:t>
            </a:r>
          </a:p>
        </p:txBody>
      </p:sp>
      <p:pic>
        <p:nvPicPr>
          <p:cNvPr id="722" name="8c94967892d08609adc14232c07b090d.jpgGoogle Shape;757;p66" descr="8c94967892d08609adc14232c07b090d.jpgGoogle Shape;757;p66"/>
          <p:cNvPicPr>
            <a:picLocks noChangeAspect="1"/>
          </p:cNvPicPr>
          <p:nvPr/>
        </p:nvPicPr>
        <p:blipFill>
          <a:blip r:embed="rId6">
            <a:extLst/>
          </a:blip>
          <a:stretch>
            <a:fillRect/>
          </a:stretch>
        </p:blipFill>
        <p:spPr>
          <a:xfrm>
            <a:off x="10469999" y="3037175"/>
            <a:ext cx="6069702" cy="7003503"/>
          </a:xfrm>
          <a:prstGeom prst="rect">
            <a:avLst/>
          </a:prstGeom>
          <a:ln w="12700">
            <a:miter lim="400000"/>
          </a:ln>
        </p:spPr>
      </p:pic>
      <p:sp>
        <p:nvSpPr>
          <p:cNvPr id="723" name="Google Shape;758;p66"/>
          <p:cNvSpPr txBox="1"/>
          <p:nvPr/>
        </p:nvSpPr>
        <p:spPr>
          <a:xfrm>
            <a:off x="15372075" y="9682474"/>
            <a:ext cx="4165501" cy="424499"/>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defRPr sz="1800" u="sng">
                <a:solidFill>
                  <a:srgbClr val="0000FF"/>
                </a:solidFill>
                <a:uFill>
                  <a:solidFill>
                    <a:srgbClr val="0000FF"/>
                  </a:solidFill>
                </a:uFill>
                <a:latin typeface="Calibri"/>
                <a:ea typeface="Calibri"/>
                <a:cs typeface="Calibri"/>
                <a:sym typeface="Calibri"/>
                <a:hlinkClick r:id="rId7" invalidUrl="" action="" tgtFrame="" tooltip="" history="1" highlightClick="0" endSnd="0"/>
              </a:defRPr>
            </a:lvl1pPr>
          </a:lstStyle>
          <a:p>
            <a:pPr>
              <a:defRPr>
                <a:uFillTx/>
              </a:defRPr>
            </a:pPr>
            <a:r>
              <a:rPr>
                <a:uFill>
                  <a:solidFill>
                    <a:srgbClr val="0000FF"/>
                  </a:solidFill>
                </a:uFill>
                <a:hlinkClick r:id="rId7" invalidUrl="" action="" tgtFrame="" tooltip="" history="1" highlightClick="0" endSnd="0"/>
              </a:rPr>
              <a:t>(LibreTextsChemistry, 2020)</a:t>
            </a:r>
          </a:p>
        </p:txBody>
      </p:sp>
      <p:sp>
        <p:nvSpPr>
          <p:cNvPr id="724" name="Google Shape;759;p66"/>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6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28" name="Google Shape;764;p67"/>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729" name="Google Shape;765;p67"/>
          <p:cNvSpPr txBox="1"/>
          <p:nvPr/>
        </p:nvSpPr>
        <p:spPr>
          <a:xfrm>
            <a:off x="1306851" y="993147"/>
            <a:ext cx="16552373"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Vitamins</a:t>
            </a:r>
          </a:p>
        </p:txBody>
      </p:sp>
      <p:sp>
        <p:nvSpPr>
          <p:cNvPr id="730" name="Google Shape;766;p67"/>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731" name="Google Shape;767;p67"/>
          <p:cNvSpPr txBox="1"/>
          <p:nvPr/>
        </p:nvSpPr>
        <p:spPr>
          <a:xfrm>
            <a:off x="1017036" y="3693305"/>
            <a:ext cx="15450902" cy="596111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b="1" sz="3000">
                <a:latin typeface="Calibri"/>
                <a:ea typeface="Calibri"/>
                <a:cs typeface="Calibri"/>
                <a:sym typeface="Calibri"/>
              </a:defRPr>
            </a:pPr>
            <a:r>
              <a:t>Fat-Soluble (A, D, E, K):</a:t>
            </a:r>
          </a:p>
          <a:p>
            <a:pPr marL="457200" indent="-330200">
              <a:spcBef>
                <a:spcPts val="1200"/>
              </a:spcBef>
              <a:buClr>
                <a:srgbClr val="000000"/>
              </a:buClr>
              <a:buSzPts val="3000"/>
              <a:buFont typeface="Times Roman"/>
              <a:buChar char="•"/>
              <a:defRPr sz="3000">
                <a:latin typeface="Calibri"/>
                <a:ea typeface="Calibri"/>
                <a:cs typeface="Calibri"/>
                <a:sym typeface="Calibri"/>
              </a:defRPr>
            </a:pPr>
            <a:r>
              <a:t>Require </a:t>
            </a:r>
            <a:r>
              <a:rPr b="1"/>
              <a:t>bile salts</a:t>
            </a:r>
            <a:r>
              <a:t> for micelle formation and absorption.</a:t>
            </a:r>
          </a:p>
          <a:p>
            <a:pPr marL="457200" indent="-330200">
              <a:spcBef>
                <a:spcPts val="1200"/>
              </a:spcBef>
              <a:buClr>
                <a:srgbClr val="000000"/>
              </a:buClr>
              <a:buSzPts val="3000"/>
              <a:buFont typeface="Times Roman"/>
              <a:buChar char="•"/>
              <a:defRPr sz="3000">
                <a:latin typeface="Calibri"/>
                <a:ea typeface="Calibri"/>
                <a:cs typeface="Calibri"/>
                <a:sym typeface="Calibri"/>
              </a:defRPr>
            </a:pPr>
            <a:r>
              <a:t>Absorbed in </a:t>
            </a:r>
            <a:r>
              <a:rPr b="1"/>
              <a:t>jejunum</a:t>
            </a:r>
            <a:r>
              <a:t> along with dietary fat.</a:t>
            </a:r>
          </a:p>
          <a:p>
            <a:pPr marL="457200" indent="-330200">
              <a:spcBef>
                <a:spcPts val="1200"/>
              </a:spcBef>
              <a:buClr>
                <a:srgbClr val="000000"/>
              </a:buClr>
              <a:buSzPts val="3000"/>
              <a:buFont typeface="Times Roman"/>
              <a:buChar char="•"/>
              <a:defRPr sz="3000">
                <a:latin typeface="Calibri"/>
                <a:ea typeface="Calibri"/>
                <a:cs typeface="Calibri"/>
                <a:sym typeface="Calibri"/>
              </a:defRPr>
            </a:pPr>
            <a:r>
              <a:t>Transported via </a:t>
            </a:r>
            <a:r>
              <a:rPr b="1"/>
              <a:t>chylomicrons</a:t>
            </a:r>
            <a:r>
              <a:t> in lymph.</a:t>
            </a:r>
          </a:p>
          <a:p>
            <a:pPr>
              <a:spcBef>
                <a:spcPts val="1200"/>
              </a:spcBef>
            </a:pPr>
            <a:endParaRPr sz="3000">
              <a:latin typeface="Calibri"/>
              <a:ea typeface="Calibri"/>
              <a:cs typeface="Calibri"/>
              <a:sym typeface="Calibri"/>
            </a:endParaRPr>
          </a:p>
          <a:p>
            <a:pPr>
              <a:spcBef>
                <a:spcPts val="1200"/>
              </a:spcBef>
              <a:defRPr b="1" sz="3000">
                <a:latin typeface="Calibri"/>
                <a:ea typeface="Calibri"/>
                <a:cs typeface="Calibri"/>
                <a:sym typeface="Calibri"/>
              </a:defRPr>
            </a:pPr>
            <a:r>
              <a:t>Water-Soluble (B-complex, C):</a:t>
            </a:r>
          </a:p>
          <a:p>
            <a:pPr marL="457200" indent="-330200">
              <a:spcBef>
                <a:spcPts val="1200"/>
              </a:spcBef>
              <a:buClr>
                <a:srgbClr val="000000"/>
              </a:buClr>
              <a:buSzPts val="3000"/>
              <a:buFont typeface="Times Roman"/>
              <a:buChar char="•"/>
              <a:defRPr sz="3000">
                <a:latin typeface="Calibri"/>
                <a:ea typeface="Calibri"/>
                <a:cs typeface="Calibri"/>
                <a:sym typeface="Calibri"/>
              </a:defRPr>
            </a:pPr>
            <a:r>
              <a:t>Absorbed by </a:t>
            </a:r>
            <a:r>
              <a:rPr b="1"/>
              <a:t>diffusion or carrier-mediated transport</a:t>
            </a:r>
            <a:r>
              <a:t> in the </a:t>
            </a:r>
            <a:r>
              <a:rPr b="1"/>
              <a:t>small intestine</a:t>
            </a:r>
            <a:r>
              <a:t>.</a:t>
            </a:r>
          </a:p>
          <a:p>
            <a:pPr marL="457200" indent="-330200">
              <a:spcBef>
                <a:spcPts val="1200"/>
              </a:spcBef>
              <a:buClr>
                <a:srgbClr val="000000"/>
              </a:buClr>
              <a:buSzPts val="3000"/>
              <a:buFont typeface="Times Roman"/>
              <a:buChar char="•"/>
              <a:defRPr sz="3000">
                <a:latin typeface="Calibri"/>
                <a:ea typeface="Calibri"/>
                <a:cs typeface="Calibri"/>
                <a:sym typeface="Calibri"/>
              </a:defRPr>
            </a:pPr>
            <a:r>
              <a:t>Transported via </a:t>
            </a:r>
            <a:r>
              <a:rPr b="1"/>
              <a:t>portal circulation</a:t>
            </a:r>
            <a:r>
              <a:t> to the liver.</a:t>
            </a:r>
          </a:p>
          <a:p>
            <a:pPr marL="457200" indent="-330200">
              <a:spcBef>
                <a:spcPts val="1200"/>
              </a:spcBef>
              <a:buClr>
                <a:srgbClr val="000000"/>
              </a:buClr>
              <a:buSzPts val="3000"/>
              <a:buFont typeface="Times Roman"/>
              <a:buChar char="•"/>
              <a:defRPr sz="3000">
                <a:latin typeface="Calibri"/>
                <a:ea typeface="Calibri"/>
                <a:cs typeface="Calibri"/>
                <a:sym typeface="Calibri"/>
              </a:defRPr>
            </a:pPr>
            <a:r>
              <a:t>Exception: </a:t>
            </a:r>
            <a:r>
              <a:rPr i="1"/>
              <a:t>Vitamin B12</a:t>
            </a:r>
            <a:r>
              <a:t> binds to </a:t>
            </a:r>
            <a:r>
              <a:rPr b="1"/>
              <a:t>intrinsic factor</a:t>
            </a:r>
            <a:r>
              <a:t>, absorbed in </a:t>
            </a:r>
            <a:r>
              <a:rPr b="1"/>
              <a:t>ileum</a:t>
            </a:r>
            <a:r>
              <a:t>, then transported bound to transcobalamin.</a:t>
            </a:r>
          </a:p>
        </p:txBody>
      </p:sp>
      <p:sp>
        <p:nvSpPr>
          <p:cNvPr id="732" name="Google Shape;768;p67"/>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733" name="Google Shape;769;p67"/>
          <p:cNvSpPr/>
          <p:nvPr/>
        </p:nvSpPr>
        <p:spPr>
          <a:xfrm>
            <a:off x="16467925" y="7825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734" name="Google Shape;770;p67"/>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6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38" name="Google Shape;775;p68"/>
          <p:cNvSpPr/>
          <p:nvPr/>
        </p:nvSpPr>
        <p:spPr>
          <a:xfrm>
            <a:off x="-528001" y="-482226"/>
            <a:ext cx="20091002" cy="2666701"/>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739" name="Google Shape;776;p68"/>
          <p:cNvSpPr txBox="1"/>
          <p:nvPr/>
        </p:nvSpPr>
        <p:spPr>
          <a:xfrm>
            <a:off x="1865651" y="463922"/>
            <a:ext cx="16552500"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Minerals</a:t>
            </a:r>
          </a:p>
        </p:txBody>
      </p:sp>
      <p:sp>
        <p:nvSpPr>
          <p:cNvPr id="740" name="Google Shape;777;p68"/>
          <p:cNvSpPr/>
          <p:nvPr/>
        </p:nvSpPr>
        <p:spPr>
          <a:xfrm>
            <a:off x="-2399179" y="-776913"/>
            <a:ext cx="3256201" cy="3256202"/>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741" name="Google Shape;778;p68"/>
          <p:cNvSpPr txBox="1"/>
          <p:nvPr/>
        </p:nvSpPr>
        <p:spPr>
          <a:xfrm>
            <a:off x="1563001" y="2479274"/>
            <a:ext cx="16725001" cy="73637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b="1" sz="2800">
                <a:latin typeface="Calibri"/>
                <a:ea typeface="Calibri"/>
                <a:cs typeface="Calibri"/>
                <a:sym typeface="Calibri"/>
              </a:defRPr>
            </a:pPr>
            <a:r>
              <a:t>Calcium:</a:t>
            </a:r>
          </a:p>
          <a:p>
            <a:pPr marL="457200" indent="-342900">
              <a:spcBef>
                <a:spcPts val="1200"/>
              </a:spcBef>
              <a:buClr>
                <a:srgbClr val="000000"/>
              </a:buClr>
              <a:buSzPts val="2800"/>
              <a:buFont typeface="Times Roman"/>
              <a:buChar char="•"/>
              <a:defRPr sz="2800">
                <a:latin typeface="Calibri"/>
                <a:ea typeface="Calibri"/>
                <a:cs typeface="Calibri"/>
                <a:sym typeface="Calibri"/>
              </a:defRPr>
            </a:pPr>
            <a:r>
              <a:t>Absorbed in the </a:t>
            </a:r>
            <a:r>
              <a:rPr b="1"/>
              <a:t>duodenum</a:t>
            </a:r>
            <a:r>
              <a:t> via active transport (vitamin D-dependent) and passive diffusion.</a:t>
            </a:r>
          </a:p>
          <a:p>
            <a:pPr marL="457200" indent="-342900">
              <a:spcBef>
                <a:spcPts val="1200"/>
              </a:spcBef>
              <a:buClr>
                <a:srgbClr val="000000"/>
              </a:buClr>
              <a:buSzPts val="2800"/>
              <a:buFont typeface="Calibri"/>
              <a:buChar char="•"/>
              <a:defRPr sz="2800">
                <a:latin typeface="Calibri"/>
                <a:ea typeface="Calibri"/>
                <a:cs typeface="Calibri"/>
                <a:sym typeface="Calibri"/>
              </a:defRPr>
            </a:pPr>
            <a:r>
              <a:t>Bound to albumin or complexed with anions for transport.</a:t>
            </a:r>
          </a:p>
          <a:p>
            <a:pPr>
              <a:spcBef>
                <a:spcPts val="1200"/>
              </a:spcBef>
              <a:defRPr b="1" sz="2800">
                <a:latin typeface="Calibri"/>
                <a:ea typeface="Calibri"/>
                <a:cs typeface="Calibri"/>
                <a:sym typeface="Calibri"/>
              </a:defRPr>
            </a:pPr>
            <a:r>
              <a:t>Iron:</a:t>
            </a:r>
          </a:p>
          <a:p>
            <a:pPr marL="457200" indent="-342900">
              <a:spcBef>
                <a:spcPts val="1200"/>
              </a:spcBef>
              <a:buClr>
                <a:srgbClr val="000000"/>
              </a:buClr>
              <a:buSzPts val="2800"/>
              <a:buFont typeface="Times Roman"/>
              <a:buChar char="•"/>
              <a:defRPr sz="2800">
                <a:latin typeface="Calibri"/>
                <a:ea typeface="Calibri"/>
                <a:cs typeface="Calibri"/>
                <a:sym typeface="Calibri"/>
              </a:defRPr>
            </a:pPr>
            <a:r>
              <a:t>Absorbed in the </a:t>
            </a:r>
            <a:r>
              <a:rPr b="1"/>
              <a:t>duodenum</a:t>
            </a:r>
            <a:r>
              <a:t>:</a:t>
            </a:r>
          </a:p>
          <a:p>
            <a:pPr lvl="1" marL="914400" indent="-342900">
              <a:spcBef>
                <a:spcPts val="1200"/>
              </a:spcBef>
              <a:buClr>
                <a:srgbClr val="000000"/>
              </a:buClr>
              <a:buSzPts val="2800"/>
              <a:buFont typeface="Calibri"/>
              <a:buChar char="◦"/>
              <a:defRPr sz="2800">
                <a:latin typeface="Calibri"/>
                <a:ea typeface="Calibri"/>
                <a:cs typeface="Calibri"/>
                <a:sym typeface="Calibri"/>
              </a:defRPr>
            </a:pPr>
            <a:r>
              <a:t>Heme iron (from meat): absorbed intact.</a:t>
            </a:r>
          </a:p>
          <a:p>
            <a:pPr lvl="1" marL="914400" indent="-342900">
              <a:spcBef>
                <a:spcPts val="1200"/>
              </a:spcBef>
              <a:buClr>
                <a:srgbClr val="000000"/>
              </a:buClr>
              <a:buSzPts val="2800"/>
              <a:buFont typeface="Calibri"/>
              <a:buChar char="◦"/>
              <a:defRPr sz="2800">
                <a:latin typeface="Calibri"/>
                <a:ea typeface="Calibri"/>
                <a:cs typeface="Calibri"/>
                <a:sym typeface="Calibri"/>
              </a:defRPr>
            </a:pPr>
            <a:r>
              <a:t>Non-heme iron: reduced (Fe³⁺ → Fe²⁺) by vitamin C before absorption.</a:t>
            </a:r>
          </a:p>
          <a:p>
            <a:pPr marL="457200" indent="-342900">
              <a:spcBef>
                <a:spcPts val="1200"/>
              </a:spcBef>
              <a:buClr>
                <a:srgbClr val="000000"/>
              </a:buClr>
              <a:buSzPts val="2800"/>
              <a:buFont typeface="Times Roman"/>
              <a:buChar char="•"/>
              <a:defRPr sz="2800">
                <a:latin typeface="Calibri"/>
                <a:ea typeface="Calibri"/>
                <a:cs typeface="Calibri"/>
                <a:sym typeface="Calibri"/>
              </a:defRPr>
            </a:pPr>
            <a:r>
              <a:t>Transported via </a:t>
            </a:r>
            <a:r>
              <a:rPr b="1"/>
              <a:t>transferrin</a:t>
            </a:r>
            <a:r>
              <a:t> in plasma.</a:t>
            </a:r>
          </a:p>
          <a:p>
            <a:pPr>
              <a:spcBef>
                <a:spcPts val="1200"/>
              </a:spcBef>
              <a:defRPr b="1" sz="2800">
                <a:latin typeface="Calibri"/>
                <a:ea typeface="Calibri"/>
                <a:cs typeface="Calibri"/>
                <a:sym typeface="Calibri"/>
              </a:defRPr>
            </a:pPr>
            <a:r>
              <a:t>Zinc:</a:t>
            </a:r>
          </a:p>
          <a:p>
            <a:pPr marL="457200" indent="-342900">
              <a:spcBef>
                <a:spcPts val="1200"/>
              </a:spcBef>
              <a:buClr>
                <a:srgbClr val="000000"/>
              </a:buClr>
              <a:buSzPts val="2800"/>
              <a:buFont typeface="Times Roman"/>
              <a:buChar char="•"/>
              <a:defRPr sz="2800">
                <a:latin typeface="Calibri"/>
                <a:ea typeface="Calibri"/>
                <a:cs typeface="Calibri"/>
                <a:sym typeface="Calibri"/>
              </a:defRPr>
            </a:pPr>
            <a:r>
              <a:t>Absorbed in </a:t>
            </a:r>
            <a:r>
              <a:rPr b="1"/>
              <a:t>jejunum</a:t>
            </a:r>
            <a:r>
              <a:t>, facilitated by transporters (ZIP4).</a:t>
            </a:r>
          </a:p>
          <a:p>
            <a:pPr marL="457200" indent="-342900">
              <a:spcBef>
                <a:spcPts val="1200"/>
              </a:spcBef>
              <a:buClr>
                <a:srgbClr val="000000"/>
              </a:buClr>
              <a:buSzPts val="2800"/>
              <a:buFont typeface="Times Roman"/>
              <a:buChar char="•"/>
              <a:defRPr sz="2800">
                <a:latin typeface="Calibri"/>
                <a:ea typeface="Calibri"/>
                <a:cs typeface="Calibri"/>
                <a:sym typeface="Calibri"/>
              </a:defRPr>
            </a:pPr>
            <a:r>
              <a:t>Bound to </a:t>
            </a:r>
            <a:r>
              <a:rPr b="1"/>
              <a:t>albumin</a:t>
            </a:r>
            <a:r>
              <a:t> and transported in plasma.</a:t>
            </a:r>
          </a:p>
          <a:p>
            <a:pPr>
              <a:spcBef>
                <a:spcPts val="1200"/>
              </a:spcBef>
              <a:defRPr b="1" sz="2800">
                <a:latin typeface="Calibri"/>
                <a:ea typeface="Calibri"/>
                <a:cs typeface="Calibri"/>
                <a:sym typeface="Calibri"/>
              </a:defRPr>
            </a:pPr>
            <a:r>
              <a:t>Magnesium, Selenium, Copper, etc.:</a:t>
            </a:r>
          </a:p>
          <a:p>
            <a:pPr marL="457200" indent="-342900">
              <a:spcBef>
                <a:spcPts val="1200"/>
              </a:spcBef>
              <a:buClr>
                <a:srgbClr val="000000"/>
              </a:buClr>
              <a:buSzPts val="2800"/>
              <a:buFont typeface="Calibri"/>
              <a:buChar char="•"/>
              <a:defRPr sz="2800">
                <a:latin typeface="Calibri"/>
                <a:ea typeface="Calibri"/>
                <a:cs typeface="Calibri"/>
                <a:sym typeface="Calibri"/>
              </a:defRPr>
            </a:pPr>
            <a:r>
              <a:t>Absorbed in small intestine via various mechanisms; mostly transported bound to proteins.</a:t>
            </a:r>
          </a:p>
        </p:txBody>
      </p:sp>
      <p:sp>
        <p:nvSpPr>
          <p:cNvPr id="742" name="Google Shape;779;p68"/>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743" name="Google Shape;780;p68"/>
          <p:cNvSpPr/>
          <p:nvPr/>
        </p:nvSpPr>
        <p:spPr>
          <a:xfrm>
            <a:off x="16896550" y="717450"/>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744" name="Google Shape;781;p68"/>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6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48" name="Google Shape;786;p69"/>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749" name="Google Shape;787;p69"/>
          <p:cNvSpPr txBox="1"/>
          <p:nvPr/>
        </p:nvSpPr>
        <p:spPr>
          <a:xfrm>
            <a:off x="1353151" y="400687"/>
            <a:ext cx="16552373" cy="245364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30000"/>
              </a:lnSpc>
              <a:defRPr sz="7000">
                <a:solidFill>
                  <a:srgbClr val="FFFFFF"/>
                </a:solidFill>
                <a:latin typeface="Poppins"/>
                <a:ea typeface="Poppins"/>
                <a:cs typeface="Poppins"/>
                <a:sym typeface="Poppins"/>
              </a:defRPr>
            </a:lvl1pPr>
          </a:lstStyle>
          <a:p>
            <a:pPr/>
            <a:r>
              <a:t>Summary- Digestion, Absorption &amp; Transport of Macs and Mics </a:t>
            </a:r>
          </a:p>
        </p:txBody>
      </p:sp>
      <p:sp>
        <p:nvSpPr>
          <p:cNvPr id="750" name="Google Shape;788;p69"/>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751" name="Google Shape;789;p69"/>
          <p:cNvSpPr txBox="1"/>
          <p:nvPr/>
        </p:nvSpPr>
        <p:spPr>
          <a:xfrm>
            <a:off x="1270718" y="4073690"/>
            <a:ext cx="15450902" cy="469111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300789" indent="-288089">
              <a:buClr>
                <a:srgbClr val="000000"/>
              </a:buClr>
              <a:buSzPts val="3000"/>
              <a:buFont typeface="Calibri"/>
              <a:buChar char="•"/>
              <a:defRPr sz="3000">
                <a:latin typeface="Calibri"/>
                <a:ea typeface="Calibri"/>
                <a:cs typeface="Calibri"/>
                <a:sym typeface="Calibri"/>
              </a:defRPr>
            </a:pPr>
            <a:r>
              <a:t>Digestion converts food into absorbable units.</a:t>
            </a:r>
          </a:p>
          <a:p>
            <a:pPr marL="300789" indent="-288089">
              <a:spcBef>
                <a:spcPts val="1200"/>
              </a:spcBef>
              <a:buClr>
                <a:srgbClr val="000000"/>
              </a:buClr>
              <a:buSzPts val="3000"/>
              <a:buFont typeface="Times Roman"/>
              <a:buChar char="•"/>
              <a:defRPr sz="3000">
                <a:latin typeface="Calibri"/>
                <a:ea typeface="Calibri"/>
                <a:cs typeface="Calibri"/>
                <a:sym typeface="Calibri"/>
              </a:defRPr>
            </a:pPr>
            <a:r>
              <a:t>Absorption occurs primarily in the </a:t>
            </a:r>
            <a:r>
              <a:rPr b="1"/>
              <a:t>small intestine</a:t>
            </a:r>
            <a:r>
              <a:t>, via specialized transporters.</a:t>
            </a:r>
          </a:p>
          <a:p>
            <a:pPr marL="300789" indent="-288089">
              <a:spcBef>
                <a:spcPts val="1200"/>
              </a:spcBef>
              <a:buClr>
                <a:srgbClr val="000000"/>
              </a:buClr>
              <a:buSzPts val="3000"/>
              <a:buFont typeface="Times Roman"/>
              <a:buChar char="•"/>
              <a:defRPr sz="3000">
                <a:latin typeface="Calibri"/>
                <a:ea typeface="Calibri"/>
                <a:cs typeface="Calibri"/>
                <a:sym typeface="Calibri"/>
              </a:defRPr>
            </a:pPr>
            <a:r>
              <a:t>Nutrients travel via </a:t>
            </a:r>
            <a:r>
              <a:rPr b="1"/>
              <a:t>blood or lymph</a:t>
            </a:r>
            <a:r>
              <a:t> to the liver and body tissues.</a:t>
            </a:r>
          </a:p>
          <a:p>
            <a:pPr marL="300789" indent="-288089">
              <a:spcBef>
                <a:spcPts val="1200"/>
              </a:spcBef>
              <a:buClr>
                <a:srgbClr val="000000"/>
              </a:buClr>
              <a:buSzPts val="3000"/>
              <a:buFont typeface="Times Roman"/>
              <a:buChar char="•"/>
              <a:defRPr sz="3000">
                <a:latin typeface="Calibri"/>
                <a:ea typeface="Calibri"/>
                <a:cs typeface="Calibri"/>
                <a:sym typeface="Calibri"/>
              </a:defRPr>
            </a:pPr>
            <a:r>
              <a:t>Understanding these processes allows clinicians to identify and manage </a:t>
            </a:r>
            <a:r>
              <a:rPr b="1"/>
              <a:t>malabsorption, nutrient deficiencies, and metabolic dysfunction</a:t>
            </a:r>
            <a:r>
              <a:t>.</a:t>
            </a:r>
          </a:p>
          <a:p>
            <a:pPr marL="300789" indent="-288089">
              <a:spcBef>
                <a:spcPts val="1200"/>
              </a:spcBef>
              <a:buClr>
                <a:srgbClr val="000000"/>
              </a:buClr>
              <a:buSzPts val="3000"/>
              <a:buFont typeface="Times Roman"/>
              <a:buChar char="•"/>
              <a:defRPr b="1" sz="3000">
                <a:latin typeface="Calibri"/>
                <a:ea typeface="Calibri"/>
                <a:cs typeface="Calibri"/>
                <a:sym typeface="Calibri"/>
              </a:defRPr>
            </a:pPr>
            <a:r>
              <a:t>Liver:</a:t>
            </a:r>
            <a:r>
              <a:rPr b="0"/>
              <a:t> Central hub for metabolism and nutrient regulation.</a:t>
            </a:r>
          </a:p>
          <a:p>
            <a:pPr marL="300789" indent="-288089">
              <a:spcBef>
                <a:spcPts val="1200"/>
              </a:spcBef>
              <a:buClr>
                <a:srgbClr val="000000"/>
              </a:buClr>
              <a:buSzPts val="3000"/>
              <a:buFont typeface="Times Roman"/>
              <a:buChar char="•"/>
              <a:defRPr b="1" sz="3000">
                <a:latin typeface="Calibri"/>
                <a:ea typeface="Calibri"/>
                <a:cs typeface="Calibri"/>
                <a:sym typeface="Calibri"/>
              </a:defRPr>
            </a:pPr>
            <a:r>
              <a:t>Hormones:</a:t>
            </a:r>
            <a:r>
              <a:rPr b="0"/>
              <a:t> Insulin, glucagon, thyroid, and cortisol influence uptake and utilization.</a:t>
            </a:r>
          </a:p>
          <a:p>
            <a:pPr marL="300789" indent="-288089">
              <a:spcBef>
                <a:spcPts val="1200"/>
              </a:spcBef>
              <a:buClr>
                <a:srgbClr val="000000"/>
              </a:buClr>
              <a:buSzPts val="3000"/>
              <a:buFont typeface="Times Roman"/>
              <a:buChar char="•"/>
              <a:defRPr b="1" sz="3000">
                <a:latin typeface="Calibri"/>
                <a:ea typeface="Calibri"/>
                <a:cs typeface="Calibri"/>
                <a:sym typeface="Calibri"/>
              </a:defRPr>
            </a:pPr>
            <a:r>
              <a:t>Microbiota:</a:t>
            </a:r>
            <a:r>
              <a:rPr b="0"/>
              <a:t> Aid in fermentation, synthesis (vitamin K, biotin), and intestinal health.</a:t>
            </a:r>
          </a:p>
        </p:txBody>
      </p:sp>
      <p:sp>
        <p:nvSpPr>
          <p:cNvPr id="752" name="Google Shape;790;p69"/>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753" name="Google Shape;791;p69"/>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6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57" name="Google Shape;796;p70"/>
          <p:cNvSpPr/>
          <p:nvPr/>
        </p:nvSpPr>
        <p:spPr>
          <a:xfrm>
            <a:off x="-528001" y="-1"/>
            <a:ext cx="19048202" cy="4201802"/>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758" name="Google Shape;797;p70"/>
          <p:cNvSpPr txBox="1"/>
          <p:nvPr/>
        </p:nvSpPr>
        <p:spPr>
          <a:xfrm>
            <a:off x="990276" y="462280"/>
            <a:ext cx="17471338" cy="216154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ct val="130000"/>
              </a:lnSpc>
              <a:defRPr sz="6200">
                <a:solidFill>
                  <a:srgbClr val="0433FF"/>
                </a:solidFill>
                <a:latin typeface="Poppins"/>
                <a:ea typeface="Poppins"/>
                <a:cs typeface="Poppins"/>
                <a:sym typeface="Poppins"/>
              </a:defRPr>
            </a:pPr>
            <a:r>
              <a:t>Physiology of the Digestive Tract (motility, absorption, secretion, intestinal barrier functions)</a:t>
            </a:r>
            <a:r>
              <a:rPr>
                <a:solidFill>
                  <a:srgbClr val="FFFFFF"/>
                </a:solidFill>
              </a:rPr>
              <a:t> </a:t>
            </a:r>
          </a:p>
        </p:txBody>
      </p:sp>
      <p:sp>
        <p:nvSpPr>
          <p:cNvPr id="759" name="Google Shape;798;p70"/>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760" name="Google Shape;799;p70"/>
          <p:cNvSpPr txBox="1"/>
          <p:nvPr/>
        </p:nvSpPr>
        <p:spPr>
          <a:xfrm>
            <a:off x="1270718" y="4370439"/>
            <a:ext cx="15450902" cy="543331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sz="2800">
                <a:latin typeface="Calibri"/>
                <a:ea typeface="Calibri"/>
                <a:cs typeface="Calibri"/>
                <a:sym typeface="Calibri"/>
              </a:defRPr>
            </a:pPr>
            <a:r>
              <a:t>The digestive tract functions to move food, break it down, absorb nutrients, and protect the body.</a:t>
            </a:r>
          </a:p>
          <a:p>
            <a:pPr>
              <a:spcBef>
                <a:spcPts val="1200"/>
              </a:spcBef>
            </a:pPr>
            <a:endParaRPr sz="2800">
              <a:latin typeface="Calibri"/>
              <a:ea typeface="Calibri"/>
              <a:cs typeface="Calibri"/>
              <a:sym typeface="Calibri"/>
            </a:endParaRPr>
          </a:p>
          <a:p>
            <a:pPr marL="457200" indent="-317500">
              <a:spcBef>
                <a:spcPts val="1200"/>
              </a:spcBef>
              <a:buClr>
                <a:srgbClr val="000000"/>
              </a:buClr>
              <a:buSzPts val="2800"/>
              <a:buFont typeface="Times Roman"/>
              <a:buChar char="•"/>
              <a:defRPr b="1" sz="2800">
                <a:latin typeface="Calibri"/>
                <a:ea typeface="Calibri"/>
                <a:cs typeface="Calibri"/>
                <a:sym typeface="Calibri"/>
              </a:defRPr>
            </a:pPr>
            <a:r>
              <a:t>Motility:</a:t>
            </a:r>
            <a:r>
              <a:rPr b="0"/>
              <a:t> Coordinated muscular contractions (peristalsis and segmentation) propel food through the GI tract and mix contents to enhance digestion and absorption.</a:t>
            </a:r>
          </a:p>
          <a:p>
            <a:pPr marL="457200" indent="-317500">
              <a:spcBef>
                <a:spcPts val="1200"/>
              </a:spcBef>
              <a:buClr>
                <a:srgbClr val="000000"/>
              </a:buClr>
              <a:buSzPts val="2800"/>
              <a:buFont typeface="Times Roman"/>
              <a:buChar char="•"/>
              <a:defRPr b="1" sz="2800">
                <a:latin typeface="Calibri"/>
                <a:ea typeface="Calibri"/>
                <a:cs typeface="Calibri"/>
                <a:sym typeface="Calibri"/>
              </a:defRPr>
            </a:pPr>
            <a:r>
              <a:t>Secretion:</a:t>
            </a:r>
            <a:r>
              <a:rPr b="0"/>
              <a:t> Digestive glands release enzymes, acids, bile, mucus, and hormones that chemically digest food and regulate GI activity.</a:t>
            </a:r>
          </a:p>
          <a:p>
            <a:pPr marL="457200" indent="-317500">
              <a:spcBef>
                <a:spcPts val="1200"/>
              </a:spcBef>
              <a:buClr>
                <a:srgbClr val="000000"/>
              </a:buClr>
              <a:buSzPts val="2800"/>
              <a:buFont typeface="Times Roman"/>
              <a:buChar char="•"/>
              <a:defRPr b="1" sz="2800">
                <a:latin typeface="Calibri"/>
                <a:ea typeface="Calibri"/>
                <a:cs typeface="Calibri"/>
                <a:sym typeface="Calibri"/>
              </a:defRPr>
            </a:pPr>
            <a:r>
              <a:t>Absorption:</a:t>
            </a:r>
            <a:r>
              <a:rPr b="0"/>
              <a:t> Specialized intestinal cells transport digested nutrients, water, vitamins, and minerals from the gut into the bloodstream or lymph for use by the body.</a:t>
            </a:r>
          </a:p>
          <a:p>
            <a:pPr marL="457200" indent="-317500">
              <a:spcBef>
                <a:spcPts val="1200"/>
              </a:spcBef>
              <a:buClr>
                <a:srgbClr val="000000"/>
              </a:buClr>
              <a:buSzPts val="2800"/>
              <a:buFont typeface="Times Roman"/>
              <a:buChar char="•"/>
              <a:defRPr b="1" sz="2800">
                <a:latin typeface="Calibri"/>
                <a:ea typeface="Calibri"/>
                <a:cs typeface="Calibri"/>
                <a:sym typeface="Calibri"/>
              </a:defRPr>
            </a:pPr>
            <a:r>
              <a:t>Intestinal Barrier Function:</a:t>
            </a:r>
            <a:r>
              <a:rPr b="0"/>
              <a:t> The gut lining and immune defenses prevent harmful microorganisms and toxins from entering circulation while allowing selective absorption of nutrients, maintaining immune protection and metabolic health.</a:t>
            </a:r>
          </a:p>
        </p:txBody>
      </p:sp>
      <p:sp>
        <p:nvSpPr>
          <p:cNvPr id="761" name="Google Shape;800;p70"/>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762" name="Google Shape;801;p70"/>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2" name="Google Shape;117;p7"/>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53" name="Google Shape;118;p7"/>
          <p:cNvSpPr txBox="1"/>
          <p:nvPr/>
        </p:nvSpPr>
        <p:spPr>
          <a:xfrm>
            <a:off x="1010579" y="1031141"/>
            <a:ext cx="16812958"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Preconception Nutrient Needs</a:t>
            </a:r>
          </a:p>
        </p:txBody>
      </p:sp>
      <p:sp>
        <p:nvSpPr>
          <p:cNvPr id="154" name="Google Shape;119;p7"/>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155" name="Google Shape;120;p7"/>
          <p:cNvGraphicFramePr/>
          <p:nvPr/>
        </p:nvGraphicFramePr>
        <p:xfrm>
          <a:off x="883058" y="3419256"/>
          <a:ext cx="17068001" cy="6341500"/>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3419075"/>
                <a:gridCol w="3497924"/>
                <a:gridCol w="6211600"/>
                <a:gridCol w="3939399"/>
              </a:tblGrid>
              <a:tr h="561200">
                <a:tc>
                  <a:txBody>
                    <a:bodyPr/>
                    <a:lstStyle/>
                    <a:p>
                      <a:pPr algn="ctr">
                        <a:defRPr sz="1800"/>
                      </a:pPr>
                      <a:r>
                        <a:rPr b="1" sz="2800">
                          <a:latin typeface="Calibri"/>
                          <a:ea typeface="Calibri"/>
                          <a:cs typeface="Calibri"/>
                        </a:rPr>
                        <a:t>Nutrient</a:t>
                      </a:r>
                    </a:p>
                  </a:txBody>
                  <a:tcPr marL="12700" marR="12700" marT="12700" marB="12700" anchor="ctr" anchorCtr="0" horzOverflow="overflow"/>
                </a:tc>
                <a:tc>
                  <a:txBody>
                    <a:bodyPr/>
                    <a:lstStyle/>
                    <a:p>
                      <a:pPr algn="ctr">
                        <a:defRPr sz="1800"/>
                      </a:pPr>
                      <a:r>
                        <a:rPr b="1" sz="2800">
                          <a:latin typeface="Calibri"/>
                          <a:ea typeface="Calibri"/>
                          <a:cs typeface="Calibri"/>
                        </a:rPr>
                        <a:t>Recommended Intake</a:t>
                      </a:r>
                    </a:p>
                  </a:txBody>
                  <a:tcPr marL="12700" marR="12700" marT="12700" marB="12700" anchor="ctr" anchorCtr="0" horzOverflow="overflow"/>
                </a:tc>
                <a:tc>
                  <a:txBody>
                    <a:bodyPr/>
                    <a:lstStyle/>
                    <a:p>
                      <a:pPr algn="ctr">
                        <a:defRPr sz="1800"/>
                      </a:pPr>
                      <a:r>
                        <a:rPr b="1" sz="2800">
                          <a:latin typeface="Calibri"/>
                          <a:ea typeface="Calibri"/>
                          <a:cs typeface="Calibri"/>
                        </a:rPr>
                        <a:t>Role in Conception &amp; Early Pregnancy</a:t>
                      </a:r>
                    </a:p>
                  </a:txBody>
                  <a:tcPr marL="12700" marR="12700" marT="12700" marB="12700" anchor="ctr" anchorCtr="0" horzOverflow="overflow"/>
                </a:tc>
                <a:tc>
                  <a:txBody>
                    <a:bodyPr/>
                    <a:lstStyle/>
                    <a:p>
                      <a:pPr algn="ctr">
                        <a:defRPr sz="1800"/>
                      </a:pPr>
                      <a:r>
                        <a:rPr b="1" sz="2800">
                          <a:latin typeface="Calibri"/>
                          <a:ea typeface="Calibri"/>
                          <a:cs typeface="Calibri"/>
                        </a:rPr>
                        <a:t>Sources</a:t>
                      </a:r>
                    </a:p>
                  </a:txBody>
                  <a:tcPr marL="12700" marR="12700" marT="12700" marB="12700" anchor="ctr" anchorCtr="0" horzOverflow="overflow"/>
                </a:tc>
              </a:tr>
              <a:tr h="869850">
                <a:tc>
                  <a:txBody>
                    <a:bodyPr/>
                    <a:lstStyle/>
                    <a:p>
                      <a:pPr algn="ctr">
                        <a:defRPr sz="1800"/>
                      </a:pPr>
                      <a:r>
                        <a:rPr b="1" sz="2600">
                          <a:latin typeface="Calibri"/>
                          <a:ea typeface="Calibri"/>
                          <a:cs typeface="Calibri"/>
                        </a:rPr>
                        <a:t>Folate (B9)</a:t>
                      </a:r>
                    </a:p>
                  </a:txBody>
                  <a:tcPr marL="12700" marR="12700" marT="12700" marB="12700" anchor="ctr" anchorCtr="0" horzOverflow="overflow"/>
                </a:tc>
                <a:tc>
                  <a:txBody>
                    <a:bodyPr/>
                    <a:lstStyle/>
                    <a:p>
                      <a:pPr algn="ctr">
                        <a:defRPr sz="1800"/>
                      </a:pPr>
                      <a:r>
                        <a:rPr sz="2600">
                          <a:latin typeface="Calibri"/>
                          <a:ea typeface="Calibri"/>
                          <a:cs typeface="Calibri"/>
                        </a:rPr>
                        <a:t>400–800 mcg/day</a:t>
                      </a:r>
                    </a:p>
                  </a:txBody>
                  <a:tcPr marL="12700" marR="12700" marT="12700" marB="12700" anchor="ctr" anchorCtr="0" horzOverflow="overflow"/>
                </a:tc>
                <a:tc>
                  <a:txBody>
                    <a:bodyPr/>
                    <a:lstStyle/>
                    <a:p>
                      <a:pPr algn="ctr">
                        <a:defRPr sz="2600">
                          <a:latin typeface="Calibri"/>
                          <a:ea typeface="Calibri"/>
                          <a:cs typeface="Calibri"/>
                        </a:defRPr>
                      </a:pPr>
                      <a:r>
                        <a:t>Prevents neural tube defects; </a:t>
                      </a:r>
                    </a:p>
                    <a:p>
                      <a:pPr algn="ctr">
                        <a:defRPr sz="2600">
                          <a:latin typeface="Calibri"/>
                          <a:ea typeface="Calibri"/>
                          <a:cs typeface="Calibri"/>
                        </a:defRPr>
                      </a:pPr>
                      <a:r>
                        <a:t>supports DNA synthesis</a:t>
                      </a:r>
                    </a:p>
                  </a:txBody>
                  <a:tcPr marL="12700" marR="12700" marT="12700" marB="12700" anchor="ctr" anchorCtr="0" horzOverflow="overflow"/>
                </a:tc>
                <a:tc>
                  <a:txBody>
                    <a:bodyPr/>
                    <a:lstStyle/>
                    <a:p>
                      <a:pPr algn="ctr">
                        <a:defRPr sz="1800"/>
                      </a:pPr>
                      <a:r>
                        <a:rPr sz="2600">
                          <a:latin typeface="Calibri"/>
                          <a:ea typeface="Calibri"/>
                          <a:cs typeface="Calibri"/>
                        </a:rPr>
                        <a:t>Leafy greens, legumes, fortified grains</a:t>
                      </a:r>
                    </a:p>
                  </a:txBody>
                  <a:tcPr marL="12700" marR="12700" marT="12700" marB="12700" anchor="ctr" anchorCtr="0" horzOverflow="overflow"/>
                </a:tc>
              </a:tr>
              <a:tr h="869850">
                <a:tc>
                  <a:txBody>
                    <a:bodyPr/>
                    <a:lstStyle/>
                    <a:p>
                      <a:pPr algn="ctr">
                        <a:defRPr sz="1800"/>
                      </a:pPr>
                      <a:r>
                        <a:rPr b="1" sz="2600">
                          <a:latin typeface="Calibri"/>
                          <a:ea typeface="Calibri"/>
                          <a:cs typeface="Calibri"/>
                        </a:rPr>
                        <a:t>Iron</a:t>
                      </a:r>
                    </a:p>
                  </a:txBody>
                  <a:tcPr marL="12700" marR="12700" marT="12700" marB="12700" anchor="ctr" anchorCtr="0" horzOverflow="overflow"/>
                </a:tc>
                <a:tc>
                  <a:txBody>
                    <a:bodyPr/>
                    <a:lstStyle/>
                    <a:p>
                      <a:pPr algn="ctr">
                        <a:defRPr sz="1800"/>
                      </a:pPr>
                      <a:r>
                        <a:rPr sz="2600">
                          <a:latin typeface="Calibri"/>
                          <a:ea typeface="Calibri"/>
                          <a:cs typeface="Calibri"/>
                        </a:rPr>
                        <a:t>18 mg/day (women)</a:t>
                      </a:r>
                    </a:p>
                  </a:txBody>
                  <a:tcPr marL="12700" marR="12700" marT="12700" marB="12700" anchor="ctr" anchorCtr="0" horzOverflow="overflow"/>
                </a:tc>
                <a:tc>
                  <a:txBody>
                    <a:bodyPr/>
                    <a:lstStyle/>
                    <a:p>
                      <a:pPr algn="ctr">
                        <a:defRPr sz="2600">
                          <a:latin typeface="Calibri"/>
                          <a:ea typeface="Calibri"/>
                          <a:cs typeface="Calibri"/>
                        </a:defRPr>
                      </a:pPr>
                      <a:r>
                        <a:t>Prevents anemia, supports ovulation </a:t>
                      </a:r>
                    </a:p>
                    <a:p>
                      <a:pPr algn="ctr">
                        <a:defRPr sz="2600">
                          <a:latin typeface="Calibri"/>
                          <a:ea typeface="Calibri"/>
                          <a:cs typeface="Calibri"/>
                        </a:defRPr>
                      </a:pPr>
                      <a:r>
                        <a:t>&amp; implantation</a:t>
                      </a:r>
                    </a:p>
                  </a:txBody>
                  <a:tcPr marL="12700" marR="12700" marT="12700" marB="12700" anchor="ctr" anchorCtr="0" horzOverflow="overflow"/>
                </a:tc>
                <a:tc>
                  <a:txBody>
                    <a:bodyPr/>
                    <a:lstStyle/>
                    <a:p>
                      <a:pPr algn="ctr">
                        <a:defRPr sz="1800"/>
                      </a:pPr>
                      <a:r>
                        <a:rPr sz="2600">
                          <a:latin typeface="Calibri"/>
                          <a:ea typeface="Calibri"/>
                          <a:cs typeface="Calibri"/>
                        </a:rPr>
                        <a:t>Red meat, beans, spinach, fortified cereals</a:t>
                      </a:r>
                    </a:p>
                  </a:txBody>
                  <a:tcPr marL="12700" marR="12700" marT="12700" marB="12700" anchor="ctr" anchorCtr="0" horzOverflow="overflow"/>
                </a:tc>
              </a:tr>
              <a:tr h="869850">
                <a:tc>
                  <a:txBody>
                    <a:bodyPr/>
                    <a:lstStyle/>
                    <a:p>
                      <a:pPr algn="ctr">
                        <a:defRPr sz="1800"/>
                      </a:pPr>
                      <a:r>
                        <a:rPr b="1" sz="2600">
                          <a:latin typeface="Calibri"/>
                          <a:ea typeface="Calibri"/>
                          <a:cs typeface="Calibri"/>
                        </a:rPr>
                        <a:t>Zinc</a:t>
                      </a:r>
                    </a:p>
                  </a:txBody>
                  <a:tcPr marL="12700" marR="12700" marT="12700" marB="12700" anchor="ctr" anchorCtr="0" horzOverflow="overflow"/>
                </a:tc>
                <a:tc>
                  <a:txBody>
                    <a:bodyPr/>
                    <a:lstStyle/>
                    <a:p>
                      <a:pPr algn="ctr">
                        <a:defRPr sz="1800"/>
                      </a:pPr>
                      <a:r>
                        <a:rPr sz="2600">
                          <a:latin typeface="Calibri"/>
                          <a:ea typeface="Calibri"/>
                          <a:cs typeface="Calibri"/>
                        </a:rPr>
                        <a:t>8 mg/day (women), 11 mg/day (men)</a:t>
                      </a:r>
                    </a:p>
                  </a:txBody>
                  <a:tcPr marL="12700" marR="12700" marT="12700" marB="12700" anchor="ctr" anchorCtr="0" horzOverflow="overflow"/>
                </a:tc>
                <a:tc>
                  <a:txBody>
                    <a:bodyPr/>
                    <a:lstStyle/>
                    <a:p>
                      <a:pPr algn="ctr">
                        <a:defRPr sz="2600">
                          <a:latin typeface="Calibri"/>
                          <a:ea typeface="Calibri"/>
                          <a:cs typeface="Calibri"/>
                        </a:defRPr>
                      </a:pPr>
                      <a:r>
                        <a:t>Sperm production, egg maturation, </a:t>
                      </a:r>
                    </a:p>
                    <a:p>
                      <a:pPr algn="ctr">
                        <a:defRPr sz="2600">
                          <a:latin typeface="Calibri"/>
                          <a:ea typeface="Calibri"/>
                          <a:cs typeface="Calibri"/>
                        </a:defRPr>
                      </a:pPr>
                      <a:r>
                        <a:t>hormone regulation</a:t>
                      </a:r>
                    </a:p>
                  </a:txBody>
                  <a:tcPr marL="12700" marR="12700" marT="12700" marB="12700" anchor="ctr" anchorCtr="0" horzOverflow="overflow"/>
                </a:tc>
                <a:tc>
                  <a:txBody>
                    <a:bodyPr/>
                    <a:lstStyle/>
                    <a:p>
                      <a:pPr algn="ctr">
                        <a:defRPr sz="1800"/>
                      </a:pPr>
                      <a:r>
                        <a:rPr sz="2600">
                          <a:latin typeface="Calibri"/>
                          <a:ea typeface="Calibri"/>
                          <a:cs typeface="Calibri"/>
                        </a:rPr>
                        <a:t>Meat, shellfish, seeds, nuts</a:t>
                      </a:r>
                    </a:p>
                  </a:txBody>
                  <a:tcPr marL="12700" marR="12700" marT="12700" marB="12700" anchor="ctr" anchorCtr="0" horzOverflow="overflow"/>
                </a:tc>
              </a:tr>
              <a:tr h="869850">
                <a:tc>
                  <a:txBody>
                    <a:bodyPr/>
                    <a:lstStyle/>
                    <a:p>
                      <a:pPr algn="ctr">
                        <a:defRPr sz="1800"/>
                      </a:pPr>
                      <a:r>
                        <a:rPr b="1" sz="2600">
                          <a:latin typeface="Calibri"/>
                          <a:ea typeface="Calibri"/>
                          <a:cs typeface="Calibri"/>
                        </a:rPr>
                        <a:t>Omega-3 Fatty Acids (DHA, EPA)</a:t>
                      </a:r>
                    </a:p>
                  </a:txBody>
                  <a:tcPr marL="12700" marR="12700" marT="12700" marB="12700" anchor="ctr" anchorCtr="0" horzOverflow="overflow"/>
                </a:tc>
                <a:tc>
                  <a:txBody>
                    <a:bodyPr/>
                    <a:lstStyle/>
                    <a:p>
                      <a:pPr algn="ctr">
                        <a:defRPr sz="1800"/>
                      </a:pPr>
                      <a:r>
                        <a:rPr sz="2600">
                          <a:latin typeface="Calibri"/>
                          <a:ea typeface="Calibri"/>
                          <a:cs typeface="Calibri"/>
                        </a:rPr>
                        <a:t>250–500 mg/day</a:t>
                      </a:r>
                    </a:p>
                  </a:txBody>
                  <a:tcPr marL="12700" marR="12700" marT="12700" marB="12700" anchor="ctr" anchorCtr="0" horzOverflow="overflow"/>
                </a:tc>
                <a:tc>
                  <a:txBody>
                    <a:bodyPr/>
                    <a:lstStyle/>
                    <a:p>
                      <a:pPr algn="ctr">
                        <a:defRPr sz="2600">
                          <a:latin typeface="Calibri"/>
                          <a:ea typeface="Calibri"/>
                          <a:cs typeface="Calibri"/>
                        </a:defRPr>
                      </a:pPr>
                      <a:r>
                        <a:t>Improves egg quality, supports </a:t>
                      </a:r>
                    </a:p>
                    <a:p>
                      <a:pPr algn="ctr">
                        <a:defRPr sz="2600">
                          <a:latin typeface="Calibri"/>
                          <a:ea typeface="Calibri"/>
                          <a:cs typeface="Calibri"/>
                        </a:defRPr>
                      </a:pPr>
                      <a:r>
                        <a:t>embryo development</a:t>
                      </a:r>
                    </a:p>
                  </a:txBody>
                  <a:tcPr marL="12700" marR="12700" marT="12700" marB="12700" anchor="ctr" anchorCtr="0" horzOverflow="overflow"/>
                </a:tc>
                <a:tc>
                  <a:txBody>
                    <a:bodyPr/>
                    <a:lstStyle/>
                    <a:p>
                      <a:pPr algn="ctr">
                        <a:defRPr sz="1800"/>
                      </a:pPr>
                      <a:r>
                        <a:rPr sz="2600">
                          <a:latin typeface="Calibri"/>
                          <a:ea typeface="Calibri"/>
                          <a:cs typeface="Calibri"/>
                        </a:rPr>
                        <a:t>Fatty fish (low mercury), flax, chia</a:t>
                      </a:r>
                    </a:p>
                  </a:txBody>
                  <a:tcPr marL="12700" marR="12700" marT="12700" marB="12700" anchor="ctr" anchorCtr="0" horzOverflow="overflow"/>
                </a:tc>
              </a:tr>
              <a:tr h="869850">
                <a:tc>
                  <a:txBody>
                    <a:bodyPr/>
                    <a:lstStyle/>
                    <a:p>
                      <a:pPr algn="ctr">
                        <a:defRPr sz="1800"/>
                      </a:pPr>
                      <a:r>
                        <a:rPr b="1" sz="2600">
                          <a:latin typeface="Calibri"/>
                          <a:ea typeface="Calibri"/>
                          <a:cs typeface="Calibri"/>
                        </a:rPr>
                        <a:t>Vitamin D</a:t>
                      </a:r>
                    </a:p>
                  </a:txBody>
                  <a:tcPr marL="12700" marR="12700" marT="12700" marB="12700" anchor="ctr" anchorCtr="0" horzOverflow="overflow"/>
                </a:tc>
                <a:tc>
                  <a:txBody>
                    <a:bodyPr/>
                    <a:lstStyle/>
                    <a:p>
                      <a:pPr algn="ctr">
                        <a:defRPr sz="1800"/>
                      </a:pPr>
                      <a:r>
                        <a:rPr sz="2600">
                          <a:latin typeface="Calibri"/>
                          <a:ea typeface="Calibri"/>
                          <a:cs typeface="Calibri"/>
                        </a:rPr>
                        <a:t>600 IU/day</a:t>
                      </a:r>
                    </a:p>
                  </a:txBody>
                  <a:tcPr marL="12700" marR="12700" marT="12700" marB="12700" anchor="ctr" anchorCtr="0" horzOverflow="overflow"/>
                </a:tc>
                <a:tc>
                  <a:txBody>
                    <a:bodyPr/>
                    <a:lstStyle/>
                    <a:p>
                      <a:pPr algn="ctr">
                        <a:defRPr sz="1800"/>
                      </a:pPr>
                      <a:r>
                        <a:rPr sz="2600">
                          <a:latin typeface="Calibri"/>
                          <a:ea typeface="Calibri"/>
                          <a:cs typeface="Calibri"/>
                        </a:rPr>
                        <a:t>Regulates reproductive hormones, supports bone &amp; immune health</a:t>
                      </a:r>
                    </a:p>
                  </a:txBody>
                  <a:tcPr marL="12700" marR="12700" marT="12700" marB="12700" anchor="ctr" anchorCtr="0" horzOverflow="overflow"/>
                </a:tc>
                <a:tc>
                  <a:txBody>
                    <a:bodyPr/>
                    <a:lstStyle/>
                    <a:p>
                      <a:pPr algn="ctr">
                        <a:defRPr sz="1800"/>
                      </a:pPr>
                      <a:r>
                        <a:rPr sz="2600">
                          <a:latin typeface="Calibri"/>
                          <a:ea typeface="Calibri"/>
                          <a:cs typeface="Calibri"/>
                        </a:rPr>
                        <a:t>Sunlight, fortified dairy, fatty fish</a:t>
                      </a:r>
                    </a:p>
                  </a:txBody>
                  <a:tcPr marL="12700" marR="12700" marT="12700" marB="12700" anchor="ctr" anchorCtr="0" horzOverflow="overflow"/>
                </a:tc>
              </a:tr>
              <a:tr h="561200">
                <a:tc>
                  <a:txBody>
                    <a:bodyPr/>
                    <a:lstStyle/>
                    <a:p>
                      <a:pPr algn="ctr">
                        <a:defRPr sz="1800"/>
                      </a:pPr>
                      <a:r>
                        <a:rPr b="1" sz="2600">
                          <a:latin typeface="Calibri"/>
                          <a:ea typeface="Calibri"/>
                          <a:cs typeface="Calibri"/>
                        </a:rPr>
                        <a:t>Iodine</a:t>
                      </a:r>
                    </a:p>
                  </a:txBody>
                  <a:tcPr marL="12700" marR="12700" marT="12700" marB="12700" anchor="ctr" anchorCtr="0" horzOverflow="overflow"/>
                </a:tc>
                <a:tc>
                  <a:txBody>
                    <a:bodyPr/>
                    <a:lstStyle/>
                    <a:p>
                      <a:pPr algn="ctr">
                        <a:defRPr sz="1800"/>
                      </a:pPr>
                      <a:r>
                        <a:rPr sz="2600">
                          <a:latin typeface="Calibri"/>
                          <a:ea typeface="Calibri"/>
                          <a:cs typeface="Calibri"/>
                        </a:rPr>
                        <a:t>150 mcg/day</a:t>
                      </a:r>
                    </a:p>
                  </a:txBody>
                  <a:tcPr marL="12700" marR="12700" marT="12700" marB="12700" anchor="ctr" anchorCtr="0" horzOverflow="overflow"/>
                </a:tc>
                <a:tc>
                  <a:txBody>
                    <a:bodyPr/>
                    <a:lstStyle/>
                    <a:p>
                      <a:pPr algn="ctr">
                        <a:defRPr sz="2600">
                          <a:latin typeface="Calibri"/>
                          <a:ea typeface="Calibri"/>
                          <a:cs typeface="Calibri"/>
                        </a:defRPr>
                      </a:pPr>
                      <a:r>
                        <a:t>Thyroid hormone synthesis for </a:t>
                      </a:r>
                    </a:p>
                    <a:p>
                      <a:pPr algn="ctr">
                        <a:defRPr sz="2600">
                          <a:latin typeface="Calibri"/>
                          <a:ea typeface="Calibri"/>
                          <a:cs typeface="Calibri"/>
                        </a:defRPr>
                      </a:pPr>
                      <a:r>
                        <a:t>fetal brain development</a:t>
                      </a:r>
                    </a:p>
                  </a:txBody>
                  <a:tcPr marL="12700" marR="12700" marT="12700" marB="12700" anchor="ctr" anchorCtr="0" horzOverflow="overflow"/>
                </a:tc>
                <a:tc>
                  <a:txBody>
                    <a:bodyPr/>
                    <a:lstStyle/>
                    <a:p>
                      <a:pPr algn="ctr">
                        <a:defRPr sz="1800"/>
                      </a:pPr>
                      <a:r>
                        <a:rPr sz="2600">
                          <a:latin typeface="Calibri"/>
                          <a:ea typeface="Calibri"/>
                          <a:cs typeface="Calibri"/>
                        </a:rPr>
                        <a:t>Iodized salt, dairy, seafood</a:t>
                      </a:r>
                    </a:p>
                  </a:txBody>
                  <a:tcPr marL="12700" marR="12700" marT="12700" marB="12700" anchor="ctr" anchorCtr="0" horzOverflow="overflow"/>
                </a:tc>
              </a:tr>
              <a:tr h="869850">
                <a:tc>
                  <a:txBody>
                    <a:bodyPr/>
                    <a:lstStyle/>
                    <a:p>
                      <a:pPr algn="ctr">
                        <a:defRPr sz="1800"/>
                      </a:pPr>
                      <a:r>
                        <a:rPr b="1" sz="2600">
                          <a:latin typeface="Calibri"/>
                          <a:ea typeface="Calibri"/>
                          <a:cs typeface="Calibri"/>
                        </a:rPr>
                        <a:t>B12</a:t>
                      </a:r>
                    </a:p>
                  </a:txBody>
                  <a:tcPr marL="12700" marR="12700" marT="12700" marB="12700" anchor="ctr" anchorCtr="0" horzOverflow="overflow"/>
                </a:tc>
                <a:tc>
                  <a:txBody>
                    <a:bodyPr/>
                    <a:lstStyle/>
                    <a:p>
                      <a:pPr algn="ctr">
                        <a:defRPr sz="1800"/>
                      </a:pPr>
                      <a:r>
                        <a:rPr sz="2600">
                          <a:latin typeface="Calibri"/>
                          <a:ea typeface="Calibri"/>
                          <a:cs typeface="Calibri"/>
                        </a:rPr>
                        <a:t>2.4 mcg/day</a:t>
                      </a:r>
                    </a:p>
                  </a:txBody>
                  <a:tcPr marL="12700" marR="12700" marT="12700" marB="12700" anchor="ctr" anchorCtr="0" horzOverflow="overflow"/>
                </a:tc>
                <a:tc>
                  <a:txBody>
                    <a:bodyPr/>
                    <a:lstStyle/>
                    <a:p>
                      <a:pPr algn="ctr">
                        <a:defRPr sz="2600">
                          <a:latin typeface="Calibri"/>
                          <a:ea typeface="Calibri"/>
                          <a:cs typeface="Calibri"/>
                        </a:defRPr>
                      </a:pPr>
                      <a:r>
                        <a:t>Works with folate in DNA synthesis,</a:t>
                      </a:r>
                    </a:p>
                    <a:p>
                      <a:pPr algn="ctr">
                        <a:defRPr sz="2600">
                          <a:latin typeface="Calibri"/>
                          <a:ea typeface="Calibri"/>
                          <a:cs typeface="Calibri"/>
                        </a:defRPr>
                      </a:pPr>
                      <a:r>
                        <a:t> red blood cell formation</a:t>
                      </a:r>
                    </a:p>
                  </a:txBody>
                  <a:tcPr marL="12700" marR="12700" marT="12700" marB="12700" anchor="ctr" anchorCtr="0" horzOverflow="overflow"/>
                </a:tc>
                <a:tc>
                  <a:txBody>
                    <a:bodyPr/>
                    <a:lstStyle/>
                    <a:p>
                      <a:pPr algn="ctr">
                        <a:defRPr sz="1800"/>
                      </a:pPr>
                      <a:r>
                        <a:rPr sz="2600">
                          <a:latin typeface="Calibri"/>
                          <a:ea typeface="Calibri"/>
                          <a:cs typeface="Calibri"/>
                        </a:rPr>
                        <a:t>Meat, eggs, dairy, fortified plant foods</a:t>
                      </a:r>
                    </a:p>
                  </a:txBody>
                  <a:tcPr marL="12700" marR="12700" marT="12700" marB="12700" anchor="ctr" anchorCtr="0" horzOverflow="overflow"/>
                </a:tc>
              </a:tr>
            </a:tbl>
          </a:graphicData>
        </a:graphic>
      </p:graphicFrame>
      <p:sp>
        <p:nvSpPr>
          <p:cNvPr id="156" name="Google Shape;121;p7"/>
          <p:cNvSpPr txBox="1"/>
          <p:nvPr>
            <p:ph type="sldNum" sz="quarter" idx="4294967295"/>
          </p:nvPr>
        </p:nvSpPr>
        <p:spPr>
          <a:xfrm>
            <a:off x="8505368" y="6429122"/>
            <a:ext cx="181292"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57" name="Google Shape;122;p7"/>
          <p:cNvSpPr/>
          <p:nvPr/>
        </p:nvSpPr>
        <p:spPr>
          <a:xfrm>
            <a:off x="16678474" y="13921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158" name="Google Shape;123;p7"/>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7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66" name="Google Shape;806;p71"/>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767" name="Google Shape;807;p71"/>
          <p:cNvSpPr txBox="1"/>
          <p:nvPr/>
        </p:nvSpPr>
        <p:spPr>
          <a:xfrm>
            <a:off x="1306851" y="966858"/>
            <a:ext cx="16552373"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Motility</a:t>
            </a:r>
          </a:p>
        </p:txBody>
      </p:sp>
      <p:sp>
        <p:nvSpPr>
          <p:cNvPr id="768" name="Google Shape;808;p71"/>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769" name="Google Shape;809;p71"/>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770" name="Google Shape;810;p71"/>
          <p:cNvSpPr txBox="1"/>
          <p:nvPr/>
        </p:nvSpPr>
        <p:spPr>
          <a:xfrm>
            <a:off x="1452730" y="3788743"/>
            <a:ext cx="14262301" cy="4816445"/>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defRPr b="1" sz="3600">
                <a:latin typeface="Calibri"/>
                <a:ea typeface="Calibri"/>
                <a:cs typeface="Calibri"/>
                <a:sym typeface="Calibri"/>
              </a:defRPr>
            </a:pPr>
            <a:r>
              <a:t>Types of GI Motility:</a:t>
            </a:r>
          </a:p>
          <a:p>
            <a:pPr>
              <a:spcBef>
                <a:spcPts val="1200"/>
              </a:spcBef>
            </a:pPr>
            <a:endParaRPr b="1" sz="3600">
              <a:latin typeface="Calibri"/>
              <a:ea typeface="Calibri"/>
              <a:cs typeface="Calibri"/>
              <a:sym typeface="Calibri"/>
            </a:endParaRPr>
          </a:p>
          <a:p>
            <a:pPr marL="457200" indent="-317500">
              <a:spcBef>
                <a:spcPts val="1200"/>
              </a:spcBef>
              <a:buClr>
                <a:srgbClr val="000000"/>
              </a:buClr>
              <a:buSzPts val="3600"/>
              <a:buFont typeface="Times Roman"/>
              <a:buChar char="•"/>
              <a:defRPr b="1" sz="3600">
                <a:latin typeface="Calibri"/>
                <a:ea typeface="Calibri"/>
                <a:cs typeface="Calibri"/>
                <a:sym typeface="Calibri"/>
              </a:defRPr>
            </a:pPr>
            <a:r>
              <a:t>Peristalsis:</a:t>
            </a:r>
            <a:r>
              <a:rPr b="0"/>
              <a:t> propulsive wave contractions (esophagus → colon)</a:t>
            </a:r>
          </a:p>
          <a:p>
            <a:pPr marL="457200" indent="-317500">
              <a:spcBef>
                <a:spcPts val="1200"/>
              </a:spcBef>
              <a:buClr>
                <a:srgbClr val="000000"/>
              </a:buClr>
              <a:buSzPts val="3600"/>
              <a:buFont typeface="Times Roman"/>
              <a:buChar char="•"/>
              <a:defRPr b="1" sz="3600">
                <a:latin typeface="Calibri"/>
                <a:ea typeface="Calibri"/>
                <a:cs typeface="Calibri"/>
                <a:sym typeface="Calibri"/>
              </a:defRPr>
            </a:pPr>
            <a:r>
              <a:t>Segmentation:</a:t>
            </a:r>
            <a:r>
              <a:rPr b="0"/>
              <a:t> rhythmic mixing contractions in the small intestine</a:t>
            </a:r>
          </a:p>
          <a:p>
            <a:pPr marL="457200" indent="-317500">
              <a:spcBef>
                <a:spcPts val="1200"/>
              </a:spcBef>
              <a:buClr>
                <a:srgbClr val="000000"/>
              </a:buClr>
              <a:buSzPts val="3600"/>
              <a:buFont typeface="Times Roman"/>
              <a:buChar char="•"/>
              <a:defRPr b="1" sz="3600">
                <a:latin typeface="Calibri"/>
                <a:ea typeface="Calibri"/>
                <a:cs typeface="Calibri"/>
                <a:sym typeface="Calibri"/>
              </a:defRPr>
            </a:pPr>
            <a:r>
              <a:t>Tonic contractions:</a:t>
            </a:r>
            <a:r>
              <a:rPr b="0"/>
              <a:t> maintain sphincter tone</a:t>
            </a:r>
          </a:p>
          <a:p>
            <a:pPr marL="457200" indent="-317500">
              <a:spcBef>
                <a:spcPts val="1200"/>
              </a:spcBef>
              <a:buClr>
                <a:srgbClr val="000000"/>
              </a:buClr>
              <a:buSzPts val="3600"/>
              <a:buFont typeface="Times Roman"/>
              <a:buChar char="•"/>
              <a:defRPr b="1" sz="3600">
                <a:latin typeface="Calibri"/>
                <a:ea typeface="Calibri"/>
                <a:cs typeface="Calibri"/>
                <a:sym typeface="Calibri"/>
              </a:defRPr>
            </a:pPr>
            <a:r>
              <a:t>Migrating motor complex (MMC):</a:t>
            </a:r>
            <a:r>
              <a:rPr b="0"/>
              <a:t> fasting motility pattern</a:t>
            </a:r>
          </a:p>
          <a:p>
            <a:pPr marL="457200" indent="-317500">
              <a:spcBef>
                <a:spcPts val="1200"/>
              </a:spcBef>
              <a:buClr>
                <a:srgbClr val="000000"/>
              </a:buClr>
              <a:buSzPts val="3600"/>
              <a:buFont typeface="Times Roman"/>
              <a:buChar char="•"/>
              <a:defRPr sz="3600">
                <a:latin typeface="Calibri"/>
                <a:ea typeface="Calibri"/>
                <a:cs typeface="Calibri"/>
                <a:sym typeface="Calibri"/>
              </a:defRPr>
            </a:pPr>
            <a:r>
              <a:t>Controlled by the </a:t>
            </a:r>
            <a:r>
              <a:rPr b="1"/>
              <a:t>enteric nervous system</a:t>
            </a:r>
            <a:r>
              <a:t> and </a:t>
            </a:r>
            <a:r>
              <a:rPr b="1"/>
              <a:t>autonomic input</a:t>
            </a:r>
          </a:p>
        </p:txBody>
      </p:sp>
      <p:sp>
        <p:nvSpPr>
          <p:cNvPr id="771" name="Google Shape;811;p71"/>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772" name="Google Shape;812;p71"/>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773" name="Google Shape;813;p71"/>
          <p:cNvSpPr/>
          <p:nvPr/>
        </p:nvSpPr>
        <p:spPr>
          <a:xfrm>
            <a:off x="16623825" y="937199"/>
            <a:ext cx="1235400" cy="1211701"/>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7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77" name="Google Shape;818;p72"/>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778" name="Google Shape;819;p72"/>
          <p:cNvSpPr txBox="1"/>
          <p:nvPr/>
        </p:nvSpPr>
        <p:spPr>
          <a:xfrm>
            <a:off x="1306851" y="966858"/>
            <a:ext cx="16552373"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Secretory Function</a:t>
            </a:r>
          </a:p>
        </p:txBody>
      </p:sp>
      <p:sp>
        <p:nvSpPr>
          <p:cNvPr id="779" name="Google Shape;820;p72"/>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780" name="Google Shape;821;p72"/>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781" name="Google Shape;822;p72"/>
          <p:cNvSpPr txBox="1"/>
          <p:nvPr/>
        </p:nvSpPr>
        <p:spPr>
          <a:xfrm>
            <a:off x="653702" y="3520149"/>
            <a:ext cx="7765199" cy="6216249"/>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defRPr b="1" sz="3500">
                <a:latin typeface="Calibri"/>
                <a:ea typeface="Calibri"/>
                <a:cs typeface="Calibri"/>
                <a:sym typeface="Calibri"/>
              </a:defRPr>
            </a:pPr>
            <a:r>
              <a:t>Major Secretions:</a:t>
            </a:r>
          </a:p>
          <a:p>
            <a:pPr marL="457200" indent="-311150">
              <a:spcBef>
                <a:spcPts val="1200"/>
              </a:spcBef>
              <a:buClr>
                <a:srgbClr val="000000"/>
              </a:buClr>
              <a:buSzPts val="3500"/>
              <a:buFont typeface="Times Roman"/>
              <a:buChar char="•"/>
              <a:defRPr b="1" sz="3500">
                <a:latin typeface="Calibri"/>
                <a:ea typeface="Calibri"/>
                <a:cs typeface="Calibri"/>
                <a:sym typeface="Calibri"/>
              </a:defRPr>
            </a:pPr>
            <a:r>
              <a:t>Saliva:</a:t>
            </a:r>
            <a:r>
              <a:rPr b="0"/>
              <a:t> amylase, lipase, mucus</a:t>
            </a:r>
          </a:p>
          <a:p>
            <a:pPr marL="457200" indent="-311150">
              <a:spcBef>
                <a:spcPts val="1200"/>
              </a:spcBef>
              <a:buClr>
                <a:srgbClr val="000000"/>
              </a:buClr>
              <a:buSzPts val="3500"/>
              <a:buFont typeface="Times Roman"/>
              <a:buChar char="•"/>
              <a:defRPr b="1" sz="3500">
                <a:latin typeface="Calibri"/>
                <a:ea typeface="Calibri"/>
                <a:cs typeface="Calibri"/>
                <a:sym typeface="Calibri"/>
              </a:defRPr>
            </a:pPr>
            <a:r>
              <a:t>Gastric glands:</a:t>
            </a:r>
            <a:r>
              <a:rPr b="0"/>
              <a:t> HCl, pepsinogen, intrinsic factor, mucus</a:t>
            </a:r>
          </a:p>
          <a:p>
            <a:pPr marL="457200" indent="-311150">
              <a:spcBef>
                <a:spcPts val="1200"/>
              </a:spcBef>
              <a:buClr>
                <a:srgbClr val="000000"/>
              </a:buClr>
              <a:buSzPts val="3500"/>
              <a:buFont typeface="Times Roman"/>
              <a:buChar char="•"/>
              <a:defRPr b="1" sz="3500">
                <a:latin typeface="Calibri"/>
                <a:ea typeface="Calibri"/>
                <a:cs typeface="Calibri"/>
                <a:sym typeface="Calibri"/>
              </a:defRPr>
            </a:pPr>
            <a:r>
              <a:t>Pancreas:</a:t>
            </a:r>
            <a:r>
              <a:rPr b="0"/>
              <a:t> enzymes (amylase, lipase, proteases), bicarbonate</a:t>
            </a:r>
          </a:p>
          <a:p>
            <a:pPr marL="457200" indent="-311150">
              <a:spcBef>
                <a:spcPts val="1200"/>
              </a:spcBef>
              <a:buClr>
                <a:srgbClr val="000000"/>
              </a:buClr>
              <a:buSzPts val="3500"/>
              <a:buFont typeface="Times Roman"/>
              <a:buChar char="•"/>
              <a:defRPr b="1" sz="3500">
                <a:latin typeface="Calibri"/>
                <a:ea typeface="Calibri"/>
                <a:cs typeface="Calibri"/>
                <a:sym typeface="Calibri"/>
              </a:defRPr>
            </a:pPr>
            <a:r>
              <a:t>Liver &amp; gallbladder:</a:t>
            </a:r>
            <a:r>
              <a:rPr b="0"/>
              <a:t> bile acids for fat emulsification</a:t>
            </a:r>
          </a:p>
          <a:p>
            <a:pPr marL="457200" indent="-311150">
              <a:spcBef>
                <a:spcPts val="1200"/>
              </a:spcBef>
              <a:buClr>
                <a:srgbClr val="000000"/>
              </a:buClr>
              <a:buSzPts val="3500"/>
              <a:buFont typeface="Times Roman"/>
              <a:buChar char="•"/>
              <a:defRPr b="1" sz="3500">
                <a:latin typeface="Calibri"/>
                <a:ea typeface="Calibri"/>
                <a:cs typeface="Calibri"/>
                <a:sym typeface="Calibri"/>
              </a:defRPr>
            </a:pPr>
            <a:r>
              <a:t>Small intestine:</a:t>
            </a:r>
            <a:r>
              <a:rPr b="0"/>
              <a:t> mucus, disaccharidases, peptidases</a:t>
            </a:r>
          </a:p>
        </p:txBody>
      </p:sp>
      <p:sp>
        <p:nvSpPr>
          <p:cNvPr id="782" name="Google Shape;823;p72"/>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783" name="Google Shape;824;p72"/>
          <p:cNvSpPr/>
          <p:nvPr/>
        </p:nvSpPr>
        <p:spPr>
          <a:xfrm>
            <a:off x="16623825" y="937199"/>
            <a:ext cx="1235400" cy="1211701"/>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784" name="Google Shape;825;p72"/>
          <p:cNvSpPr txBox="1"/>
          <p:nvPr/>
        </p:nvSpPr>
        <p:spPr>
          <a:xfrm>
            <a:off x="9777000" y="3520149"/>
            <a:ext cx="8197200" cy="5365349"/>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spcBef>
                <a:spcPts val="1200"/>
              </a:spcBef>
              <a:defRPr b="1" sz="3500">
                <a:latin typeface="Calibri"/>
                <a:ea typeface="Calibri"/>
                <a:cs typeface="Calibri"/>
                <a:sym typeface="Calibri"/>
              </a:defRPr>
            </a:pPr>
            <a:r>
              <a:t>Three hormones are especially high yield:</a:t>
            </a:r>
          </a:p>
          <a:p>
            <a:pPr marL="457200" indent="-311150">
              <a:spcBef>
                <a:spcPts val="1200"/>
              </a:spcBef>
              <a:buClr>
                <a:srgbClr val="000000"/>
              </a:buClr>
              <a:buSzPts val="3500"/>
              <a:buFont typeface="Times Roman"/>
              <a:buChar char="•"/>
              <a:defRPr sz="3500">
                <a:latin typeface="Calibri"/>
                <a:ea typeface="Calibri"/>
                <a:cs typeface="Calibri"/>
                <a:sym typeface="Calibri"/>
              </a:defRPr>
            </a:pPr>
            <a:r>
              <a:t>Gastrin (released by G cells in stomach) → gastric acid secretion from parietal cells</a:t>
            </a:r>
          </a:p>
          <a:p>
            <a:pPr marL="457200" indent="-311150">
              <a:spcBef>
                <a:spcPts val="1200"/>
              </a:spcBef>
              <a:buClr>
                <a:srgbClr val="000000"/>
              </a:buClr>
              <a:buSzPts val="3500"/>
              <a:buFont typeface="Times Roman"/>
              <a:buChar char="•"/>
              <a:defRPr sz="3500">
                <a:latin typeface="Calibri"/>
                <a:ea typeface="Calibri"/>
                <a:cs typeface="Calibri"/>
                <a:sym typeface="Calibri"/>
              </a:defRPr>
            </a:pPr>
            <a:r>
              <a:t>Secretin (released by S cells in duodenum) → pancreatic bicarbonate from pancreas which neutralizes stomach acid</a:t>
            </a:r>
          </a:p>
          <a:p>
            <a:pPr marL="457200" indent="-311150">
              <a:spcBef>
                <a:spcPts val="1200"/>
              </a:spcBef>
              <a:buClr>
                <a:srgbClr val="000000"/>
              </a:buClr>
              <a:buSzPts val="3500"/>
              <a:buFont typeface="Times Roman"/>
              <a:buChar char="•"/>
              <a:defRPr sz="3500">
                <a:latin typeface="Calibri"/>
                <a:ea typeface="Calibri"/>
                <a:cs typeface="Calibri"/>
                <a:sym typeface="Calibri"/>
              </a:defRPr>
            </a:pPr>
            <a:r>
              <a:t>CCK (Cholecystokinin)  (released by I cells in duodenum &amp; jejunum) → pancreatic enzymes and bile release (from GB)</a:t>
            </a:r>
          </a:p>
        </p:txBody>
      </p:sp>
      <p:sp>
        <p:nvSpPr>
          <p:cNvPr id="785" name="Google Shape;826;p72"/>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7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89" name="Google Shape;831;p73"/>
          <p:cNvSpPr/>
          <p:nvPr/>
        </p:nvSpPr>
        <p:spPr>
          <a:xfrm>
            <a:off x="-528002" y="0"/>
            <a:ext cx="11891402"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790" name="Google Shape;832;p73"/>
          <p:cNvSpPr txBox="1"/>
          <p:nvPr/>
        </p:nvSpPr>
        <p:spPr>
          <a:xfrm>
            <a:off x="1306851" y="966858"/>
            <a:ext cx="16552373"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Absorptive Regions</a:t>
            </a:r>
          </a:p>
        </p:txBody>
      </p:sp>
      <p:sp>
        <p:nvSpPr>
          <p:cNvPr id="791" name="Google Shape;833;p73"/>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792" name="Google Shape;834;p73"/>
          <p:cNvSpPr txBox="1"/>
          <p:nvPr/>
        </p:nvSpPr>
        <p:spPr>
          <a:xfrm>
            <a:off x="653702" y="3256074"/>
            <a:ext cx="7929599" cy="6797646"/>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defRPr b="1" sz="3600">
                <a:latin typeface="Calibri"/>
                <a:ea typeface="Calibri"/>
                <a:cs typeface="Calibri"/>
                <a:sym typeface="Calibri"/>
              </a:defRPr>
            </a:pPr>
            <a:r>
              <a:t>Key Absorptive Regions:</a:t>
            </a:r>
          </a:p>
          <a:p>
            <a:pPr lvl="2" marL="736600" indent="-317500">
              <a:spcBef>
                <a:spcPts val="1200"/>
              </a:spcBef>
              <a:buClr>
                <a:srgbClr val="000000"/>
              </a:buClr>
              <a:buSzPts val="3600"/>
              <a:buFont typeface="Times Roman"/>
              <a:buChar char="•"/>
              <a:defRPr b="1" sz="3600">
                <a:latin typeface="Calibri"/>
                <a:ea typeface="Calibri"/>
                <a:cs typeface="Calibri"/>
                <a:sym typeface="Calibri"/>
              </a:defRPr>
            </a:pPr>
            <a:r>
              <a:t>Duodenum:</a:t>
            </a:r>
            <a:r>
              <a:rPr b="0"/>
              <a:t> minerals (Fe, Ca, Mg)</a:t>
            </a:r>
          </a:p>
          <a:p>
            <a:pPr lvl="2" marL="736600" indent="-317500">
              <a:spcBef>
                <a:spcPts val="1200"/>
              </a:spcBef>
              <a:buClr>
                <a:srgbClr val="000000"/>
              </a:buClr>
              <a:buSzPts val="3600"/>
              <a:buFont typeface="Times Roman"/>
              <a:buChar char="•"/>
              <a:defRPr b="1" sz="3600">
                <a:latin typeface="Calibri"/>
                <a:ea typeface="Calibri"/>
                <a:cs typeface="Calibri"/>
                <a:sym typeface="Calibri"/>
              </a:defRPr>
            </a:pPr>
            <a:r>
              <a:t>Jejunum:</a:t>
            </a:r>
            <a:r>
              <a:rPr b="0"/>
              <a:t> carbohydrates, proteins, vitamins, lipids</a:t>
            </a:r>
          </a:p>
          <a:p>
            <a:pPr lvl="2" marL="736600" indent="-317500">
              <a:spcBef>
                <a:spcPts val="1200"/>
              </a:spcBef>
              <a:buClr>
                <a:srgbClr val="000000"/>
              </a:buClr>
              <a:buSzPts val="3600"/>
              <a:buFont typeface="Times Roman"/>
              <a:buChar char="•"/>
              <a:defRPr b="1" sz="3600">
                <a:latin typeface="Calibri"/>
                <a:ea typeface="Calibri"/>
                <a:cs typeface="Calibri"/>
                <a:sym typeface="Calibri"/>
              </a:defRPr>
            </a:pPr>
            <a:r>
              <a:t>Ileum:</a:t>
            </a:r>
            <a:r>
              <a:rPr b="0"/>
              <a:t> bile salts, vitamin B12</a:t>
            </a:r>
          </a:p>
          <a:p>
            <a:pPr>
              <a:spcBef>
                <a:spcPts val="1200"/>
              </a:spcBef>
              <a:defRPr b="1" sz="3600">
                <a:latin typeface="Calibri"/>
                <a:ea typeface="Calibri"/>
                <a:cs typeface="Calibri"/>
                <a:sym typeface="Calibri"/>
              </a:defRPr>
            </a:pPr>
            <a:r>
              <a:t>Mechanisms:</a:t>
            </a:r>
          </a:p>
          <a:p>
            <a:pPr lvl="2" marL="736600" indent="-317500">
              <a:spcBef>
                <a:spcPts val="1200"/>
              </a:spcBef>
              <a:buClr>
                <a:srgbClr val="000000"/>
              </a:buClr>
              <a:buSzPts val="3600"/>
              <a:buFont typeface="Calibri"/>
              <a:buChar char="•"/>
              <a:defRPr sz="3600">
                <a:latin typeface="Calibri"/>
                <a:ea typeface="Calibri"/>
                <a:cs typeface="Calibri"/>
                <a:sym typeface="Calibri"/>
              </a:defRPr>
            </a:pPr>
            <a:r>
              <a:t>Passive diffusion</a:t>
            </a:r>
          </a:p>
          <a:p>
            <a:pPr lvl="2" marL="736600" indent="-317500">
              <a:spcBef>
                <a:spcPts val="1200"/>
              </a:spcBef>
              <a:buClr>
                <a:srgbClr val="000000"/>
              </a:buClr>
              <a:buSzPts val="3600"/>
              <a:buFont typeface="Calibri"/>
              <a:buChar char="•"/>
              <a:defRPr sz="3600">
                <a:latin typeface="Calibri"/>
                <a:ea typeface="Calibri"/>
                <a:cs typeface="Calibri"/>
                <a:sym typeface="Calibri"/>
              </a:defRPr>
            </a:pPr>
            <a:r>
              <a:t>Facilitated diffusion</a:t>
            </a:r>
          </a:p>
          <a:p>
            <a:pPr lvl="2" marL="736600" indent="-317500">
              <a:spcBef>
                <a:spcPts val="1200"/>
              </a:spcBef>
              <a:buClr>
                <a:srgbClr val="000000"/>
              </a:buClr>
              <a:buSzPts val="3600"/>
              <a:buFont typeface="Calibri"/>
              <a:buChar char="•"/>
              <a:defRPr sz="3600">
                <a:latin typeface="Calibri"/>
                <a:ea typeface="Calibri"/>
                <a:cs typeface="Calibri"/>
                <a:sym typeface="Calibri"/>
              </a:defRPr>
            </a:pPr>
            <a:r>
              <a:t>Active transport</a:t>
            </a:r>
          </a:p>
          <a:p>
            <a:pPr lvl="2" marL="736600" indent="-317500">
              <a:spcBef>
                <a:spcPts val="1200"/>
              </a:spcBef>
              <a:buClr>
                <a:srgbClr val="000000"/>
              </a:buClr>
              <a:buSzPts val="3600"/>
              <a:buFont typeface="Calibri"/>
              <a:buChar char="•"/>
              <a:defRPr sz="3600">
                <a:latin typeface="Calibri"/>
                <a:ea typeface="Calibri"/>
                <a:cs typeface="Calibri"/>
                <a:sym typeface="Calibri"/>
              </a:defRPr>
            </a:pPr>
            <a:r>
              <a:t>Endocytosis</a:t>
            </a:r>
          </a:p>
        </p:txBody>
      </p:sp>
      <p:sp>
        <p:nvSpPr>
          <p:cNvPr id="793" name="Google Shape;835;p73"/>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794" name="Google Shape;836;p73"/>
          <p:cNvSpPr/>
          <p:nvPr/>
        </p:nvSpPr>
        <p:spPr>
          <a:xfrm>
            <a:off x="16896550" y="937199"/>
            <a:ext cx="1235400" cy="1211701"/>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pic>
        <p:nvPicPr>
          <p:cNvPr id="795" name="Google Shape;837;p73" descr="Google Shape;837;p73"/>
          <p:cNvPicPr>
            <a:picLocks noChangeAspect="1"/>
          </p:cNvPicPr>
          <p:nvPr/>
        </p:nvPicPr>
        <p:blipFill>
          <a:blip r:embed="rId4">
            <a:extLst/>
          </a:blip>
          <a:stretch>
            <a:fillRect/>
          </a:stretch>
        </p:blipFill>
        <p:spPr>
          <a:xfrm>
            <a:off x="11363476" y="0"/>
            <a:ext cx="5533070" cy="9860426"/>
          </a:xfrm>
          <a:prstGeom prst="rect">
            <a:avLst/>
          </a:prstGeom>
          <a:ln w="12700">
            <a:miter lim="400000"/>
          </a:ln>
        </p:spPr>
      </p:pic>
      <p:sp>
        <p:nvSpPr>
          <p:cNvPr id="796" name="Google Shape;838;p73"/>
          <p:cNvSpPr txBox="1"/>
          <p:nvPr/>
        </p:nvSpPr>
        <p:spPr>
          <a:xfrm>
            <a:off x="10415350" y="9709774"/>
            <a:ext cx="7716601" cy="424499"/>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lgn="r">
              <a:defRPr sz="1800">
                <a:latin typeface="Calibri"/>
                <a:ea typeface="Calibri"/>
                <a:cs typeface="Calibri"/>
                <a:sym typeface="Calibri"/>
              </a:defRPr>
            </a:lvl1pPr>
          </a:lstStyle>
          <a:p>
            <a:pPr/>
            <a:r>
              <a:t>(Cengage Learning, 2002)</a:t>
            </a:r>
          </a:p>
        </p:txBody>
      </p:sp>
      <p:sp>
        <p:nvSpPr>
          <p:cNvPr id="797" name="Google Shape;839;p73"/>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7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01" name="Google Shape;844;p74"/>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802" name="Google Shape;845;p74"/>
          <p:cNvSpPr txBox="1"/>
          <p:nvPr/>
        </p:nvSpPr>
        <p:spPr>
          <a:xfrm>
            <a:off x="1306851" y="966858"/>
            <a:ext cx="16552373"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Intestinal Barrier Function</a:t>
            </a:r>
          </a:p>
        </p:txBody>
      </p:sp>
      <p:sp>
        <p:nvSpPr>
          <p:cNvPr id="803" name="Google Shape;846;p74"/>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804" name="Google Shape;847;p74"/>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805" name="Google Shape;848;p74"/>
          <p:cNvSpPr txBox="1"/>
          <p:nvPr/>
        </p:nvSpPr>
        <p:spPr>
          <a:xfrm>
            <a:off x="1896477" y="3464191"/>
            <a:ext cx="12362102" cy="4448146"/>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indent="215900"/>
            <a:endParaRPr sz="1200">
              <a:latin typeface="Calibri"/>
              <a:ea typeface="Calibri"/>
              <a:cs typeface="Calibri"/>
              <a:sym typeface="Calibri"/>
            </a:endParaRPr>
          </a:p>
          <a:p>
            <a:pPr>
              <a:spcBef>
                <a:spcPts val="1200"/>
              </a:spcBef>
              <a:defRPr b="1" sz="3600">
                <a:latin typeface="Calibri"/>
                <a:ea typeface="Calibri"/>
                <a:cs typeface="Calibri"/>
                <a:sym typeface="Calibri"/>
              </a:defRPr>
            </a:pPr>
            <a:r>
              <a:t>Components of the Intestinal Barrier:</a:t>
            </a:r>
          </a:p>
          <a:p>
            <a:pPr>
              <a:spcBef>
                <a:spcPts val="1200"/>
              </a:spcBef>
            </a:pPr>
            <a:endParaRPr b="1" sz="3600">
              <a:latin typeface="Calibri"/>
              <a:ea typeface="Calibri"/>
              <a:cs typeface="Calibri"/>
              <a:sym typeface="Calibri"/>
            </a:endParaRPr>
          </a:p>
          <a:p>
            <a:pPr marL="457200" indent="-317500">
              <a:spcBef>
                <a:spcPts val="1200"/>
              </a:spcBef>
              <a:buClr>
                <a:srgbClr val="000000"/>
              </a:buClr>
              <a:buSzPts val="3600"/>
              <a:buAutoNum type="arabicPeriod" startAt="1"/>
              <a:defRPr sz="3600">
                <a:latin typeface="Calibri"/>
                <a:ea typeface="Calibri"/>
                <a:cs typeface="Calibri"/>
                <a:sym typeface="Calibri"/>
              </a:defRPr>
            </a:pPr>
            <a:r>
              <a:t> </a:t>
            </a:r>
            <a:r>
              <a:rPr b="1"/>
              <a:t>Physical barrier:</a:t>
            </a:r>
            <a:r>
              <a:t> epithelial cells &amp; tight junctions</a:t>
            </a:r>
          </a:p>
          <a:p>
            <a:pPr marL="457200" indent="-317500">
              <a:spcBef>
                <a:spcPts val="1200"/>
              </a:spcBef>
              <a:buClr>
                <a:srgbClr val="000000"/>
              </a:buClr>
              <a:buSzPts val="3600"/>
              <a:buAutoNum type="arabicPeriod" startAt="1"/>
              <a:defRPr sz="3600">
                <a:latin typeface="Calibri"/>
                <a:ea typeface="Calibri"/>
                <a:cs typeface="Calibri"/>
                <a:sym typeface="Calibri"/>
              </a:defRPr>
            </a:pPr>
            <a:r>
              <a:t> </a:t>
            </a:r>
            <a:r>
              <a:rPr b="1"/>
              <a:t>Chemical barrier:</a:t>
            </a:r>
            <a:r>
              <a:t> mucus &amp; antimicrobial peptides</a:t>
            </a:r>
          </a:p>
          <a:p>
            <a:pPr marL="457200" indent="-317500">
              <a:spcBef>
                <a:spcPts val="1200"/>
              </a:spcBef>
              <a:buClr>
                <a:srgbClr val="000000"/>
              </a:buClr>
              <a:buSzPts val="3600"/>
              <a:buAutoNum type="arabicPeriod" startAt="1"/>
              <a:defRPr b="1" sz="3600">
                <a:latin typeface="Calibri"/>
                <a:ea typeface="Calibri"/>
                <a:cs typeface="Calibri"/>
                <a:sym typeface="Calibri"/>
              </a:defRPr>
            </a:pPr>
            <a:r>
              <a:t> Immunological barrier:</a:t>
            </a:r>
            <a:r>
              <a:rPr b="0"/>
              <a:t> GALT, secretory IgA</a:t>
            </a:r>
          </a:p>
          <a:p>
            <a:pPr marL="457200" indent="-317500">
              <a:spcBef>
                <a:spcPts val="1200"/>
              </a:spcBef>
              <a:buClr>
                <a:srgbClr val="000000"/>
              </a:buClr>
              <a:buSzPts val="3600"/>
              <a:buAutoNum type="arabicPeriod" startAt="1"/>
              <a:defRPr sz="3600">
                <a:latin typeface="Calibri"/>
                <a:ea typeface="Calibri"/>
                <a:cs typeface="Calibri"/>
                <a:sym typeface="Calibri"/>
              </a:defRPr>
            </a:pPr>
            <a:r>
              <a:t> </a:t>
            </a:r>
            <a:r>
              <a:rPr b="1"/>
              <a:t>Microbial barrier:</a:t>
            </a:r>
            <a:r>
              <a:t> beneficial gut microbiota</a:t>
            </a:r>
          </a:p>
        </p:txBody>
      </p:sp>
      <p:sp>
        <p:nvSpPr>
          <p:cNvPr id="806" name="Google Shape;849;p74"/>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807" name="Google Shape;850;p74"/>
          <p:cNvSpPr/>
          <p:nvPr/>
        </p:nvSpPr>
        <p:spPr>
          <a:xfrm>
            <a:off x="16678474" y="13921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808" name="Google Shape;851;p74"/>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7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12" name="Google Shape;856;p75"/>
          <p:cNvSpPr/>
          <p:nvPr/>
        </p:nvSpPr>
        <p:spPr>
          <a:xfrm rot="10800000">
            <a:off x="0" y="0"/>
            <a:ext cx="18288000" cy="10287000"/>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813" name="Google Shape;857;p75"/>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814" name="Google Shape;858;p75"/>
          <p:cNvSpPr txBox="1"/>
          <p:nvPr/>
        </p:nvSpPr>
        <p:spPr>
          <a:xfrm>
            <a:off x="1306851" y="966858"/>
            <a:ext cx="16552373"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Neural &amp; Hormonal Regulation</a:t>
            </a:r>
          </a:p>
        </p:txBody>
      </p:sp>
      <p:sp>
        <p:nvSpPr>
          <p:cNvPr id="815" name="Google Shape;859;p75"/>
          <p:cNvSpPr/>
          <p:nvPr/>
        </p:nvSpPr>
        <p:spPr>
          <a:xfrm>
            <a:off x="-2602379" y="0"/>
            <a:ext cx="3256089" cy="3256087"/>
          </a:xfrm>
          <a:prstGeom prst="rect">
            <a:avLst/>
          </a:prstGeom>
          <a:blipFill>
            <a:blip r:embed="rId4"/>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816" name="Google Shape;860;p75"/>
          <p:cNvSpPr txBox="1"/>
          <p:nvPr/>
        </p:nvSpPr>
        <p:spPr>
          <a:xfrm>
            <a:off x="1499024" y="3510950"/>
            <a:ext cx="15373800" cy="5088751"/>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indent="215900"/>
            <a:endParaRPr sz="1200">
              <a:latin typeface="Calibri"/>
              <a:ea typeface="Calibri"/>
              <a:cs typeface="Calibri"/>
              <a:sym typeface="Calibri"/>
            </a:endParaRPr>
          </a:p>
          <a:p>
            <a:pPr>
              <a:spcBef>
                <a:spcPts val="1200"/>
              </a:spcBef>
              <a:defRPr b="1" sz="3600">
                <a:latin typeface="Calibri"/>
                <a:ea typeface="Calibri"/>
                <a:cs typeface="Calibri"/>
                <a:sym typeface="Calibri"/>
              </a:defRPr>
            </a:pPr>
            <a:r>
              <a:t>Regulatory Systems:</a:t>
            </a:r>
          </a:p>
          <a:p>
            <a:pPr marL="457200" indent="-317500">
              <a:spcBef>
                <a:spcPts val="1200"/>
              </a:spcBef>
              <a:buClr>
                <a:srgbClr val="000000"/>
              </a:buClr>
              <a:buSzPts val="3400"/>
              <a:buFont typeface="Times Roman"/>
              <a:buChar char="•"/>
              <a:defRPr b="1" sz="3400">
                <a:latin typeface="Calibri"/>
                <a:ea typeface="Calibri"/>
                <a:cs typeface="Calibri"/>
                <a:sym typeface="Calibri"/>
              </a:defRPr>
            </a:pPr>
            <a:r>
              <a:t>Enteric Nervous System (ENS):</a:t>
            </a:r>
            <a:r>
              <a:rPr b="0"/>
              <a:t> intrinsic control of motility &amp; secretion</a:t>
            </a:r>
          </a:p>
          <a:p>
            <a:pPr marL="457200" indent="-317500">
              <a:spcBef>
                <a:spcPts val="1200"/>
              </a:spcBef>
              <a:buClr>
                <a:srgbClr val="000000"/>
              </a:buClr>
              <a:buSzPts val="3400"/>
              <a:buFont typeface="Calibri"/>
              <a:buChar char="•"/>
              <a:defRPr b="1" sz="3400">
                <a:latin typeface="Calibri"/>
                <a:ea typeface="Calibri"/>
                <a:cs typeface="Calibri"/>
                <a:sym typeface="Calibri"/>
              </a:defRPr>
            </a:pPr>
            <a:r>
              <a:t>Autonomic Nervous System:</a:t>
            </a:r>
          </a:p>
          <a:p>
            <a:pPr lvl="2" marL="1102894" indent="-340894">
              <a:spcBef>
                <a:spcPts val="1200"/>
              </a:spcBef>
              <a:buClr>
                <a:srgbClr val="000000"/>
              </a:buClr>
              <a:buSzPts val="3400"/>
              <a:buFont typeface="Calibri"/>
              <a:buChar char="•"/>
              <a:defRPr sz="3400">
                <a:latin typeface="Calibri"/>
                <a:ea typeface="Calibri"/>
                <a:cs typeface="Calibri"/>
                <a:sym typeface="Calibri"/>
              </a:defRPr>
            </a:pPr>
            <a:r>
              <a:t>Parasympathetic → stimulates</a:t>
            </a:r>
          </a:p>
          <a:p>
            <a:pPr lvl="2" marL="1102894" indent="-340894">
              <a:spcBef>
                <a:spcPts val="1200"/>
              </a:spcBef>
              <a:buClr>
                <a:srgbClr val="000000"/>
              </a:buClr>
              <a:buSzPts val="3400"/>
              <a:buFont typeface="Calibri"/>
              <a:buChar char="•"/>
              <a:defRPr sz="3400">
                <a:latin typeface="Calibri"/>
                <a:ea typeface="Calibri"/>
                <a:cs typeface="Calibri"/>
                <a:sym typeface="Calibri"/>
              </a:defRPr>
            </a:pPr>
            <a:r>
              <a:t>Sympathetic → inhibits</a:t>
            </a:r>
          </a:p>
          <a:p>
            <a:pPr marL="457200" indent="-317500">
              <a:spcBef>
                <a:spcPts val="1200"/>
              </a:spcBef>
              <a:buClr>
                <a:srgbClr val="000000"/>
              </a:buClr>
              <a:buSzPts val="3400"/>
              <a:buFont typeface="Calibri"/>
              <a:buChar char="•"/>
              <a:defRPr b="1" sz="3400">
                <a:latin typeface="Calibri"/>
                <a:ea typeface="Calibri"/>
                <a:cs typeface="Calibri"/>
                <a:sym typeface="Calibri"/>
              </a:defRPr>
            </a:pPr>
            <a:r>
              <a:t>GI Hormones:</a:t>
            </a:r>
          </a:p>
          <a:p>
            <a:pPr lvl="2" marL="1102894" indent="-340894">
              <a:spcBef>
                <a:spcPts val="1200"/>
              </a:spcBef>
              <a:buClr>
                <a:srgbClr val="000000"/>
              </a:buClr>
              <a:buSzPts val="3400"/>
              <a:buFont typeface="Calibri"/>
              <a:buChar char="•"/>
              <a:defRPr sz="3400">
                <a:latin typeface="Calibri"/>
                <a:ea typeface="Calibri"/>
                <a:cs typeface="Calibri"/>
                <a:sym typeface="Calibri"/>
              </a:defRPr>
            </a:pPr>
            <a:r>
              <a:t>Gastrin, Secretin, CCK, GIP, Motilin</a:t>
            </a:r>
          </a:p>
        </p:txBody>
      </p:sp>
      <p:sp>
        <p:nvSpPr>
          <p:cNvPr id="817" name="Google Shape;861;p75"/>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818" name="Google Shape;862;p75"/>
          <p:cNvSpPr/>
          <p:nvPr/>
        </p:nvSpPr>
        <p:spPr>
          <a:xfrm>
            <a:off x="16732200" y="937199"/>
            <a:ext cx="1235400" cy="1211701"/>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819" name="Google Shape;863;p75"/>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7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23" name="Google Shape;868;p76"/>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824" name="Google Shape;869;p76"/>
          <p:cNvSpPr txBox="1"/>
          <p:nvPr/>
        </p:nvSpPr>
        <p:spPr>
          <a:xfrm>
            <a:off x="1306851" y="966858"/>
            <a:ext cx="16552373"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Clinical Integration</a:t>
            </a:r>
          </a:p>
        </p:txBody>
      </p:sp>
      <p:sp>
        <p:nvSpPr>
          <p:cNvPr id="825" name="Google Shape;870;p76"/>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826" name="Google Shape;871;p76"/>
          <p:cNvSpPr txBox="1"/>
          <p:nvPr/>
        </p:nvSpPr>
        <p:spPr>
          <a:xfrm>
            <a:off x="1270718" y="4073695"/>
            <a:ext cx="15450902" cy="4013895"/>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b="1" sz="3600">
                <a:latin typeface="Calibri"/>
                <a:ea typeface="Calibri"/>
                <a:cs typeface="Calibri"/>
                <a:sym typeface="Calibri"/>
              </a:defRPr>
            </a:pPr>
            <a:r>
              <a:t>Examples of Dysfunction:</a:t>
            </a:r>
          </a:p>
          <a:p>
            <a:pPr>
              <a:spcBef>
                <a:spcPts val="1200"/>
              </a:spcBef>
            </a:pPr>
            <a:endParaRPr b="1" sz="3600">
              <a:latin typeface="Calibri"/>
              <a:ea typeface="Calibri"/>
              <a:cs typeface="Calibri"/>
              <a:sym typeface="Calibri"/>
            </a:endParaRPr>
          </a:p>
          <a:p>
            <a:pPr marL="457200" indent="-317500">
              <a:spcBef>
                <a:spcPts val="1200"/>
              </a:spcBef>
              <a:buClr>
                <a:srgbClr val="000000"/>
              </a:buClr>
              <a:buSzPts val="3600"/>
              <a:buFont typeface="Times Roman"/>
              <a:buChar char="•"/>
              <a:defRPr b="1" sz="3600">
                <a:latin typeface="Calibri"/>
                <a:ea typeface="Calibri"/>
                <a:cs typeface="Calibri"/>
                <a:sym typeface="Calibri"/>
              </a:defRPr>
            </a:pPr>
            <a:r>
              <a:t>Motility disorders:</a:t>
            </a:r>
            <a:r>
              <a:rPr b="0"/>
              <a:t> GERD, constipation, IBS</a:t>
            </a:r>
          </a:p>
          <a:p>
            <a:pPr marL="457200" indent="-317500">
              <a:spcBef>
                <a:spcPts val="1200"/>
              </a:spcBef>
              <a:buClr>
                <a:srgbClr val="000000"/>
              </a:buClr>
              <a:buSzPts val="3600"/>
              <a:buFont typeface="Times Roman"/>
              <a:buChar char="•"/>
              <a:defRPr b="1" sz="3600">
                <a:latin typeface="Calibri"/>
                <a:ea typeface="Calibri"/>
                <a:cs typeface="Calibri"/>
                <a:sym typeface="Calibri"/>
              </a:defRPr>
            </a:pPr>
            <a:r>
              <a:t>Secretory disorders:</a:t>
            </a:r>
            <a:r>
              <a:rPr b="0"/>
              <a:t> pancreatic insufficiency, gastritis</a:t>
            </a:r>
          </a:p>
          <a:p>
            <a:pPr marL="457200" indent="-317500">
              <a:spcBef>
                <a:spcPts val="1200"/>
              </a:spcBef>
              <a:buClr>
                <a:srgbClr val="000000"/>
              </a:buClr>
              <a:buSzPts val="3600"/>
              <a:buFont typeface="Times Roman"/>
              <a:buChar char="•"/>
              <a:defRPr b="1" sz="3600">
                <a:latin typeface="Calibri"/>
                <a:ea typeface="Calibri"/>
                <a:cs typeface="Calibri"/>
                <a:sym typeface="Calibri"/>
              </a:defRPr>
            </a:pPr>
            <a:r>
              <a:t>Absorptive disorders:</a:t>
            </a:r>
            <a:r>
              <a:rPr b="0"/>
              <a:t> celiac disease, Crohn’s disease</a:t>
            </a:r>
          </a:p>
          <a:p>
            <a:pPr marL="457200" indent="-317500">
              <a:spcBef>
                <a:spcPts val="1200"/>
              </a:spcBef>
              <a:buClr>
                <a:srgbClr val="000000"/>
              </a:buClr>
              <a:buSzPts val="3600"/>
              <a:buFont typeface="Times Roman"/>
              <a:buChar char="•"/>
              <a:defRPr b="1" sz="3600">
                <a:latin typeface="Calibri"/>
                <a:ea typeface="Calibri"/>
                <a:cs typeface="Calibri"/>
                <a:sym typeface="Calibri"/>
              </a:defRPr>
            </a:pPr>
            <a:r>
              <a:t>Barrier dysfunction:</a:t>
            </a:r>
            <a:r>
              <a:rPr b="0"/>
              <a:t> inflammatory bowel disease, dysbiosis</a:t>
            </a:r>
          </a:p>
        </p:txBody>
      </p:sp>
      <p:sp>
        <p:nvSpPr>
          <p:cNvPr id="827" name="Google Shape;872;p76"/>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828" name="Google Shape;873;p76"/>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7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32" name="Google Shape;878;p77"/>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833" name="Google Shape;879;p77"/>
          <p:cNvSpPr txBox="1"/>
          <p:nvPr/>
        </p:nvSpPr>
        <p:spPr>
          <a:xfrm>
            <a:off x="1306851" y="966858"/>
            <a:ext cx="16552373"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Summary-Physiology of GI Tract</a:t>
            </a:r>
          </a:p>
        </p:txBody>
      </p:sp>
      <p:sp>
        <p:nvSpPr>
          <p:cNvPr id="834" name="Google Shape;880;p77"/>
          <p:cNvSpPr/>
          <p:nvPr/>
        </p:nvSpPr>
        <p:spPr>
          <a:xfrm>
            <a:off x="-2602379" y="0"/>
            <a:ext cx="3256089" cy="3256087"/>
          </a:xfrm>
          <a:prstGeom prst="rect">
            <a:avLst/>
          </a:prstGeom>
          <a:blipFill>
            <a:blip r:embed="rId2"/>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835" name="Google Shape;881;p77"/>
          <p:cNvSpPr txBox="1"/>
          <p:nvPr/>
        </p:nvSpPr>
        <p:spPr>
          <a:xfrm>
            <a:off x="1270718" y="4073695"/>
            <a:ext cx="15450902" cy="4013895"/>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457200" indent="-317500">
              <a:buClr>
                <a:srgbClr val="000000"/>
              </a:buClr>
              <a:buSzPts val="3600"/>
              <a:buFont typeface="Calibri"/>
              <a:buChar char="•"/>
              <a:defRPr sz="3600">
                <a:latin typeface="Calibri"/>
                <a:ea typeface="Calibri"/>
                <a:cs typeface="Calibri"/>
                <a:sym typeface="Calibri"/>
              </a:defRPr>
            </a:pPr>
            <a:r>
              <a:t>GI physiology integrates:</a:t>
            </a:r>
          </a:p>
          <a:p>
            <a:pPr lvl="2" marL="736600" indent="-317500">
              <a:spcBef>
                <a:spcPts val="1200"/>
              </a:spcBef>
              <a:buClr>
                <a:srgbClr val="000000"/>
              </a:buClr>
              <a:buSzPts val="3600"/>
              <a:buFont typeface="Calibri"/>
              <a:buChar char="•"/>
              <a:defRPr sz="3600">
                <a:latin typeface="Calibri"/>
                <a:ea typeface="Calibri"/>
                <a:cs typeface="Calibri"/>
                <a:sym typeface="Calibri"/>
              </a:defRPr>
            </a:pPr>
            <a:r>
              <a:t>Motility → moves and mixes food</a:t>
            </a:r>
          </a:p>
          <a:p>
            <a:pPr lvl="2" marL="736600" indent="-317500">
              <a:spcBef>
                <a:spcPts val="1200"/>
              </a:spcBef>
              <a:buClr>
                <a:srgbClr val="000000"/>
              </a:buClr>
              <a:buSzPts val="3600"/>
              <a:buFont typeface="Calibri"/>
              <a:buChar char="•"/>
              <a:defRPr sz="3600">
                <a:latin typeface="Calibri"/>
                <a:ea typeface="Calibri"/>
                <a:cs typeface="Calibri"/>
                <a:sym typeface="Calibri"/>
              </a:defRPr>
            </a:pPr>
            <a:r>
              <a:t>Secretion → provides enzymes and bile</a:t>
            </a:r>
          </a:p>
          <a:p>
            <a:pPr lvl="2" marL="736600" indent="-317500">
              <a:spcBef>
                <a:spcPts val="1200"/>
              </a:spcBef>
              <a:buClr>
                <a:srgbClr val="000000"/>
              </a:buClr>
              <a:buSzPts val="3600"/>
              <a:buFont typeface="Calibri"/>
              <a:buChar char="•"/>
              <a:defRPr sz="3600">
                <a:latin typeface="Calibri"/>
                <a:ea typeface="Calibri"/>
                <a:cs typeface="Calibri"/>
                <a:sym typeface="Calibri"/>
              </a:defRPr>
            </a:pPr>
            <a:r>
              <a:t>Absorption → transfers nutrients</a:t>
            </a:r>
          </a:p>
          <a:p>
            <a:pPr lvl="2" marL="736600" indent="-317500">
              <a:spcBef>
                <a:spcPts val="1200"/>
              </a:spcBef>
              <a:buClr>
                <a:srgbClr val="000000"/>
              </a:buClr>
              <a:buSzPts val="3600"/>
              <a:buFont typeface="Calibri"/>
              <a:buChar char="•"/>
              <a:defRPr sz="3600">
                <a:latin typeface="Calibri"/>
                <a:ea typeface="Calibri"/>
                <a:cs typeface="Calibri"/>
                <a:sym typeface="Calibri"/>
              </a:defRPr>
            </a:pPr>
            <a:r>
              <a:t>Barrier → maintains protection &amp; homeostasis</a:t>
            </a:r>
          </a:p>
          <a:p>
            <a:pPr marL="457200" indent="-317500">
              <a:spcBef>
                <a:spcPts val="1200"/>
              </a:spcBef>
              <a:buClr>
                <a:srgbClr val="000000"/>
              </a:buClr>
              <a:buSzPts val="3600"/>
              <a:buFont typeface="Calibri"/>
              <a:buChar char="•"/>
              <a:defRPr sz="3600">
                <a:latin typeface="Calibri"/>
                <a:ea typeface="Calibri"/>
                <a:cs typeface="Calibri"/>
                <a:sym typeface="Calibri"/>
              </a:defRPr>
            </a:pPr>
            <a:r>
              <a:t>Coordinated by neural, hormonal, and immune systems</a:t>
            </a:r>
          </a:p>
        </p:txBody>
      </p:sp>
      <p:sp>
        <p:nvSpPr>
          <p:cNvPr id="836" name="Google Shape;882;p77"/>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7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38" name="Google Shape;887;p78"/>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839" name="Google Shape;888;p78"/>
          <p:cNvSpPr txBox="1"/>
          <p:nvPr/>
        </p:nvSpPr>
        <p:spPr>
          <a:xfrm>
            <a:off x="1347133" y="410501"/>
            <a:ext cx="16552370" cy="258654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0433FF"/>
                </a:solidFill>
                <a:latin typeface="Poppins"/>
                <a:ea typeface="Poppins"/>
                <a:cs typeface="Poppins"/>
                <a:sym typeface="Poppins"/>
              </a:defRPr>
            </a:lvl1pPr>
          </a:lstStyle>
          <a:p>
            <a:pPr/>
            <a:r>
              <a:t>Effect of Microbiome on Body Composition &amp; Metabolism</a:t>
            </a:r>
          </a:p>
        </p:txBody>
      </p:sp>
      <p:sp>
        <p:nvSpPr>
          <p:cNvPr id="840" name="Google Shape;889;p78"/>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841" name="Google Shape;890;p78"/>
          <p:cNvSpPr txBox="1"/>
          <p:nvPr/>
        </p:nvSpPr>
        <p:spPr>
          <a:xfrm>
            <a:off x="1270718" y="3784353"/>
            <a:ext cx="15450902" cy="5436295"/>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457200" indent="-317500">
              <a:buClr>
                <a:srgbClr val="000000"/>
              </a:buClr>
              <a:buSzPts val="3600"/>
              <a:buFont typeface="Calibri"/>
              <a:buChar char="•"/>
              <a:defRPr sz="3600">
                <a:latin typeface="Calibri"/>
                <a:ea typeface="Calibri"/>
                <a:cs typeface="Calibri"/>
                <a:sym typeface="Calibri"/>
              </a:defRPr>
            </a:pPr>
            <a:r>
              <a:t>100 trillion microorganisms in the GI tract</a:t>
            </a:r>
          </a:p>
          <a:p>
            <a:pPr marL="457200" indent="-317500">
              <a:spcBef>
                <a:spcPts val="1200"/>
              </a:spcBef>
              <a:buClr>
                <a:srgbClr val="000000"/>
              </a:buClr>
              <a:buSzPts val="3600"/>
              <a:buFont typeface="Calibri"/>
              <a:buChar char="•"/>
              <a:defRPr sz="3600">
                <a:latin typeface="Calibri"/>
                <a:ea typeface="Calibri"/>
                <a:cs typeface="Calibri"/>
                <a:sym typeface="Calibri"/>
              </a:defRPr>
            </a:pPr>
            <a:r>
              <a:t>Composed primarily of bacteria (esp. </a:t>
            </a:r>
            <a:r>
              <a:rPr i="1"/>
              <a:t>Firmicutes</a:t>
            </a:r>
            <a:r>
              <a:t> and </a:t>
            </a:r>
            <a:r>
              <a:rPr i="1"/>
              <a:t>Bacteroidetes</a:t>
            </a:r>
            <a:r>
              <a:t>)</a:t>
            </a:r>
          </a:p>
          <a:p>
            <a:pPr marL="457200" indent="-317500">
              <a:spcBef>
                <a:spcPts val="1200"/>
              </a:spcBef>
              <a:buClr>
                <a:srgbClr val="000000"/>
              </a:buClr>
              <a:buSzPts val="3600"/>
              <a:buFont typeface="Calibri"/>
              <a:buChar char="•"/>
              <a:defRPr b="1" sz="3600">
                <a:latin typeface="Calibri"/>
                <a:ea typeface="Calibri"/>
                <a:cs typeface="Calibri"/>
                <a:sym typeface="Calibri"/>
              </a:defRPr>
            </a:pPr>
            <a:r>
              <a:t>Functions:</a:t>
            </a:r>
          </a:p>
          <a:p>
            <a:pPr lvl="2" marL="1122945" indent="-360945">
              <a:spcBef>
                <a:spcPts val="1200"/>
              </a:spcBef>
              <a:buClr>
                <a:srgbClr val="000000"/>
              </a:buClr>
              <a:buSzPts val="3600"/>
              <a:buFont typeface="Calibri"/>
              <a:buChar char="•"/>
              <a:defRPr sz="3600">
                <a:latin typeface="Calibri"/>
                <a:ea typeface="Calibri"/>
                <a:cs typeface="Calibri"/>
                <a:sym typeface="Calibri"/>
              </a:defRPr>
            </a:pPr>
            <a:r>
              <a:t>Fermentation of indigestible fibers</a:t>
            </a:r>
          </a:p>
          <a:p>
            <a:pPr lvl="2" marL="1122945" indent="-360945">
              <a:spcBef>
                <a:spcPts val="1200"/>
              </a:spcBef>
              <a:buClr>
                <a:srgbClr val="000000"/>
              </a:buClr>
              <a:buSzPts val="3600"/>
              <a:buFont typeface="Calibri"/>
              <a:buChar char="•"/>
              <a:defRPr sz="3600">
                <a:latin typeface="Calibri"/>
                <a:ea typeface="Calibri"/>
                <a:cs typeface="Calibri"/>
                <a:sym typeface="Calibri"/>
              </a:defRPr>
            </a:pPr>
            <a:r>
              <a:t>Production of short-chain fatty acids (SCFAs)</a:t>
            </a:r>
          </a:p>
          <a:p>
            <a:pPr lvl="2" marL="1122945" indent="-360945">
              <a:spcBef>
                <a:spcPts val="1200"/>
              </a:spcBef>
              <a:buClr>
                <a:srgbClr val="000000"/>
              </a:buClr>
              <a:buSzPts val="3600"/>
              <a:buFont typeface="Calibri"/>
              <a:buChar char="•"/>
              <a:defRPr sz="3600">
                <a:latin typeface="Calibri"/>
                <a:ea typeface="Calibri"/>
                <a:cs typeface="Calibri"/>
                <a:sym typeface="Calibri"/>
              </a:defRPr>
            </a:pPr>
            <a:r>
              <a:t>Regulation of inflammation and metabolism</a:t>
            </a:r>
          </a:p>
          <a:p>
            <a:pPr lvl="2" marL="1122945" indent="-360945">
              <a:spcBef>
                <a:spcPts val="1200"/>
              </a:spcBef>
              <a:buClr>
                <a:srgbClr val="000000"/>
              </a:buClr>
              <a:buSzPts val="3600"/>
              <a:buFont typeface="Calibri"/>
              <a:buChar char="•"/>
              <a:defRPr sz="3600">
                <a:latin typeface="Calibri"/>
                <a:ea typeface="Calibri"/>
                <a:cs typeface="Calibri"/>
                <a:sym typeface="Calibri"/>
              </a:defRPr>
            </a:pPr>
            <a:r>
              <a:t>Communication with host via gut–brain–liver axis</a:t>
            </a:r>
          </a:p>
          <a:p>
            <a:pPr marL="457200" indent="-457200">
              <a:spcBef>
                <a:spcPts val="1200"/>
              </a:spcBef>
              <a:buClr>
                <a:srgbClr val="000000"/>
              </a:buClr>
              <a:buSzPts val="3600"/>
              <a:buFont typeface="Calibri"/>
              <a:buChar char="•"/>
              <a:defRPr sz="3600" u="sng">
                <a:solidFill>
                  <a:srgbClr val="0000FF"/>
                </a:solidFill>
                <a:latin typeface="Calibri"/>
                <a:ea typeface="Calibri"/>
                <a:cs typeface="Calibri"/>
                <a:sym typeface="Calibri"/>
              </a:defRPr>
            </a:pPr>
            <a:r>
              <a:rPr>
                <a:uFill>
                  <a:solidFill>
                    <a:srgbClr val="0000FF"/>
                  </a:solidFill>
                </a:uFill>
                <a:hlinkClick r:id="rId4" invalidUrl="" action="" tgtFrame="" tooltip="" history="1" highlightClick="0" endSnd="0"/>
              </a:rPr>
              <a:t>Supportive video here!</a:t>
            </a:r>
          </a:p>
        </p:txBody>
      </p:sp>
      <p:sp>
        <p:nvSpPr>
          <p:cNvPr id="842" name="Google Shape;891;p78"/>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843" name="Google Shape;892;p78"/>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7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47" name="Google Shape;897;p88"/>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848" name="Google Shape;898;p88"/>
          <p:cNvSpPr txBox="1"/>
          <p:nvPr/>
        </p:nvSpPr>
        <p:spPr>
          <a:xfrm>
            <a:off x="1199868" y="454378"/>
            <a:ext cx="17035500"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The Microbiome &amp; Carb Metabolism</a:t>
            </a:r>
          </a:p>
        </p:txBody>
      </p:sp>
      <p:sp>
        <p:nvSpPr>
          <p:cNvPr id="849" name="Google Shape;899;p88"/>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850" name="Google Shape;900;p88"/>
          <p:cNvSpPr txBox="1"/>
          <p:nvPr/>
        </p:nvSpPr>
        <p:spPr>
          <a:xfrm>
            <a:off x="1199874" y="3846588"/>
            <a:ext cx="14489401" cy="4816445"/>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defRPr b="1" sz="3600">
                <a:latin typeface="Calibri"/>
                <a:ea typeface="Calibri"/>
                <a:cs typeface="Calibri"/>
                <a:sym typeface="Calibri"/>
              </a:defRPr>
            </a:pPr>
            <a:r>
              <a:t>Fermentation of dietary fibers</a:t>
            </a:r>
            <a:r>
              <a:rPr b="0"/>
              <a:t> → </a:t>
            </a:r>
            <a:r>
              <a:t>Short-chain fatty acids (SCFAs)</a:t>
            </a:r>
            <a:r>
              <a:rPr b="0"/>
              <a:t>:</a:t>
            </a:r>
          </a:p>
          <a:p>
            <a:pPr lvl="4" marL="1016000" indent="-317500">
              <a:spcBef>
                <a:spcPts val="1200"/>
              </a:spcBef>
              <a:buClr>
                <a:srgbClr val="000000"/>
              </a:buClr>
              <a:buSzPts val="3600"/>
              <a:buFont typeface="Times Roman"/>
              <a:buChar char="•"/>
              <a:defRPr b="1" sz="3600">
                <a:latin typeface="Calibri"/>
                <a:ea typeface="Calibri"/>
                <a:cs typeface="Calibri"/>
                <a:sym typeface="Calibri"/>
              </a:defRPr>
            </a:pPr>
            <a:r>
              <a:t>Acetate</a:t>
            </a:r>
            <a:r>
              <a:rPr b="0"/>
              <a:t>, </a:t>
            </a:r>
            <a:r>
              <a:t>propionate</a:t>
            </a:r>
            <a:r>
              <a:rPr b="0"/>
              <a:t>, </a:t>
            </a:r>
            <a:r>
              <a:t>butyrate</a:t>
            </a:r>
          </a:p>
          <a:p>
            <a:pPr>
              <a:spcBef>
                <a:spcPts val="1200"/>
              </a:spcBef>
              <a:defRPr b="1" sz="3600">
                <a:latin typeface="Calibri"/>
                <a:ea typeface="Calibri"/>
                <a:cs typeface="Calibri"/>
                <a:sym typeface="Calibri"/>
              </a:defRPr>
            </a:pPr>
            <a:r>
              <a:t>Roles of SCFAs:</a:t>
            </a:r>
          </a:p>
          <a:p>
            <a:pPr lvl="3" marL="876300" indent="-317500">
              <a:spcBef>
                <a:spcPts val="1200"/>
              </a:spcBef>
              <a:buClr>
                <a:srgbClr val="000000"/>
              </a:buClr>
              <a:buSzPts val="3600"/>
              <a:buFont typeface="Calibri"/>
              <a:buChar char="•"/>
              <a:defRPr sz="3600">
                <a:latin typeface="Calibri"/>
                <a:ea typeface="Calibri"/>
                <a:cs typeface="Calibri"/>
                <a:sym typeface="Calibri"/>
              </a:defRPr>
            </a:pPr>
            <a:r>
              <a:t>Provide energy for colonocytes</a:t>
            </a:r>
          </a:p>
          <a:p>
            <a:pPr lvl="3" marL="876300" indent="-317500">
              <a:spcBef>
                <a:spcPts val="1200"/>
              </a:spcBef>
              <a:buClr>
                <a:srgbClr val="000000"/>
              </a:buClr>
              <a:buSzPts val="3600"/>
              <a:buFont typeface="Calibri"/>
              <a:buChar char="•"/>
              <a:defRPr sz="3600">
                <a:latin typeface="Calibri"/>
                <a:ea typeface="Calibri"/>
                <a:cs typeface="Calibri"/>
                <a:sym typeface="Calibri"/>
              </a:defRPr>
            </a:pPr>
            <a:r>
              <a:t>Improve insulin sensitivity</a:t>
            </a:r>
          </a:p>
          <a:p>
            <a:pPr lvl="3" marL="876300" indent="-317500">
              <a:spcBef>
                <a:spcPts val="1200"/>
              </a:spcBef>
              <a:buClr>
                <a:srgbClr val="000000"/>
              </a:buClr>
              <a:buSzPts val="3600"/>
              <a:buFont typeface="Calibri"/>
              <a:buChar char="•"/>
              <a:defRPr sz="3600">
                <a:latin typeface="Calibri"/>
                <a:ea typeface="Calibri"/>
                <a:cs typeface="Calibri"/>
                <a:sym typeface="Calibri"/>
              </a:defRPr>
            </a:pPr>
            <a:r>
              <a:t>Regulate appetite via GLP-1 and PYY</a:t>
            </a:r>
          </a:p>
          <a:p>
            <a:pPr marL="360947" indent="-360947">
              <a:spcBef>
                <a:spcPts val="1200"/>
              </a:spcBef>
              <a:buClr>
                <a:srgbClr val="000000"/>
              </a:buClr>
              <a:buSzPts val="3600"/>
              <a:buFont typeface="Times Roman"/>
              <a:buChar char="•"/>
              <a:defRPr b="1" sz="3600">
                <a:latin typeface="Calibri"/>
                <a:ea typeface="Calibri"/>
                <a:cs typeface="Calibri"/>
                <a:sym typeface="Calibri"/>
              </a:defRPr>
            </a:pPr>
            <a:r>
              <a:t>Dysbiosis</a:t>
            </a:r>
            <a:r>
              <a:rPr b="0"/>
              <a:t> → ↓ SCFA production → ↑ inflammation, metabolic dysfunction</a:t>
            </a:r>
          </a:p>
        </p:txBody>
      </p:sp>
      <p:sp>
        <p:nvSpPr>
          <p:cNvPr id="851" name="Google Shape;901;p88"/>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852" name="Google Shape;902;p88"/>
          <p:cNvSpPr/>
          <p:nvPr/>
        </p:nvSpPr>
        <p:spPr>
          <a:xfrm>
            <a:off x="16461325" y="937199"/>
            <a:ext cx="1235400" cy="1211701"/>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853" name="Google Shape;903;p88"/>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7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57" name="Google Shape;908;p89"/>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858" name="Google Shape;909;p89"/>
          <p:cNvSpPr txBox="1"/>
          <p:nvPr/>
        </p:nvSpPr>
        <p:spPr>
          <a:xfrm>
            <a:off x="1199868" y="454378"/>
            <a:ext cx="17035500"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The Microbiome &amp; Protein Metabolism</a:t>
            </a:r>
          </a:p>
        </p:txBody>
      </p:sp>
      <p:sp>
        <p:nvSpPr>
          <p:cNvPr id="859" name="Google Shape;910;p89"/>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860" name="Google Shape;911;p89"/>
          <p:cNvSpPr txBox="1"/>
          <p:nvPr/>
        </p:nvSpPr>
        <p:spPr>
          <a:xfrm>
            <a:off x="1199874" y="4275555"/>
            <a:ext cx="15888301" cy="3241646"/>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marL="360947" indent="-360947">
              <a:buClr>
                <a:srgbClr val="000000"/>
              </a:buClr>
              <a:buSzPts val="3600"/>
              <a:buFont typeface="Calibri"/>
              <a:buChar char="•"/>
              <a:defRPr sz="3600">
                <a:latin typeface="Calibri"/>
                <a:ea typeface="Calibri"/>
                <a:cs typeface="Calibri"/>
                <a:sym typeface="Calibri"/>
              </a:defRPr>
            </a:pPr>
            <a:r>
              <a:t>Gut microbes ferment amino acids and peptides in the colon.</a:t>
            </a:r>
          </a:p>
          <a:p>
            <a:pPr marL="360947" indent="-360947">
              <a:spcBef>
                <a:spcPts val="1200"/>
              </a:spcBef>
              <a:buClr>
                <a:srgbClr val="000000"/>
              </a:buClr>
              <a:buSzPts val="3600"/>
              <a:buFont typeface="Times Roman"/>
              <a:buChar char="•"/>
              <a:defRPr sz="3600">
                <a:latin typeface="Calibri"/>
                <a:ea typeface="Calibri"/>
                <a:cs typeface="Calibri"/>
                <a:sym typeface="Calibri"/>
              </a:defRPr>
            </a:pPr>
            <a:r>
              <a:t>Beneficial metabolites: </a:t>
            </a:r>
            <a:r>
              <a:rPr b="1"/>
              <a:t>short-chain fatty acids, branched-chain fatty acids</a:t>
            </a:r>
            <a:endParaRPr b="1"/>
          </a:p>
          <a:p>
            <a:pPr marL="360947" indent="-360947">
              <a:spcBef>
                <a:spcPts val="1200"/>
              </a:spcBef>
              <a:buClr>
                <a:srgbClr val="000000"/>
              </a:buClr>
              <a:buSzPts val="3600"/>
              <a:buFont typeface="Times Roman"/>
              <a:buChar char="•"/>
              <a:defRPr sz="3600">
                <a:latin typeface="Calibri"/>
                <a:ea typeface="Calibri"/>
                <a:cs typeface="Calibri"/>
                <a:sym typeface="Calibri"/>
              </a:defRPr>
            </a:pPr>
            <a:r>
              <a:t>Harmful metabolites (excess protein fermentation): </a:t>
            </a:r>
            <a:r>
              <a:rPr b="1"/>
              <a:t>ammonia, phenols, indoles, hydrogen sulfide</a:t>
            </a:r>
            <a:endParaRPr b="1"/>
          </a:p>
          <a:p>
            <a:pPr marL="360947" indent="-360947">
              <a:spcBef>
                <a:spcPts val="1200"/>
              </a:spcBef>
              <a:buClr>
                <a:srgbClr val="000000"/>
              </a:buClr>
              <a:buSzPts val="3600"/>
              <a:buFont typeface="Times Roman"/>
              <a:buChar char="•"/>
              <a:defRPr sz="3600">
                <a:latin typeface="Calibri"/>
                <a:ea typeface="Calibri"/>
                <a:cs typeface="Calibri"/>
                <a:sym typeface="Calibri"/>
              </a:defRPr>
            </a:pPr>
            <a:r>
              <a:t>Balance depends on </a:t>
            </a:r>
            <a:r>
              <a:rPr b="1"/>
              <a:t>dietary fiber intake and microbiome composition</a:t>
            </a:r>
          </a:p>
        </p:txBody>
      </p:sp>
      <p:sp>
        <p:nvSpPr>
          <p:cNvPr id="861" name="Google Shape;912;p89"/>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862" name="Google Shape;913;p89"/>
          <p:cNvSpPr/>
          <p:nvPr/>
        </p:nvSpPr>
        <p:spPr>
          <a:xfrm>
            <a:off x="16624174" y="1022187"/>
            <a:ext cx="1235400" cy="1211701"/>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863" name="Google Shape;914;p89"/>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2" name="Google Shape;128;p8"/>
          <p:cNvSpPr/>
          <p:nvPr/>
        </p:nvSpPr>
        <p:spPr>
          <a:xfrm rot="10800000">
            <a:off x="0" y="0"/>
            <a:ext cx="17068007" cy="10287000"/>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63" name="Google Shape;129;p8"/>
          <p:cNvSpPr/>
          <p:nvPr/>
        </p:nvSpPr>
        <p:spPr>
          <a:xfrm>
            <a:off x="-501079" y="-377001"/>
            <a:ext cx="19048202" cy="3086101"/>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64" name="Google Shape;130;p8"/>
          <p:cNvSpPr txBox="1"/>
          <p:nvPr/>
        </p:nvSpPr>
        <p:spPr>
          <a:xfrm>
            <a:off x="1106520" y="569156"/>
            <a:ext cx="16812900"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Conception Disruptors</a:t>
            </a:r>
          </a:p>
        </p:txBody>
      </p:sp>
      <p:sp>
        <p:nvSpPr>
          <p:cNvPr id="165" name="Google Shape;131;p8"/>
          <p:cNvSpPr/>
          <p:nvPr/>
        </p:nvSpPr>
        <p:spPr>
          <a:xfrm>
            <a:off x="-2482855" y="-458588"/>
            <a:ext cx="3256201" cy="3256202"/>
          </a:xfrm>
          <a:prstGeom prst="rect">
            <a:avLst/>
          </a:prstGeom>
          <a:blipFill>
            <a:blip r:embed="rId4"/>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66" name="Google Shape;132;p8"/>
          <p:cNvSpPr txBox="1"/>
          <p:nvPr/>
        </p:nvSpPr>
        <p:spPr>
          <a:xfrm>
            <a:off x="773230" y="3287393"/>
            <a:ext cx="7710300" cy="635612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b="1" sz="2500">
                <a:latin typeface="Calibri"/>
                <a:ea typeface="Calibri"/>
                <a:cs typeface="Calibri"/>
                <a:sym typeface="Calibri"/>
              </a:defRPr>
            </a:pPr>
            <a:r>
              <a:t>Nutrients</a:t>
            </a:r>
          </a:p>
          <a:p>
            <a:pPr marL="457200" indent="-311150">
              <a:spcBef>
                <a:spcPts val="1200"/>
              </a:spcBef>
              <a:buClr>
                <a:srgbClr val="000000"/>
              </a:buClr>
              <a:buSzPts val="2500"/>
              <a:buFont typeface="Calibri"/>
              <a:buChar char="•"/>
              <a:defRPr sz="2500">
                <a:latin typeface="Calibri"/>
                <a:ea typeface="Calibri"/>
                <a:cs typeface="Calibri"/>
                <a:sym typeface="Calibri"/>
              </a:defRPr>
            </a:pPr>
            <a:r>
              <a:t>Vitamin D and Vitamin E deficiency in the first trimester of pregnancy have been found to increase the risk of miscarriage</a:t>
            </a:r>
          </a:p>
          <a:p>
            <a:pPr marL="457200" indent="-311150">
              <a:spcBef>
                <a:spcPts val="1200"/>
              </a:spcBef>
              <a:buClr>
                <a:srgbClr val="000000"/>
              </a:buClr>
              <a:buSzPts val="2500"/>
              <a:buFont typeface="Calibri"/>
              <a:buChar char="•"/>
              <a:defRPr sz="2500">
                <a:latin typeface="Calibri"/>
                <a:ea typeface="Calibri"/>
                <a:cs typeface="Calibri"/>
                <a:sym typeface="Calibri"/>
              </a:defRPr>
            </a:pPr>
            <a:r>
              <a:t>Low folate status + low B6 status increases risk of miscarriage; low magnesium &amp; low selenium are commonly found in miscarriage</a:t>
            </a:r>
          </a:p>
          <a:p>
            <a:pPr>
              <a:spcBef>
                <a:spcPts val="1200"/>
              </a:spcBef>
            </a:pPr>
            <a:endParaRPr sz="2500">
              <a:latin typeface="Calibri"/>
              <a:ea typeface="Calibri"/>
              <a:cs typeface="Calibri"/>
              <a:sym typeface="Calibri"/>
            </a:endParaRPr>
          </a:p>
          <a:p>
            <a:pPr>
              <a:spcBef>
                <a:spcPts val="1200"/>
              </a:spcBef>
              <a:defRPr b="1" sz="2500">
                <a:latin typeface="Calibri"/>
                <a:ea typeface="Calibri"/>
                <a:cs typeface="Calibri"/>
                <a:sym typeface="Calibri"/>
              </a:defRPr>
            </a:pPr>
            <a:r>
              <a:t>Insulin Resistance</a:t>
            </a:r>
          </a:p>
          <a:p>
            <a:pPr marL="457200" indent="-311150">
              <a:spcBef>
                <a:spcPts val="1200"/>
              </a:spcBef>
              <a:buClr>
                <a:srgbClr val="000000"/>
              </a:buClr>
              <a:buSzPts val="2500"/>
              <a:buFont typeface="Calibri"/>
              <a:buChar char="•"/>
              <a:defRPr sz="2500">
                <a:latin typeface="Calibri"/>
                <a:ea typeface="Calibri"/>
                <a:cs typeface="Calibri"/>
                <a:sym typeface="Calibri"/>
              </a:defRPr>
            </a:pPr>
            <a:r>
              <a:t> Insulin resistance commonly co-occurs with multiple miscarriages </a:t>
            </a:r>
          </a:p>
          <a:p>
            <a:pPr marL="702528" indent="-556478">
              <a:spcBef>
                <a:spcPts val="1200"/>
              </a:spcBef>
              <a:buClr>
                <a:srgbClr val="000000"/>
              </a:buClr>
              <a:buSzPts val="2500"/>
              <a:buFont typeface="Calibri"/>
              <a:buChar char="•"/>
              <a:defRPr sz="2500">
                <a:latin typeface="Calibri"/>
                <a:ea typeface="Calibri"/>
                <a:cs typeface="Calibri"/>
                <a:sym typeface="Calibri"/>
              </a:defRPr>
            </a:pPr>
            <a:r>
              <a:t>	Paternal Alcohol intake (5-25 drinks per week) can impact sperm </a:t>
            </a:r>
            <a:br/>
          </a:p>
        </p:txBody>
      </p:sp>
      <p:sp>
        <p:nvSpPr>
          <p:cNvPr id="167" name="Google Shape;133;p8"/>
          <p:cNvSpPr txBox="1"/>
          <p:nvPr/>
        </p:nvSpPr>
        <p:spPr>
          <a:xfrm>
            <a:off x="8910714" y="3337307"/>
            <a:ext cx="8761501" cy="6447477"/>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defRPr b="1" sz="2500">
                <a:latin typeface="Calibri"/>
                <a:ea typeface="Calibri"/>
                <a:cs typeface="Calibri"/>
                <a:sym typeface="Calibri"/>
              </a:defRPr>
            </a:pPr>
            <a:r>
              <a:t>Weight</a:t>
            </a:r>
          </a:p>
          <a:p>
            <a:pPr marL="457200" indent="-311150">
              <a:spcBef>
                <a:spcPts val="1200"/>
              </a:spcBef>
              <a:buClr>
                <a:srgbClr val="000000"/>
              </a:buClr>
              <a:buSzPts val="2500"/>
              <a:buFont typeface="Calibri"/>
              <a:buChar char="•"/>
              <a:defRPr sz="2500">
                <a:latin typeface="Calibri"/>
                <a:ea typeface="Calibri"/>
                <a:cs typeface="Calibri"/>
                <a:sym typeface="Calibri"/>
              </a:defRPr>
            </a:pPr>
            <a:r>
              <a:t>Underweight increases the risk of both infertility &amp; pregnancy loss </a:t>
            </a:r>
          </a:p>
          <a:p>
            <a:pPr marL="457200" indent="-311150">
              <a:spcBef>
                <a:spcPts val="1200"/>
              </a:spcBef>
              <a:buClr>
                <a:srgbClr val="000000"/>
              </a:buClr>
              <a:buSzPts val="2500"/>
              <a:buFont typeface="Calibri"/>
              <a:buChar char="•"/>
              <a:defRPr sz="2500">
                <a:latin typeface="Calibri"/>
                <a:ea typeface="Calibri"/>
                <a:cs typeface="Calibri"/>
                <a:sym typeface="Calibri"/>
              </a:defRPr>
            </a:pPr>
            <a:r>
              <a:t>Metabolically healthy individuals are at lower risk of disease development and pregnancy complications than are metabolically unhealthy individuals. </a:t>
            </a:r>
          </a:p>
          <a:p>
            <a:pPr>
              <a:spcBef>
                <a:spcPts val="1200"/>
              </a:spcBef>
            </a:pPr>
            <a:endParaRPr sz="2500">
              <a:latin typeface="Calibri"/>
              <a:ea typeface="Calibri"/>
              <a:cs typeface="Calibri"/>
              <a:sym typeface="Calibri"/>
            </a:endParaRPr>
          </a:p>
          <a:p>
            <a:pPr>
              <a:spcBef>
                <a:spcPts val="1200"/>
              </a:spcBef>
              <a:defRPr b="1" sz="2500">
                <a:latin typeface="Calibri"/>
                <a:ea typeface="Calibri"/>
                <a:cs typeface="Calibri"/>
                <a:sym typeface="Calibri"/>
              </a:defRPr>
            </a:pPr>
            <a:r>
              <a:t>Glucose</a:t>
            </a:r>
          </a:p>
          <a:p>
            <a:pPr marL="457200" indent="-311150">
              <a:spcBef>
                <a:spcPts val="1200"/>
              </a:spcBef>
              <a:buClr>
                <a:srgbClr val="000000"/>
              </a:buClr>
              <a:buSzPts val="2500"/>
              <a:buFont typeface="Calibri"/>
              <a:buChar char="•"/>
              <a:defRPr sz="2500">
                <a:latin typeface="Calibri"/>
                <a:ea typeface="Calibri"/>
                <a:cs typeface="Calibri"/>
                <a:sym typeface="Calibri"/>
              </a:defRPr>
            </a:pPr>
            <a:r>
              <a:t>High levels in the first two months can result in congenital abnormalities and miscarriage </a:t>
            </a:r>
          </a:p>
          <a:p>
            <a:pPr marL="457200" indent="-311150">
              <a:spcBef>
                <a:spcPts val="1200"/>
              </a:spcBef>
              <a:buClr>
                <a:srgbClr val="000000"/>
              </a:buClr>
              <a:buSzPts val="2500"/>
              <a:buFont typeface="Century Gothic"/>
              <a:buChar char="•"/>
              <a:defRPr b="1" sz="2500">
                <a:latin typeface="Calibri"/>
                <a:ea typeface="Calibri"/>
                <a:cs typeface="Calibri"/>
                <a:sym typeface="Calibri"/>
              </a:defRPr>
            </a:pPr>
            <a:r>
              <a:t>**Gestational diabetes:</a:t>
            </a:r>
            <a:r>
              <a:rPr b="0"/>
              <a:t> acquired during pregnancy and disappears after birth, but it increases the risk of developing Type 2 Diabetes later on in life </a:t>
            </a:r>
            <a:br>
              <a:rPr b="0"/>
            </a:br>
          </a:p>
        </p:txBody>
      </p:sp>
      <p:sp>
        <p:nvSpPr>
          <p:cNvPr id="168" name="Google Shape;134;p8"/>
          <p:cNvSpPr txBox="1"/>
          <p:nvPr>
            <p:ph type="sldNum" sz="quarter" idx="4294967295"/>
          </p:nvPr>
        </p:nvSpPr>
        <p:spPr>
          <a:xfrm>
            <a:off x="8505459" y="6414780"/>
            <a:ext cx="181293"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69" name="Google Shape;135;p8"/>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8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67" name="Google Shape;919;p90"/>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868" name="Google Shape;920;p90"/>
          <p:cNvSpPr txBox="1"/>
          <p:nvPr/>
        </p:nvSpPr>
        <p:spPr>
          <a:xfrm>
            <a:off x="1199868" y="454378"/>
            <a:ext cx="17035500"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The Microbiome &amp; Lipid Metabolism</a:t>
            </a:r>
          </a:p>
        </p:txBody>
      </p:sp>
      <p:sp>
        <p:nvSpPr>
          <p:cNvPr id="869" name="Google Shape;921;p90"/>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870" name="Google Shape;922;p90"/>
          <p:cNvSpPr txBox="1"/>
          <p:nvPr/>
        </p:nvSpPr>
        <p:spPr>
          <a:xfrm>
            <a:off x="1199874" y="3907866"/>
            <a:ext cx="15888301" cy="4816446"/>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marL="457200" indent="-317500">
              <a:buClr>
                <a:srgbClr val="000000"/>
              </a:buClr>
              <a:buSzPts val="3600"/>
              <a:buFont typeface="Calibri"/>
              <a:buChar char="•"/>
              <a:defRPr sz="3600">
                <a:latin typeface="Calibri"/>
                <a:ea typeface="Calibri"/>
                <a:cs typeface="Calibri"/>
                <a:sym typeface="Calibri"/>
              </a:defRPr>
            </a:pPr>
            <a:r>
              <a:t>Microbiota modulate:</a:t>
            </a:r>
          </a:p>
          <a:p>
            <a:pPr lvl="3" marL="1503945" indent="-360945">
              <a:spcBef>
                <a:spcPts val="1200"/>
              </a:spcBef>
              <a:buClr>
                <a:srgbClr val="000000"/>
              </a:buClr>
              <a:buSzPts val="3600"/>
              <a:buFont typeface="Times Roman"/>
              <a:buChar char="•"/>
              <a:defRPr b="1" sz="3600">
                <a:latin typeface="Calibri"/>
                <a:ea typeface="Calibri"/>
                <a:cs typeface="Calibri"/>
                <a:sym typeface="Calibri"/>
              </a:defRPr>
            </a:pPr>
            <a:r>
              <a:t>Bile acid metabolism</a:t>
            </a:r>
            <a:r>
              <a:rPr b="0"/>
              <a:t> (conversion to secondary bile acids)</a:t>
            </a:r>
          </a:p>
          <a:p>
            <a:pPr lvl="3" marL="1503945" indent="-360945">
              <a:spcBef>
                <a:spcPts val="1200"/>
              </a:spcBef>
              <a:buClr>
                <a:srgbClr val="000000"/>
              </a:buClr>
              <a:buSzPts val="3600"/>
              <a:buFont typeface="Calibri"/>
              <a:buChar char="•"/>
              <a:defRPr b="1" sz="3600">
                <a:latin typeface="Calibri"/>
                <a:ea typeface="Calibri"/>
                <a:cs typeface="Calibri"/>
                <a:sym typeface="Calibri"/>
              </a:defRPr>
            </a:pPr>
            <a:r>
              <a:t>Lipid absorption and storage</a:t>
            </a:r>
          </a:p>
          <a:p>
            <a:pPr lvl="3" marL="1503945" indent="-360945">
              <a:spcBef>
                <a:spcPts val="1200"/>
              </a:spcBef>
              <a:buClr>
                <a:srgbClr val="000000"/>
              </a:buClr>
              <a:buSzPts val="3600"/>
              <a:buFont typeface="Calibri"/>
              <a:buChar char="•"/>
              <a:defRPr b="1" sz="3600">
                <a:latin typeface="Calibri"/>
                <a:ea typeface="Calibri"/>
                <a:cs typeface="Calibri"/>
                <a:sym typeface="Calibri"/>
              </a:defRPr>
            </a:pPr>
            <a:r>
              <a:t>Fat oxidation vs. lipogenesis</a:t>
            </a:r>
          </a:p>
          <a:p>
            <a:pPr marL="457200" indent="-317500">
              <a:spcBef>
                <a:spcPts val="1200"/>
              </a:spcBef>
              <a:buClr>
                <a:srgbClr val="000000"/>
              </a:buClr>
              <a:buSzPts val="3600"/>
              <a:buFont typeface="Calibri"/>
              <a:buChar char="•"/>
              <a:defRPr sz="3600">
                <a:latin typeface="Calibri"/>
                <a:ea typeface="Calibri"/>
                <a:cs typeface="Calibri"/>
                <a:sym typeface="Calibri"/>
              </a:defRPr>
            </a:pPr>
            <a:r>
              <a:t>SCFAs influence lipid metabolism:</a:t>
            </a:r>
          </a:p>
          <a:p>
            <a:pPr lvl="3" marL="1503945" indent="-360945">
              <a:spcBef>
                <a:spcPts val="1200"/>
              </a:spcBef>
              <a:buClr>
                <a:srgbClr val="000000"/>
              </a:buClr>
              <a:buSzPts val="3600"/>
              <a:buFont typeface="Calibri"/>
              <a:buChar char="•"/>
              <a:defRPr sz="3600">
                <a:latin typeface="Calibri"/>
                <a:ea typeface="Calibri"/>
                <a:cs typeface="Calibri"/>
                <a:sym typeface="Calibri"/>
              </a:defRPr>
            </a:pPr>
            <a:r>
              <a:t>Butyrate → ↑ fat oxidation</a:t>
            </a:r>
          </a:p>
          <a:p>
            <a:pPr lvl="3" marL="1503945" indent="-360945">
              <a:spcBef>
                <a:spcPts val="1200"/>
              </a:spcBef>
              <a:buClr>
                <a:srgbClr val="000000"/>
              </a:buClr>
              <a:buSzPts val="3600"/>
              <a:buFont typeface="Calibri"/>
              <a:buChar char="•"/>
              <a:defRPr sz="3600">
                <a:latin typeface="Calibri"/>
                <a:ea typeface="Calibri"/>
                <a:cs typeface="Calibri"/>
                <a:sym typeface="Calibri"/>
              </a:defRPr>
            </a:pPr>
            <a:r>
              <a:t>Propionate → ↓ hepatic lipogenesis</a:t>
            </a:r>
          </a:p>
        </p:txBody>
      </p:sp>
      <p:sp>
        <p:nvSpPr>
          <p:cNvPr id="871" name="Google Shape;923;p90"/>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872" name="Google Shape;924;p90"/>
          <p:cNvSpPr/>
          <p:nvPr/>
        </p:nvSpPr>
        <p:spPr>
          <a:xfrm>
            <a:off x="16597050" y="937199"/>
            <a:ext cx="1235400" cy="1211701"/>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873" name="Google Shape;925;p90"/>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8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77" name="Google Shape;930;p91"/>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878" name="Google Shape;931;p91"/>
          <p:cNvSpPr txBox="1"/>
          <p:nvPr/>
        </p:nvSpPr>
        <p:spPr>
          <a:xfrm>
            <a:off x="1199868" y="454378"/>
            <a:ext cx="17035500" cy="258654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The Microbiome &amp; Micronutrient Metabolism</a:t>
            </a:r>
          </a:p>
        </p:txBody>
      </p:sp>
      <p:sp>
        <p:nvSpPr>
          <p:cNvPr id="879" name="Google Shape;932;p91"/>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880" name="Google Shape;933;p91"/>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881" name="Google Shape;934;p91"/>
          <p:cNvSpPr txBox="1"/>
          <p:nvPr/>
        </p:nvSpPr>
        <p:spPr>
          <a:xfrm>
            <a:off x="1199874" y="3907868"/>
            <a:ext cx="15888301" cy="2682845"/>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defRPr b="1" sz="3600">
                <a:latin typeface="Calibri"/>
                <a:ea typeface="Calibri"/>
                <a:cs typeface="Calibri"/>
                <a:sym typeface="Calibri"/>
              </a:defRPr>
            </a:pPr>
            <a:r>
              <a:t>Microbial roles in micronutrient homeostasis:</a:t>
            </a:r>
          </a:p>
          <a:p>
            <a:pPr marL="457200" indent="-317500">
              <a:spcBef>
                <a:spcPts val="1200"/>
              </a:spcBef>
              <a:buClr>
                <a:srgbClr val="000000"/>
              </a:buClr>
              <a:buSzPts val="3600"/>
              <a:buFont typeface="Times Roman"/>
              <a:buChar char="•"/>
              <a:defRPr b="1" sz="3600">
                <a:latin typeface="Calibri"/>
                <a:ea typeface="Calibri"/>
                <a:cs typeface="Calibri"/>
                <a:sym typeface="Calibri"/>
              </a:defRPr>
            </a:pPr>
            <a:r>
              <a:t>Synthesis:</a:t>
            </a:r>
            <a:r>
              <a:rPr b="0"/>
              <a:t> B vitamins (B1, B2, B6, B9, B12), vitamin K</a:t>
            </a:r>
          </a:p>
          <a:p>
            <a:pPr marL="457200" indent="-317500">
              <a:spcBef>
                <a:spcPts val="1200"/>
              </a:spcBef>
              <a:buClr>
                <a:srgbClr val="000000"/>
              </a:buClr>
              <a:buSzPts val="3600"/>
              <a:buFont typeface="Times Roman"/>
              <a:buChar char="•"/>
              <a:defRPr b="1" sz="3600">
                <a:latin typeface="Calibri"/>
                <a:ea typeface="Calibri"/>
                <a:cs typeface="Calibri"/>
                <a:sym typeface="Calibri"/>
              </a:defRPr>
            </a:pPr>
            <a:r>
              <a:t>Mineral absorption:</a:t>
            </a:r>
            <a:r>
              <a:rPr b="0"/>
              <a:t> Enhances Ca, Mg, Fe, Zn uptake</a:t>
            </a:r>
          </a:p>
          <a:p>
            <a:pPr marL="457200" indent="-317500">
              <a:spcBef>
                <a:spcPts val="1200"/>
              </a:spcBef>
              <a:buClr>
                <a:srgbClr val="000000"/>
              </a:buClr>
              <a:buSzPts val="3600"/>
              <a:buFont typeface="Times Roman"/>
              <a:buChar char="•"/>
              <a:defRPr b="1" sz="3600">
                <a:latin typeface="Calibri"/>
                <a:ea typeface="Calibri"/>
                <a:cs typeface="Calibri"/>
                <a:sym typeface="Calibri"/>
              </a:defRPr>
            </a:pPr>
            <a:r>
              <a:t>Transformation:</a:t>
            </a:r>
            <a:r>
              <a:rPr b="0"/>
              <a:t> Converts polyphenols and phytochemicals to bioactive forms</a:t>
            </a:r>
          </a:p>
        </p:txBody>
      </p:sp>
      <p:sp>
        <p:nvSpPr>
          <p:cNvPr id="882" name="Google Shape;935;p91"/>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883" name="Google Shape;936;p91"/>
          <p:cNvSpPr/>
          <p:nvPr/>
        </p:nvSpPr>
        <p:spPr>
          <a:xfrm>
            <a:off x="16597050" y="13714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884" name="Google Shape;937;p91"/>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8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88" name="Google Shape;942;p92"/>
          <p:cNvSpPr/>
          <p:nvPr/>
        </p:nvSpPr>
        <p:spPr>
          <a:xfrm>
            <a:off x="-528001" y="-1"/>
            <a:ext cx="19048202" cy="3579902"/>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889" name="Google Shape;943;p92"/>
          <p:cNvSpPr txBox="1"/>
          <p:nvPr/>
        </p:nvSpPr>
        <p:spPr>
          <a:xfrm>
            <a:off x="1035943" y="654765"/>
            <a:ext cx="17035500" cy="258654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Microbiome Dysbiosis &amp; Nutrient Imbalance</a:t>
            </a:r>
          </a:p>
        </p:txBody>
      </p:sp>
      <p:sp>
        <p:nvSpPr>
          <p:cNvPr id="890" name="Google Shape;944;p92"/>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891" name="Google Shape;945;p92"/>
          <p:cNvSpPr txBox="1"/>
          <p:nvPr/>
        </p:nvSpPr>
        <p:spPr>
          <a:xfrm>
            <a:off x="1199848" y="4445654"/>
            <a:ext cx="15888301" cy="4816446"/>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defRPr b="1" sz="3600">
                <a:latin typeface="Calibri"/>
                <a:ea typeface="Calibri"/>
                <a:cs typeface="Calibri"/>
                <a:sym typeface="Calibri"/>
              </a:defRPr>
            </a:pPr>
            <a:r>
              <a:t>Dysbiosis:</a:t>
            </a:r>
            <a:r>
              <a:rPr b="0"/>
              <a:t> imbalance of microbial composition or diversity</a:t>
            </a:r>
          </a:p>
          <a:p>
            <a:pPr>
              <a:spcBef>
                <a:spcPts val="1200"/>
              </a:spcBef>
            </a:pPr>
            <a:endParaRPr sz="3600">
              <a:latin typeface="Calibri"/>
              <a:ea typeface="Calibri"/>
              <a:cs typeface="Calibri"/>
              <a:sym typeface="Calibri"/>
            </a:endParaRPr>
          </a:p>
          <a:p>
            <a:pPr>
              <a:spcBef>
                <a:spcPts val="1200"/>
              </a:spcBef>
              <a:defRPr sz="3600">
                <a:latin typeface="Calibri"/>
                <a:ea typeface="Calibri"/>
                <a:cs typeface="Calibri"/>
                <a:sym typeface="Calibri"/>
              </a:defRPr>
            </a:pPr>
            <a:r>
              <a:t>Consequences:</a:t>
            </a:r>
          </a:p>
          <a:p>
            <a:pPr marL="457200" indent="-317500">
              <a:spcBef>
                <a:spcPts val="1200"/>
              </a:spcBef>
              <a:buClr>
                <a:srgbClr val="000000"/>
              </a:buClr>
              <a:buSzPts val="3600"/>
              <a:buFont typeface="Calibri"/>
              <a:buChar char="•"/>
              <a:defRPr sz="3600">
                <a:latin typeface="Calibri"/>
                <a:ea typeface="Calibri"/>
                <a:cs typeface="Calibri"/>
                <a:sym typeface="Calibri"/>
              </a:defRPr>
            </a:pPr>
            <a:r>
              <a:t>Reduced SCFA and vitamin synthesis</a:t>
            </a:r>
          </a:p>
          <a:p>
            <a:pPr marL="457200" indent="-317500">
              <a:spcBef>
                <a:spcPts val="1200"/>
              </a:spcBef>
              <a:buClr>
                <a:srgbClr val="000000"/>
              </a:buClr>
              <a:buSzPts val="3600"/>
              <a:buFont typeface="Calibri"/>
              <a:buChar char="•"/>
              <a:defRPr sz="3600">
                <a:latin typeface="Calibri"/>
                <a:ea typeface="Calibri"/>
                <a:cs typeface="Calibri"/>
                <a:sym typeface="Calibri"/>
              </a:defRPr>
            </a:pPr>
            <a:r>
              <a:t>Increased intestinal permeability (LPS translocation)</a:t>
            </a:r>
          </a:p>
          <a:p>
            <a:pPr marL="457200" indent="-317500">
              <a:spcBef>
                <a:spcPts val="1200"/>
              </a:spcBef>
              <a:buClr>
                <a:srgbClr val="000000"/>
              </a:buClr>
              <a:buSzPts val="3600"/>
              <a:buFont typeface="Calibri"/>
              <a:buChar char="•"/>
              <a:defRPr sz="3600">
                <a:latin typeface="Calibri"/>
                <a:ea typeface="Calibri"/>
                <a:cs typeface="Calibri"/>
                <a:sym typeface="Calibri"/>
              </a:defRPr>
            </a:pPr>
            <a:r>
              <a:t>Systemic inflammation and oxidative stress</a:t>
            </a:r>
          </a:p>
          <a:p>
            <a:pPr marL="457200" indent="-317500">
              <a:spcBef>
                <a:spcPts val="1200"/>
              </a:spcBef>
              <a:buClr>
                <a:srgbClr val="000000"/>
              </a:buClr>
              <a:buSzPts val="3600"/>
              <a:buFont typeface="Calibri"/>
              <a:buChar char="•"/>
              <a:defRPr sz="3600">
                <a:latin typeface="Calibri"/>
                <a:ea typeface="Calibri"/>
                <a:cs typeface="Calibri"/>
                <a:sym typeface="Calibri"/>
              </a:defRPr>
            </a:pPr>
            <a:r>
              <a:t>Malabsorption and altered nutrient signaling</a:t>
            </a:r>
          </a:p>
        </p:txBody>
      </p:sp>
      <p:sp>
        <p:nvSpPr>
          <p:cNvPr id="892" name="Google Shape;946;p92"/>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893" name="Google Shape;947;p92"/>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8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97" name="Google Shape;952;p93"/>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898" name="Google Shape;953;p93"/>
          <p:cNvSpPr txBox="1"/>
          <p:nvPr/>
        </p:nvSpPr>
        <p:spPr>
          <a:xfrm>
            <a:off x="1117368" y="978541"/>
            <a:ext cx="17035562"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The Role of Probiotics</a:t>
            </a:r>
          </a:p>
        </p:txBody>
      </p:sp>
      <p:sp>
        <p:nvSpPr>
          <p:cNvPr id="899" name="Google Shape;954;p93"/>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900" name="Google Shape;955;p93"/>
          <p:cNvSpPr txBox="1"/>
          <p:nvPr/>
        </p:nvSpPr>
        <p:spPr>
          <a:xfrm>
            <a:off x="1199874" y="3907868"/>
            <a:ext cx="15888301" cy="5375245"/>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defRPr b="1" sz="3600">
                <a:latin typeface="Calibri"/>
                <a:ea typeface="Calibri"/>
                <a:cs typeface="Calibri"/>
                <a:sym typeface="Calibri"/>
              </a:defRPr>
            </a:pPr>
            <a:r>
              <a:t>Probiotics:</a:t>
            </a:r>
            <a:r>
              <a:rPr b="0"/>
              <a:t> live microorganisms that confer health benefits when consumed in adequate amounts</a:t>
            </a:r>
          </a:p>
          <a:p>
            <a:pPr marL="457200" indent="-317500">
              <a:spcBef>
                <a:spcPts val="1200"/>
              </a:spcBef>
              <a:buClr>
                <a:srgbClr val="000000"/>
              </a:buClr>
              <a:buSzPts val="3600"/>
              <a:buFont typeface="Calibri"/>
              <a:buChar char="•"/>
              <a:defRPr sz="3600">
                <a:latin typeface="Calibri"/>
                <a:ea typeface="Calibri"/>
                <a:cs typeface="Calibri"/>
                <a:sym typeface="Calibri"/>
              </a:defRPr>
            </a:pPr>
            <a:r>
              <a:t>Support:</a:t>
            </a:r>
          </a:p>
          <a:p>
            <a:pPr lvl="2" marL="1122945" indent="-360945">
              <a:spcBef>
                <a:spcPts val="1200"/>
              </a:spcBef>
              <a:buClr>
                <a:srgbClr val="000000"/>
              </a:buClr>
              <a:buSzPts val="3600"/>
              <a:buFont typeface="Calibri"/>
              <a:buChar char="•"/>
              <a:defRPr sz="3600">
                <a:latin typeface="Calibri"/>
                <a:ea typeface="Calibri"/>
                <a:cs typeface="Calibri"/>
                <a:sym typeface="Calibri"/>
              </a:defRPr>
            </a:pPr>
            <a:r>
              <a:t>SCFA and vitamin production</a:t>
            </a:r>
          </a:p>
          <a:p>
            <a:pPr lvl="2" marL="1122945" indent="-360945">
              <a:spcBef>
                <a:spcPts val="1200"/>
              </a:spcBef>
              <a:buClr>
                <a:srgbClr val="000000"/>
              </a:buClr>
              <a:buSzPts val="3600"/>
              <a:buFont typeface="Calibri"/>
              <a:buChar char="•"/>
              <a:defRPr sz="3600">
                <a:latin typeface="Calibri"/>
                <a:ea typeface="Calibri"/>
                <a:cs typeface="Calibri"/>
                <a:sym typeface="Calibri"/>
              </a:defRPr>
            </a:pPr>
            <a:r>
              <a:t>Barrier integrity and anti-inflammatory signaling</a:t>
            </a:r>
          </a:p>
          <a:p>
            <a:pPr lvl="2" marL="1122945" indent="-360945">
              <a:spcBef>
                <a:spcPts val="1200"/>
              </a:spcBef>
              <a:buClr>
                <a:srgbClr val="000000"/>
              </a:buClr>
              <a:buSzPts val="3600"/>
              <a:buFont typeface="Calibri"/>
              <a:buChar char="•"/>
              <a:defRPr sz="3600">
                <a:latin typeface="Calibri"/>
                <a:ea typeface="Calibri"/>
                <a:cs typeface="Calibri"/>
                <a:sym typeface="Calibri"/>
              </a:defRPr>
            </a:pPr>
            <a:r>
              <a:t>Improved glucose and lipid metabolism</a:t>
            </a:r>
          </a:p>
          <a:p>
            <a:pPr marL="457200" indent="-317500">
              <a:spcBef>
                <a:spcPts val="1200"/>
              </a:spcBef>
              <a:buClr>
                <a:srgbClr val="000000"/>
              </a:buClr>
              <a:buSzPts val="3600"/>
              <a:buFont typeface="Calibri"/>
              <a:buChar char="•"/>
              <a:defRPr sz="3600">
                <a:latin typeface="Calibri"/>
                <a:ea typeface="Calibri"/>
                <a:cs typeface="Calibri"/>
                <a:sym typeface="Calibri"/>
              </a:defRPr>
            </a:pPr>
            <a:r>
              <a:t>Common species:</a:t>
            </a:r>
          </a:p>
          <a:p>
            <a:pPr lvl="2" marL="1122945" indent="-360945">
              <a:spcBef>
                <a:spcPts val="1200"/>
              </a:spcBef>
              <a:buClr>
                <a:srgbClr val="000000"/>
              </a:buClr>
              <a:buSzPts val="3600"/>
              <a:buFont typeface="Calibri"/>
              <a:buChar char="•"/>
              <a:defRPr i="1" sz="3600">
                <a:latin typeface="Calibri"/>
                <a:ea typeface="Calibri"/>
                <a:cs typeface="Calibri"/>
                <a:sym typeface="Calibri"/>
              </a:defRPr>
            </a:pPr>
            <a:r>
              <a:t>Lactobacillus</a:t>
            </a:r>
            <a:r>
              <a:rPr i="0"/>
              <a:t>, </a:t>
            </a:r>
            <a:r>
              <a:t>Bifidobacterium</a:t>
            </a:r>
            <a:r>
              <a:rPr i="0"/>
              <a:t>, </a:t>
            </a:r>
            <a:r>
              <a:t>Saccharomyces boulardii</a:t>
            </a:r>
          </a:p>
        </p:txBody>
      </p:sp>
      <p:sp>
        <p:nvSpPr>
          <p:cNvPr id="901" name="Google Shape;956;p93"/>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902" name="Google Shape;957;p93"/>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8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06" name="Google Shape;962;p94"/>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907" name="Google Shape;963;p94"/>
          <p:cNvSpPr txBox="1"/>
          <p:nvPr/>
        </p:nvSpPr>
        <p:spPr>
          <a:xfrm>
            <a:off x="1117368" y="978541"/>
            <a:ext cx="17035562"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The Role of Prebiotics</a:t>
            </a:r>
          </a:p>
        </p:txBody>
      </p:sp>
      <p:sp>
        <p:nvSpPr>
          <p:cNvPr id="908" name="Google Shape;964;p94"/>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909" name="Google Shape;965;p94"/>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910" name="Google Shape;966;p94"/>
          <p:cNvSpPr txBox="1"/>
          <p:nvPr/>
        </p:nvSpPr>
        <p:spPr>
          <a:xfrm>
            <a:off x="1199848" y="3745017"/>
            <a:ext cx="15888301" cy="5934046"/>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defRPr b="1" sz="3600">
                <a:latin typeface="Calibri"/>
                <a:ea typeface="Calibri"/>
                <a:cs typeface="Calibri"/>
                <a:sym typeface="Calibri"/>
              </a:defRPr>
            </a:pPr>
            <a:r>
              <a:t>Prebiotics:</a:t>
            </a:r>
            <a:r>
              <a:rPr b="0"/>
              <a:t> non-digestible food components that stimulate beneficial bacterial growth</a:t>
            </a:r>
          </a:p>
          <a:p>
            <a:pPr marL="457200" indent="-317500">
              <a:spcBef>
                <a:spcPts val="1200"/>
              </a:spcBef>
              <a:buClr>
                <a:srgbClr val="000000"/>
              </a:buClr>
              <a:buSzPts val="3600"/>
              <a:buFont typeface="Calibri"/>
              <a:buChar char="•"/>
              <a:defRPr sz="3600">
                <a:latin typeface="Calibri"/>
                <a:ea typeface="Calibri"/>
                <a:cs typeface="Calibri"/>
                <a:sym typeface="Calibri"/>
              </a:defRPr>
            </a:pPr>
            <a:r>
              <a:t>Examples:</a:t>
            </a:r>
          </a:p>
          <a:p>
            <a:pPr lvl="2" marL="1122945" indent="-360945">
              <a:spcBef>
                <a:spcPts val="1200"/>
              </a:spcBef>
              <a:buClr>
                <a:srgbClr val="000000"/>
              </a:buClr>
              <a:buSzPts val="3600"/>
              <a:buFont typeface="Calibri"/>
              <a:buChar char="•"/>
              <a:defRPr sz="3600">
                <a:latin typeface="Calibri"/>
                <a:ea typeface="Calibri"/>
                <a:cs typeface="Calibri"/>
                <a:sym typeface="Calibri"/>
              </a:defRPr>
            </a:pPr>
            <a:r>
              <a:t>Inulin, fructooligosaccharides (FOS), galactooligosaccharides (GOS), resistant starch</a:t>
            </a:r>
          </a:p>
          <a:p>
            <a:pPr marL="457200" indent="-317500">
              <a:spcBef>
                <a:spcPts val="1200"/>
              </a:spcBef>
              <a:buClr>
                <a:srgbClr val="000000"/>
              </a:buClr>
              <a:buSzPts val="3600"/>
              <a:buFont typeface="Calibri"/>
              <a:buChar char="•"/>
              <a:defRPr sz="3600">
                <a:latin typeface="Calibri"/>
                <a:ea typeface="Calibri"/>
                <a:cs typeface="Calibri"/>
                <a:sym typeface="Calibri"/>
              </a:defRPr>
            </a:pPr>
            <a:r>
              <a:t>Benefits:</a:t>
            </a:r>
          </a:p>
          <a:p>
            <a:pPr lvl="2" marL="1122945" indent="-360945">
              <a:spcBef>
                <a:spcPts val="1200"/>
              </a:spcBef>
              <a:buClr>
                <a:srgbClr val="000000"/>
              </a:buClr>
              <a:buSzPts val="3600"/>
              <a:buFont typeface="Calibri"/>
              <a:buChar char="•"/>
              <a:defRPr sz="3600">
                <a:latin typeface="Calibri"/>
                <a:ea typeface="Calibri"/>
                <a:cs typeface="Calibri"/>
                <a:sym typeface="Calibri"/>
              </a:defRPr>
            </a:pPr>
            <a:r>
              <a:t>↑ Bifidobacteria &amp; Lactobacilli</a:t>
            </a:r>
          </a:p>
          <a:p>
            <a:pPr lvl="2" marL="1122945" indent="-360945">
              <a:spcBef>
                <a:spcPts val="1200"/>
              </a:spcBef>
              <a:buClr>
                <a:srgbClr val="000000"/>
              </a:buClr>
              <a:buSzPts val="3600"/>
              <a:buFont typeface="Calibri"/>
              <a:buChar char="•"/>
              <a:defRPr sz="3600">
                <a:latin typeface="Calibri"/>
                <a:ea typeface="Calibri"/>
                <a:cs typeface="Calibri"/>
                <a:sym typeface="Calibri"/>
              </a:defRPr>
            </a:pPr>
            <a:r>
              <a:t>↑ SCFA production</a:t>
            </a:r>
          </a:p>
          <a:p>
            <a:pPr lvl="2" marL="1122945" indent="-360945">
              <a:spcBef>
                <a:spcPts val="1200"/>
              </a:spcBef>
              <a:buClr>
                <a:srgbClr val="000000"/>
              </a:buClr>
              <a:buSzPts val="3600"/>
              <a:buFont typeface="Calibri"/>
              <a:buChar char="•"/>
              <a:defRPr sz="3600">
                <a:latin typeface="Calibri"/>
                <a:ea typeface="Calibri"/>
                <a:cs typeface="Calibri"/>
                <a:sym typeface="Calibri"/>
              </a:defRPr>
            </a:pPr>
            <a:r>
              <a:t>↓ inflammation, improved mineral absorption</a:t>
            </a:r>
          </a:p>
        </p:txBody>
      </p:sp>
      <p:sp>
        <p:nvSpPr>
          <p:cNvPr id="911" name="Google Shape;967;p94"/>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912" name="Google Shape;968;p94"/>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8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16" name="Google Shape;973;p84"/>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917" name="Google Shape;974;p84"/>
          <p:cNvSpPr txBox="1"/>
          <p:nvPr/>
        </p:nvSpPr>
        <p:spPr>
          <a:xfrm>
            <a:off x="1404999" y="966858"/>
            <a:ext cx="16552373"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Gut-Brain-Metabolism Axis</a:t>
            </a:r>
          </a:p>
        </p:txBody>
      </p:sp>
      <p:sp>
        <p:nvSpPr>
          <p:cNvPr id="918" name="Google Shape;975;p84"/>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919" name="Google Shape;976;p84"/>
          <p:cNvSpPr txBox="1"/>
          <p:nvPr/>
        </p:nvSpPr>
        <p:spPr>
          <a:xfrm>
            <a:off x="1341584" y="4101362"/>
            <a:ext cx="14489401" cy="3394045"/>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marL="360947" indent="-360947">
              <a:buClr>
                <a:srgbClr val="000000"/>
              </a:buClr>
              <a:buSzPts val="3600"/>
              <a:buFont typeface="Calibri"/>
              <a:buChar char="•"/>
              <a:defRPr sz="3600">
                <a:latin typeface="Calibri"/>
                <a:ea typeface="Calibri"/>
                <a:cs typeface="Calibri"/>
                <a:sym typeface="Calibri"/>
              </a:defRPr>
            </a:pPr>
            <a:r>
              <a:t>Gut microbes communicate with the CNS via:</a:t>
            </a:r>
          </a:p>
          <a:p>
            <a:pPr lvl="8" marL="1574800" indent="-317500">
              <a:spcBef>
                <a:spcPts val="1200"/>
              </a:spcBef>
              <a:buClr>
                <a:srgbClr val="000000"/>
              </a:buClr>
              <a:buSzPts val="3600"/>
              <a:buFont typeface="Calibri"/>
              <a:buChar char="•"/>
              <a:defRPr b="1" sz="3600">
                <a:latin typeface="Calibri"/>
                <a:ea typeface="Calibri"/>
                <a:cs typeface="Calibri"/>
                <a:sym typeface="Calibri"/>
              </a:defRPr>
            </a:pPr>
            <a:r>
              <a:t>Vagus nerve signaling</a:t>
            </a:r>
          </a:p>
          <a:p>
            <a:pPr lvl="8" marL="1574800" indent="-317500">
              <a:spcBef>
                <a:spcPts val="1200"/>
              </a:spcBef>
              <a:buClr>
                <a:srgbClr val="000000"/>
              </a:buClr>
              <a:buSzPts val="3600"/>
              <a:buFont typeface="Calibri"/>
              <a:buChar char="•"/>
              <a:defRPr b="1" sz="3600">
                <a:latin typeface="Calibri"/>
                <a:ea typeface="Calibri"/>
                <a:cs typeface="Calibri"/>
                <a:sym typeface="Calibri"/>
              </a:defRPr>
            </a:pPr>
            <a:r>
              <a:t>Microbial metabolites (SCFAs, tryptophan derivatives)</a:t>
            </a:r>
          </a:p>
          <a:p>
            <a:pPr lvl="8" marL="1574800" indent="-317500">
              <a:spcBef>
                <a:spcPts val="1200"/>
              </a:spcBef>
              <a:buClr>
                <a:srgbClr val="000000"/>
              </a:buClr>
              <a:buSzPts val="3600"/>
              <a:buFont typeface="Calibri"/>
              <a:buChar char="•"/>
              <a:defRPr b="1" sz="3600">
                <a:latin typeface="Calibri"/>
                <a:ea typeface="Calibri"/>
                <a:cs typeface="Calibri"/>
                <a:sym typeface="Calibri"/>
              </a:defRPr>
            </a:pPr>
            <a:r>
              <a:t>Cytokines and hormones</a:t>
            </a:r>
          </a:p>
          <a:p>
            <a:pPr marL="360947" indent="-360947">
              <a:spcBef>
                <a:spcPts val="1200"/>
              </a:spcBef>
              <a:buClr>
                <a:srgbClr val="000000"/>
              </a:buClr>
              <a:buSzPts val="3600"/>
              <a:buFont typeface="Calibri"/>
              <a:buChar char="•"/>
              <a:defRPr sz="3600">
                <a:latin typeface="Calibri"/>
                <a:ea typeface="Calibri"/>
                <a:cs typeface="Calibri"/>
                <a:sym typeface="Calibri"/>
              </a:defRPr>
            </a:pPr>
            <a:r>
              <a:t>Influences appetite, mood, stress, and energy balance</a:t>
            </a:r>
          </a:p>
        </p:txBody>
      </p:sp>
      <p:sp>
        <p:nvSpPr>
          <p:cNvPr id="920" name="Google Shape;977;p84"/>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921" name="Google Shape;978;p84"/>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8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25" name="Google Shape;983;p95"/>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926" name="Google Shape;984;p95"/>
          <p:cNvSpPr txBox="1"/>
          <p:nvPr/>
        </p:nvSpPr>
        <p:spPr>
          <a:xfrm>
            <a:off x="1117368" y="978541"/>
            <a:ext cx="17035562"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Clinical Implications</a:t>
            </a:r>
          </a:p>
        </p:txBody>
      </p:sp>
      <p:sp>
        <p:nvSpPr>
          <p:cNvPr id="927" name="Google Shape;985;p95"/>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928" name="Google Shape;986;p95"/>
          <p:cNvSpPr txBox="1"/>
          <p:nvPr/>
        </p:nvSpPr>
        <p:spPr>
          <a:xfrm>
            <a:off x="1199874" y="3907867"/>
            <a:ext cx="15888301" cy="5527646"/>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marL="457200" indent="-317500">
              <a:buClr>
                <a:srgbClr val="000000"/>
              </a:buClr>
              <a:buSzPts val="3600"/>
              <a:buFont typeface="Calibri"/>
              <a:buChar char="•"/>
              <a:defRPr b="1" sz="3600">
                <a:latin typeface="Calibri"/>
                <a:ea typeface="Calibri"/>
                <a:cs typeface="Calibri"/>
                <a:sym typeface="Calibri"/>
              </a:defRPr>
            </a:pPr>
            <a:r>
              <a:t>Balanced microbiome enhances:</a:t>
            </a:r>
          </a:p>
          <a:p>
            <a:pPr lvl="2" marL="1371600" indent="-317500">
              <a:spcBef>
                <a:spcPts val="1200"/>
              </a:spcBef>
              <a:buClr>
                <a:srgbClr val="000000"/>
              </a:buClr>
              <a:buSzPts val="3600"/>
              <a:buFont typeface="Calibri"/>
              <a:buChar char="•"/>
              <a:defRPr sz="3600">
                <a:latin typeface="Calibri"/>
                <a:ea typeface="Calibri"/>
                <a:cs typeface="Calibri"/>
                <a:sym typeface="Calibri"/>
              </a:defRPr>
            </a:pPr>
            <a:r>
              <a:t>Nutrient absorption and bioavailability</a:t>
            </a:r>
          </a:p>
          <a:p>
            <a:pPr lvl="2" marL="1371600" indent="-317500">
              <a:spcBef>
                <a:spcPts val="1200"/>
              </a:spcBef>
              <a:buClr>
                <a:srgbClr val="000000"/>
              </a:buClr>
              <a:buSzPts val="3600"/>
              <a:buFont typeface="Calibri"/>
              <a:buChar char="•"/>
              <a:defRPr sz="3600">
                <a:latin typeface="Calibri"/>
                <a:ea typeface="Calibri"/>
                <a:cs typeface="Calibri"/>
                <a:sym typeface="Calibri"/>
              </a:defRPr>
            </a:pPr>
            <a:r>
              <a:t>Insulin and lipid regulation</a:t>
            </a:r>
          </a:p>
          <a:p>
            <a:pPr lvl="2" marL="1371600" indent="-317500">
              <a:spcBef>
                <a:spcPts val="1200"/>
              </a:spcBef>
              <a:buClr>
                <a:srgbClr val="000000"/>
              </a:buClr>
              <a:buSzPts val="3600"/>
              <a:buFont typeface="Calibri"/>
              <a:buChar char="•"/>
              <a:defRPr sz="3600">
                <a:latin typeface="Calibri"/>
                <a:ea typeface="Calibri"/>
                <a:cs typeface="Calibri"/>
                <a:sym typeface="Calibri"/>
              </a:defRPr>
            </a:pPr>
            <a:r>
              <a:t>Anti-inflammatory responses</a:t>
            </a:r>
          </a:p>
          <a:p>
            <a:pPr marL="457200" indent="-317500">
              <a:spcBef>
                <a:spcPts val="1200"/>
              </a:spcBef>
              <a:buClr>
                <a:srgbClr val="000000"/>
              </a:buClr>
              <a:buSzPts val="3600"/>
              <a:buFont typeface="Calibri"/>
              <a:buChar char="•"/>
              <a:defRPr b="1" sz="3600">
                <a:latin typeface="Calibri"/>
                <a:ea typeface="Calibri"/>
                <a:cs typeface="Calibri"/>
                <a:sym typeface="Calibri"/>
              </a:defRPr>
            </a:pPr>
            <a:r>
              <a:t>Dysbiosis contributes to:</a:t>
            </a:r>
          </a:p>
          <a:p>
            <a:pPr lvl="2" marL="1371600" indent="-317500">
              <a:spcBef>
                <a:spcPts val="1200"/>
              </a:spcBef>
              <a:buClr>
                <a:srgbClr val="000000"/>
              </a:buClr>
              <a:buSzPts val="3600"/>
              <a:buFont typeface="Calibri"/>
              <a:buChar char="•"/>
              <a:defRPr sz="3600">
                <a:latin typeface="Calibri"/>
                <a:ea typeface="Calibri"/>
                <a:cs typeface="Calibri"/>
                <a:sym typeface="Calibri"/>
              </a:defRPr>
            </a:pPr>
            <a:r>
              <a:t>Obesity, diabetes, NAFLD</a:t>
            </a:r>
          </a:p>
          <a:p>
            <a:pPr lvl="2" marL="1371600" indent="-317500">
              <a:spcBef>
                <a:spcPts val="1200"/>
              </a:spcBef>
              <a:buClr>
                <a:srgbClr val="000000"/>
              </a:buClr>
              <a:buSzPts val="3600"/>
              <a:buFont typeface="Calibri"/>
              <a:buChar char="•"/>
              <a:defRPr sz="3600">
                <a:latin typeface="Calibri"/>
                <a:ea typeface="Calibri"/>
                <a:cs typeface="Calibri"/>
                <a:sym typeface="Calibri"/>
              </a:defRPr>
            </a:pPr>
            <a:r>
              <a:t>Nutrient deficiencies</a:t>
            </a:r>
          </a:p>
          <a:p>
            <a:pPr lvl="2" marL="1371600" indent="-317500">
              <a:spcBef>
                <a:spcPts val="1200"/>
              </a:spcBef>
              <a:buClr>
                <a:srgbClr val="000000"/>
              </a:buClr>
              <a:buSzPts val="3600"/>
              <a:buFont typeface="Calibri"/>
              <a:buChar char="•"/>
              <a:defRPr sz="3600">
                <a:latin typeface="Calibri"/>
                <a:ea typeface="Calibri"/>
                <a:cs typeface="Calibri"/>
                <a:sym typeface="Calibri"/>
              </a:defRPr>
            </a:pPr>
            <a:r>
              <a:t>GI inflammation</a:t>
            </a:r>
          </a:p>
        </p:txBody>
      </p:sp>
      <p:sp>
        <p:nvSpPr>
          <p:cNvPr id="929" name="Google Shape;987;p95"/>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930" name="Google Shape;988;p95"/>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8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34" name="Google Shape;993;p96"/>
          <p:cNvSpPr/>
          <p:nvPr/>
        </p:nvSpPr>
        <p:spPr>
          <a:xfrm rot="10800000">
            <a:off x="0" y="0"/>
            <a:ext cx="18288000" cy="10287000"/>
          </a:xfrm>
          <a:prstGeom prst="rect">
            <a:avLst/>
          </a:prstGeom>
          <a:blipFill>
            <a:blip r:embed="rId2"/>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935" name="Google Shape;994;p96"/>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936" name="Google Shape;995;p96"/>
          <p:cNvSpPr txBox="1"/>
          <p:nvPr/>
        </p:nvSpPr>
        <p:spPr>
          <a:xfrm>
            <a:off x="994805" y="488290"/>
            <a:ext cx="17035562" cy="224232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59649"/>
              </a:lnSpc>
              <a:defRPr sz="5700">
                <a:solidFill>
                  <a:srgbClr val="FFFFFF"/>
                </a:solidFill>
                <a:latin typeface="Poppins"/>
                <a:ea typeface="Poppins"/>
                <a:cs typeface="Poppins"/>
                <a:sym typeface="Poppins"/>
              </a:defRPr>
            </a:lvl1pPr>
          </a:lstStyle>
          <a:p>
            <a:pPr/>
            <a:r>
              <a:t>Summary -Effect of Microbiome on Metabolism of Macronutrients and Micronutrients</a:t>
            </a:r>
          </a:p>
        </p:txBody>
      </p:sp>
      <p:sp>
        <p:nvSpPr>
          <p:cNvPr id="937" name="Google Shape;996;p96"/>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938" name="Google Shape;997;p96"/>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939" name="Google Shape;998;p96"/>
          <p:cNvSpPr txBox="1"/>
          <p:nvPr/>
        </p:nvSpPr>
        <p:spPr>
          <a:xfrm>
            <a:off x="1199874" y="3907868"/>
            <a:ext cx="15888301" cy="3952845"/>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lvl="1" indent="825500"/>
            <a:endParaRPr sz="3600">
              <a:latin typeface="Calibri"/>
              <a:ea typeface="Calibri"/>
              <a:cs typeface="Calibri"/>
              <a:sym typeface="Calibri"/>
            </a:endParaRPr>
          </a:p>
          <a:p>
            <a:pPr marL="360947" indent="-360947">
              <a:spcBef>
                <a:spcPts val="1200"/>
              </a:spcBef>
              <a:buClr>
                <a:srgbClr val="000000"/>
              </a:buClr>
              <a:buSzPts val="3600"/>
              <a:buFont typeface="Calibri"/>
              <a:buChar char="•"/>
              <a:defRPr sz="3600">
                <a:latin typeface="Calibri"/>
                <a:ea typeface="Calibri"/>
                <a:cs typeface="Calibri"/>
                <a:sym typeface="Calibri"/>
              </a:defRPr>
            </a:pPr>
            <a:r>
              <a:t>Microbiota participate directly in macronutrient and micronutrient metabolism</a:t>
            </a:r>
          </a:p>
          <a:p>
            <a:pPr marL="360947" indent="-360947">
              <a:spcBef>
                <a:spcPts val="1200"/>
              </a:spcBef>
              <a:buClr>
                <a:srgbClr val="000000"/>
              </a:buClr>
              <a:buSzPts val="3600"/>
              <a:buFont typeface="Calibri"/>
              <a:buChar char="•"/>
              <a:defRPr sz="3600">
                <a:latin typeface="Calibri"/>
                <a:ea typeface="Calibri"/>
                <a:cs typeface="Calibri"/>
                <a:sym typeface="Calibri"/>
              </a:defRPr>
            </a:pPr>
            <a:r>
              <a:t>SCFAs, vitamins, and bioactive metabolites link diet to host metabolism</a:t>
            </a:r>
          </a:p>
          <a:p>
            <a:pPr marL="360947" indent="-360947">
              <a:spcBef>
                <a:spcPts val="1200"/>
              </a:spcBef>
              <a:buClr>
                <a:srgbClr val="000000"/>
              </a:buClr>
              <a:buSzPts val="3600"/>
              <a:buFont typeface="Calibri"/>
              <a:buChar char="•"/>
              <a:defRPr sz="3600">
                <a:latin typeface="Calibri"/>
                <a:ea typeface="Calibri"/>
                <a:cs typeface="Calibri"/>
                <a:sym typeface="Calibri"/>
              </a:defRPr>
            </a:pPr>
            <a:r>
              <a:t>Probiotics and prebiotics restore microbial balance, improving nutrient utilization and metabolic health</a:t>
            </a:r>
          </a:p>
          <a:p>
            <a:pPr marL="360947" indent="-360947">
              <a:spcBef>
                <a:spcPts val="1200"/>
              </a:spcBef>
              <a:buClr>
                <a:srgbClr val="000000"/>
              </a:buClr>
              <a:buSzPts val="3600"/>
              <a:buFont typeface="Calibri"/>
              <a:buChar char="•"/>
              <a:defRPr sz="3600">
                <a:latin typeface="Calibri"/>
                <a:ea typeface="Calibri"/>
                <a:cs typeface="Calibri"/>
                <a:sym typeface="Calibri"/>
              </a:defRPr>
            </a:pPr>
            <a:r>
              <a:t>“Feed the microbiome” → support energy balance and optimal nutrition</a:t>
            </a:r>
          </a:p>
        </p:txBody>
      </p:sp>
      <p:sp>
        <p:nvSpPr>
          <p:cNvPr id="940" name="Google Shape;999;p96"/>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8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2" name="Google Shape;1004;p97"/>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943" name="Google Shape;1005;p97"/>
          <p:cNvSpPr txBox="1"/>
          <p:nvPr/>
        </p:nvSpPr>
        <p:spPr>
          <a:xfrm>
            <a:off x="1018132" y="419678"/>
            <a:ext cx="17035562" cy="235937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44444"/>
              </a:lnSpc>
              <a:defRPr sz="6300">
                <a:solidFill>
                  <a:srgbClr val="0433FF"/>
                </a:solidFill>
                <a:latin typeface="Poppins"/>
                <a:ea typeface="Poppins"/>
                <a:cs typeface="Poppins"/>
                <a:sym typeface="Poppins"/>
              </a:defRPr>
            </a:lvl1pPr>
          </a:lstStyle>
          <a:p>
            <a:pPr/>
            <a:r>
              <a:t>Inflammatory Pathways: Insulin, Oxidative Stress, and Fatty Acid Oxidation</a:t>
            </a:r>
          </a:p>
        </p:txBody>
      </p:sp>
      <p:sp>
        <p:nvSpPr>
          <p:cNvPr id="944" name="Google Shape;1006;p97"/>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945" name="Google Shape;1007;p97"/>
          <p:cNvSpPr txBox="1"/>
          <p:nvPr/>
        </p:nvSpPr>
        <p:spPr>
          <a:xfrm>
            <a:off x="1199874" y="3394685"/>
            <a:ext cx="15888301" cy="6086445"/>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marL="360947" indent="-360947">
              <a:buClr>
                <a:srgbClr val="000000"/>
              </a:buClr>
              <a:buSzPts val="3600"/>
              <a:buFont typeface="Calibri"/>
              <a:buChar char="•"/>
              <a:defRPr sz="3600">
                <a:latin typeface="Calibri"/>
                <a:ea typeface="Calibri"/>
                <a:cs typeface="Calibri"/>
                <a:sym typeface="Calibri"/>
              </a:defRPr>
            </a:pPr>
            <a:r>
              <a:t>Metabolic inflammation involves:</a:t>
            </a:r>
          </a:p>
          <a:p>
            <a:pPr lvl="2" marL="736600" indent="-317500">
              <a:spcBef>
                <a:spcPts val="1200"/>
              </a:spcBef>
              <a:buClr>
                <a:srgbClr val="000000"/>
              </a:buClr>
              <a:buSzPts val="3600"/>
              <a:buFont typeface="Calibri"/>
              <a:buChar char="•"/>
              <a:defRPr b="1" sz="3600">
                <a:latin typeface="Calibri"/>
                <a:ea typeface="Calibri"/>
                <a:cs typeface="Calibri"/>
                <a:sym typeface="Calibri"/>
              </a:defRPr>
            </a:pPr>
            <a:r>
              <a:t>Insulin signaling dysfunction</a:t>
            </a:r>
          </a:p>
          <a:p>
            <a:pPr lvl="2" marL="736600" indent="-317500">
              <a:spcBef>
                <a:spcPts val="1200"/>
              </a:spcBef>
              <a:buClr>
                <a:srgbClr val="000000"/>
              </a:buClr>
              <a:buSzPts val="3600"/>
              <a:buFont typeface="Calibri"/>
              <a:buChar char="•"/>
              <a:defRPr b="1" sz="3600">
                <a:latin typeface="Calibri"/>
                <a:ea typeface="Calibri"/>
                <a:cs typeface="Calibri"/>
                <a:sym typeface="Calibri"/>
              </a:defRPr>
            </a:pPr>
            <a:r>
              <a:t>Reactive oxygen species (ROS) and oxidative stress</a:t>
            </a:r>
          </a:p>
          <a:p>
            <a:pPr lvl="2" marL="736600" indent="-317500">
              <a:spcBef>
                <a:spcPts val="1200"/>
              </a:spcBef>
              <a:buClr>
                <a:srgbClr val="000000"/>
              </a:buClr>
              <a:buSzPts val="3600"/>
              <a:buFont typeface="Calibri"/>
              <a:buChar char="•"/>
              <a:defRPr b="1" sz="3600">
                <a:latin typeface="Calibri"/>
                <a:ea typeface="Calibri"/>
                <a:cs typeface="Calibri"/>
                <a:sym typeface="Calibri"/>
              </a:defRPr>
            </a:pPr>
            <a:r>
              <a:t>Altered fatty acid oxidation and lipid metabolism</a:t>
            </a:r>
            <a:br/>
          </a:p>
          <a:p>
            <a:pPr marL="457200" indent="-317500">
              <a:spcBef>
                <a:spcPts val="1200"/>
              </a:spcBef>
              <a:buClr>
                <a:srgbClr val="000000"/>
              </a:buClr>
              <a:buSzPts val="3600"/>
              <a:buFont typeface="Calibri"/>
              <a:buChar char="•"/>
              <a:defRPr sz="3600">
                <a:latin typeface="Calibri"/>
                <a:ea typeface="Calibri"/>
                <a:cs typeface="Calibri"/>
                <a:sym typeface="Calibri"/>
              </a:defRPr>
            </a:pPr>
            <a:r>
              <a:t>Results in:</a:t>
            </a:r>
          </a:p>
          <a:p>
            <a:pPr lvl="2" marL="736600" indent="-317500">
              <a:spcBef>
                <a:spcPts val="1200"/>
              </a:spcBef>
              <a:buClr>
                <a:srgbClr val="000000"/>
              </a:buClr>
              <a:buSzPts val="3600"/>
              <a:buFont typeface="Calibri"/>
              <a:buChar char="•"/>
              <a:defRPr sz="3600">
                <a:latin typeface="Calibri"/>
                <a:ea typeface="Calibri"/>
                <a:cs typeface="Calibri"/>
                <a:sym typeface="Calibri"/>
              </a:defRPr>
            </a:pPr>
            <a:r>
              <a:t>Insulin resistance</a:t>
            </a:r>
          </a:p>
          <a:p>
            <a:pPr lvl="2" marL="736600" indent="-317500">
              <a:spcBef>
                <a:spcPts val="1200"/>
              </a:spcBef>
              <a:buClr>
                <a:srgbClr val="000000"/>
              </a:buClr>
              <a:buSzPts val="3600"/>
              <a:buFont typeface="Calibri"/>
              <a:buChar char="•"/>
              <a:defRPr sz="3600">
                <a:latin typeface="Calibri"/>
                <a:ea typeface="Calibri"/>
                <a:cs typeface="Calibri"/>
                <a:sym typeface="Calibri"/>
              </a:defRPr>
            </a:pPr>
            <a:r>
              <a:t>Endothelial dysfunction</a:t>
            </a:r>
          </a:p>
          <a:p>
            <a:pPr lvl="2" marL="736600" indent="-317500">
              <a:spcBef>
                <a:spcPts val="1200"/>
              </a:spcBef>
              <a:buClr>
                <a:srgbClr val="000000"/>
              </a:buClr>
              <a:buSzPts val="3600"/>
              <a:buFont typeface="Calibri"/>
              <a:buChar char="•"/>
              <a:defRPr sz="3600">
                <a:latin typeface="Calibri"/>
                <a:ea typeface="Calibri"/>
                <a:cs typeface="Calibri"/>
                <a:sym typeface="Calibri"/>
              </a:defRPr>
            </a:pPr>
            <a:r>
              <a:t>Mitochondrial and metabolic inflexibility</a:t>
            </a:r>
          </a:p>
        </p:txBody>
      </p:sp>
      <p:sp>
        <p:nvSpPr>
          <p:cNvPr id="946" name="Google Shape;1008;p97"/>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947" name="Google Shape;1009;p97"/>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8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51" name="Google Shape;1014;p98"/>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952" name="Google Shape;1015;p98"/>
          <p:cNvSpPr txBox="1"/>
          <p:nvPr/>
        </p:nvSpPr>
        <p:spPr>
          <a:xfrm>
            <a:off x="1080117" y="491147"/>
            <a:ext cx="17035500"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Insulin and Inflammatory Pathways</a:t>
            </a:r>
          </a:p>
        </p:txBody>
      </p:sp>
      <p:sp>
        <p:nvSpPr>
          <p:cNvPr id="953" name="Google Shape;1016;p98"/>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954" name="Google Shape;1017;p98"/>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955" name="Google Shape;1018;p98"/>
          <p:cNvSpPr txBox="1"/>
          <p:nvPr/>
        </p:nvSpPr>
        <p:spPr>
          <a:xfrm>
            <a:off x="1199873" y="3907866"/>
            <a:ext cx="8031599" cy="5476846"/>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marL="360947" indent="-360947">
              <a:buClr>
                <a:srgbClr val="000000"/>
              </a:buClr>
              <a:buSzPts val="3600"/>
              <a:buFont typeface="Calibri"/>
              <a:buChar char="•"/>
              <a:defRPr sz="3600">
                <a:latin typeface="Calibri"/>
                <a:ea typeface="Calibri"/>
                <a:cs typeface="Calibri"/>
                <a:sym typeface="Calibri"/>
              </a:defRPr>
            </a:pPr>
            <a:r>
              <a:t>Insulin: anabolic hormone promoting glucose uptake and lipid storage.</a:t>
            </a:r>
          </a:p>
          <a:p>
            <a:pPr lvl="1" marL="914400" indent="-457200">
              <a:buClr>
                <a:srgbClr val="000000"/>
              </a:buClr>
              <a:buSzPts val="3600"/>
              <a:buFont typeface="Calibri"/>
              <a:buChar char="○"/>
              <a:defRPr sz="3600" u="sng">
                <a:solidFill>
                  <a:srgbClr val="0000FF"/>
                </a:solidFill>
                <a:latin typeface="Calibri"/>
                <a:ea typeface="Calibri"/>
                <a:cs typeface="Calibri"/>
                <a:sym typeface="Calibri"/>
              </a:defRPr>
            </a:pPr>
            <a:r>
              <a:rPr>
                <a:uFill>
                  <a:solidFill>
                    <a:srgbClr val="0000FF"/>
                  </a:solidFill>
                </a:uFill>
                <a:hlinkClick r:id="rId4" invalidUrl="" action="" tgtFrame="" tooltip="" history="1" highlightClick="0" endSnd="0"/>
              </a:rPr>
              <a:t>Insulin cascade biochem review video</a:t>
            </a:r>
          </a:p>
          <a:p>
            <a:pPr marL="360947" indent="-360947">
              <a:spcBef>
                <a:spcPts val="1200"/>
              </a:spcBef>
              <a:buClr>
                <a:srgbClr val="000000"/>
              </a:buClr>
              <a:buSzPts val="3600"/>
              <a:buFont typeface="Calibri"/>
              <a:buChar char="•"/>
              <a:defRPr sz="3600">
                <a:latin typeface="Calibri"/>
                <a:ea typeface="Calibri"/>
                <a:cs typeface="Calibri"/>
                <a:sym typeface="Calibri"/>
              </a:defRPr>
            </a:pPr>
            <a:r>
              <a:t>Normal pathway: Insulin → IRS-1 → PI3K → Akt → GLUT4 translocation.</a:t>
            </a:r>
          </a:p>
          <a:p>
            <a:pPr marL="360947" indent="-360947">
              <a:spcBef>
                <a:spcPts val="1200"/>
              </a:spcBef>
              <a:buClr>
                <a:srgbClr val="000000"/>
              </a:buClr>
              <a:buSzPts val="3600"/>
              <a:buFont typeface="Calibri"/>
              <a:buChar char="•"/>
              <a:defRPr sz="3600">
                <a:latin typeface="Calibri"/>
                <a:ea typeface="Calibri"/>
                <a:cs typeface="Calibri"/>
                <a:sym typeface="Calibri"/>
              </a:defRPr>
            </a:pPr>
            <a:r>
              <a:t>Inflammation: activates JNK, NF-κB → serine phosphorylation of IRS-1 → insulin resistance.</a:t>
            </a:r>
          </a:p>
          <a:p>
            <a:pPr marL="360947" indent="-360947">
              <a:spcBef>
                <a:spcPts val="1200"/>
              </a:spcBef>
              <a:buClr>
                <a:srgbClr val="000000"/>
              </a:buClr>
              <a:buSzPts val="3600"/>
              <a:buFont typeface="Calibri"/>
              <a:buChar char="•"/>
              <a:defRPr sz="3600">
                <a:latin typeface="Calibri"/>
                <a:ea typeface="Calibri"/>
                <a:cs typeface="Calibri"/>
                <a:sym typeface="Calibri"/>
              </a:defRPr>
            </a:pPr>
            <a:r>
              <a:t>Cytokines involved: TNF-α, IL-6, CRP.</a:t>
            </a:r>
          </a:p>
        </p:txBody>
      </p:sp>
      <p:sp>
        <p:nvSpPr>
          <p:cNvPr id="956" name="Google Shape;1019;p98"/>
          <p:cNvSpPr txBox="1"/>
          <p:nvPr/>
        </p:nvSpPr>
        <p:spPr>
          <a:xfrm>
            <a:off x="9825894" y="3775413"/>
            <a:ext cx="8031599" cy="5527646"/>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defRPr b="1" sz="3600">
                <a:latin typeface="Calibri"/>
                <a:ea typeface="Calibri"/>
                <a:cs typeface="Calibri"/>
                <a:sym typeface="Calibri"/>
              </a:defRPr>
            </a:pPr>
            <a:r>
              <a:t>Pro-inflammatory triggers:</a:t>
            </a:r>
          </a:p>
          <a:p>
            <a:pPr lvl="1" marL="596900" indent="-317500">
              <a:spcBef>
                <a:spcPts val="1200"/>
              </a:spcBef>
              <a:buClr>
                <a:srgbClr val="000000"/>
              </a:buClr>
              <a:buSzPts val="3600"/>
              <a:buFont typeface="Calibri"/>
              <a:buChar char="•"/>
              <a:defRPr sz="3600">
                <a:latin typeface="Calibri"/>
                <a:ea typeface="Calibri"/>
                <a:cs typeface="Calibri"/>
                <a:sym typeface="Calibri"/>
              </a:defRPr>
            </a:pPr>
            <a:r>
              <a:t>High refined carbohydrate intake</a:t>
            </a:r>
          </a:p>
          <a:p>
            <a:pPr lvl="1" marL="596900" indent="-317500">
              <a:spcBef>
                <a:spcPts val="1200"/>
              </a:spcBef>
              <a:buClr>
                <a:srgbClr val="000000"/>
              </a:buClr>
              <a:buSzPts val="3600"/>
              <a:buFont typeface="Calibri"/>
              <a:buChar char="•"/>
              <a:defRPr sz="3600">
                <a:latin typeface="Calibri"/>
                <a:ea typeface="Calibri"/>
                <a:cs typeface="Calibri"/>
                <a:sym typeface="Calibri"/>
              </a:defRPr>
            </a:pPr>
            <a:r>
              <a:t>Excess omega-6 fatty acids</a:t>
            </a:r>
          </a:p>
          <a:p>
            <a:pPr lvl="1" marL="596900" indent="-317500">
              <a:spcBef>
                <a:spcPts val="1200"/>
              </a:spcBef>
              <a:buClr>
                <a:srgbClr val="000000"/>
              </a:buClr>
              <a:buSzPts val="3600"/>
              <a:buFont typeface="Calibri"/>
              <a:buChar char="•"/>
              <a:defRPr sz="3600">
                <a:latin typeface="Calibri"/>
                <a:ea typeface="Calibri"/>
                <a:cs typeface="Calibri"/>
                <a:sym typeface="Calibri"/>
              </a:defRPr>
            </a:pPr>
            <a:r>
              <a:t>Visceral adiposity</a:t>
            </a:r>
          </a:p>
          <a:p>
            <a:pPr>
              <a:spcBef>
                <a:spcPts val="1200"/>
              </a:spcBef>
              <a:defRPr b="1" sz="3600">
                <a:latin typeface="Calibri"/>
                <a:ea typeface="Calibri"/>
                <a:cs typeface="Calibri"/>
                <a:sym typeface="Calibri"/>
              </a:defRPr>
            </a:pPr>
            <a:r>
              <a:t>Anti-inflammatory factors:</a:t>
            </a:r>
          </a:p>
          <a:p>
            <a:pPr lvl="1" marL="596900" indent="-317500">
              <a:spcBef>
                <a:spcPts val="1200"/>
              </a:spcBef>
              <a:buClr>
                <a:srgbClr val="000000"/>
              </a:buClr>
              <a:buSzPts val="3600"/>
              <a:buFont typeface="Calibri"/>
              <a:buChar char="•"/>
              <a:defRPr sz="3600">
                <a:latin typeface="Calibri"/>
                <a:ea typeface="Calibri"/>
                <a:cs typeface="Calibri"/>
                <a:sym typeface="Calibri"/>
              </a:defRPr>
            </a:pPr>
            <a:r>
              <a:t>Omega-3 fatty acids (EPA/DHA)</a:t>
            </a:r>
          </a:p>
          <a:p>
            <a:pPr lvl="1" marL="596900" indent="-317500">
              <a:spcBef>
                <a:spcPts val="1200"/>
              </a:spcBef>
              <a:buClr>
                <a:srgbClr val="000000"/>
              </a:buClr>
              <a:buSzPts val="3600"/>
              <a:buFont typeface="Calibri"/>
              <a:buChar char="•"/>
              <a:defRPr sz="3600">
                <a:latin typeface="Calibri"/>
                <a:ea typeface="Calibri"/>
                <a:cs typeface="Calibri"/>
                <a:sym typeface="Calibri"/>
              </a:defRPr>
            </a:pPr>
            <a:r>
              <a:t>Polyphenols (curcumin, resveratrol)</a:t>
            </a:r>
          </a:p>
          <a:p>
            <a:pPr lvl="1" marL="596900" indent="-317500">
              <a:spcBef>
                <a:spcPts val="1200"/>
              </a:spcBef>
              <a:buClr>
                <a:srgbClr val="000000"/>
              </a:buClr>
              <a:buSzPts val="3600"/>
              <a:buFont typeface="Calibri"/>
              <a:buChar char="•"/>
              <a:defRPr sz="3600">
                <a:latin typeface="Calibri"/>
                <a:ea typeface="Calibri"/>
                <a:cs typeface="Calibri"/>
                <a:sym typeface="Calibri"/>
              </a:defRPr>
            </a:pPr>
            <a:r>
              <a:t>Dietary fiber and SCFAs</a:t>
            </a:r>
          </a:p>
        </p:txBody>
      </p:sp>
      <p:sp>
        <p:nvSpPr>
          <p:cNvPr id="957" name="Google Shape;1020;p98"/>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958" name="Google Shape;1021;p98"/>
          <p:cNvSpPr/>
          <p:nvPr/>
        </p:nvSpPr>
        <p:spPr>
          <a:xfrm>
            <a:off x="16622100" y="1022187"/>
            <a:ext cx="1235400" cy="1211701"/>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959" name="Google Shape;1022;p98"/>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 name="Google Shape;140;p9"/>
          <p:cNvSpPr/>
          <p:nvPr/>
        </p:nvSpPr>
        <p:spPr>
          <a:xfrm>
            <a:off x="-528001" y="-307975"/>
            <a:ext cx="19048202" cy="28836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74" name="Google Shape;141;p9"/>
          <p:cNvSpPr txBox="1"/>
          <p:nvPr/>
        </p:nvSpPr>
        <p:spPr>
          <a:xfrm>
            <a:off x="947971" y="901781"/>
            <a:ext cx="16812900"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Nutrients Associated In Infertility</a:t>
            </a:r>
          </a:p>
        </p:txBody>
      </p:sp>
      <p:sp>
        <p:nvSpPr>
          <p:cNvPr id="175" name="Google Shape;142;p9"/>
          <p:cNvSpPr/>
          <p:nvPr/>
        </p:nvSpPr>
        <p:spPr>
          <a:xfrm>
            <a:off x="-2602379" y="-307976"/>
            <a:ext cx="3256201" cy="3256202"/>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176" name="Google Shape;143;p9"/>
          <p:cNvGraphicFramePr/>
          <p:nvPr/>
        </p:nvGraphicFramePr>
        <p:xfrm>
          <a:off x="245462" y="2575628"/>
          <a:ext cx="17797075" cy="6714775"/>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2287450"/>
                <a:gridCol w="3332175"/>
                <a:gridCol w="6621450"/>
                <a:gridCol w="5556000"/>
              </a:tblGrid>
              <a:tr h="393700">
                <a:tc>
                  <a:txBody>
                    <a:bodyPr/>
                    <a:lstStyle/>
                    <a:p>
                      <a:pPr algn="ctr">
                        <a:defRPr sz="1800"/>
                      </a:pPr>
                      <a:r>
                        <a:rPr b="1" sz="2000">
                          <a:latin typeface="Calibri"/>
                          <a:ea typeface="Calibri"/>
                          <a:cs typeface="Calibri"/>
                        </a:rPr>
                        <a:t>Nutrient</a:t>
                      </a:r>
                    </a:p>
                  </a:txBody>
                  <a:tcPr marL="12700" marR="12700" marT="12700" marB="12700" anchor="ctr" anchorCtr="0" horzOverflow="overflow"/>
                </a:tc>
                <a:tc>
                  <a:txBody>
                    <a:bodyPr/>
                    <a:lstStyle/>
                    <a:p>
                      <a:pPr algn="ctr">
                        <a:defRPr sz="1800"/>
                      </a:pPr>
                      <a:r>
                        <a:rPr b="1" sz="2000">
                          <a:latin typeface="Calibri"/>
                          <a:ea typeface="Calibri"/>
                          <a:cs typeface="Calibri"/>
                        </a:rPr>
                        <a:t>Who/when it matters</a:t>
                      </a:r>
                    </a:p>
                  </a:txBody>
                  <a:tcPr marL="12700" marR="12700" marT="12700" marB="12700" anchor="ctr" anchorCtr="0" horzOverflow="overflow"/>
                </a:tc>
                <a:tc>
                  <a:txBody>
                    <a:bodyPr/>
                    <a:lstStyle/>
                    <a:p>
                      <a:pPr algn="ctr">
                        <a:defRPr sz="1800"/>
                      </a:pPr>
                      <a:r>
                        <a:rPr b="1" sz="2000">
                          <a:latin typeface="Calibri"/>
                          <a:ea typeface="Calibri"/>
                          <a:cs typeface="Calibri"/>
                        </a:rPr>
                        <a:t>Key links</a:t>
                      </a:r>
                    </a:p>
                  </a:txBody>
                  <a:tcPr marL="12700" marR="12700" marT="12700" marB="12700" anchor="ctr" anchorCtr="0" horzOverflow="overflow"/>
                </a:tc>
                <a:tc>
                  <a:txBody>
                    <a:bodyPr/>
                    <a:lstStyle/>
                    <a:p>
                      <a:pPr algn="ctr">
                        <a:defRPr sz="1800"/>
                      </a:pPr>
                      <a:r>
                        <a:rPr b="1" sz="2000">
                          <a:latin typeface="Calibri"/>
                          <a:ea typeface="Calibri"/>
                          <a:cs typeface="Calibri"/>
                        </a:rPr>
                        <a:t>What to check / food notes</a:t>
                      </a:r>
                    </a:p>
                  </a:txBody>
                  <a:tcPr marL="12700" marR="12700" marT="12700" marB="12700" anchor="ctr" anchorCtr="0" horzOverflow="overflow"/>
                </a:tc>
              </a:tr>
              <a:tr h="812600">
                <a:tc>
                  <a:txBody>
                    <a:bodyPr/>
                    <a:lstStyle/>
                    <a:p>
                      <a:pPr algn="ctr">
                        <a:defRPr sz="1800"/>
                      </a:pPr>
                      <a:r>
                        <a:rPr b="1" sz="2000">
                          <a:latin typeface="Calibri"/>
                          <a:ea typeface="Calibri"/>
                          <a:cs typeface="Calibri"/>
                        </a:rPr>
                        <a:t>Folate (B9)</a:t>
                      </a:r>
                    </a:p>
                  </a:txBody>
                  <a:tcPr marL="12700" marR="12700" marT="12700" marB="12700" anchor="ctr" anchorCtr="0" horzOverflow="overflow"/>
                </a:tc>
                <a:tc>
                  <a:txBody>
                    <a:bodyPr/>
                    <a:lstStyle/>
                    <a:p>
                      <a:pPr algn="ctr">
                        <a:defRPr sz="1800"/>
                      </a:pPr>
                      <a:r>
                        <a:rPr sz="2000">
                          <a:latin typeface="Calibri"/>
                          <a:ea typeface="Calibri"/>
                          <a:cs typeface="Calibri"/>
                        </a:rPr>
                        <a:t>Women pre-conception &amp; early pregnancy; men (DNA synthesis)</a:t>
                      </a:r>
                    </a:p>
                  </a:txBody>
                  <a:tcPr marL="12700" marR="12700" marT="12700" marB="12700" anchor="ctr" anchorCtr="0" horzOverflow="overflow"/>
                </a:tc>
                <a:tc>
                  <a:txBody>
                    <a:bodyPr/>
                    <a:lstStyle/>
                    <a:p>
                      <a:pPr algn="ctr">
                        <a:defRPr sz="2000">
                          <a:latin typeface="Calibri"/>
                          <a:ea typeface="Calibri"/>
                          <a:cs typeface="Calibri"/>
                        </a:defRPr>
                      </a:pPr>
                      <a:r>
                        <a:t>Lower ovulatory infertility risk seen with multivitamin/folate</a:t>
                      </a:r>
                    </a:p>
                    <a:p>
                      <a:pPr algn="ctr">
                        <a:defRPr sz="2000">
                          <a:latin typeface="Calibri"/>
                          <a:ea typeface="Calibri"/>
                          <a:cs typeface="Calibri"/>
                        </a:defRPr>
                      </a:pPr>
                      <a:r>
                        <a:t> use (Nurses’ Health Study).</a:t>
                      </a:r>
                    </a:p>
                  </a:txBody>
                  <a:tcPr marL="12700" marR="12700" marT="12700" marB="12700" anchor="ctr" anchorCtr="0" horzOverflow="overflow"/>
                </a:tc>
                <a:tc>
                  <a:txBody>
                    <a:bodyPr/>
                    <a:lstStyle/>
                    <a:p>
                      <a:pPr algn="ctr">
                        <a:defRPr sz="2000">
                          <a:latin typeface="Calibri"/>
                          <a:ea typeface="Calibri"/>
                          <a:cs typeface="Calibri"/>
                        </a:defRPr>
                      </a:pPr>
                      <a:r>
                        <a:t>Consider prenatal with 400–800 µg folic acid; leafy greens, legumes, fortified grains. (</a:t>
                      </a:r>
                      <a:r>
                        <a:rPr u="sng">
                          <a:solidFill>
                            <a:srgbClr val="0000FF"/>
                          </a:solidFill>
                          <a:uFill>
                            <a:solidFill>
                              <a:srgbClr val="0000FF"/>
                            </a:solidFill>
                          </a:uFill>
                          <a:hlinkClick r:id="rId4" invalidUrl="" action="" tgtFrame="" tooltip="" history="1" highlightClick="0" endSnd="0"/>
                        </a:rPr>
                        <a:t>PMC</a:t>
                      </a:r>
                      <a:r>
                        <a:t>)</a:t>
                      </a:r>
                    </a:p>
                  </a:txBody>
                  <a:tcPr marL="12700" marR="12700" marT="12700" marB="12700" anchor="ctr" anchorCtr="0" horzOverflow="overflow"/>
                </a:tc>
              </a:tr>
              <a:tr h="812600">
                <a:tc>
                  <a:txBody>
                    <a:bodyPr/>
                    <a:lstStyle/>
                    <a:p>
                      <a:pPr algn="ctr">
                        <a:defRPr sz="1800"/>
                      </a:pPr>
                      <a:r>
                        <a:rPr b="1" sz="2000">
                          <a:latin typeface="Calibri"/>
                          <a:ea typeface="Calibri"/>
                          <a:cs typeface="Calibri"/>
                        </a:rPr>
                        <a:t>Iron</a:t>
                      </a:r>
                    </a:p>
                  </a:txBody>
                  <a:tcPr marL="12700" marR="12700" marT="12700" marB="12700" anchor="ctr" anchorCtr="0" horzOverflow="overflow"/>
                </a:tc>
                <a:tc>
                  <a:txBody>
                    <a:bodyPr/>
                    <a:lstStyle/>
                    <a:p>
                      <a:pPr algn="ctr">
                        <a:defRPr sz="1800"/>
                      </a:pPr>
                      <a:r>
                        <a:rPr sz="2000">
                          <a:latin typeface="Calibri"/>
                          <a:ea typeface="Calibri"/>
                          <a:cs typeface="Calibri"/>
                        </a:rPr>
                        <a:t>Women (heavy menses, low ferritin)</a:t>
                      </a:r>
                    </a:p>
                  </a:txBody>
                  <a:tcPr marL="12700" marR="12700" marT="12700" marB="12700" anchor="ctr" anchorCtr="0" horzOverflow="overflow"/>
                </a:tc>
                <a:tc>
                  <a:txBody>
                    <a:bodyPr/>
                    <a:lstStyle/>
                    <a:p>
                      <a:pPr algn="ctr">
                        <a:defRPr sz="2000">
                          <a:latin typeface="Calibri"/>
                          <a:ea typeface="Calibri"/>
                          <a:cs typeface="Calibri"/>
                        </a:defRPr>
                      </a:pPr>
                      <a:r>
                        <a:t>Higher non-heme iron + supplements associated with </a:t>
                      </a:r>
                      <a:r>
                        <a:rPr b="1"/>
                        <a:t>lower</a:t>
                      </a:r>
                      <a:r>
                        <a:t> ovulatory infertility risk in some cohorts; overall evidence mixed.</a:t>
                      </a:r>
                    </a:p>
                  </a:txBody>
                  <a:tcPr marL="12700" marR="12700" marT="12700" marB="12700" anchor="ctr" anchorCtr="0" horzOverflow="overflow"/>
                </a:tc>
                <a:tc>
                  <a:txBody>
                    <a:bodyPr/>
                    <a:lstStyle/>
                    <a:p>
                      <a:pPr algn="ctr">
                        <a:defRPr sz="2000">
                          <a:latin typeface="Calibri"/>
                          <a:ea typeface="Calibri"/>
                          <a:cs typeface="Calibri"/>
                        </a:defRPr>
                      </a:pPr>
                      <a:r>
                        <a:t>Check CBC/ferritin; red meat, legumes, fortified cereals (with vitamin C). (</a:t>
                      </a:r>
                      <a:r>
                        <a:rPr u="sng">
                          <a:solidFill>
                            <a:srgbClr val="0000FF"/>
                          </a:solidFill>
                          <a:uFill>
                            <a:solidFill>
                              <a:srgbClr val="0000FF"/>
                            </a:solidFill>
                          </a:uFill>
                          <a:hlinkClick r:id="rId5" invalidUrl="" action="" tgtFrame="" tooltip="" history="1" highlightClick="0" endSnd="0"/>
                        </a:rPr>
                        <a:t>PMC</a:t>
                      </a:r>
                      <a:r>
                        <a:t>)</a:t>
                      </a:r>
                    </a:p>
                  </a:txBody>
                  <a:tcPr marL="12700" marR="12700" marT="12700" marB="12700" anchor="ctr" anchorCtr="0" horzOverflow="overflow"/>
                </a:tc>
              </a:tr>
              <a:tr h="812600">
                <a:tc>
                  <a:txBody>
                    <a:bodyPr/>
                    <a:lstStyle/>
                    <a:p>
                      <a:pPr algn="ctr">
                        <a:defRPr sz="1800"/>
                      </a:pPr>
                      <a:r>
                        <a:rPr b="1" sz="2000">
                          <a:latin typeface="Calibri"/>
                          <a:ea typeface="Calibri"/>
                          <a:cs typeface="Calibri"/>
                        </a:rPr>
                        <a:t>Vitamin D</a:t>
                      </a:r>
                    </a:p>
                  </a:txBody>
                  <a:tcPr marL="12700" marR="12700" marT="12700" marB="12700" anchor="ctr" anchorCtr="0" horzOverflow="overflow"/>
                </a:tc>
                <a:tc>
                  <a:txBody>
                    <a:bodyPr/>
                    <a:lstStyle/>
                    <a:p>
                      <a:pPr algn="ctr">
                        <a:defRPr sz="2000">
                          <a:latin typeface="Calibri"/>
                          <a:ea typeface="Calibri"/>
                          <a:cs typeface="Calibri"/>
                        </a:defRPr>
                      </a:pPr>
                      <a:r>
                        <a:t>Women with </a:t>
                      </a:r>
                      <a:r>
                        <a:rPr b="1"/>
                        <a:t>PCOS</a:t>
                      </a:r>
                      <a:r>
                        <a:t>/ovulatory issues; possibly men</a:t>
                      </a:r>
                    </a:p>
                  </a:txBody>
                  <a:tcPr marL="12700" marR="12700" marT="12700" marB="12700" anchor="ctr" anchorCtr="0" horzOverflow="overflow"/>
                </a:tc>
                <a:tc>
                  <a:txBody>
                    <a:bodyPr/>
                    <a:lstStyle/>
                    <a:p>
                      <a:pPr algn="ctr">
                        <a:defRPr sz="2000">
                          <a:latin typeface="Calibri"/>
                          <a:ea typeface="Calibri"/>
                          <a:cs typeface="Calibri"/>
                        </a:defRPr>
                      </a:pPr>
                      <a:r>
                        <a:t>Deficiency linked to ovulatory dysfunction/PCOS; </a:t>
                      </a:r>
                    </a:p>
                    <a:p>
                      <a:pPr algn="ctr">
                        <a:defRPr sz="2000">
                          <a:latin typeface="Calibri"/>
                          <a:ea typeface="Calibri"/>
                          <a:cs typeface="Calibri"/>
                        </a:defRPr>
                      </a:pPr>
                      <a:r>
                        <a:t>supplementation data </a:t>
                      </a:r>
                      <a:r>
                        <a:rPr b="1"/>
                        <a:t>mixed</a:t>
                      </a:r>
                      <a:r>
                        <a:t> for pregnancy outcomes.</a:t>
                      </a:r>
                    </a:p>
                  </a:txBody>
                  <a:tcPr marL="12700" marR="12700" marT="12700" marB="12700" anchor="ctr" anchorCtr="0" horzOverflow="overflow"/>
                </a:tc>
                <a:tc>
                  <a:txBody>
                    <a:bodyPr/>
                    <a:lstStyle/>
                    <a:p>
                      <a:pPr algn="ctr">
                        <a:defRPr sz="2000">
                          <a:latin typeface="Calibri"/>
                          <a:ea typeface="Calibri"/>
                          <a:cs typeface="Calibri"/>
                        </a:defRPr>
                      </a:pPr>
                      <a:r>
                        <a:t>Check 25-OH-D; sunlight, fatty fish, fortified dairy. (</a:t>
                      </a:r>
                      <a:r>
                        <a:rPr u="sng">
                          <a:solidFill>
                            <a:srgbClr val="0000FF"/>
                          </a:solidFill>
                          <a:uFill>
                            <a:solidFill>
                              <a:srgbClr val="0000FF"/>
                            </a:solidFill>
                          </a:uFill>
                          <a:hlinkClick r:id="rId6" invalidUrl="" action="" tgtFrame="" tooltip="" history="1" highlightClick="0" endSnd="0"/>
                        </a:rPr>
                        <a:t>PMC</a:t>
                      </a:r>
                      <a:r>
                        <a:t>)</a:t>
                      </a:r>
                    </a:p>
                  </a:txBody>
                  <a:tcPr marL="12700" marR="12700" marT="12700" marB="12700" anchor="ctr" anchorCtr="0" horzOverflow="overflow"/>
                </a:tc>
              </a:tr>
              <a:tr h="812600">
                <a:tc>
                  <a:txBody>
                    <a:bodyPr/>
                    <a:lstStyle/>
                    <a:p>
                      <a:pPr algn="ctr">
                        <a:defRPr sz="1800"/>
                      </a:pPr>
                      <a:r>
                        <a:rPr b="1" sz="2000">
                          <a:latin typeface="Calibri"/>
                          <a:ea typeface="Calibri"/>
                          <a:cs typeface="Calibri"/>
                        </a:rPr>
                        <a:t>Iodine</a:t>
                      </a:r>
                    </a:p>
                  </a:txBody>
                  <a:tcPr marL="12700" marR="12700" marT="12700" marB="12700" anchor="ctr" anchorCtr="0" horzOverflow="overflow"/>
                </a:tc>
                <a:tc>
                  <a:txBody>
                    <a:bodyPr/>
                    <a:lstStyle/>
                    <a:p>
                      <a:pPr algn="ctr">
                        <a:defRPr sz="1800"/>
                      </a:pPr>
                      <a:r>
                        <a:rPr sz="2000">
                          <a:latin typeface="Calibri"/>
                          <a:ea typeface="Calibri"/>
                          <a:cs typeface="Calibri"/>
                        </a:rPr>
                        <a:t>All trying to conceive (thyroid-dependent reproduction)</a:t>
                      </a:r>
                    </a:p>
                  </a:txBody>
                  <a:tcPr marL="12700" marR="12700" marT="12700" marB="12700" anchor="ctr" anchorCtr="0" horzOverflow="overflow"/>
                </a:tc>
                <a:tc>
                  <a:txBody>
                    <a:bodyPr/>
                    <a:lstStyle/>
                    <a:p>
                      <a:pPr algn="ctr">
                        <a:defRPr sz="2000">
                          <a:latin typeface="Calibri"/>
                          <a:ea typeface="Calibri"/>
                          <a:cs typeface="Calibri"/>
                        </a:defRPr>
                      </a:pPr>
                      <a:r>
                        <a:t>Deficiency → thyroid dysfunction and </a:t>
                      </a:r>
                      <a:r>
                        <a:rPr b="1"/>
                        <a:t>reduced fertility</a:t>
                      </a:r>
                      <a:r>
                        <a:t>; both low and </a:t>
                      </a:r>
                      <a:r>
                        <a:rPr b="1"/>
                        <a:t>excess</a:t>
                      </a:r>
                      <a:r>
                        <a:t> iodine can impair reproduction.</a:t>
                      </a:r>
                    </a:p>
                  </a:txBody>
                  <a:tcPr marL="12700" marR="12700" marT="12700" marB="12700" anchor="ctr" anchorCtr="0" horzOverflow="overflow"/>
                </a:tc>
                <a:tc>
                  <a:txBody>
                    <a:bodyPr/>
                    <a:lstStyle/>
                    <a:p>
                      <a:pPr algn="ctr">
                        <a:defRPr sz="2000">
                          <a:latin typeface="Calibri"/>
                          <a:ea typeface="Calibri"/>
                          <a:cs typeface="Calibri"/>
                        </a:defRPr>
                      </a:pPr>
                      <a:r>
                        <a:t>Diet history (iodized salt use); TSH/thyroid eval; iodized salt, dairy, seafood. (</a:t>
                      </a:r>
                      <a:r>
                        <a:rPr u="sng">
                          <a:solidFill>
                            <a:srgbClr val="0000FF"/>
                          </a:solidFill>
                          <a:uFill>
                            <a:solidFill>
                              <a:srgbClr val="0000FF"/>
                            </a:solidFill>
                          </a:uFill>
                          <a:hlinkClick r:id="rId7" invalidUrl="" action="" tgtFrame="" tooltip="" history="1" highlightClick="0" endSnd="0"/>
                        </a:rPr>
                        <a:t>Office of Dietary Supplements</a:t>
                      </a:r>
                      <a:r>
                        <a:t>)</a:t>
                      </a:r>
                    </a:p>
                  </a:txBody>
                  <a:tcPr marL="12700" marR="12700" marT="12700" marB="12700" anchor="ctr" anchorCtr="0" horzOverflow="overflow"/>
                </a:tc>
              </a:tr>
              <a:tr h="823175">
                <a:tc>
                  <a:txBody>
                    <a:bodyPr/>
                    <a:lstStyle/>
                    <a:p>
                      <a:pPr algn="ctr">
                        <a:defRPr sz="1800"/>
                      </a:pPr>
                      <a:r>
                        <a:rPr b="1" sz="2000">
                          <a:latin typeface="Calibri"/>
                          <a:ea typeface="Calibri"/>
                          <a:cs typeface="Calibri"/>
                        </a:rPr>
                        <a:t>Zinc</a:t>
                      </a:r>
                    </a:p>
                  </a:txBody>
                  <a:tcPr marL="12700" marR="12700" marT="12700" marB="12700" anchor="ctr" anchorCtr="0" horzOverflow="overflow"/>
                </a:tc>
                <a:tc>
                  <a:txBody>
                    <a:bodyPr/>
                    <a:lstStyle/>
                    <a:p>
                      <a:pPr algn="ctr">
                        <a:defRPr b="1" sz="2000">
                          <a:latin typeface="Calibri"/>
                          <a:ea typeface="Calibri"/>
                          <a:cs typeface="Calibri"/>
                        </a:defRPr>
                      </a:pPr>
                      <a:r>
                        <a:t>Men</a:t>
                      </a:r>
                      <a:r>
                        <a:rPr b="0"/>
                        <a:t> (spermatogenesis, testosterone)</a:t>
                      </a:r>
                    </a:p>
                  </a:txBody>
                  <a:tcPr marL="12700" marR="12700" marT="12700" marB="12700" anchor="ctr" anchorCtr="0" horzOverflow="overflow"/>
                </a:tc>
                <a:tc>
                  <a:txBody>
                    <a:bodyPr/>
                    <a:lstStyle/>
                    <a:p>
                      <a:pPr algn="ctr">
                        <a:defRPr sz="1800"/>
                      </a:pPr>
                      <a:r>
                        <a:rPr sz="2000">
                          <a:latin typeface="Calibri"/>
                          <a:ea typeface="Calibri"/>
                          <a:cs typeface="Calibri"/>
                        </a:rPr>
                        <a:t>Deficiency → abnormal spermatogenesis, lower testosterone; adequate zinc associated with better semen quality.</a:t>
                      </a:r>
                    </a:p>
                  </a:txBody>
                  <a:tcPr marL="12700" marR="12700" marT="12700" marB="12700" anchor="ctr" anchorCtr="0" horzOverflow="overflow"/>
                </a:tc>
                <a:tc>
                  <a:txBody>
                    <a:bodyPr/>
                    <a:lstStyle/>
                    <a:p>
                      <a:pPr algn="ctr">
                        <a:defRPr sz="2000">
                          <a:latin typeface="Calibri"/>
                          <a:ea typeface="Calibri"/>
                          <a:cs typeface="Calibri"/>
                        </a:defRPr>
                      </a:pPr>
                      <a:r>
                        <a:t>Serum zinc (context-dependent); meat, shellfish, nuts/seeds. (</a:t>
                      </a:r>
                      <a:r>
                        <a:rPr u="sng">
                          <a:solidFill>
                            <a:srgbClr val="0000FF"/>
                          </a:solidFill>
                          <a:uFill>
                            <a:solidFill>
                              <a:srgbClr val="0000FF"/>
                            </a:solidFill>
                          </a:uFill>
                          <a:hlinkClick r:id="rId8" invalidUrl="" action="" tgtFrame="" tooltip="" history="1" highlightClick="0" endSnd="0"/>
                        </a:rPr>
                        <a:t>PMC</a:t>
                      </a:r>
                      <a:r>
                        <a:t>)</a:t>
                      </a:r>
                    </a:p>
                  </a:txBody>
                  <a:tcPr marL="12700" marR="12700" marT="12700" marB="12700" anchor="ctr" anchorCtr="0" horzOverflow="overflow"/>
                </a:tc>
              </a:tr>
              <a:tr h="622300">
                <a:tc>
                  <a:txBody>
                    <a:bodyPr/>
                    <a:lstStyle/>
                    <a:p>
                      <a:pPr algn="ctr">
                        <a:defRPr sz="1800"/>
                      </a:pPr>
                      <a:r>
                        <a:rPr b="1" sz="2000">
                          <a:latin typeface="Calibri"/>
                          <a:ea typeface="Calibri"/>
                          <a:cs typeface="Calibri"/>
                        </a:rPr>
                        <a:t>Selenium</a:t>
                      </a:r>
                    </a:p>
                  </a:txBody>
                  <a:tcPr marL="12700" marR="12700" marT="12700" marB="12700" anchor="ctr" anchorCtr="0" horzOverflow="overflow"/>
                </a:tc>
                <a:tc>
                  <a:txBody>
                    <a:bodyPr/>
                    <a:lstStyle/>
                    <a:p>
                      <a:pPr algn="ctr">
                        <a:defRPr b="1" sz="2000">
                          <a:latin typeface="Calibri"/>
                          <a:ea typeface="Calibri"/>
                          <a:cs typeface="Calibri"/>
                        </a:defRPr>
                      </a:pPr>
                      <a:r>
                        <a:t>Men</a:t>
                      </a:r>
                      <a:r>
                        <a:rPr b="0"/>
                        <a:t> (antioxidant defense; sperm tail integrity)</a:t>
                      </a:r>
                    </a:p>
                  </a:txBody>
                  <a:tcPr marL="12700" marR="12700" marT="12700" marB="12700" anchor="ctr" anchorCtr="0" horzOverflow="overflow"/>
                </a:tc>
                <a:tc>
                  <a:txBody>
                    <a:bodyPr/>
                    <a:lstStyle/>
                    <a:p>
                      <a:pPr algn="ctr">
                        <a:defRPr sz="1800"/>
                      </a:pPr>
                      <a:r>
                        <a:rPr sz="2000">
                          <a:latin typeface="Calibri"/>
                          <a:ea typeface="Calibri"/>
                          <a:cs typeface="Calibri"/>
                        </a:rPr>
                        <a:t>Low Se linked to poorer motility/morphology; part of GPx antioxidant system in sperm.</a:t>
                      </a:r>
                    </a:p>
                  </a:txBody>
                  <a:tcPr marL="12700" marR="12700" marT="12700" marB="12700" anchor="ctr" anchorCtr="0" horzOverflow="overflow"/>
                </a:tc>
                <a:tc>
                  <a:txBody>
                    <a:bodyPr/>
                    <a:lstStyle/>
                    <a:p>
                      <a:pPr algn="ctr">
                        <a:defRPr sz="2000">
                          <a:latin typeface="Calibri"/>
                          <a:ea typeface="Calibri"/>
                          <a:cs typeface="Calibri"/>
                        </a:defRPr>
                      </a:pPr>
                      <a:r>
                        <a:t>Brazil nuts, seafood, eggs; avoid excess. (</a:t>
                      </a:r>
                      <a:r>
                        <a:rPr u="sng">
                          <a:solidFill>
                            <a:srgbClr val="0000FF"/>
                          </a:solidFill>
                          <a:uFill>
                            <a:solidFill>
                              <a:srgbClr val="0000FF"/>
                            </a:solidFill>
                          </a:uFill>
                          <a:hlinkClick r:id="rId9" invalidUrl="" action="" tgtFrame="" tooltip="" history="1" highlightClick="0" endSnd="0"/>
                        </a:rPr>
                        <a:t>PMC</a:t>
                      </a:r>
                      <a:r>
                        <a:t>)</a:t>
                      </a:r>
                    </a:p>
                  </a:txBody>
                  <a:tcPr marL="12700" marR="12700" marT="12700" marB="12700" anchor="ctr" anchorCtr="0" horzOverflow="overflow"/>
                </a:tc>
              </a:tr>
              <a:tr h="812600">
                <a:tc>
                  <a:txBody>
                    <a:bodyPr/>
                    <a:lstStyle/>
                    <a:p>
                      <a:pPr algn="ctr">
                        <a:defRPr sz="1800"/>
                      </a:pPr>
                      <a:r>
                        <a:rPr b="1" sz="2000">
                          <a:latin typeface="Calibri"/>
                          <a:ea typeface="Calibri"/>
                          <a:cs typeface="Calibri"/>
                        </a:rPr>
                        <a:t>Omega-3s (DHA/EPA)</a:t>
                      </a:r>
                    </a:p>
                  </a:txBody>
                  <a:tcPr marL="12700" marR="12700" marT="12700" marB="12700" anchor="ctr" anchorCtr="0" horzOverflow="overflow"/>
                </a:tc>
                <a:tc>
                  <a:txBody>
                    <a:bodyPr/>
                    <a:lstStyle/>
                    <a:p>
                      <a:pPr algn="ctr">
                        <a:defRPr sz="2000">
                          <a:latin typeface="Calibri"/>
                          <a:ea typeface="Calibri"/>
                          <a:cs typeface="Calibri"/>
                        </a:defRPr>
                      </a:pPr>
                      <a:r>
                        <a:t>Especially </a:t>
                      </a:r>
                      <a:r>
                        <a:rPr b="1"/>
                        <a:t>men</a:t>
                      </a:r>
                      <a:r>
                        <a:t> (sperm membrane fluidity)</a:t>
                      </a:r>
                    </a:p>
                  </a:txBody>
                  <a:tcPr marL="12700" marR="12700" marT="12700" marB="12700" anchor="ctr" anchorCtr="0" horzOverflow="overflow"/>
                </a:tc>
                <a:tc>
                  <a:txBody>
                    <a:bodyPr/>
                    <a:lstStyle/>
                    <a:p>
                      <a:pPr algn="ctr">
                        <a:defRPr sz="1800"/>
                      </a:pPr>
                      <a:r>
                        <a:rPr sz="2000">
                          <a:latin typeface="Calibri"/>
                          <a:ea typeface="Calibri"/>
                          <a:cs typeface="Calibri"/>
                        </a:rPr>
                        <a:t>Higher omega-3 status/intake associated with better semen parameters; RCT evidence is growing but not definitive.</a:t>
                      </a:r>
                    </a:p>
                  </a:txBody>
                  <a:tcPr marL="12700" marR="12700" marT="12700" marB="12700" anchor="ctr" anchorCtr="0" horzOverflow="overflow"/>
                </a:tc>
                <a:tc>
                  <a:txBody>
                    <a:bodyPr/>
                    <a:lstStyle/>
                    <a:p>
                      <a:pPr algn="ctr">
                        <a:defRPr sz="2000">
                          <a:latin typeface="Calibri"/>
                          <a:ea typeface="Calibri"/>
                          <a:cs typeface="Calibri"/>
                        </a:defRPr>
                      </a:pPr>
                      <a:r>
                        <a:t>Fatty fish (low-mercury), fish oil; plant ALA (flax/chia) supports but is not DHA/EPA. (</a:t>
                      </a:r>
                      <a:r>
                        <a:rPr u="sng">
                          <a:solidFill>
                            <a:srgbClr val="0000FF"/>
                          </a:solidFill>
                          <a:uFill>
                            <a:solidFill>
                              <a:srgbClr val="0000FF"/>
                            </a:solidFill>
                          </a:uFill>
                          <a:hlinkClick r:id="rId10" invalidUrl="" action="" tgtFrame="" tooltip="" history="1" highlightClick="0" endSnd="0"/>
                        </a:rPr>
                        <a:t>JAMA Network</a:t>
                      </a:r>
                      <a:r>
                        <a:t>)</a:t>
                      </a:r>
                    </a:p>
                  </a:txBody>
                  <a:tcPr marL="12700" marR="12700" marT="12700" marB="12700" anchor="ctr" anchorCtr="0" horzOverflow="overflow"/>
                </a:tc>
              </a:tr>
              <a:tr h="812600">
                <a:tc>
                  <a:txBody>
                    <a:bodyPr/>
                    <a:lstStyle/>
                    <a:p>
                      <a:pPr algn="ctr">
                        <a:defRPr sz="1800"/>
                      </a:pPr>
                      <a:r>
                        <a:rPr b="1" sz="2000">
                          <a:latin typeface="Calibri"/>
                          <a:ea typeface="Calibri"/>
                          <a:cs typeface="Calibri"/>
                        </a:rPr>
                        <a:t>Antioxidants (C/E, CoQ10, carnitine, etc.)</a:t>
                      </a:r>
                    </a:p>
                  </a:txBody>
                  <a:tcPr marL="12700" marR="12700" marT="12700" marB="12700" anchor="ctr" anchorCtr="0" horzOverflow="overflow"/>
                </a:tc>
                <a:tc>
                  <a:txBody>
                    <a:bodyPr/>
                    <a:lstStyle/>
                    <a:p>
                      <a:pPr algn="ctr">
                        <a:defRPr sz="1800"/>
                      </a:pPr>
                      <a:r>
                        <a:rPr sz="2000">
                          <a:latin typeface="Calibri"/>
                          <a:ea typeface="Calibri"/>
                          <a:cs typeface="Calibri"/>
                        </a:rPr>
                        <a:t>Often used in male factor or ovarian aging</a:t>
                      </a:r>
                    </a:p>
                  </a:txBody>
                  <a:tcPr marL="12700" marR="12700" marT="12700" marB="12700" anchor="ctr" anchorCtr="0" horzOverflow="overflow"/>
                </a:tc>
                <a:tc>
                  <a:txBody>
                    <a:bodyPr/>
                    <a:lstStyle/>
                    <a:p>
                      <a:pPr algn="ctr">
                        <a:defRPr sz="2000">
                          <a:latin typeface="Calibri"/>
                          <a:ea typeface="Calibri"/>
                          <a:cs typeface="Calibri"/>
                        </a:defRPr>
                      </a:pPr>
                      <a:r>
                        <a:t>Some trials show improved semen parameters/IVF metrics; </a:t>
                      </a:r>
                      <a:r>
                        <a:rPr b="1"/>
                        <a:t>large RCTs do not consistently improve pregnancy/live-birth rates</a:t>
                      </a:r>
                      <a:r>
                        <a:t>.</a:t>
                      </a:r>
                    </a:p>
                  </a:txBody>
                  <a:tcPr marL="12700" marR="12700" marT="12700" marB="12700" anchor="ctr" anchorCtr="0" horzOverflow="overflow"/>
                </a:tc>
                <a:tc>
                  <a:txBody>
                    <a:bodyPr/>
                    <a:lstStyle/>
                    <a:p>
                      <a:pPr algn="ctr">
                        <a:defRPr sz="2000">
                          <a:latin typeface="Calibri"/>
                          <a:ea typeface="Calibri"/>
                          <a:cs typeface="Calibri"/>
                        </a:defRPr>
                      </a:pPr>
                      <a:r>
                        <a:t>Consider targeted use under clinician guidance; emphasize diet (produce, nuts, oils). (</a:t>
                      </a:r>
                      <a:r>
                        <a:rPr u="sng">
                          <a:solidFill>
                            <a:srgbClr val="0000FF"/>
                          </a:solidFill>
                          <a:uFill>
                            <a:solidFill>
                              <a:srgbClr val="0000FF"/>
                            </a:solidFill>
                          </a:uFill>
                          <a:hlinkClick r:id="rId11" invalidUrl="" action="" tgtFrame="" tooltip="" history="1" highlightClick="0" endSnd="0"/>
                        </a:rPr>
                        <a:t>JAMA Network</a:t>
                      </a:r>
                      <a:r>
                        <a:t>)</a:t>
                      </a:r>
                    </a:p>
                  </a:txBody>
                  <a:tcPr marL="12700" marR="12700" marT="12700" marB="12700" anchor="ctr" anchorCtr="0" horzOverflow="overflow"/>
                </a:tc>
              </a:tr>
            </a:tbl>
          </a:graphicData>
        </a:graphic>
      </p:graphicFrame>
      <p:sp>
        <p:nvSpPr>
          <p:cNvPr id="177" name="Google Shape;144;p9"/>
          <p:cNvSpPr txBox="1"/>
          <p:nvPr>
            <p:ph type="sldNum" sz="quarter" idx="4294967295"/>
          </p:nvPr>
        </p:nvSpPr>
        <p:spPr>
          <a:xfrm>
            <a:off x="8505368" y="6429122"/>
            <a:ext cx="181292"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78" name="Google Shape;145;p9"/>
          <p:cNvSpPr/>
          <p:nvPr/>
        </p:nvSpPr>
        <p:spPr>
          <a:xfrm>
            <a:off x="16807149" y="322200"/>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179" name="Google Shape;146;p9"/>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9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63" name="Google Shape;1027;p99"/>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964" name="Google Shape;1028;p99"/>
          <p:cNvSpPr txBox="1"/>
          <p:nvPr/>
        </p:nvSpPr>
        <p:spPr>
          <a:xfrm>
            <a:off x="1065951" y="461761"/>
            <a:ext cx="17035562" cy="258654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ct val="116665"/>
              </a:lnSpc>
              <a:defRPr sz="7800">
                <a:solidFill>
                  <a:srgbClr val="FFFFFF"/>
                </a:solidFill>
                <a:latin typeface="Poppins"/>
                <a:ea typeface="Poppins"/>
                <a:cs typeface="Poppins"/>
                <a:sym typeface="Poppins"/>
              </a:defRPr>
            </a:pPr>
            <a:r>
              <a:t>Oxidative Stress: Definition </a:t>
            </a:r>
          </a:p>
          <a:p>
            <a:pPr>
              <a:lnSpc>
                <a:spcPct val="116665"/>
              </a:lnSpc>
              <a:defRPr sz="7800">
                <a:solidFill>
                  <a:srgbClr val="FFFFFF"/>
                </a:solidFill>
                <a:latin typeface="Poppins"/>
                <a:ea typeface="Poppins"/>
                <a:cs typeface="Poppins"/>
                <a:sym typeface="Poppins"/>
              </a:defRPr>
            </a:pPr>
            <a:r>
              <a:t>and Role</a:t>
            </a:r>
          </a:p>
        </p:txBody>
      </p:sp>
      <p:sp>
        <p:nvSpPr>
          <p:cNvPr id="965" name="Google Shape;1029;p99"/>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966" name="Google Shape;1030;p99"/>
          <p:cNvSpPr txBox="1"/>
          <p:nvPr/>
        </p:nvSpPr>
        <p:spPr>
          <a:xfrm>
            <a:off x="1199874" y="3907866"/>
            <a:ext cx="15888301" cy="4105245"/>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marL="457200" indent="-317500">
              <a:buClr>
                <a:srgbClr val="000000"/>
              </a:buClr>
              <a:buSzPts val="3600"/>
              <a:buFont typeface="Times Roman"/>
              <a:buChar char="•"/>
              <a:defRPr b="1" sz="3600">
                <a:latin typeface="Calibri"/>
                <a:ea typeface="Calibri"/>
                <a:cs typeface="Calibri"/>
                <a:sym typeface="Calibri"/>
              </a:defRPr>
            </a:pPr>
            <a:r>
              <a:t>Oxidative stress:</a:t>
            </a:r>
            <a:r>
              <a:rPr b="0"/>
              <a:t> imbalance between ROS production and antioxidant defense.</a:t>
            </a:r>
          </a:p>
          <a:p>
            <a:pPr marL="457200" indent="-317500">
              <a:spcBef>
                <a:spcPts val="1200"/>
              </a:spcBef>
              <a:buClr>
                <a:srgbClr val="000000"/>
              </a:buClr>
              <a:buSzPts val="3600"/>
              <a:buFont typeface="Calibri"/>
              <a:buChar char="•"/>
              <a:defRPr sz="3600">
                <a:latin typeface="Calibri"/>
                <a:ea typeface="Calibri"/>
                <a:cs typeface="Calibri"/>
                <a:sym typeface="Calibri"/>
              </a:defRPr>
            </a:pPr>
            <a:r>
              <a:t>Major sources of ROS:</a:t>
            </a:r>
          </a:p>
          <a:p>
            <a:pPr lvl="2" marL="1122945" indent="-360945">
              <a:spcBef>
                <a:spcPts val="1200"/>
              </a:spcBef>
              <a:buClr>
                <a:srgbClr val="000000"/>
              </a:buClr>
              <a:buSzPts val="3600"/>
              <a:buFont typeface="Calibri"/>
              <a:buChar char="•"/>
              <a:defRPr sz="3600">
                <a:latin typeface="Calibri"/>
                <a:ea typeface="Calibri"/>
                <a:cs typeface="Calibri"/>
                <a:sym typeface="Calibri"/>
              </a:defRPr>
            </a:pPr>
            <a:r>
              <a:t>Mitochondrial electron transport chain</a:t>
            </a:r>
          </a:p>
          <a:p>
            <a:pPr lvl="2" marL="1122945" indent="-360945">
              <a:spcBef>
                <a:spcPts val="1200"/>
              </a:spcBef>
              <a:buClr>
                <a:srgbClr val="000000"/>
              </a:buClr>
              <a:buSzPts val="3600"/>
              <a:buFont typeface="Calibri"/>
              <a:buChar char="•"/>
              <a:defRPr sz="3600">
                <a:latin typeface="Calibri"/>
                <a:ea typeface="Calibri"/>
                <a:cs typeface="Calibri"/>
                <a:sym typeface="Calibri"/>
              </a:defRPr>
            </a:pPr>
            <a:r>
              <a:t>NADPH oxidase</a:t>
            </a:r>
          </a:p>
          <a:p>
            <a:pPr lvl="2" marL="1122945" indent="-360945">
              <a:spcBef>
                <a:spcPts val="1200"/>
              </a:spcBef>
              <a:buClr>
                <a:srgbClr val="000000"/>
              </a:buClr>
              <a:buSzPts val="3600"/>
              <a:buFont typeface="Calibri"/>
              <a:buChar char="•"/>
              <a:defRPr sz="3600">
                <a:latin typeface="Calibri"/>
                <a:ea typeface="Calibri"/>
                <a:cs typeface="Calibri"/>
                <a:sym typeface="Calibri"/>
              </a:defRPr>
            </a:pPr>
            <a:r>
              <a:t>Inflammation (immune cell activation)</a:t>
            </a:r>
          </a:p>
          <a:p>
            <a:pPr marL="457200" indent="-317500">
              <a:spcBef>
                <a:spcPts val="1200"/>
              </a:spcBef>
              <a:buClr>
                <a:srgbClr val="000000"/>
              </a:buClr>
              <a:buSzPts val="3600"/>
              <a:buFont typeface="Calibri"/>
              <a:buChar char="•"/>
              <a:defRPr sz="3600">
                <a:latin typeface="Calibri"/>
                <a:ea typeface="Calibri"/>
                <a:cs typeface="Calibri"/>
                <a:sym typeface="Calibri"/>
              </a:defRPr>
            </a:pPr>
            <a:r>
              <a:t>Excess ROS → lipid, protein, DNA damage</a:t>
            </a:r>
          </a:p>
        </p:txBody>
      </p:sp>
      <p:sp>
        <p:nvSpPr>
          <p:cNvPr id="967" name="Google Shape;1031;p99"/>
          <p:cNvSpPr txBox="1"/>
          <p:nvPr>
            <p:ph type="sldNum" sz="quarter" idx="4294967295"/>
          </p:nvPr>
        </p:nvSpPr>
        <p:spPr>
          <a:xfrm>
            <a:off x="8428218" y="6414780"/>
            <a:ext cx="258534"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968" name="Google Shape;1032;p99"/>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9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72" name="Google Shape;1037;p100"/>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973" name="Google Shape;1038;p100"/>
          <p:cNvSpPr txBox="1"/>
          <p:nvPr/>
        </p:nvSpPr>
        <p:spPr>
          <a:xfrm>
            <a:off x="1252497" y="1154729"/>
            <a:ext cx="17035500"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Oxidative Stress &amp; Inflammation</a:t>
            </a:r>
          </a:p>
        </p:txBody>
      </p:sp>
      <p:sp>
        <p:nvSpPr>
          <p:cNvPr id="974" name="Google Shape;1039;p100"/>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975" name="Google Shape;1040;p100"/>
          <p:cNvSpPr txBox="1"/>
          <p:nvPr/>
        </p:nvSpPr>
        <p:spPr>
          <a:xfrm>
            <a:off x="1199874" y="3907866"/>
            <a:ext cx="15888301" cy="1971646"/>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marL="457200" indent="-317500">
              <a:buClr>
                <a:srgbClr val="000000"/>
              </a:buClr>
              <a:buSzPts val="3600"/>
              <a:buFont typeface="Times Roman"/>
              <a:buChar char="•"/>
              <a:defRPr sz="3600">
                <a:latin typeface="Calibri"/>
                <a:ea typeface="Calibri"/>
                <a:cs typeface="Calibri"/>
                <a:sym typeface="Calibri"/>
              </a:defRPr>
            </a:pPr>
            <a:r>
              <a:t>ROS activate </a:t>
            </a:r>
            <a:r>
              <a:rPr b="1"/>
              <a:t>NF-κB</a:t>
            </a:r>
            <a:r>
              <a:t> → expression of pro-inflammatory genes</a:t>
            </a:r>
          </a:p>
          <a:p>
            <a:pPr marL="457200" indent="-317500">
              <a:spcBef>
                <a:spcPts val="1200"/>
              </a:spcBef>
              <a:buClr>
                <a:srgbClr val="000000"/>
              </a:buClr>
              <a:buSzPts val="3600"/>
              <a:buFont typeface="Calibri"/>
              <a:buChar char="•"/>
              <a:defRPr sz="3600">
                <a:latin typeface="Calibri"/>
                <a:ea typeface="Calibri"/>
                <a:cs typeface="Calibri"/>
                <a:sym typeface="Calibri"/>
              </a:defRPr>
            </a:pPr>
            <a:r>
              <a:t>Oxidized lipids → macrophage activation (foam cells)</a:t>
            </a:r>
          </a:p>
          <a:p>
            <a:pPr marL="457200" indent="-317500">
              <a:spcBef>
                <a:spcPts val="1200"/>
              </a:spcBef>
              <a:buClr>
                <a:srgbClr val="000000"/>
              </a:buClr>
              <a:buSzPts val="3600"/>
              <a:buFont typeface="Times Roman"/>
              <a:buChar char="•"/>
              <a:defRPr b="1" sz="3600">
                <a:latin typeface="Calibri"/>
                <a:ea typeface="Calibri"/>
                <a:cs typeface="Calibri"/>
                <a:sym typeface="Calibri"/>
              </a:defRPr>
            </a:pPr>
            <a:r>
              <a:t>Mitochondrial dysfunction</a:t>
            </a:r>
            <a:r>
              <a:rPr b="0"/>
              <a:t> amplifies inflammation and impairs ATP generation</a:t>
            </a:r>
          </a:p>
        </p:txBody>
      </p:sp>
      <p:sp>
        <p:nvSpPr>
          <p:cNvPr id="976" name="Google Shape;1041;p100"/>
          <p:cNvSpPr txBox="1"/>
          <p:nvPr>
            <p:ph type="sldNum" sz="quarter" idx="4294967295"/>
          </p:nvPr>
        </p:nvSpPr>
        <p:spPr>
          <a:xfrm>
            <a:off x="8428268" y="6414804"/>
            <a:ext cx="258535"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977" name="Google Shape;1042;p100"/>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9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81" name="Google Shape;1047;p101"/>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982" name="Google Shape;1048;p101"/>
          <p:cNvSpPr txBox="1"/>
          <p:nvPr/>
        </p:nvSpPr>
        <p:spPr>
          <a:xfrm>
            <a:off x="1134764" y="504669"/>
            <a:ext cx="17035562" cy="258654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Fatty Acid Oxidation and Infammatory Crosstalk </a:t>
            </a:r>
          </a:p>
        </p:txBody>
      </p:sp>
      <p:sp>
        <p:nvSpPr>
          <p:cNvPr id="983" name="Google Shape;1049;p101"/>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984" name="Google Shape;1050;p101"/>
          <p:cNvSpPr txBox="1"/>
          <p:nvPr/>
        </p:nvSpPr>
        <p:spPr>
          <a:xfrm>
            <a:off x="1199874" y="3697928"/>
            <a:ext cx="15888301" cy="3394045"/>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marL="457200" indent="-317500">
              <a:buClr>
                <a:srgbClr val="000000"/>
              </a:buClr>
              <a:buSzPts val="3600"/>
              <a:buFont typeface="Calibri"/>
              <a:buChar char="•"/>
              <a:defRPr sz="3600">
                <a:latin typeface="Calibri"/>
                <a:ea typeface="Calibri"/>
                <a:cs typeface="Calibri"/>
                <a:sym typeface="Calibri"/>
              </a:defRPr>
            </a:pPr>
            <a:r>
              <a:t>Fatty acids regulate inflammation via nuclear receptors:</a:t>
            </a:r>
          </a:p>
          <a:p>
            <a:pPr lvl="2" marL="736600" indent="-317500">
              <a:spcBef>
                <a:spcPts val="1200"/>
              </a:spcBef>
              <a:buClr>
                <a:srgbClr val="000000"/>
              </a:buClr>
              <a:buSzPts val="3600"/>
              <a:buFont typeface="Calibri"/>
              <a:buChar char="•"/>
              <a:defRPr sz="3600">
                <a:latin typeface="Calibri"/>
                <a:ea typeface="Calibri"/>
                <a:cs typeface="Calibri"/>
                <a:sym typeface="Calibri"/>
              </a:defRPr>
            </a:pPr>
            <a:r>
              <a:t>PPAR-α, PPAR-γ, AMPK → promote lipid oxidation, reduce inflammation</a:t>
            </a:r>
          </a:p>
          <a:p>
            <a:pPr marL="457200" indent="-317500">
              <a:spcBef>
                <a:spcPts val="1200"/>
              </a:spcBef>
              <a:buClr>
                <a:srgbClr val="000000"/>
              </a:buClr>
              <a:buSzPts val="3600"/>
              <a:buFont typeface="Calibri"/>
              <a:buChar char="•"/>
              <a:defRPr sz="3600">
                <a:latin typeface="Calibri"/>
                <a:ea typeface="Calibri"/>
                <a:cs typeface="Calibri"/>
                <a:sym typeface="Calibri"/>
              </a:defRPr>
            </a:pPr>
            <a:r>
              <a:t>Impaired β-oxidation → lipid accumulation → lipotoxicity</a:t>
            </a:r>
          </a:p>
          <a:p>
            <a:pPr marL="457200" indent="-317500">
              <a:spcBef>
                <a:spcPts val="1200"/>
              </a:spcBef>
              <a:buClr>
                <a:srgbClr val="000000"/>
              </a:buClr>
              <a:buSzPts val="3600"/>
              <a:buFont typeface="Calibri"/>
              <a:buChar char="•"/>
              <a:defRPr sz="3600">
                <a:latin typeface="Calibri"/>
                <a:ea typeface="Calibri"/>
                <a:cs typeface="Calibri"/>
                <a:sym typeface="Calibri"/>
              </a:defRPr>
            </a:pPr>
            <a:r>
              <a:t>Saturated fats → activate TLR4 → NF-κB signaling</a:t>
            </a:r>
          </a:p>
          <a:p>
            <a:pPr marL="457200" indent="-317500">
              <a:spcBef>
                <a:spcPts val="1200"/>
              </a:spcBef>
              <a:buClr>
                <a:srgbClr val="000000"/>
              </a:buClr>
              <a:buSzPts val="3600"/>
              <a:buFont typeface="Calibri"/>
              <a:buChar char="•"/>
              <a:defRPr sz="3600">
                <a:latin typeface="Calibri"/>
                <a:ea typeface="Calibri"/>
                <a:cs typeface="Calibri"/>
                <a:sym typeface="Calibri"/>
              </a:defRPr>
            </a:pPr>
            <a:r>
              <a:t>Omega-3s → produce resolvins and protectins (anti-inflammatory mediators)</a:t>
            </a:r>
          </a:p>
        </p:txBody>
      </p:sp>
      <p:sp>
        <p:nvSpPr>
          <p:cNvPr id="985" name="Google Shape;1051;p101"/>
          <p:cNvSpPr txBox="1"/>
          <p:nvPr>
            <p:ph type="sldNum" sz="quarter" idx="4294967295"/>
          </p:nvPr>
        </p:nvSpPr>
        <p:spPr>
          <a:xfrm>
            <a:off x="8428268" y="6414804"/>
            <a:ext cx="258535"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986" name="Google Shape;1052;p101"/>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9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90" name="Google Shape;1057;p102"/>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991" name="Google Shape;1058;p102"/>
          <p:cNvSpPr txBox="1"/>
          <p:nvPr/>
        </p:nvSpPr>
        <p:spPr>
          <a:xfrm>
            <a:off x="1158091" y="997523"/>
            <a:ext cx="17035562"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Integration of Pathways</a:t>
            </a:r>
          </a:p>
        </p:txBody>
      </p:sp>
      <p:sp>
        <p:nvSpPr>
          <p:cNvPr id="992" name="Google Shape;1059;p102"/>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993" name="Google Shape;1060;p102"/>
          <p:cNvGraphicFramePr/>
          <p:nvPr/>
        </p:nvGraphicFramePr>
        <p:xfrm>
          <a:off x="1048719" y="3866905"/>
          <a:ext cx="16481650" cy="5282500"/>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3765350"/>
                <a:gridCol w="3349449"/>
                <a:gridCol w="4679525"/>
                <a:gridCol w="4687325"/>
              </a:tblGrid>
              <a:tr h="1035774">
                <a:tc>
                  <a:txBody>
                    <a:bodyPr/>
                    <a:lstStyle/>
                    <a:p>
                      <a:pPr algn="ctr">
                        <a:defRPr sz="1800"/>
                      </a:pPr>
                      <a:r>
                        <a:rPr b="1" sz="2800">
                          <a:latin typeface="Calibri"/>
                          <a:ea typeface="Calibri"/>
                          <a:cs typeface="Calibri"/>
                        </a:rPr>
                        <a:t>Pathway</a:t>
                      </a:r>
                    </a:p>
                  </a:txBody>
                  <a:tcPr marL="12700" marR="12700" marT="12700" marB="12700" anchor="ctr" anchorCtr="0" horzOverflow="overflow"/>
                </a:tc>
                <a:tc>
                  <a:txBody>
                    <a:bodyPr/>
                    <a:lstStyle/>
                    <a:p>
                      <a:pPr algn="ctr">
                        <a:defRPr sz="1800"/>
                      </a:pPr>
                      <a:r>
                        <a:rPr b="1" sz="2800">
                          <a:latin typeface="Calibri"/>
                          <a:ea typeface="Calibri"/>
                          <a:cs typeface="Calibri"/>
                        </a:rPr>
                        <a:t>Trigger</a:t>
                      </a:r>
                    </a:p>
                  </a:txBody>
                  <a:tcPr marL="12700" marR="12700" marT="12700" marB="12700" anchor="ctr" anchorCtr="0" horzOverflow="overflow"/>
                </a:tc>
                <a:tc>
                  <a:txBody>
                    <a:bodyPr/>
                    <a:lstStyle/>
                    <a:p>
                      <a:pPr algn="ctr">
                        <a:defRPr sz="1800"/>
                      </a:pPr>
                      <a:r>
                        <a:rPr b="1" sz="2800">
                          <a:latin typeface="Calibri"/>
                          <a:ea typeface="Calibri"/>
                          <a:cs typeface="Calibri"/>
                        </a:rPr>
                        <a:t>Result</a:t>
                      </a:r>
                    </a:p>
                  </a:txBody>
                  <a:tcPr marL="12700" marR="12700" marT="12700" marB="12700" anchor="ctr" anchorCtr="0" horzOverflow="overflow"/>
                </a:tc>
                <a:tc>
                  <a:txBody>
                    <a:bodyPr/>
                    <a:lstStyle/>
                    <a:p>
                      <a:pPr algn="ctr">
                        <a:defRPr sz="1800"/>
                      </a:pPr>
                      <a:r>
                        <a:rPr b="1" sz="2800">
                          <a:latin typeface="Calibri"/>
                          <a:ea typeface="Calibri"/>
                          <a:cs typeface="Calibri"/>
                        </a:rPr>
                        <a:t>Consequence</a:t>
                      </a:r>
                    </a:p>
                  </a:txBody>
                  <a:tcPr marL="12700" marR="12700" marT="12700" marB="12700" anchor="ctr" anchorCtr="0" horzOverflow="overflow"/>
                </a:tc>
              </a:tr>
              <a:tr h="1035774">
                <a:tc>
                  <a:txBody>
                    <a:bodyPr/>
                    <a:lstStyle/>
                    <a:p>
                      <a:pPr algn="ctr">
                        <a:defRPr sz="1800"/>
                      </a:pPr>
                      <a:r>
                        <a:rPr b="1" sz="2800">
                          <a:latin typeface="Calibri"/>
                          <a:ea typeface="Calibri"/>
                          <a:cs typeface="Calibri"/>
                        </a:rPr>
                        <a:t>Insulin signaling</a:t>
                      </a:r>
                    </a:p>
                  </a:txBody>
                  <a:tcPr marL="12700" marR="12700" marT="12700" marB="12700" anchor="ctr" anchorCtr="0" horzOverflow="overflow"/>
                </a:tc>
                <a:tc>
                  <a:txBody>
                    <a:bodyPr/>
                    <a:lstStyle/>
                    <a:p>
                      <a:pPr algn="ctr">
                        <a:defRPr sz="1800"/>
                      </a:pPr>
                      <a:r>
                        <a:rPr sz="2800">
                          <a:latin typeface="Calibri"/>
                          <a:ea typeface="Calibri"/>
                          <a:cs typeface="Calibri"/>
                        </a:rPr>
                        <a:t>Overnutrition</a:t>
                      </a:r>
                    </a:p>
                  </a:txBody>
                  <a:tcPr marL="12700" marR="12700" marT="12700" marB="12700" anchor="ctr" anchorCtr="0" horzOverflow="overflow"/>
                </a:tc>
                <a:tc>
                  <a:txBody>
                    <a:bodyPr/>
                    <a:lstStyle/>
                    <a:p>
                      <a:pPr algn="ctr">
                        <a:defRPr sz="1800"/>
                      </a:pPr>
                      <a:r>
                        <a:rPr sz="2800">
                          <a:latin typeface="Calibri"/>
                          <a:ea typeface="Calibri"/>
                          <a:cs typeface="Calibri"/>
                        </a:rPr>
                        <a:t>IRS-1 inhibition</a:t>
                      </a:r>
                    </a:p>
                  </a:txBody>
                  <a:tcPr marL="12700" marR="12700" marT="12700" marB="12700" anchor="ctr" anchorCtr="0" horzOverflow="overflow"/>
                </a:tc>
                <a:tc>
                  <a:txBody>
                    <a:bodyPr/>
                    <a:lstStyle/>
                    <a:p>
                      <a:pPr algn="ctr">
                        <a:defRPr sz="1800"/>
                      </a:pPr>
                      <a:r>
                        <a:rPr sz="2800">
                          <a:latin typeface="Calibri"/>
                          <a:ea typeface="Calibri"/>
                          <a:cs typeface="Calibri"/>
                        </a:rPr>
                        <a:t>Insulin resistance</a:t>
                      </a:r>
                    </a:p>
                  </a:txBody>
                  <a:tcPr marL="12700" marR="12700" marT="12700" marB="12700" anchor="ctr" anchorCtr="0" horzOverflow="overflow"/>
                </a:tc>
              </a:tr>
              <a:tr h="1605475">
                <a:tc>
                  <a:txBody>
                    <a:bodyPr/>
                    <a:lstStyle/>
                    <a:p>
                      <a:pPr algn="ctr">
                        <a:defRPr sz="1800"/>
                      </a:pPr>
                      <a:r>
                        <a:rPr b="1" sz="2800">
                          <a:latin typeface="Calibri"/>
                          <a:ea typeface="Calibri"/>
                          <a:cs typeface="Calibri"/>
                        </a:rPr>
                        <a:t>Oxidative stress</a:t>
                      </a:r>
                    </a:p>
                  </a:txBody>
                  <a:tcPr marL="12700" marR="12700" marT="12700" marB="12700" anchor="ctr" anchorCtr="0" horzOverflow="overflow"/>
                </a:tc>
                <a:tc>
                  <a:txBody>
                    <a:bodyPr/>
                    <a:lstStyle/>
                    <a:p>
                      <a:pPr algn="ctr">
                        <a:defRPr sz="1800"/>
                      </a:pPr>
                      <a:r>
                        <a:rPr sz="2800">
                          <a:latin typeface="Calibri"/>
                          <a:ea typeface="Calibri"/>
                          <a:cs typeface="Calibri"/>
                        </a:rPr>
                        <a:t>ROS accumulation</a:t>
                      </a:r>
                    </a:p>
                  </a:txBody>
                  <a:tcPr marL="12700" marR="12700" marT="12700" marB="12700" anchor="ctr" anchorCtr="0" horzOverflow="overflow"/>
                </a:tc>
                <a:tc>
                  <a:txBody>
                    <a:bodyPr/>
                    <a:lstStyle/>
                    <a:p>
                      <a:pPr algn="ctr">
                        <a:defRPr sz="1800"/>
                      </a:pPr>
                      <a:r>
                        <a:rPr sz="2800">
                          <a:latin typeface="Calibri"/>
                          <a:ea typeface="Calibri"/>
                          <a:cs typeface="Calibri"/>
                        </a:rPr>
                        <a:t>NF-κB activation</a:t>
                      </a:r>
                    </a:p>
                  </a:txBody>
                  <a:tcPr marL="12700" marR="12700" marT="12700" marB="12700" anchor="ctr" anchorCtr="0" horzOverflow="overflow"/>
                </a:tc>
                <a:tc>
                  <a:txBody>
                    <a:bodyPr/>
                    <a:lstStyle/>
                    <a:p>
                      <a:pPr algn="ctr">
                        <a:defRPr sz="1800"/>
                      </a:pPr>
                      <a:r>
                        <a:rPr sz="2800">
                          <a:latin typeface="Calibri"/>
                          <a:ea typeface="Calibri"/>
                          <a:cs typeface="Calibri"/>
                        </a:rPr>
                        <a:t>Inflammation, cell damage</a:t>
                      </a:r>
                    </a:p>
                  </a:txBody>
                  <a:tcPr marL="12700" marR="12700" marT="12700" marB="12700" anchor="ctr" anchorCtr="0" horzOverflow="overflow"/>
                </a:tc>
              </a:tr>
              <a:tr h="1605475">
                <a:tc>
                  <a:txBody>
                    <a:bodyPr/>
                    <a:lstStyle/>
                    <a:p>
                      <a:pPr algn="ctr">
                        <a:defRPr sz="1800"/>
                      </a:pPr>
                      <a:r>
                        <a:rPr b="1" sz="2800">
                          <a:latin typeface="Calibri"/>
                          <a:ea typeface="Calibri"/>
                          <a:cs typeface="Calibri"/>
                        </a:rPr>
                        <a:t>Fatty acid oxidation</a:t>
                      </a:r>
                    </a:p>
                  </a:txBody>
                  <a:tcPr marL="12700" marR="12700" marT="12700" marB="12700" anchor="ctr" anchorCtr="0" horzOverflow="overflow"/>
                </a:tc>
                <a:tc>
                  <a:txBody>
                    <a:bodyPr/>
                    <a:lstStyle/>
                    <a:p>
                      <a:pPr algn="ctr">
                        <a:defRPr sz="1800"/>
                      </a:pPr>
                      <a:r>
                        <a:rPr sz="2800">
                          <a:latin typeface="Calibri"/>
                          <a:ea typeface="Calibri"/>
                          <a:cs typeface="Calibri"/>
                        </a:rPr>
                        <a:t>Lipid overload</a:t>
                      </a:r>
                    </a:p>
                  </a:txBody>
                  <a:tcPr marL="12700" marR="12700" marT="12700" marB="12700" anchor="ctr" anchorCtr="0" horzOverflow="overflow"/>
                </a:tc>
                <a:tc>
                  <a:txBody>
                    <a:bodyPr/>
                    <a:lstStyle/>
                    <a:p>
                      <a:pPr algn="ctr">
                        <a:defRPr sz="1800"/>
                      </a:pPr>
                      <a:r>
                        <a:rPr sz="2800">
                          <a:latin typeface="Calibri"/>
                          <a:ea typeface="Calibri"/>
                          <a:cs typeface="Calibri"/>
                        </a:rPr>
                        <a:t>Mitochondrial dysfunction</a:t>
                      </a:r>
                    </a:p>
                  </a:txBody>
                  <a:tcPr marL="12700" marR="12700" marT="12700" marB="12700" anchor="ctr" anchorCtr="0" horzOverflow="overflow"/>
                </a:tc>
                <a:tc>
                  <a:txBody>
                    <a:bodyPr/>
                    <a:lstStyle/>
                    <a:p>
                      <a:pPr algn="ctr">
                        <a:defRPr sz="1800"/>
                      </a:pPr>
                      <a:r>
                        <a:rPr sz="2800">
                          <a:latin typeface="Calibri"/>
                          <a:ea typeface="Calibri"/>
                          <a:cs typeface="Calibri"/>
                        </a:rPr>
                        <a:t>Lipotoxicity, inflammation</a:t>
                      </a:r>
                    </a:p>
                  </a:txBody>
                  <a:tcPr marL="12700" marR="12700" marT="12700" marB="12700" anchor="ctr" anchorCtr="0" horzOverflow="overflow"/>
                </a:tc>
              </a:tr>
            </a:tbl>
          </a:graphicData>
        </a:graphic>
      </p:graphicFrame>
      <p:sp>
        <p:nvSpPr>
          <p:cNvPr id="994" name="Google Shape;1061;p102"/>
          <p:cNvSpPr txBox="1"/>
          <p:nvPr>
            <p:ph type="sldNum" sz="quarter" idx="4294967295"/>
          </p:nvPr>
        </p:nvSpPr>
        <p:spPr>
          <a:xfrm>
            <a:off x="8428268" y="6414804"/>
            <a:ext cx="258535"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995" name="Google Shape;1062;p102"/>
          <p:cNvSpPr/>
          <p:nvPr/>
        </p:nvSpPr>
        <p:spPr>
          <a:xfrm>
            <a:off x="16678474" y="937199"/>
            <a:ext cx="1235400" cy="1211701"/>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996" name="Google Shape;1063;p102"/>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9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00" name="Google Shape;1068;p103"/>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001" name="Google Shape;1069;p103"/>
          <p:cNvSpPr txBox="1"/>
          <p:nvPr/>
        </p:nvSpPr>
        <p:spPr>
          <a:xfrm>
            <a:off x="1239351" y="327378"/>
            <a:ext cx="17035500"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Nutritional &amp; Functional Modulators</a:t>
            </a:r>
          </a:p>
        </p:txBody>
      </p:sp>
      <p:sp>
        <p:nvSpPr>
          <p:cNvPr id="1002" name="Google Shape;1070;p103"/>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003" name="Google Shape;1071;p103"/>
          <p:cNvSpPr txBox="1"/>
          <p:nvPr/>
        </p:nvSpPr>
        <p:spPr>
          <a:xfrm>
            <a:off x="1239356" y="4066230"/>
            <a:ext cx="15513602" cy="3394046"/>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marL="360947" indent="-360947">
              <a:buClr>
                <a:srgbClr val="000000"/>
              </a:buClr>
              <a:buSzPts val="3600"/>
              <a:buFont typeface="Times Roman"/>
              <a:buChar char="•"/>
              <a:defRPr b="1" sz="3600">
                <a:latin typeface="Calibri"/>
                <a:ea typeface="Calibri"/>
                <a:cs typeface="Calibri"/>
                <a:sym typeface="Calibri"/>
              </a:defRPr>
            </a:pPr>
            <a:r>
              <a:t>Omega-3 fatty acids:</a:t>
            </a:r>
            <a:r>
              <a:rPr b="0"/>
              <a:t> activate PPARs, resolve inflammation</a:t>
            </a:r>
          </a:p>
          <a:p>
            <a:pPr marL="360947" indent="-360947">
              <a:spcBef>
                <a:spcPts val="1200"/>
              </a:spcBef>
              <a:buClr>
                <a:srgbClr val="000000"/>
              </a:buClr>
              <a:buSzPts val="3600"/>
              <a:buFont typeface="Calibri"/>
              <a:buChar char="•"/>
              <a:defRPr sz="3600">
                <a:latin typeface="Calibri"/>
                <a:ea typeface="Calibri"/>
                <a:cs typeface="Calibri"/>
                <a:sym typeface="Calibri"/>
              </a:defRPr>
            </a:pPr>
            <a:r>
              <a:t>Polyphenols (e.g., resveratrol, curcumin): activate AMPK, reduce NF-κB</a:t>
            </a:r>
          </a:p>
          <a:p>
            <a:pPr marL="360947" indent="-360947">
              <a:spcBef>
                <a:spcPts val="1200"/>
              </a:spcBef>
              <a:buClr>
                <a:srgbClr val="000000"/>
              </a:buClr>
              <a:buSzPts val="3600"/>
              <a:buFont typeface="Calibri"/>
              <a:buChar char="•"/>
              <a:defRPr sz="3600">
                <a:latin typeface="Calibri"/>
                <a:ea typeface="Calibri"/>
                <a:cs typeface="Calibri"/>
                <a:sym typeface="Calibri"/>
              </a:defRPr>
            </a:pPr>
            <a:r>
              <a:t>Antioxidants (vitamins C, E, selenium): neutralize ROS</a:t>
            </a:r>
          </a:p>
          <a:p>
            <a:pPr marL="360947" indent="-360947">
              <a:spcBef>
                <a:spcPts val="1200"/>
              </a:spcBef>
              <a:buClr>
                <a:srgbClr val="000000"/>
              </a:buClr>
              <a:buSzPts val="3600"/>
              <a:buFont typeface="Times Roman"/>
              <a:buChar char="•"/>
              <a:defRPr b="1" sz="3600">
                <a:latin typeface="Calibri"/>
                <a:ea typeface="Calibri"/>
                <a:cs typeface="Calibri"/>
                <a:sym typeface="Calibri"/>
              </a:defRPr>
            </a:pPr>
            <a:r>
              <a:t>SCFAs (from fiber):</a:t>
            </a:r>
            <a:r>
              <a:rPr b="0"/>
              <a:t> improve insulin sensitivity, reduce cytokines</a:t>
            </a:r>
          </a:p>
          <a:p>
            <a:pPr marL="360947" indent="-360947">
              <a:spcBef>
                <a:spcPts val="1200"/>
              </a:spcBef>
              <a:buClr>
                <a:srgbClr val="000000"/>
              </a:buClr>
              <a:buSzPts val="3600"/>
              <a:buFont typeface="Times Roman"/>
              <a:buChar char="•"/>
              <a:defRPr b="1" sz="3600">
                <a:latin typeface="Calibri"/>
                <a:ea typeface="Calibri"/>
                <a:cs typeface="Calibri"/>
                <a:sym typeface="Calibri"/>
              </a:defRPr>
            </a:pPr>
            <a:r>
              <a:t>Exercise:</a:t>
            </a:r>
            <a:r>
              <a:rPr b="0"/>
              <a:t> enhances FAO (fatty acid oxidation), mitochondrial biogenesis</a:t>
            </a:r>
          </a:p>
        </p:txBody>
      </p:sp>
      <p:sp>
        <p:nvSpPr>
          <p:cNvPr id="1004" name="Google Shape;1072;p103"/>
          <p:cNvSpPr txBox="1"/>
          <p:nvPr>
            <p:ph type="sldNum" sz="quarter" idx="4294967295"/>
          </p:nvPr>
        </p:nvSpPr>
        <p:spPr>
          <a:xfrm>
            <a:off x="8428268" y="6414804"/>
            <a:ext cx="258535"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005" name="Google Shape;1073;p103"/>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9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09" name="Google Shape;1078;p104"/>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010" name="Google Shape;1079;p104"/>
          <p:cNvSpPr txBox="1"/>
          <p:nvPr/>
        </p:nvSpPr>
        <p:spPr>
          <a:xfrm>
            <a:off x="1158091" y="997523"/>
            <a:ext cx="17035562"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Clinical &amp; Functional Implications</a:t>
            </a:r>
          </a:p>
        </p:txBody>
      </p:sp>
      <p:sp>
        <p:nvSpPr>
          <p:cNvPr id="1011" name="Google Shape;1080;p104"/>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012" name="Google Shape;1081;p104"/>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013" name="Google Shape;1082;p104"/>
          <p:cNvSpPr txBox="1"/>
          <p:nvPr/>
        </p:nvSpPr>
        <p:spPr>
          <a:xfrm>
            <a:off x="1387196" y="4112883"/>
            <a:ext cx="15513602" cy="4105245"/>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defRPr b="1" sz="3600">
                <a:latin typeface="Calibri"/>
                <a:ea typeface="Calibri"/>
                <a:cs typeface="Calibri"/>
                <a:sym typeface="Calibri"/>
              </a:defRPr>
            </a:pPr>
            <a:r>
              <a:t>Insulin resistance</a:t>
            </a:r>
            <a:r>
              <a:rPr b="0"/>
              <a:t>, </a:t>
            </a:r>
            <a:r>
              <a:t>oxidative stress</a:t>
            </a:r>
            <a:r>
              <a:rPr b="0"/>
              <a:t>, and </a:t>
            </a:r>
            <a:r>
              <a:t>inflammation</a:t>
            </a:r>
            <a:r>
              <a:rPr b="0"/>
              <a:t> underlie:</a:t>
            </a:r>
          </a:p>
          <a:p>
            <a:pPr lvl="2" marL="736600" indent="-317500">
              <a:spcBef>
                <a:spcPts val="1200"/>
              </a:spcBef>
              <a:buClr>
                <a:srgbClr val="000000"/>
              </a:buClr>
              <a:buSzPts val="3600"/>
              <a:buFont typeface="Calibri"/>
              <a:buChar char="•"/>
              <a:defRPr sz="3600">
                <a:latin typeface="Calibri"/>
                <a:ea typeface="Calibri"/>
                <a:cs typeface="Calibri"/>
                <a:sym typeface="Calibri"/>
              </a:defRPr>
            </a:pPr>
            <a:r>
              <a:t>Metabolic syndrome</a:t>
            </a:r>
          </a:p>
          <a:p>
            <a:pPr lvl="2" marL="736600" indent="-317500">
              <a:spcBef>
                <a:spcPts val="1200"/>
              </a:spcBef>
              <a:buClr>
                <a:srgbClr val="000000"/>
              </a:buClr>
              <a:buSzPts val="3600"/>
              <a:buFont typeface="Calibri"/>
              <a:buChar char="•"/>
              <a:defRPr sz="3600">
                <a:latin typeface="Calibri"/>
                <a:ea typeface="Calibri"/>
                <a:cs typeface="Calibri"/>
                <a:sym typeface="Calibri"/>
              </a:defRPr>
            </a:pPr>
            <a:r>
              <a:t>Type 2 diabetes</a:t>
            </a:r>
          </a:p>
          <a:p>
            <a:pPr lvl="2" marL="736600" indent="-317500">
              <a:spcBef>
                <a:spcPts val="1200"/>
              </a:spcBef>
              <a:buClr>
                <a:srgbClr val="000000"/>
              </a:buClr>
              <a:buSzPts val="3600"/>
              <a:buFont typeface="Calibri"/>
              <a:buChar char="•"/>
              <a:defRPr sz="3600">
                <a:latin typeface="Calibri"/>
                <a:ea typeface="Calibri"/>
                <a:cs typeface="Calibri"/>
                <a:sym typeface="Calibri"/>
              </a:defRPr>
            </a:pPr>
            <a:r>
              <a:t>Atherosclerosis</a:t>
            </a:r>
          </a:p>
          <a:p>
            <a:pPr lvl="2" marL="736600" indent="-317500">
              <a:spcBef>
                <a:spcPts val="1200"/>
              </a:spcBef>
              <a:buClr>
                <a:srgbClr val="000000"/>
              </a:buClr>
              <a:buSzPts val="3600"/>
              <a:buFont typeface="Calibri"/>
              <a:buChar char="•"/>
              <a:defRPr sz="3600">
                <a:latin typeface="Calibri"/>
                <a:ea typeface="Calibri"/>
                <a:cs typeface="Calibri"/>
                <a:sym typeface="Calibri"/>
              </a:defRPr>
            </a:pPr>
            <a:r>
              <a:t>Non-alcoholic fatty liver disease (NAFLD)</a:t>
            </a:r>
          </a:p>
          <a:p>
            <a:pPr marL="360947" indent="-360947">
              <a:spcBef>
                <a:spcPts val="1200"/>
              </a:spcBef>
              <a:buClr>
                <a:srgbClr val="000000"/>
              </a:buClr>
              <a:buSzPts val="3600"/>
              <a:buFont typeface="Calibri"/>
              <a:buChar char="•"/>
              <a:defRPr sz="3600">
                <a:latin typeface="Calibri"/>
                <a:ea typeface="Calibri"/>
                <a:cs typeface="Calibri"/>
                <a:sym typeface="Calibri"/>
              </a:defRPr>
            </a:pPr>
            <a:r>
              <a:t>Nutrition intervention → cornerstone for metabolic recovery</a:t>
            </a:r>
          </a:p>
        </p:txBody>
      </p:sp>
      <p:sp>
        <p:nvSpPr>
          <p:cNvPr id="1014" name="Google Shape;1083;p104"/>
          <p:cNvSpPr txBox="1"/>
          <p:nvPr>
            <p:ph type="sldNum" sz="quarter" idx="4294967295"/>
          </p:nvPr>
        </p:nvSpPr>
        <p:spPr>
          <a:xfrm>
            <a:off x="8428268" y="6414804"/>
            <a:ext cx="258535"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015" name="Google Shape;1084;p104"/>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9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19" name="Google Shape;1089;p105"/>
          <p:cNvSpPr/>
          <p:nvPr/>
        </p:nvSpPr>
        <p:spPr>
          <a:xfrm rot="10800000">
            <a:off x="0" y="0"/>
            <a:ext cx="18288000" cy="10287000"/>
          </a:xfrm>
          <a:prstGeom prst="rect">
            <a:avLst/>
          </a:prstGeom>
          <a:blipFill>
            <a:blip r:embed="rId2"/>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020" name="Google Shape;1090;p105"/>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021" name="Google Shape;1091;p105"/>
          <p:cNvSpPr txBox="1"/>
          <p:nvPr/>
        </p:nvSpPr>
        <p:spPr>
          <a:xfrm>
            <a:off x="1387207" y="327378"/>
            <a:ext cx="17035500"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Summary - Inflammatory Pathways</a:t>
            </a:r>
          </a:p>
        </p:txBody>
      </p:sp>
      <p:sp>
        <p:nvSpPr>
          <p:cNvPr id="1022" name="Google Shape;1092;p105"/>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023" name="Google Shape;1093;p105"/>
          <p:cNvSpPr txBox="1"/>
          <p:nvPr/>
        </p:nvSpPr>
        <p:spPr>
          <a:xfrm>
            <a:off x="1387196" y="3825005"/>
            <a:ext cx="15513602" cy="5527646"/>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marL="457200" indent="-317500">
              <a:buClr>
                <a:srgbClr val="000000"/>
              </a:buClr>
              <a:buSzPts val="3600"/>
              <a:buFont typeface="Calibri"/>
              <a:buChar char="•"/>
              <a:defRPr b="1" sz="3600">
                <a:latin typeface="Calibri"/>
                <a:ea typeface="Calibri"/>
                <a:cs typeface="Calibri"/>
                <a:sym typeface="Calibri"/>
              </a:defRPr>
            </a:pPr>
            <a:r>
              <a:t>Inflammation + Oxidative stress = metabolic dysfunction</a:t>
            </a:r>
          </a:p>
          <a:p>
            <a:pPr marL="457200" indent="-317500">
              <a:spcBef>
                <a:spcPts val="1200"/>
              </a:spcBef>
              <a:buClr>
                <a:srgbClr val="000000"/>
              </a:buClr>
              <a:buSzPts val="3600"/>
              <a:buFont typeface="Times Roman"/>
              <a:buChar char="•"/>
              <a:defRPr b="1" sz="3600">
                <a:latin typeface="Calibri"/>
                <a:ea typeface="Calibri"/>
                <a:cs typeface="Calibri"/>
                <a:sym typeface="Calibri"/>
              </a:defRPr>
            </a:pPr>
            <a:r>
              <a:t>Insulin resistance</a:t>
            </a:r>
            <a:r>
              <a:rPr b="0"/>
              <a:t> links energy excess to inflammation</a:t>
            </a:r>
          </a:p>
          <a:p>
            <a:pPr marL="457200" indent="-317500">
              <a:spcBef>
                <a:spcPts val="1200"/>
              </a:spcBef>
              <a:buClr>
                <a:srgbClr val="000000"/>
              </a:buClr>
              <a:buSzPts val="3600"/>
              <a:buFont typeface="Times Roman"/>
              <a:buChar char="•"/>
              <a:defRPr b="1" sz="3600">
                <a:latin typeface="Calibri"/>
                <a:ea typeface="Calibri"/>
                <a:cs typeface="Calibri"/>
                <a:sym typeface="Calibri"/>
              </a:defRPr>
            </a:pPr>
            <a:r>
              <a:t>Fatty acid oxidation</a:t>
            </a:r>
            <a:r>
              <a:rPr b="0"/>
              <a:t> balance determines metabolic health</a:t>
            </a:r>
          </a:p>
          <a:p>
            <a:pPr marL="457200" indent="-317500">
              <a:spcBef>
                <a:spcPts val="1200"/>
              </a:spcBef>
              <a:buClr>
                <a:srgbClr val="000000"/>
              </a:buClr>
              <a:buSzPts val="3600"/>
              <a:buFont typeface="Calibri"/>
              <a:buChar char="•"/>
              <a:defRPr sz="3600">
                <a:latin typeface="Calibri"/>
                <a:ea typeface="Calibri"/>
                <a:cs typeface="Calibri"/>
                <a:sym typeface="Calibri"/>
              </a:defRPr>
            </a:pPr>
            <a:r>
              <a:t>Nutrition &amp; lifestyle modulate these pathways via:</a:t>
            </a:r>
          </a:p>
          <a:p>
            <a:pPr lvl="2" marL="1122945" indent="-360945">
              <a:spcBef>
                <a:spcPts val="1200"/>
              </a:spcBef>
              <a:buClr>
                <a:srgbClr val="000000"/>
              </a:buClr>
              <a:buSzPts val="3600"/>
              <a:buFont typeface="Calibri"/>
              <a:buChar char="•"/>
              <a:defRPr sz="3600">
                <a:latin typeface="Calibri"/>
                <a:ea typeface="Calibri"/>
                <a:cs typeface="Calibri"/>
                <a:sym typeface="Calibri"/>
              </a:defRPr>
            </a:pPr>
            <a:r>
              <a:t>Antioxidants</a:t>
            </a:r>
          </a:p>
          <a:p>
            <a:pPr lvl="2" marL="1122945" indent="-360945">
              <a:spcBef>
                <a:spcPts val="1200"/>
              </a:spcBef>
              <a:buClr>
                <a:srgbClr val="000000"/>
              </a:buClr>
              <a:buSzPts val="3600"/>
              <a:buFont typeface="Calibri"/>
              <a:buChar char="•"/>
              <a:defRPr sz="3600">
                <a:latin typeface="Calibri"/>
                <a:ea typeface="Calibri"/>
                <a:cs typeface="Calibri"/>
                <a:sym typeface="Calibri"/>
              </a:defRPr>
            </a:pPr>
            <a:r>
              <a:t>Omega-3s</a:t>
            </a:r>
          </a:p>
          <a:p>
            <a:pPr lvl="2" marL="1122945" indent="-360945">
              <a:spcBef>
                <a:spcPts val="1200"/>
              </a:spcBef>
              <a:buClr>
                <a:srgbClr val="000000"/>
              </a:buClr>
              <a:buSzPts val="3600"/>
              <a:buFont typeface="Calibri"/>
              <a:buChar char="•"/>
              <a:defRPr sz="3600">
                <a:latin typeface="Calibri"/>
                <a:ea typeface="Calibri"/>
                <a:cs typeface="Calibri"/>
                <a:sym typeface="Calibri"/>
              </a:defRPr>
            </a:pPr>
            <a:r>
              <a:t>Polyphenols</a:t>
            </a:r>
          </a:p>
          <a:p>
            <a:pPr lvl="2" marL="1122945" indent="-360945">
              <a:spcBef>
                <a:spcPts val="1200"/>
              </a:spcBef>
              <a:buClr>
                <a:srgbClr val="000000"/>
              </a:buClr>
              <a:buSzPts val="3600"/>
              <a:buFont typeface="Calibri"/>
              <a:buChar char="•"/>
              <a:defRPr sz="3600">
                <a:latin typeface="Calibri"/>
                <a:ea typeface="Calibri"/>
                <a:cs typeface="Calibri"/>
                <a:sym typeface="Calibri"/>
              </a:defRPr>
            </a:pPr>
            <a:r>
              <a:t>Exercise</a:t>
            </a:r>
          </a:p>
        </p:txBody>
      </p:sp>
      <p:sp>
        <p:nvSpPr>
          <p:cNvPr id="1024" name="Google Shape;1094;p105"/>
          <p:cNvSpPr txBox="1"/>
          <p:nvPr>
            <p:ph type="sldNum" sz="quarter" idx="4294967295"/>
          </p:nvPr>
        </p:nvSpPr>
        <p:spPr>
          <a:xfrm>
            <a:off x="8428268" y="6414804"/>
            <a:ext cx="258535"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9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26" name="Google Shape;1099;p106"/>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027" name="Google Shape;1100;p106"/>
          <p:cNvSpPr txBox="1"/>
          <p:nvPr/>
        </p:nvSpPr>
        <p:spPr>
          <a:xfrm>
            <a:off x="1138899" y="419675"/>
            <a:ext cx="17035562" cy="258654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0433FF"/>
                </a:solidFill>
                <a:latin typeface="Poppins"/>
                <a:ea typeface="Poppins"/>
                <a:cs typeface="Poppins"/>
                <a:sym typeface="Poppins"/>
              </a:defRPr>
            </a:lvl1pPr>
          </a:lstStyle>
          <a:p>
            <a:pPr/>
            <a:r>
              <a:t>Regulation of Fluid, Electrolyte, and Acid–Base Balance</a:t>
            </a:r>
          </a:p>
        </p:txBody>
      </p:sp>
      <p:sp>
        <p:nvSpPr>
          <p:cNvPr id="1028" name="Google Shape;1101;p106"/>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029" name="Google Shape;1102;p106"/>
          <p:cNvSpPr/>
          <p:nvPr/>
        </p:nvSpPr>
        <p:spPr>
          <a:xfrm>
            <a:off x="-2475379" y="12700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030" name="Google Shape;1103;p106"/>
          <p:cNvSpPr txBox="1"/>
          <p:nvPr/>
        </p:nvSpPr>
        <p:spPr>
          <a:xfrm>
            <a:off x="1387196" y="3929219"/>
            <a:ext cx="15513602" cy="3394045"/>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defRPr b="1" sz="3600">
                <a:latin typeface="Calibri"/>
                <a:ea typeface="Calibri"/>
                <a:cs typeface="Calibri"/>
                <a:sym typeface="Calibri"/>
              </a:defRPr>
            </a:pPr>
            <a:r>
              <a:t>Body fluid compartments:</a:t>
            </a:r>
          </a:p>
          <a:p>
            <a:pPr marL="457200" indent="-317500">
              <a:spcBef>
                <a:spcPts val="1200"/>
              </a:spcBef>
              <a:buClr>
                <a:srgbClr val="000000"/>
              </a:buClr>
              <a:buSzPts val="3600"/>
              <a:buFont typeface="Times Roman"/>
              <a:buChar char="•"/>
              <a:defRPr b="1" sz="3600">
                <a:latin typeface="Calibri"/>
                <a:ea typeface="Calibri"/>
                <a:cs typeface="Calibri"/>
                <a:sym typeface="Calibri"/>
              </a:defRPr>
            </a:pPr>
            <a:r>
              <a:t>Intracellular (ICF):</a:t>
            </a:r>
            <a:r>
              <a:rPr b="0"/>
              <a:t> ~2/3 of total body water</a:t>
            </a:r>
          </a:p>
          <a:p>
            <a:pPr marL="457200" indent="-317500">
              <a:spcBef>
                <a:spcPts val="1200"/>
              </a:spcBef>
              <a:buClr>
                <a:srgbClr val="000000"/>
              </a:buClr>
              <a:buSzPts val="3600"/>
              <a:buFont typeface="Times Roman"/>
              <a:buChar char="•"/>
              <a:defRPr b="1" sz="3600">
                <a:latin typeface="Calibri"/>
                <a:ea typeface="Calibri"/>
                <a:cs typeface="Calibri"/>
                <a:sym typeface="Calibri"/>
              </a:defRPr>
            </a:pPr>
            <a:r>
              <a:t>Extracellular (ECF):</a:t>
            </a:r>
            <a:r>
              <a:rPr b="0"/>
              <a:t> ~1/3 of total body water</a:t>
            </a:r>
          </a:p>
          <a:p>
            <a:pPr lvl="1" marL="741947" indent="-360947">
              <a:spcBef>
                <a:spcPts val="1200"/>
              </a:spcBef>
              <a:buClr>
                <a:srgbClr val="000000"/>
              </a:buClr>
              <a:buSzPts val="3600"/>
              <a:buFont typeface="Calibri"/>
              <a:buChar char="•"/>
              <a:defRPr sz="3600">
                <a:latin typeface="Calibri"/>
                <a:ea typeface="Calibri"/>
                <a:cs typeface="Calibri"/>
                <a:sym typeface="Calibri"/>
              </a:defRPr>
            </a:pPr>
            <a:r>
              <a:t>Interstitial fluid (~75%)</a:t>
            </a:r>
          </a:p>
          <a:p>
            <a:pPr lvl="1" marL="741947" indent="-360947">
              <a:spcBef>
                <a:spcPts val="1200"/>
              </a:spcBef>
              <a:buClr>
                <a:srgbClr val="000000"/>
              </a:buClr>
              <a:buSzPts val="3600"/>
              <a:buFont typeface="Calibri"/>
              <a:buChar char="•"/>
              <a:defRPr sz="3600">
                <a:latin typeface="Calibri"/>
                <a:ea typeface="Calibri"/>
                <a:cs typeface="Calibri"/>
                <a:sym typeface="Calibri"/>
              </a:defRPr>
            </a:pPr>
            <a:r>
              <a:t>Plasma (~25%)</a:t>
            </a:r>
          </a:p>
        </p:txBody>
      </p:sp>
      <p:sp>
        <p:nvSpPr>
          <p:cNvPr id="1031" name="Google Shape;1104;p106"/>
          <p:cNvSpPr txBox="1"/>
          <p:nvPr>
            <p:ph type="sldNum" sz="quarter" idx="4294967295"/>
          </p:nvPr>
        </p:nvSpPr>
        <p:spPr>
          <a:xfrm>
            <a:off x="8428268" y="6414804"/>
            <a:ext cx="258535"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032" name="Google Shape;1105;p106"/>
          <p:cNvSpPr/>
          <p:nvPr/>
        </p:nvSpPr>
        <p:spPr>
          <a:xfrm>
            <a:off x="16678474" y="13921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1033" name="Google Shape;1106;p106"/>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9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37" name="Google Shape;1111;p107"/>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038" name="Google Shape;1112;p107"/>
          <p:cNvSpPr txBox="1"/>
          <p:nvPr/>
        </p:nvSpPr>
        <p:spPr>
          <a:xfrm>
            <a:off x="1189717" y="997523"/>
            <a:ext cx="17035562"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Regulation of Fluid Balance</a:t>
            </a:r>
          </a:p>
        </p:txBody>
      </p:sp>
      <p:sp>
        <p:nvSpPr>
          <p:cNvPr id="1039" name="Google Shape;1113;p107"/>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sp>
        <p:nvSpPr>
          <p:cNvPr id="1040" name="Google Shape;1114;p107"/>
          <p:cNvSpPr txBox="1"/>
          <p:nvPr/>
        </p:nvSpPr>
        <p:spPr>
          <a:xfrm>
            <a:off x="2023925" y="3878874"/>
            <a:ext cx="15379801" cy="5934046"/>
          </a:xfrm>
          <a:prstGeom prst="rect">
            <a:avLst/>
          </a:prstGeom>
          <a:ln w="12700">
            <a:miter lim="400000"/>
          </a:ln>
          <a:extLst>
            <a:ext uri="{C572A759-6A51-4108-AA02-DFA0A04FC94B}">
              <ma14:wrappingTextBoxFlag xmlns:ma14="http://schemas.microsoft.com/office/mac/drawingml/2011/main" val="1"/>
            </a:ext>
          </a:extLst>
        </p:spPr>
        <p:txBody>
          <a:bodyPr lIns="45675" tIns="45675" rIns="45675" bIns="45675">
            <a:spAutoFit/>
          </a:bodyPr>
          <a:lstStyle/>
          <a:p>
            <a:pPr>
              <a:defRPr sz="3600">
                <a:latin typeface="Calibri"/>
                <a:ea typeface="Calibri"/>
                <a:cs typeface="Calibri"/>
                <a:sym typeface="Calibri"/>
              </a:defRPr>
            </a:pPr>
            <a:r>
              <a:t>Key regulators:</a:t>
            </a:r>
          </a:p>
          <a:p>
            <a:pPr/>
            <a:endParaRPr sz="3600">
              <a:latin typeface="Calibri"/>
              <a:ea typeface="Calibri"/>
              <a:cs typeface="Calibri"/>
              <a:sym typeface="Calibri"/>
            </a:endParaRPr>
          </a:p>
          <a:p>
            <a:pPr marL="457200" indent="-317500">
              <a:spcBef>
                <a:spcPts val="1200"/>
              </a:spcBef>
              <a:buClr>
                <a:srgbClr val="000000"/>
              </a:buClr>
              <a:buSzPts val="3600"/>
              <a:buAutoNum type="arabicPeriod" startAt="1"/>
              <a:defRPr b="1" sz="3600">
                <a:latin typeface="Calibri"/>
                <a:ea typeface="Calibri"/>
                <a:cs typeface="Calibri"/>
                <a:sym typeface="Calibri"/>
              </a:defRPr>
            </a:pPr>
            <a:r>
              <a:t>Thirst mechanism</a:t>
            </a:r>
            <a:r>
              <a:rPr b="0"/>
              <a:t> (hypothalamus)</a:t>
            </a:r>
          </a:p>
          <a:p>
            <a:pPr marL="457200" indent="-317500">
              <a:spcBef>
                <a:spcPts val="1200"/>
              </a:spcBef>
              <a:buClr>
                <a:srgbClr val="000000"/>
              </a:buClr>
              <a:buSzPts val="3600"/>
              <a:buAutoNum type="arabicPeriod" startAt="1"/>
              <a:defRPr b="1" sz="3600">
                <a:latin typeface="Calibri"/>
                <a:ea typeface="Calibri"/>
                <a:cs typeface="Calibri"/>
                <a:sym typeface="Calibri"/>
              </a:defRPr>
            </a:pPr>
            <a:r>
              <a:t>Antidiuretic hormone (ADH):</a:t>
            </a:r>
            <a:r>
              <a:rPr b="0"/>
              <a:t> conserves water</a:t>
            </a:r>
          </a:p>
          <a:p>
            <a:pPr marL="457200" indent="-317500">
              <a:spcBef>
                <a:spcPts val="1200"/>
              </a:spcBef>
              <a:buClr>
                <a:srgbClr val="000000"/>
              </a:buClr>
              <a:buSzPts val="3600"/>
              <a:buAutoNum type="arabicPeriod" startAt="1"/>
              <a:defRPr b="1" sz="3600">
                <a:latin typeface="Calibri"/>
                <a:ea typeface="Calibri"/>
                <a:cs typeface="Calibri"/>
                <a:sym typeface="Calibri"/>
              </a:defRPr>
            </a:pPr>
            <a:r>
              <a:t>Renin–angiotensin–aldosterone system (RAAS):</a:t>
            </a:r>
            <a:r>
              <a:rPr b="0"/>
              <a:t> retains Na⁺ and water</a:t>
            </a:r>
          </a:p>
          <a:p>
            <a:pPr marL="457200" indent="-317500">
              <a:spcBef>
                <a:spcPts val="1200"/>
              </a:spcBef>
              <a:buClr>
                <a:srgbClr val="000000"/>
              </a:buClr>
              <a:buSzPts val="3600"/>
              <a:buAutoNum type="arabicPeriod" startAt="1"/>
              <a:defRPr b="1" sz="3600">
                <a:latin typeface="Calibri"/>
                <a:ea typeface="Calibri"/>
                <a:cs typeface="Calibri"/>
                <a:sym typeface="Calibri"/>
              </a:defRPr>
            </a:pPr>
            <a:r>
              <a:t>Atrial natriuretic peptide (ANP):</a:t>
            </a:r>
            <a:r>
              <a:rPr b="0"/>
              <a:t> promotes Na⁺ and water excretion</a:t>
            </a:r>
          </a:p>
          <a:p>
            <a:pPr>
              <a:spcBef>
                <a:spcPts val="1200"/>
              </a:spcBef>
            </a:pPr>
            <a:endParaRPr sz="3600">
              <a:latin typeface="Calibri"/>
              <a:ea typeface="Calibri"/>
              <a:cs typeface="Calibri"/>
              <a:sym typeface="Calibri"/>
            </a:endParaRPr>
          </a:p>
          <a:p>
            <a:pPr>
              <a:spcBef>
                <a:spcPts val="1200"/>
              </a:spcBef>
              <a:defRPr b="1" sz="3600">
                <a:latin typeface="Calibri"/>
                <a:ea typeface="Calibri"/>
                <a:cs typeface="Calibri"/>
                <a:sym typeface="Calibri"/>
              </a:defRPr>
            </a:pPr>
            <a:r>
              <a:t>Memory tip: </a:t>
            </a:r>
            <a:r>
              <a:rPr b="0"/>
              <a:t>ADH and RAAS increase fluid retention, while ANP does the opposite.</a:t>
            </a:r>
          </a:p>
        </p:txBody>
      </p:sp>
      <p:sp>
        <p:nvSpPr>
          <p:cNvPr id="1041" name="Google Shape;1115;p107"/>
          <p:cNvSpPr txBox="1"/>
          <p:nvPr>
            <p:ph type="sldNum" sz="quarter" idx="4294967295"/>
          </p:nvPr>
        </p:nvSpPr>
        <p:spPr>
          <a:xfrm>
            <a:off x="8428268" y="6414804"/>
            <a:ext cx="258535"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042" name="Google Shape;1116;p107"/>
          <p:cNvSpPr/>
          <p:nvPr/>
        </p:nvSpPr>
        <p:spPr>
          <a:xfrm>
            <a:off x="16678474" y="1392175"/>
            <a:ext cx="1235400" cy="1211700"/>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1043" name="Google Shape;1117;p107"/>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9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47" name="Google Shape;1122;p108"/>
          <p:cNvSpPr/>
          <p:nvPr/>
        </p:nvSpPr>
        <p:spPr>
          <a:xfrm>
            <a:off x="-528003" y="0"/>
            <a:ext cx="19048326" cy="3086100"/>
          </a:xfrm>
          <a:prstGeom prst="rect">
            <a:avLst/>
          </a:prstGeom>
          <a:solidFill>
            <a:srgbClr val="66BB6A"/>
          </a:solidFill>
          <a:ln w="12700">
            <a:miter lim="400000"/>
          </a:ln>
        </p:spPr>
        <p:txBody>
          <a:bodyPr lIns="0" tIns="0" rIns="0" bIns="0"/>
          <a:lstStyle/>
          <a:p>
            <a:pPr>
              <a:defRPr sz="1800">
                <a:latin typeface="Calibri"/>
                <a:ea typeface="Calibri"/>
                <a:cs typeface="Calibri"/>
                <a:sym typeface="Calibri"/>
              </a:defRPr>
            </a:pPr>
          </a:p>
        </p:txBody>
      </p:sp>
      <p:sp>
        <p:nvSpPr>
          <p:cNvPr id="1048" name="Google Shape;1123;p108"/>
          <p:cNvSpPr txBox="1"/>
          <p:nvPr/>
        </p:nvSpPr>
        <p:spPr>
          <a:xfrm>
            <a:off x="1240536" y="997523"/>
            <a:ext cx="17035562" cy="1193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6665"/>
              </a:lnSpc>
              <a:defRPr sz="7800">
                <a:solidFill>
                  <a:srgbClr val="FFFFFF"/>
                </a:solidFill>
                <a:latin typeface="Poppins"/>
                <a:ea typeface="Poppins"/>
                <a:cs typeface="Poppins"/>
                <a:sym typeface="Poppins"/>
              </a:defRPr>
            </a:lvl1pPr>
          </a:lstStyle>
          <a:p>
            <a:pPr/>
            <a:r>
              <a:t>Electrolyte Balance Overview</a:t>
            </a:r>
          </a:p>
        </p:txBody>
      </p:sp>
      <p:sp>
        <p:nvSpPr>
          <p:cNvPr id="1049" name="Google Shape;1124;p108"/>
          <p:cNvSpPr/>
          <p:nvPr/>
        </p:nvSpPr>
        <p:spPr>
          <a:xfrm>
            <a:off x="-2602379" y="0"/>
            <a:ext cx="3256089" cy="3256087"/>
          </a:xfrm>
          <a:prstGeom prst="rect">
            <a:avLst/>
          </a:prstGeom>
          <a:blipFill>
            <a:blip r:embed="rId3"/>
            <a:stretch>
              <a:fillRect/>
            </a:stretch>
          </a:blipFill>
          <a:ln w="12700">
            <a:miter lim="400000"/>
          </a:ln>
        </p:spPr>
        <p:txBody>
          <a:bodyPr lIns="0" tIns="0" rIns="0" bIns="0"/>
          <a:lstStyle/>
          <a:p>
            <a:pPr>
              <a:defRPr sz="1800">
                <a:latin typeface="Calibri"/>
                <a:ea typeface="Calibri"/>
                <a:cs typeface="Calibri"/>
                <a:sym typeface="Calibri"/>
              </a:defRPr>
            </a:pPr>
          </a:p>
        </p:txBody>
      </p:sp>
      <p:graphicFrame>
        <p:nvGraphicFramePr>
          <p:cNvPr id="1050" name="Google Shape;1125;p108"/>
          <p:cNvGraphicFramePr/>
          <p:nvPr/>
        </p:nvGraphicFramePr>
        <p:xfrm>
          <a:off x="1255362" y="3988322"/>
          <a:ext cx="15777276" cy="5566075"/>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3867500"/>
                <a:gridCol w="3725225"/>
                <a:gridCol w="8184550"/>
              </a:tblGrid>
              <a:tr h="1055525">
                <a:tc>
                  <a:txBody>
                    <a:bodyPr/>
                    <a:lstStyle/>
                    <a:p>
                      <a:pPr algn="ctr">
                        <a:defRPr sz="1800"/>
                      </a:pPr>
                      <a:r>
                        <a:rPr b="1" sz="3000">
                          <a:latin typeface="Calibri"/>
                          <a:ea typeface="Calibri"/>
                          <a:cs typeface="Calibri"/>
                        </a:rPr>
                        <a:t>Electrolyte</a:t>
                      </a:r>
                    </a:p>
                  </a:txBody>
                  <a:tcPr marL="12700" marR="12700" marT="12700" marB="12700" anchor="ctr" anchorCtr="0" horzOverflow="overflow"/>
                </a:tc>
                <a:tc>
                  <a:txBody>
                    <a:bodyPr/>
                    <a:lstStyle/>
                    <a:p>
                      <a:pPr algn="ctr">
                        <a:defRPr sz="1800"/>
                      </a:pPr>
                      <a:r>
                        <a:rPr b="1" sz="3000">
                          <a:latin typeface="Calibri"/>
                          <a:ea typeface="Calibri"/>
                          <a:cs typeface="Calibri"/>
                        </a:rPr>
                        <a:t>Predominant Site</a:t>
                      </a:r>
                    </a:p>
                  </a:txBody>
                  <a:tcPr marL="12700" marR="12700" marT="12700" marB="12700" anchor="ctr" anchorCtr="0" horzOverflow="overflow"/>
                </a:tc>
                <a:tc>
                  <a:txBody>
                    <a:bodyPr/>
                    <a:lstStyle/>
                    <a:p>
                      <a:pPr algn="ctr">
                        <a:defRPr sz="1800"/>
                      </a:pPr>
                      <a:r>
                        <a:rPr b="1" sz="3000">
                          <a:latin typeface="Calibri"/>
                          <a:ea typeface="Calibri"/>
                          <a:cs typeface="Calibri"/>
                        </a:rPr>
                        <a:t>Major Functions</a:t>
                      </a:r>
                    </a:p>
                  </a:txBody>
                  <a:tcPr marL="12700" marR="12700" marT="12700" marB="12700" anchor="ctr" anchorCtr="0" horzOverflow="overflow"/>
                </a:tc>
              </a:tr>
              <a:tr h="681000">
                <a:tc>
                  <a:txBody>
                    <a:bodyPr/>
                    <a:lstStyle/>
                    <a:p>
                      <a:pPr algn="ctr">
                        <a:defRPr sz="1800"/>
                      </a:pPr>
                      <a:r>
                        <a:rPr sz="3000">
                          <a:latin typeface="Calibri"/>
                          <a:ea typeface="Calibri"/>
                          <a:cs typeface="Calibri"/>
                        </a:rPr>
                        <a:t>Sodium (Na⁺)</a:t>
                      </a:r>
                    </a:p>
                  </a:txBody>
                  <a:tcPr marL="12700" marR="12700" marT="12700" marB="12700" anchor="ctr" anchorCtr="0" horzOverflow="overflow"/>
                </a:tc>
                <a:tc>
                  <a:txBody>
                    <a:bodyPr/>
                    <a:lstStyle/>
                    <a:p>
                      <a:pPr algn="ctr">
                        <a:defRPr sz="1800"/>
                      </a:pPr>
                      <a:r>
                        <a:rPr sz="3000">
                          <a:latin typeface="Calibri"/>
                          <a:ea typeface="Calibri"/>
                          <a:cs typeface="Calibri"/>
                        </a:rPr>
                        <a:t>ECF</a:t>
                      </a:r>
                    </a:p>
                  </a:txBody>
                  <a:tcPr marL="12700" marR="12700" marT="12700" marB="12700" anchor="ctr" anchorCtr="0" horzOverflow="overflow"/>
                </a:tc>
                <a:tc>
                  <a:txBody>
                    <a:bodyPr/>
                    <a:lstStyle/>
                    <a:p>
                      <a:pPr algn="ctr">
                        <a:defRPr sz="1800"/>
                      </a:pPr>
                      <a:r>
                        <a:rPr sz="3000">
                          <a:latin typeface="Calibri"/>
                          <a:ea typeface="Calibri"/>
                          <a:cs typeface="Calibri"/>
                        </a:rPr>
                        <a:t>Fluid balance, nerve transmission</a:t>
                      </a:r>
                    </a:p>
                  </a:txBody>
                  <a:tcPr marL="12700" marR="12700" marT="12700" marB="12700" anchor="ctr" anchorCtr="0" horzOverflow="overflow"/>
                </a:tc>
              </a:tr>
              <a:tr h="681000">
                <a:tc>
                  <a:txBody>
                    <a:bodyPr/>
                    <a:lstStyle/>
                    <a:p>
                      <a:pPr algn="ctr">
                        <a:defRPr sz="1800"/>
                      </a:pPr>
                      <a:r>
                        <a:rPr sz="3000">
                          <a:latin typeface="Calibri"/>
                          <a:ea typeface="Calibri"/>
                          <a:cs typeface="Calibri"/>
                        </a:rPr>
                        <a:t>Potassium (K⁺)</a:t>
                      </a:r>
                    </a:p>
                  </a:txBody>
                  <a:tcPr marL="12700" marR="12700" marT="12700" marB="12700" anchor="ctr" anchorCtr="0" horzOverflow="overflow"/>
                </a:tc>
                <a:tc>
                  <a:txBody>
                    <a:bodyPr/>
                    <a:lstStyle/>
                    <a:p>
                      <a:pPr algn="ctr">
                        <a:defRPr sz="1800"/>
                      </a:pPr>
                      <a:r>
                        <a:rPr sz="3000">
                          <a:latin typeface="Calibri"/>
                          <a:ea typeface="Calibri"/>
                          <a:cs typeface="Calibri"/>
                        </a:rPr>
                        <a:t>ICF</a:t>
                      </a:r>
                    </a:p>
                  </a:txBody>
                  <a:tcPr marL="12700" marR="12700" marT="12700" marB="12700" anchor="ctr" anchorCtr="0" horzOverflow="overflow"/>
                </a:tc>
                <a:tc>
                  <a:txBody>
                    <a:bodyPr/>
                    <a:lstStyle/>
                    <a:p>
                      <a:pPr algn="ctr">
                        <a:defRPr sz="1800"/>
                      </a:pPr>
                      <a:r>
                        <a:rPr sz="3000">
                          <a:latin typeface="Calibri"/>
                          <a:ea typeface="Calibri"/>
                          <a:cs typeface="Calibri"/>
                        </a:rPr>
                        <a:t>Muscle/nerve function, cardiac rhythm</a:t>
                      </a:r>
                    </a:p>
                  </a:txBody>
                  <a:tcPr marL="12700" marR="12700" marT="12700" marB="12700" anchor="ctr" anchorCtr="0" horzOverflow="overflow"/>
                </a:tc>
              </a:tr>
              <a:tr h="681000">
                <a:tc>
                  <a:txBody>
                    <a:bodyPr/>
                    <a:lstStyle/>
                    <a:p>
                      <a:pPr algn="ctr">
                        <a:defRPr sz="1800"/>
                      </a:pPr>
                      <a:r>
                        <a:rPr sz="3000">
                          <a:latin typeface="Calibri"/>
                          <a:ea typeface="Calibri"/>
                          <a:cs typeface="Calibri"/>
                        </a:rPr>
                        <a:t>Chloride (Cl⁻)</a:t>
                      </a:r>
                    </a:p>
                  </a:txBody>
                  <a:tcPr marL="12700" marR="12700" marT="12700" marB="12700" anchor="ctr" anchorCtr="0" horzOverflow="overflow"/>
                </a:tc>
                <a:tc>
                  <a:txBody>
                    <a:bodyPr/>
                    <a:lstStyle/>
                    <a:p>
                      <a:pPr algn="ctr">
                        <a:defRPr sz="1800"/>
                      </a:pPr>
                      <a:r>
                        <a:rPr sz="3000">
                          <a:latin typeface="Calibri"/>
                          <a:ea typeface="Calibri"/>
                          <a:cs typeface="Calibri"/>
                        </a:rPr>
                        <a:t>ECF</a:t>
                      </a:r>
                    </a:p>
                  </a:txBody>
                  <a:tcPr marL="12700" marR="12700" marT="12700" marB="12700" anchor="ctr" anchorCtr="0" horzOverflow="overflow"/>
                </a:tc>
                <a:tc>
                  <a:txBody>
                    <a:bodyPr/>
                    <a:lstStyle/>
                    <a:p>
                      <a:pPr algn="ctr">
                        <a:defRPr sz="1800"/>
                      </a:pPr>
                      <a:r>
                        <a:rPr sz="3000">
                          <a:latin typeface="Calibri"/>
                          <a:ea typeface="Calibri"/>
                          <a:cs typeface="Calibri"/>
                        </a:rPr>
                        <a:t>Follows Na⁺, maintains osmotic pressure</a:t>
                      </a:r>
                    </a:p>
                  </a:txBody>
                  <a:tcPr marL="12700" marR="12700" marT="12700" marB="12700" anchor="ctr" anchorCtr="0" horzOverflow="overflow"/>
                </a:tc>
              </a:tr>
              <a:tr h="681000">
                <a:tc>
                  <a:txBody>
                    <a:bodyPr/>
                    <a:lstStyle/>
                    <a:p>
                      <a:pPr algn="ctr">
                        <a:defRPr sz="1800"/>
                      </a:pPr>
                      <a:r>
                        <a:rPr sz="3000">
                          <a:latin typeface="Calibri"/>
                          <a:ea typeface="Calibri"/>
                          <a:cs typeface="Calibri"/>
                        </a:rPr>
                        <a:t>Calcium (Ca²⁺)</a:t>
                      </a:r>
                    </a:p>
                  </a:txBody>
                  <a:tcPr marL="12700" marR="12700" marT="12700" marB="12700" anchor="ctr" anchorCtr="0" horzOverflow="overflow"/>
                </a:tc>
                <a:tc>
                  <a:txBody>
                    <a:bodyPr/>
                    <a:lstStyle/>
                    <a:p>
                      <a:pPr algn="ctr">
                        <a:defRPr sz="1800"/>
                      </a:pPr>
                      <a:r>
                        <a:rPr sz="3000">
                          <a:latin typeface="Calibri"/>
                          <a:ea typeface="Calibri"/>
                          <a:cs typeface="Calibri"/>
                        </a:rPr>
                        <a:t>ECF &amp; bone</a:t>
                      </a:r>
                    </a:p>
                  </a:txBody>
                  <a:tcPr marL="12700" marR="12700" marT="12700" marB="12700" anchor="ctr" anchorCtr="0" horzOverflow="overflow"/>
                </a:tc>
                <a:tc>
                  <a:txBody>
                    <a:bodyPr/>
                    <a:lstStyle/>
                    <a:p>
                      <a:pPr algn="ctr">
                        <a:defRPr sz="1800"/>
                      </a:pPr>
                      <a:r>
                        <a:rPr sz="3000">
                          <a:latin typeface="Calibri"/>
                          <a:ea typeface="Calibri"/>
                          <a:cs typeface="Calibri"/>
                        </a:rPr>
                        <a:t>Muscle contraction, blood clotting</a:t>
                      </a:r>
                    </a:p>
                  </a:txBody>
                  <a:tcPr marL="12700" marR="12700" marT="12700" marB="12700" anchor="ctr" anchorCtr="0" horzOverflow="overflow"/>
                </a:tc>
              </a:tr>
              <a:tr h="1105550">
                <a:tc>
                  <a:txBody>
                    <a:bodyPr/>
                    <a:lstStyle/>
                    <a:p>
                      <a:pPr algn="ctr">
                        <a:defRPr sz="1800"/>
                      </a:pPr>
                      <a:r>
                        <a:rPr sz="3000">
                          <a:latin typeface="Calibri"/>
                          <a:ea typeface="Calibri"/>
                          <a:cs typeface="Calibri"/>
                        </a:rPr>
                        <a:t>Magnesium (Mg²⁺)</a:t>
                      </a:r>
                    </a:p>
                  </a:txBody>
                  <a:tcPr marL="12700" marR="12700" marT="12700" marB="12700" anchor="ctr" anchorCtr="0" horzOverflow="overflow"/>
                </a:tc>
                <a:tc>
                  <a:txBody>
                    <a:bodyPr/>
                    <a:lstStyle/>
                    <a:p>
                      <a:pPr algn="ctr">
                        <a:defRPr sz="1800"/>
                      </a:pPr>
                      <a:r>
                        <a:rPr sz="3000">
                          <a:latin typeface="Calibri"/>
                          <a:ea typeface="Calibri"/>
                          <a:cs typeface="Calibri"/>
                        </a:rPr>
                        <a:t>ICF</a:t>
                      </a:r>
                    </a:p>
                  </a:txBody>
                  <a:tcPr marL="12700" marR="12700" marT="12700" marB="12700" anchor="ctr" anchorCtr="0" horzOverflow="overflow"/>
                </a:tc>
                <a:tc>
                  <a:txBody>
                    <a:bodyPr/>
                    <a:lstStyle/>
                    <a:p>
                      <a:pPr algn="ctr">
                        <a:defRPr sz="1800"/>
                      </a:pPr>
                      <a:r>
                        <a:rPr sz="3000">
                          <a:latin typeface="Calibri"/>
                          <a:ea typeface="Calibri"/>
                          <a:cs typeface="Calibri"/>
                        </a:rPr>
                        <a:t>Enzyme cofactor, neuromuscular stability</a:t>
                      </a:r>
                    </a:p>
                  </a:txBody>
                  <a:tcPr marL="12700" marR="12700" marT="12700" marB="12700" anchor="ctr" anchorCtr="0" horzOverflow="overflow"/>
                </a:tc>
              </a:tr>
              <a:tr h="681000">
                <a:tc>
                  <a:txBody>
                    <a:bodyPr/>
                    <a:lstStyle/>
                    <a:p>
                      <a:pPr algn="ctr">
                        <a:defRPr sz="1800"/>
                      </a:pPr>
                      <a:r>
                        <a:rPr sz="3000">
                          <a:latin typeface="Calibri"/>
                          <a:ea typeface="Calibri"/>
                          <a:cs typeface="Calibri"/>
                        </a:rPr>
                        <a:t>Phosphate (PO₄³⁻)</a:t>
                      </a:r>
                    </a:p>
                  </a:txBody>
                  <a:tcPr marL="12700" marR="12700" marT="12700" marB="12700" anchor="ctr" anchorCtr="0" horzOverflow="overflow"/>
                </a:tc>
                <a:tc>
                  <a:txBody>
                    <a:bodyPr/>
                    <a:lstStyle/>
                    <a:p>
                      <a:pPr algn="ctr">
                        <a:defRPr sz="1800"/>
                      </a:pPr>
                      <a:r>
                        <a:rPr sz="3000">
                          <a:latin typeface="Calibri"/>
                          <a:ea typeface="Calibri"/>
                          <a:cs typeface="Calibri"/>
                        </a:rPr>
                        <a:t>ICF &amp; bone</a:t>
                      </a:r>
                    </a:p>
                  </a:txBody>
                  <a:tcPr marL="12700" marR="12700" marT="12700" marB="12700" anchor="ctr" anchorCtr="0" horzOverflow="overflow"/>
                </a:tc>
                <a:tc>
                  <a:txBody>
                    <a:bodyPr/>
                    <a:lstStyle/>
                    <a:p>
                      <a:pPr algn="ctr">
                        <a:defRPr sz="1800"/>
                      </a:pPr>
                      <a:r>
                        <a:rPr sz="3000">
                          <a:latin typeface="Calibri"/>
                          <a:ea typeface="Calibri"/>
                          <a:cs typeface="Calibri"/>
                        </a:rPr>
                        <a:t>Buffer, ATP synthesis</a:t>
                      </a:r>
                    </a:p>
                  </a:txBody>
                  <a:tcPr marL="12700" marR="12700" marT="12700" marB="12700" anchor="ctr" anchorCtr="0" horzOverflow="overflow"/>
                </a:tc>
              </a:tr>
            </a:tbl>
          </a:graphicData>
        </a:graphic>
      </p:graphicFrame>
      <p:sp>
        <p:nvSpPr>
          <p:cNvPr id="1051" name="Google Shape;1126;p108"/>
          <p:cNvSpPr txBox="1"/>
          <p:nvPr>
            <p:ph type="sldNum" sz="quarter" idx="4294967295"/>
          </p:nvPr>
        </p:nvSpPr>
        <p:spPr>
          <a:xfrm>
            <a:off x="8428268" y="6414804"/>
            <a:ext cx="258535" cy="24821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052" name="Google Shape;1127;p108"/>
          <p:cNvSpPr/>
          <p:nvPr/>
        </p:nvSpPr>
        <p:spPr>
          <a:xfrm>
            <a:off x="16624174" y="937199"/>
            <a:ext cx="1235400" cy="1211701"/>
          </a:xfrm>
          <a:prstGeom prst="star5">
            <a:avLst>
              <a:gd name="adj" fmla="val 19098"/>
              <a:gd name="hf" fmla="val 105146"/>
              <a:gd name="vf" fmla="val 110557"/>
            </a:avLst>
          </a:prstGeom>
          <a:solidFill>
            <a:srgbClr val="FFFF00"/>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
        <p:nvSpPr>
          <p:cNvPr id="1053" name="Google Shape;1128;p108"/>
          <p:cNvSpPr/>
          <p:nvPr/>
        </p:nvSpPr>
        <p:spPr>
          <a:xfrm>
            <a:off x="139325" y="9616850"/>
            <a:ext cx="514500" cy="494701"/>
          </a:xfrm>
          <a:prstGeom prst="ellipse">
            <a:avLst/>
          </a:prstGeom>
          <a:solidFill>
            <a:srgbClr val="66BB6A"/>
          </a:solidFill>
          <a:ln>
            <a:solidFill>
              <a:srgbClr val="A7A7A7"/>
            </a:solidFill>
          </a:ln>
        </p:spPr>
        <p:txBody>
          <a:bodyPr lIns="0" tIns="0" rIns="0" bIns="0" anchor="ctr"/>
          <a:lstStyle/>
          <a:p>
            <a:pPr algn="ctr">
              <a:defRPr>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