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Lst>
  <p:sldSz cy="10287000" cx="18288000"/>
  <p:notesSz cx="6858000" cy="9144000"/>
  <p:embeddedFontLst>
    <p:embeddedFont>
      <p:font typeface="Poppins"/>
      <p:regular r:id="rId156"/>
      <p:bold r:id="rId157"/>
      <p:italic r:id="rId158"/>
      <p:boldItalic r:id="rId159"/>
    </p:embeddedFont>
    <p:embeddedFont>
      <p:font typeface="Helvetica Neue"/>
      <p:regular r:id="rId160"/>
      <p:bold r:id="rId161"/>
      <p:italic r:id="rId162"/>
      <p:boldItalic r:id="rId163"/>
    </p:embeddedFont>
    <p:embeddedFont>
      <p:font typeface="Poppins SemiBold"/>
      <p:regular r:id="rId164"/>
      <p:bold r:id="rId165"/>
      <p:italic r:id="rId166"/>
      <p:boldItalic r:id="rId1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8" roundtripDataSignature="AMtx7mhUC5wV/hYLQeC4YuSryKONDFI7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AEE6C6C-321E-4E4F-A754-BCF26006E713}">
  <a:tblStyle styleId="{FAEE6C6C-321E-4E4F-A754-BCF26006E713}"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CFD7E7"/>
          </a:solidFill>
        </a:fill>
      </a:tcStyle>
    </a:wholeTbl>
    <a:band1H>
      <a:tcTxStyle/>
    </a:band1H>
    <a:band2H>
      <a:tcTxStyle b="off" i="off"/>
      <a:tcStyle>
        <a:fill>
          <a:solidFill>
            <a:srgbClr val="E8ECF4"/>
          </a:solidFill>
        </a:fill>
      </a:tcStyle>
    </a:band2H>
    <a:band1V>
      <a:tcTxStyle/>
    </a:band1V>
    <a:band2V>
      <a:tcTxStyle/>
    </a:band2V>
    <a:lastCol>
      <a:tcTxStyle/>
    </a:lastCol>
    <a:firstCol>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Col>
    <a:la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381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lastRow>
    <a:seCell>
      <a:tcTxStyle/>
    </a:seCell>
    <a:swCell>
      <a:tcTxStyle/>
    </a:swCell>
    <a:fir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381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150" Type="http://schemas.openxmlformats.org/officeDocument/2006/relationships/slide" Target="slides/slide145.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149" Type="http://schemas.openxmlformats.org/officeDocument/2006/relationships/slide" Target="slides/slide144.xml"/><Relationship Id="rId4" Type="http://schemas.openxmlformats.org/officeDocument/2006/relationships/slideMaster" Target="slideMasters/slideMaster1.xml"/><Relationship Id="rId148" Type="http://schemas.openxmlformats.org/officeDocument/2006/relationships/slide" Target="slides/slide143.xml"/><Relationship Id="rId9" Type="http://schemas.openxmlformats.org/officeDocument/2006/relationships/slide" Target="slides/slide4.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5" Type="http://schemas.openxmlformats.org/officeDocument/2006/relationships/notesMaster" Target="notesMasters/notesMaster1.xml"/><Relationship Id="rId147" Type="http://schemas.openxmlformats.org/officeDocument/2006/relationships/slide" Target="slides/slide142.xml"/><Relationship Id="rId6" Type="http://schemas.openxmlformats.org/officeDocument/2006/relationships/slide" Target="slides/slide1.xml"/><Relationship Id="rId146" Type="http://schemas.openxmlformats.org/officeDocument/2006/relationships/slide" Target="slides/slide141.xml"/><Relationship Id="rId7" Type="http://schemas.openxmlformats.org/officeDocument/2006/relationships/slide" Target="slides/slide2.xml"/><Relationship Id="rId145" Type="http://schemas.openxmlformats.org/officeDocument/2006/relationships/slide" Target="slides/slide140.xml"/><Relationship Id="rId8" Type="http://schemas.openxmlformats.org/officeDocument/2006/relationships/slide" Target="slides/slide3.xml"/><Relationship Id="rId144" Type="http://schemas.openxmlformats.org/officeDocument/2006/relationships/slide" Target="slides/slide139.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165" Type="http://schemas.openxmlformats.org/officeDocument/2006/relationships/font" Target="fonts/PoppinsSemiBold-bold.fntdata"/><Relationship Id="rId69" Type="http://schemas.openxmlformats.org/officeDocument/2006/relationships/slide" Target="slides/slide64.xml"/><Relationship Id="rId164" Type="http://schemas.openxmlformats.org/officeDocument/2006/relationships/font" Target="fonts/PoppinsSemiBold-regular.fntdata"/><Relationship Id="rId163" Type="http://schemas.openxmlformats.org/officeDocument/2006/relationships/font" Target="fonts/HelveticaNeue-boldItalic.fntdata"/><Relationship Id="rId162" Type="http://schemas.openxmlformats.org/officeDocument/2006/relationships/font" Target="fonts/HelveticaNeue-italic.fntdata"/><Relationship Id="rId168" Type="http://customschemas.google.com/relationships/presentationmetadata" Target="metadata"/><Relationship Id="rId167" Type="http://schemas.openxmlformats.org/officeDocument/2006/relationships/font" Target="fonts/PoppinsSemiBold-boldItalic.fntdata"/><Relationship Id="rId166" Type="http://schemas.openxmlformats.org/officeDocument/2006/relationships/font" Target="fonts/PoppinsSemiBold-italic.fntdata"/><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161" Type="http://schemas.openxmlformats.org/officeDocument/2006/relationships/font" Target="fonts/HelveticaNeue-bold.fntdata"/><Relationship Id="rId54" Type="http://schemas.openxmlformats.org/officeDocument/2006/relationships/slide" Target="slides/slide49.xml"/><Relationship Id="rId160" Type="http://schemas.openxmlformats.org/officeDocument/2006/relationships/font" Target="fonts/HelveticaNeue-regular.fntdata"/><Relationship Id="rId57" Type="http://schemas.openxmlformats.org/officeDocument/2006/relationships/slide" Target="slides/slide52.xml"/><Relationship Id="rId56" Type="http://schemas.openxmlformats.org/officeDocument/2006/relationships/slide" Target="slides/slide51.xml"/><Relationship Id="rId159" Type="http://schemas.openxmlformats.org/officeDocument/2006/relationships/font" Target="fonts/Poppins-boldItalic.fntdata"/><Relationship Id="rId59" Type="http://schemas.openxmlformats.org/officeDocument/2006/relationships/slide" Target="slides/slide54.xml"/><Relationship Id="rId154" Type="http://schemas.openxmlformats.org/officeDocument/2006/relationships/slide" Target="slides/slide149.xml"/><Relationship Id="rId58" Type="http://schemas.openxmlformats.org/officeDocument/2006/relationships/slide" Target="slides/slide53.xml"/><Relationship Id="rId153" Type="http://schemas.openxmlformats.org/officeDocument/2006/relationships/slide" Target="slides/slide148.xml"/><Relationship Id="rId152" Type="http://schemas.openxmlformats.org/officeDocument/2006/relationships/slide" Target="slides/slide147.xml"/><Relationship Id="rId151" Type="http://schemas.openxmlformats.org/officeDocument/2006/relationships/slide" Target="slides/slide146.xml"/><Relationship Id="rId158" Type="http://schemas.openxmlformats.org/officeDocument/2006/relationships/font" Target="fonts/Poppins-italic.fntdata"/><Relationship Id="rId157" Type="http://schemas.openxmlformats.org/officeDocument/2006/relationships/font" Target="fonts/Poppins-bold.fntdata"/><Relationship Id="rId156" Type="http://schemas.openxmlformats.org/officeDocument/2006/relationships/font" Target="fonts/Poppins-regular.fntdata"/><Relationship Id="rId155" Type="http://schemas.openxmlformats.org/officeDocument/2006/relationships/slide" Target="slides/slide1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10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4" name="Google Shape;1104;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10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5" name="Google Shape;1115;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p10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6" name="Google Shape;1126;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5" name="Shape 1135"/>
        <p:cNvGrpSpPr/>
        <p:nvPr/>
      </p:nvGrpSpPr>
      <p:grpSpPr>
        <a:xfrm>
          <a:off x="0" y="0"/>
          <a:ext cx="0" cy="0"/>
          <a:chOff x="0" y="0"/>
          <a:chExt cx="0" cy="0"/>
        </a:xfrm>
      </p:grpSpPr>
      <p:sp>
        <p:nvSpPr>
          <p:cNvPr id="1136" name="Google Shape;1136;p10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7" name="Google Shape;1137;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p10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8" name="Google Shape;1148;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7" name="Shape 1157"/>
        <p:cNvGrpSpPr/>
        <p:nvPr/>
      </p:nvGrpSpPr>
      <p:grpSpPr>
        <a:xfrm>
          <a:off x="0" y="0"/>
          <a:ext cx="0" cy="0"/>
          <a:chOff x="0" y="0"/>
          <a:chExt cx="0" cy="0"/>
        </a:xfrm>
      </p:grpSpPr>
      <p:sp>
        <p:nvSpPr>
          <p:cNvPr id="1158" name="Google Shape;1158;p1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9" name="Google Shape;1159;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p1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0" name="Google Shape;1170;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p1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a:t>Slides 107–115 are designed as reference “cheat sheets” for labs and common conditions. I recommend spending a bit more time with these—focus on the clinical presentation, key lab findings, and how you would approach a personalized intervention for each case.</a:t>
            </a:r>
            <a:endParaRPr/>
          </a:p>
          <a:p>
            <a:pPr indent="0" lvl="0" marL="0" rtl="0" algn="l">
              <a:lnSpc>
                <a:spcPct val="115000"/>
              </a:lnSpc>
              <a:spcBef>
                <a:spcPts val="1200"/>
              </a:spcBef>
              <a:spcAft>
                <a:spcPts val="0"/>
              </a:spcAft>
              <a:buClr>
                <a:schemeClr val="dk1"/>
              </a:buClr>
              <a:buSzPts val="1100"/>
              <a:buFont typeface="Arial"/>
              <a:buNone/>
            </a:pPr>
            <a:r>
              <a:rPr lang="en-US"/>
              <a:t>A helpful way to study these is to turn them into note cards and quiz yourself regularly, or have someone quiz you.</a:t>
            </a:r>
            <a:endParaRPr/>
          </a:p>
          <a:p>
            <a:pPr indent="0" lvl="0" marL="0" rtl="0" algn="l">
              <a:lnSpc>
                <a:spcPct val="115000"/>
              </a:lnSpc>
              <a:spcBef>
                <a:spcPts val="1200"/>
              </a:spcBef>
              <a:spcAft>
                <a:spcPts val="1200"/>
              </a:spcAft>
              <a:buNone/>
            </a:pPr>
            <a:r>
              <a:rPr lang="en-US"/>
              <a:t>If you’re working in a group, consider dividing up the conditions and having each person teach one to the group. Teaching is one of the most effective ways to reinforce and confirm your understanding.</a:t>
            </a:r>
            <a:endParaRPr/>
          </a:p>
        </p:txBody>
      </p:sp>
      <p:sp>
        <p:nvSpPr>
          <p:cNvPr id="1182" name="Google Shape;1182;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p1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4" name="Google Shape;1194;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1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6" name="Google Shape;1206;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6" name="Shape 1216"/>
        <p:cNvGrpSpPr/>
        <p:nvPr/>
      </p:nvGrpSpPr>
      <p:grpSpPr>
        <a:xfrm>
          <a:off x="0" y="0"/>
          <a:ext cx="0" cy="0"/>
          <a:chOff x="0" y="0"/>
          <a:chExt cx="0" cy="0"/>
        </a:xfrm>
      </p:grpSpPr>
      <p:sp>
        <p:nvSpPr>
          <p:cNvPr id="1217" name="Google Shape;1217;p1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8" name="Google Shape;1218;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p1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0" name="Google Shape;1230;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0" name="Shape 1240"/>
        <p:cNvGrpSpPr/>
        <p:nvPr/>
      </p:nvGrpSpPr>
      <p:grpSpPr>
        <a:xfrm>
          <a:off x="0" y="0"/>
          <a:ext cx="0" cy="0"/>
          <a:chOff x="0" y="0"/>
          <a:chExt cx="0" cy="0"/>
        </a:xfrm>
      </p:grpSpPr>
      <p:sp>
        <p:nvSpPr>
          <p:cNvPr id="1241" name="Google Shape;1241;p1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2" name="Google Shape;1242;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1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4" name="Google Shape;1254;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p1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6" name="Google Shape;1266;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1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8" name="Google Shape;1278;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90" name="Google Shape;1290;p1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explore effectiveness and contraindications of various diets - another blue title so this is a big one. </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rPr lang="en-US"/>
              <a:t>Remember:</a:t>
            </a:r>
            <a:endParaRPr/>
          </a:p>
          <a:p>
            <a:pPr indent="-317500" lvl="0" marL="457200" rtl="0" algn="l">
              <a:spcBef>
                <a:spcPts val="0"/>
              </a:spcBef>
              <a:spcAft>
                <a:spcPts val="0"/>
              </a:spcAft>
              <a:buSzPts val="1400"/>
              <a:buChar char="●"/>
            </a:pPr>
            <a:r>
              <a:rPr lang="en-US"/>
              <a:t>No one-size-fits-all diet</a:t>
            </a:r>
            <a:endParaRPr/>
          </a:p>
          <a:p>
            <a:pPr indent="-317500" lvl="0" marL="457200" rtl="0" algn="l">
              <a:spcBef>
                <a:spcPts val="0"/>
              </a:spcBef>
              <a:spcAft>
                <a:spcPts val="0"/>
              </a:spcAft>
              <a:buSzPts val="1400"/>
              <a:buChar char="●"/>
            </a:pPr>
            <a:r>
              <a:rPr lang="en-US"/>
              <a:t>Multiple patterns can work within guidelines</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Contraindications depend on:</a:t>
            </a:r>
            <a:endParaRPr/>
          </a:p>
          <a:p>
            <a:pPr indent="-298450" lvl="0" marL="457200" rtl="0" algn="l">
              <a:lnSpc>
                <a:spcPct val="115000"/>
              </a:lnSpc>
              <a:spcBef>
                <a:spcPts val="1200"/>
              </a:spcBef>
              <a:spcAft>
                <a:spcPts val="0"/>
              </a:spcAft>
              <a:buClr>
                <a:schemeClr val="dk1"/>
              </a:buClr>
              <a:buSzPts val="1100"/>
              <a:buChar char="●"/>
            </a:pPr>
            <a:r>
              <a:rPr lang="en-US"/>
              <a:t>Life stage</a:t>
            </a:r>
            <a:endParaRPr/>
          </a:p>
          <a:p>
            <a:pPr indent="-298450" lvl="0" marL="457200" rtl="0" algn="l">
              <a:lnSpc>
                <a:spcPct val="115000"/>
              </a:lnSpc>
              <a:spcBef>
                <a:spcPts val="0"/>
              </a:spcBef>
              <a:spcAft>
                <a:spcPts val="0"/>
              </a:spcAft>
              <a:buClr>
                <a:schemeClr val="dk1"/>
              </a:buClr>
              <a:buSzPts val="1100"/>
              <a:buChar char="●"/>
            </a:pPr>
            <a:r>
              <a:rPr lang="en-US"/>
              <a:t>Medical conditions</a:t>
            </a:r>
            <a:endParaRPr/>
          </a:p>
          <a:p>
            <a:pPr indent="-298450" lvl="0" marL="457200" rtl="0" algn="l">
              <a:lnSpc>
                <a:spcPct val="115000"/>
              </a:lnSpc>
              <a:spcBef>
                <a:spcPts val="0"/>
              </a:spcBef>
              <a:spcAft>
                <a:spcPts val="0"/>
              </a:spcAft>
              <a:buClr>
                <a:schemeClr val="dk1"/>
              </a:buClr>
              <a:buSzPts val="1100"/>
              <a:buChar char="●"/>
            </a:pPr>
            <a:r>
              <a:rPr lang="en-US"/>
              <a:t>Psychological history</a:t>
            </a:r>
            <a:endParaRPr/>
          </a:p>
          <a:p>
            <a:pPr indent="0" lvl="0" marL="0" rtl="0" algn="l">
              <a:lnSpc>
                <a:spcPct val="115000"/>
              </a:lnSpc>
              <a:spcBef>
                <a:spcPts val="1200"/>
              </a:spcBef>
              <a:spcAft>
                <a:spcPts val="0"/>
              </a:spcAft>
              <a:buClr>
                <a:schemeClr val="dk1"/>
              </a:buClr>
              <a:buSzPts val="1100"/>
              <a:buFont typeface="Arial"/>
              <a:buNone/>
            </a:pPr>
            <a:r>
              <a:rPr lang="en-US"/>
              <a:t>Short-term diets need a plan:</a:t>
            </a:r>
            <a:endParaRPr/>
          </a:p>
          <a:p>
            <a:pPr indent="-298450" lvl="0" marL="457200" rtl="0" algn="l">
              <a:lnSpc>
                <a:spcPct val="115000"/>
              </a:lnSpc>
              <a:spcBef>
                <a:spcPts val="1200"/>
              </a:spcBef>
              <a:spcAft>
                <a:spcPts val="0"/>
              </a:spcAft>
              <a:buClr>
                <a:schemeClr val="dk1"/>
              </a:buClr>
              <a:buSzPts val="1100"/>
              <a:buChar char="●"/>
            </a:pPr>
            <a:r>
              <a:rPr lang="en-US"/>
              <a:t>Clear entry + exit strategy</a:t>
            </a:r>
            <a:endParaRPr/>
          </a:p>
          <a:p>
            <a:pPr indent="0" lvl="0" marL="0" rtl="0" algn="l">
              <a:lnSpc>
                <a:spcPct val="115000"/>
              </a:lnSpc>
              <a:spcBef>
                <a:spcPts val="1200"/>
              </a:spcBef>
              <a:spcAft>
                <a:spcPts val="0"/>
              </a:spcAft>
              <a:buClr>
                <a:schemeClr val="dk1"/>
              </a:buClr>
              <a:buSzPts val="1100"/>
              <a:buFont typeface="Arial"/>
              <a:buNone/>
            </a:pPr>
            <a:r>
              <a:rPr lang="en-US"/>
              <a:t>Long-term success =</a:t>
            </a:r>
            <a:endParaRPr/>
          </a:p>
          <a:p>
            <a:pPr indent="-298450" lvl="0" marL="457200" rtl="0" algn="l">
              <a:lnSpc>
                <a:spcPct val="115000"/>
              </a:lnSpc>
              <a:spcBef>
                <a:spcPts val="1200"/>
              </a:spcBef>
              <a:spcAft>
                <a:spcPts val="0"/>
              </a:spcAft>
              <a:buClr>
                <a:schemeClr val="dk1"/>
              </a:buClr>
              <a:buSzPts val="1100"/>
              <a:buChar char="●"/>
            </a:pPr>
            <a:r>
              <a:rPr lang="en-US"/>
              <a:t>Sustainability</a:t>
            </a:r>
            <a:endParaRPr/>
          </a:p>
          <a:p>
            <a:pPr indent="-298450" lvl="0" marL="457200" rtl="0" algn="l">
              <a:lnSpc>
                <a:spcPct val="115000"/>
              </a:lnSpc>
              <a:spcBef>
                <a:spcPts val="0"/>
              </a:spcBef>
              <a:spcAft>
                <a:spcPts val="0"/>
              </a:spcAft>
              <a:buClr>
                <a:schemeClr val="dk1"/>
              </a:buClr>
              <a:buSzPts val="1100"/>
              <a:buChar char="●"/>
            </a:pPr>
            <a:r>
              <a:rPr lang="en-US"/>
              <a:t>Nutrient adequacy</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p1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 T2D, you may see varying dietary recommendations. Let’s parse them - </a:t>
            </a:r>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All three are valid → match to the patient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Mediterranean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A1c improvement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lipids + long-term adherence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Great for: T2DM + dyslipidemia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Low-Carb</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Strong short-term glucose + TG reduction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Fast results, harder to sustain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pregnancy, ED history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insulin resistance, high TG</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DASH</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glycemic effect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Strong BP + CV benefit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CKD with hyperkalemia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T2DM + hypertension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choose based on comorbidities + sustainability</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01" name="Google Shape;1301;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1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Now what about hypertension (HTN)? You’ll often hear recommendations for DASH, Mediterranean, or maybe even low-carb. </a:t>
            </a:r>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All can help BP → match to primary need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DASH</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Strongest BP reduction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Designed for hypertension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Requires sodium awareness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CKD with high 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primary HTN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Mediterranean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BP effect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Strong CV benefit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Not sodium-focused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HTN + dyslipidemia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Low-Carb</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Mild–moderate BP effect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Helps weight + TG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Not BP-specific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pregnancy, CKD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HTN + insulin resistance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Big takeaway: DASH = BP-focused, others = broader metabolic support</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13" name="Google Shape;1313;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3" name="Shape 1323"/>
        <p:cNvGrpSpPr/>
        <p:nvPr/>
      </p:nvGrpSpPr>
      <p:grpSpPr>
        <a:xfrm>
          <a:off x="0" y="0"/>
          <a:ext cx="0" cy="0"/>
          <a:chOff x="0" y="0"/>
          <a:chExt cx="0" cy="0"/>
        </a:xfrm>
      </p:grpSpPr>
      <p:sp>
        <p:nvSpPr>
          <p:cNvPr id="1324" name="Google Shape;1324;p1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 what about CVD/Dislipidemia?</a:t>
            </a:r>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All impact lipids → choose based on phenotype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Mediterranean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Strong LDL + ASCVD risk reduction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Anti-inflammatory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Watch portions (energy dense)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established CVD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DASH</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lipid improvement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Also lowers BP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Less impact on TG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CKD (potassium)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CVD + HTN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Low-Fat</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Variable LDL lowering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Simple to follow</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Can ↑ TG if refined carbs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metabolic syndrome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isolated high LDL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match diet to lipid pattern + comorbidities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Mediterranean = best overall for CVD risk reduction</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25" name="Google Shape;1325;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With labs - remember: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Don’t rely on single lab values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Look for patterns across markers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Ratios &gt; individual numbers (TG:HDL, AST:ALT)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Trends over time matter more than one test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Always match labs to symptoms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Consider context: life stage + stress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Factor in diet and supplements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Remember to assess</a:t>
            </a:r>
            <a:r>
              <a:rPr b="1"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patterns &gt; single values</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63" name="Google Shape;16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5" name="Shape 1335"/>
        <p:cNvGrpSpPr/>
        <p:nvPr/>
      </p:nvGrpSpPr>
      <p:grpSpPr>
        <a:xfrm>
          <a:off x="0" y="0"/>
          <a:ext cx="0" cy="0"/>
          <a:chOff x="0" y="0"/>
          <a:chExt cx="0" cy="0"/>
        </a:xfrm>
      </p:grpSpPr>
      <p:sp>
        <p:nvSpPr>
          <p:cNvPr id="1336" name="Google Shape;1336;p1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And what about IBS? Constipation-predominent - </a:t>
            </a:r>
            <a:endParaRPr/>
          </a:p>
          <a:p>
            <a:pPr indent="0" lvl="0" marL="0" rtl="0" algn="l">
              <a:spcBef>
                <a:spcPts val="0"/>
              </a:spcBef>
              <a:spcAft>
                <a:spcPts val="0"/>
              </a:spcAft>
              <a:buNone/>
            </a:pPr>
            <a:r>
              <a:t/>
            </a:r>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Low-FODMAP (short-term)</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Strongest symptom relief</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Fast bloating reduction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Not long-term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ED history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severe IBS symptoms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High-Fiber (soluble)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benefit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Supports motility + gut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Start low, go slow</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severe bloating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IBS-C</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Mediterranean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Mild–moderate relief</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Anti-inflammatory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Slower results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IBS + systemic inflammation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use low-FODMAP short-term, build long-term tolerance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Low-FODMAP = short-term tool, not lifelong diet</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37" name="Google Shape;1337;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p1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For PCOS, you might see recommendations for MD, low carb, or plant-based. </a:t>
            </a:r>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the goal in PCOS is to improve insulin sensitivity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Mediterranean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Moderate–strong effect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Supports hormones + lipids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Slower weight loss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PCOS + dyslipidemia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Low-Carb</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Strong short-term insulin reduction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Fast results, harder to sustain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pregnancy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significant insulin resistance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Plant-Based</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improvement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Can improve insulin sensitivity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Watch protein, iron, B12</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vegetarian preference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Big takeaway: match diet to insulin resistance + preferences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49" name="Google Shape;1349;p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p1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What about for cases of obesity or metabolic syndrome?</a:t>
            </a:r>
            <a:endParaRPr/>
          </a:p>
          <a:p>
            <a:pPr indent="0" lvl="0" marL="0" rtl="0" algn="l">
              <a:spcBef>
                <a:spcPts val="0"/>
              </a:spcBef>
              <a:spcAft>
                <a:spcPts val="0"/>
              </a:spcAft>
              <a:buNone/>
            </a:pPr>
            <a:r>
              <a:t/>
            </a:r>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All can work → match to behavior + goals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Mediterranean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weight loss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long-term adherence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Slower results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sustainable weight management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Low-Carb</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Strong short-term loss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Improves TG + glucose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Adherence can drop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ED history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metabolic syndrome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Intermittent Fasting</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Moderate effect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Simplifies eating pattern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Not neutral for all behaviors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Caution: pregnancy, ED history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structured routines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adherence drives outcomes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Best diet = the one the client can sustain safely</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60" name="Google Shape;1360;p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1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What about for autoimmunity and inflammatory conditions?</a:t>
            </a:r>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Goal = reduce inflammation + identify triggers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Mediterranean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Strong anti-inflammatory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Nutrient-dense, sustainable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long-term autoimmune support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Elimination (short-term)</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Variable response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Identifies food triggers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Risk if prolonged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symptom/flair investigation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Paleo-style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Limited evidence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Reduces ultra-processed foods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Watch calcium + fiber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Best for: short-term trial</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Not listed, but something to consider: AIP (Autoimmune Protocol)</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More restrictive elimination approach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Can reduce symptoms short-term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 risk of nutrient gaps if prolonged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Must include structured reintroduction</a:t>
            </a:r>
            <a:endParaRPr/>
          </a:p>
          <a:p>
            <a:pPr indent="0" lvl="0" marL="0" rtl="0" algn="l">
              <a:spcBef>
                <a:spcPts val="1200"/>
              </a:spcBef>
              <a:spcAft>
                <a:spcPts val="0"/>
              </a:spcAft>
              <a:buNone/>
            </a:pPr>
            <a:r>
              <a:t/>
            </a:r>
            <a:endParaRPr/>
          </a:p>
        </p:txBody>
      </p:sp>
      <p:sp>
        <p:nvSpPr>
          <p:cNvPr id="1371" name="Google Shape;1371;p1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p1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2" name="Google Shape;1382;p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p1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 let’s switch gears and talk about interactions. </a:t>
            </a:r>
            <a:br>
              <a:rPr lang="en-US"/>
            </a:br>
            <a:br>
              <a:rPr lang="en-US"/>
            </a:br>
            <a:r>
              <a:rPr lang="en-US"/>
              <a:t>Interactions can occur between drugs, foods, alcohol, supplements, phytochemicals and zoochemicals.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Timing matters</a:t>
            </a:r>
            <a:endParaRPr/>
          </a:p>
          <a:p>
            <a:pPr indent="-298450" lvl="0" marL="457200" rtl="0" algn="l">
              <a:lnSpc>
                <a:spcPct val="115000"/>
              </a:lnSpc>
              <a:spcBef>
                <a:spcPts val="1200"/>
              </a:spcBef>
              <a:spcAft>
                <a:spcPts val="0"/>
              </a:spcAft>
              <a:buClr>
                <a:schemeClr val="dk1"/>
              </a:buClr>
              <a:buSzPts val="1100"/>
              <a:buChar char="●"/>
            </a:pPr>
            <a:r>
              <a:rPr lang="en-US"/>
              <a:t>Separate meds and nutrients when needed</a:t>
            </a:r>
            <a:endParaRPr/>
          </a:p>
          <a:p>
            <a:pPr indent="0" lvl="0" marL="0" rtl="0" algn="l">
              <a:lnSpc>
                <a:spcPct val="115000"/>
              </a:lnSpc>
              <a:spcBef>
                <a:spcPts val="1200"/>
              </a:spcBef>
              <a:spcAft>
                <a:spcPts val="0"/>
              </a:spcAft>
              <a:buClr>
                <a:schemeClr val="dk1"/>
              </a:buClr>
              <a:buSzPts val="1100"/>
              <a:buFont typeface="Arial"/>
              <a:buNone/>
            </a:pPr>
            <a:r>
              <a:rPr lang="en-US"/>
              <a:t>Consistency matters</a:t>
            </a:r>
            <a:endParaRPr/>
          </a:p>
          <a:p>
            <a:pPr indent="-298450" lvl="0" marL="457200" rtl="0" algn="l">
              <a:lnSpc>
                <a:spcPct val="115000"/>
              </a:lnSpc>
              <a:spcBef>
                <a:spcPts val="1200"/>
              </a:spcBef>
              <a:spcAft>
                <a:spcPts val="0"/>
              </a:spcAft>
              <a:buClr>
                <a:schemeClr val="dk1"/>
              </a:buClr>
              <a:buSzPts val="1100"/>
              <a:buChar char="●"/>
            </a:pPr>
            <a:r>
              <a:rPr lang="en-US"/>
              <a:t>Example: vitamin K intake </a:t>
            </a:r>
            <a:endParaRPr/>
          </a:p>
          <a:p>
            <a:pPr indent="-298450" lvl="1" marL="914400" rtl="0" algn="l">
              <a:lnSpc>
                <a:spcPct val="115000"/>
              </a:lnSpc>
              <a:spcBef>
                <a:spcPts val="0"/>
              </a:spcBef>
              <a:spcAft>
                <a:spcPts val="0"/>
              </a:spcAft>
              <a:buClr>
                <a:schemeClr val="dk1"/>
              </a:buClr>
              <a:buSzPts val="1100"/>
              <a:buAutoNum type="alphaLcPeriod"/>
            </a:pPr>
            <a:r>
              <a:rPr lang="en-US"/>
              <a:t>Interacts with anticoagulants (especially Warfarin), even though there can be interactions, we just want to ensure adequate consistent intake rather than full elimination and certainly not add additional therapeutic vitamin K</a:t>
            </a:r>
            <a:endParaRPr/>
          </a:p>
          <a:p>
            <a:pPr indent="0" lvl="0" marL="0" rtl="0" algn="l">
              <a:lnSpc>
                <a:spcPct val="115000"/>
              </a:lnSpc>
              <a:spcBef>
                <a:spcPts val="1200"/>
              </a:spcBef>
              <a:spcAft>
                <a:spcPts val="0"/>
              </a:spcAft>
              <a:buClr>
                <a:schemeClr val="dk1"/>
              </a:buClr>
              <a:buSzPts val="1100"/>
              <a:buFont typeface="Arial"/>
              <a:buNone/>
            </a:pPr>
            <a:r>
              <a:rPr lang="en-US"/>
              <a:t>“Natural” ≠ safe</a:t>
            </a:r>
            <a:endParaRPr/>
          </a:p>
          <a:p>
            <a:pPr indent="-298450" lvl="0" marL="457200" rtl="0" algn="l">
              <a:lnSpc>
                <a:spcPct val="115000"/>
              </a:lnSpc>
              <a:spcBef>
                <a:spcPts val="1200"/>
              </a:spcBef>
              <a:spcAft>
                <a:spcPts val="0"/>
              </a:spcAft>
              <a:buClr>
                <a:schemeClr val="dk1"/>
              </a:buClr>
              <a:buSzPts val="1100"/>
              <a:buChar char="●"/>
            </a:pPr>
            <a:r>
              <a:rPr lang="en-US"/>
              <a:t>Herbs can have strong drug effects</a:t>
            </a:r>
            <a:endParaRPr/>
          </a:p>
          <a:p>
            <a:pPr indent="0" lvl="0" marL="0" rtl="0" algn="l">
              <a:lnSpc>
                <a:spcPct val="115000"/>
              </a:lnSpc>
              <a:spcBef>
                <a:spcPts val="1200"/>
              </a:spcBef>
              <a:spcAft>
                <a:spcPts val="0"/>
              </a:spcAft>
              <a:buClr>
                <a:schemeClr val="dk1"/>
              </a:buClr>
              <a:buSzPts val="1100"/>
              <a:buFont typeface="Arial"/>
              <a:buNone/>
            </a:pPr>
            <a:r>
              <a:rPr lang="en-US"/>
              <a:t>Alcohol impacts metabolism + toxicity</a:t>
            </a:r>
            <a:endParaRPr/>
          </a:p>
          <a:p>
            <a:pPr indent="0" lvl="0" marL="0" rtl="0" algn="l">
              <a:spcBef>
                <a:spcPts val="0"/>
              </a:spcBef>
              <a:spcAft>
                <a:spcPts val="0"/>
              </a:spcAft>
              <a:buClr>
                <a:schemeClr val="dk1"/>
              </a:buClr>
              <a:buSzPts val="1100"/>
              <a:buFont typeface="Arial"/>
              <a:buNone/>
            </a:pPr>
            <a:r>
              <a:rPr lang="en-US"/>
              <a:t>Always screen:</a:t>
            </a:r>
            <a:endParaRPr/>
          </a:p>
          <a:p>
            <a:pPr indent="-298450" lvl="0" marL="457200" rtl="0" algn="l">
              <a:lnSpc>
                <a:spcPct val="115000"/>
              </a:lnSpc>
              <a:spcBef>
                <a:spcPts val="1200"/>
              </a:spcBef>
              <a:spcAft>
                <a:spcPts val="0"/>
              </a:spcAft>
              <a:buClr>
                <a:schemeClr val="dk1"/>
              </a:buClr>
              <a:buSzPts val="1100"/>
              <a:buChar char="●"/>
            </a:pPr>
            <a:r>
              <a:rPr lang="en-US"/>
              <a:t>Medication interactions with supplements</a:t>
            </a:r>
            <a:endParaRPr/>
          </a:p>
          <a:p>
            <a:pPr indent="-298450" lvl="0" marL="457200" rtl="0" algn="l">
              <a:lnSpc>
                <a:spcPct val="115000"/>
              </a:lnSpc>
              <a:spcBef>
                <a:spcPts val="0"/>
              </a:spcBef>
              <a:spcAft>
                <a:spcPts val="0"/>
              </a:spcAft>
              <a:buClr>
                <a:schemeClr val="dk1"/>
              </a:buClr>
              <a:buSzPts val="1100"/>
              <a:buChar char="●"/>
            </a:pPr>
            <a:r>
              <a:rPr lang="en-US"/>
              <a:t>Current supplements</a:t>
            </a:r>
            <a:endParaRPr/>
          </a:p>
          <a:p>
            <a:pPr indent="-298450" lvl="0" marL="457200" rtl="0" algn="l">
              <a:lnSpc>
                <a:spcPct val="115000"/>
              </a:lnSpc>
              <a:spcBef>
                <a:spcPts val="0"/>
              </a:spcBef>
              <a:spcAft>
                <a:spcPts val="0"/>
              </a:spcAft>
              <a:buClr>
                <a:schemeClr val="dk1"/>
              </a:buClr>
              <a:buSzPts val="1100"/>
              <a:buChar char="●"/>
            </a:pPr>
            <a:r>
              <a:rPr lang="en-US"/>
              <a:t>Fortified foods</a:t>
            </a:r>
            <a:endParaRPr/>
          </a:p>
          <a:p>
            <a:pPr indent="-298450" lvl="0" marL="457200" rtl="0" algn="l">
              <a:lnSpc>
                <a:spcPct val="115000"/>
              </a:lnSpc>
              <a:spcBef>
                <a:spcPts val="0"/>
              </a:spcBef>
              <a:spcAft>
                <a:spcPts val="0"/>
              </a:spcAft>
              <a:buClr>
                <a:schemeClr val="dk1"/>
              </a:buClr>
              <a:buSzPts val="1100"/>
              <a:buChar char="●"/>
            </a:pPr>
            <a:r>
              <a:rPr lang="en-US"/>
              <a:t>Functional ingredients</a:t>
            </a:r>
            <a:endParaRPr/>
          </a:p>
        </p:txBody>
      </p:sp>
      <p:sp>
        <p:nvSpPr>
          <p:cNvPr id="1394" name="Google Shape;1394;p1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3" name="Shape 1403"/>
        <p:cNvGrpSpPr/>
        <p:nvPr/>
      </p:nvGrpSpPr>
      <p:grpSpPr>
        <a:xfrm>
          <a:off x="0" y="0"/>
          <a:ext cx="0" cy="0"/>
          <a:chOff x="0" y="0"/>
          <a:chExt cx="0" cy="0"/>
        </a:xfrm>
      </p:grpSpPr>
      <p:sp>
        <p:nvSpPr>
          <p:cNvPr id="1404" name="Google Shape;1404;p1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 cannot emphasize this slide enough</a:t>
            </a:r>
            <a:endParaRPr/>
          </a:p>
        </p:txBody>
      </p:sp>
      <p:sp>
        <p:nvSpPr>
          <p:cNvPr id="1405" name="Google Shape;1405;p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5" name="Shape 1415"/>
        <p:cNvGrpSpPr/>
        <p:nvPr/>
      </p:nvGrpSpPr>
      <p:grpSpPr>
        <a:xfrm>
          <a:off x="0" y="0"/>
          <a:ext cx="0" cy="0"/>
          <a:chOff x="0" y="0"/>
          <a:chExt cx="0" cy="0"/>
        </a:xfrm>
      </p:grpSpPr>
      <p:sp>
        <p:nvSpPr>
          <p:cNvPr id="1416" name="Google Shape;1416;p1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7" name="Google Shape;1417;p1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7" name="Shape 1427"/>
        <p:cNvGrpSpPr/>
        <p:nvPr/>
      </p:nvGrpSpPr>
      <p:grpSpPr>
        <a:xfrm>
          <a:off x="0" y="0"/>
          <a:ext cx="0" cy="0"/>
          <a:chOff x="0" y="0"/>
          <a:chExt cx="0" cy="0"/>
        </a:xfrm>
      </p:grpSpPr>
      <p:sp>
        <p:nvSpPr>
          <p:cNvPr id="1428" name="Google Shape;1428;p1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9" name="Google Shape;1429;p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p1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1" name="Google Shape;1441;p1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Recalling from our last lecture, referral is an important tool in your kit. </a:t>
            </a:r>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This is where we shift from interpretation → action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out when: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Labs are outside conventional ranges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Rapid, unexplained changes occur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red flags: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Severe anemia</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Kidney dysfunction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Elevated liver enzymes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Also refer if labs suggest: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Autoimmune activity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Endocrine disorders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Stay in scope: don’t try to manage pathology</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72" name="Google Shape;17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1" name="Shape 1451"/>
        <p:cNvGrpSpPr/>
        <p:nvPr/>
      </p:nvGrpSpPr>
      <p:grpSpPr>
        <a:xfrm>
          <a:off x="0" y="0"/>
          <a:ext cx="0" cy="0"/>
          <a:chOff x="0" y="0"/>
          <a:chExt cx="0" cy="0"/>
        </a:xfrm>
      </p:grpSpPr>
      <p:sp>
        <p:nvSpPr>
          <p:cNvPr id="1452" name="Google Shape;1452;p13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3" name="Google Shape;1453;p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p1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6" name="Google Shape;1466;p1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7" name="Shape 1477"/>
        <p:cNvGrpSpPr/>
        <p:nvPr/>
      </p:nvGrpSpPr>
      <p:grpSpPr>
        <a:xfrm>
          <a:off x="0" y="0"/>
          <a:ext cx="0" cy="0"/>
          <a:chOff x="0" y="0"/>
          <a:chExt cx="0" cy="0"/>
        </a:xfrm>
      </p:grpSpPr>
      <p:sp>
        <p:nvSpPr>
          <p:cNvPr id="1478" name="Google Shape;1478;p13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9" name="Google Shape;1479;p1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9" name="Shape 1489"/>
        <p:cNvGrpSpPr/>
        <p:nvPr/>
      </p:nvGrpSpPr>
      <p:grpSpPr>
        <a:xfrm>
          <a:off x="0" y="0"/>
          <a:ext cx="0" cy="0"/>
          <a:chOff x="0" y="0"/>
          <a:chExt cx="0" cy="0"/>
        </a:xfrm>
      </p:grpSpPr>
      <p:sp>
        <p:nvSpPr>
          <p:cNvPr id="1490" name="Google Shape;1490;p1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91" name="Google Shape;1491;p1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p1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3" name="Google Shape;1503;p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3" name="Shape 1513"/>
        <p:cNvGrpSpPr/>
        <p:nvPr/>
      </p:nvGrpSpPr>
      <p:grpSpPr>
        <a:xfrm>
          <a:off x="0" y="0"/>
          <a:ext cx="0" cy="0"/>
          <a:chOff x="0" y="0"/>
          <a:chExt cx="0" cy="0"/>
        </a:xfrm>
      </p:grpSpPr>
      <p:sp>
        <p:nvSpPr>
          <p:cNvPr id="1514" name="Google Shape;1514;p14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5" name="Google Shape;1515;p1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5" name="Shape 1525"/>
        <p:cNvGrpSpPr/>
        <p:nvPr/>
      </p:nvGrpSpPr>
      <p:grpSpPr>
        <a:xfrm>
          <a:off x="0" y="0"/>
          <a:ext cx="0" cy="0"/>
          <a:chOff x="0" y="0"/>
          <a:chExt cx="0" cy="0"/>
        </a:xfrm>
      </p:grpSpPr>
      <p:sp>
        <p:nvSpPr>
          <p:cNvPr id="1526" name="Google Shape;1526;p1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27" name="Google Shape;1527;p14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The above chart is Medication-Related Nutrient Depletions: Lab Thresholds Triggering Intervention</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6" name="Shape 1536"/>
        <p:cNvGrpSpPr/>
        <p:nvPr/>
      </p:nvGrpSpPr>
      <p:grpSpPr>
        <a:xfrm>
          <a:off x="0" y="0"/>
          <a:ext cx="0" cy="0"/>
          <a:chOff x="0" y="0"/>
          <a:chExt cx="0" cy="0"/>
        </a:xfrm>
      </p:grpSpPr>
      <p:sp>
        <p:nvSpPr>
          <p:cNvPr id="1537" name="Google Shape;1537;p14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INR (non-warfarin) = (International Normalized Ratio) = trigger = &gt;1.2</a:t>
            </a:r>
            <a:endParaRPr/>
          </a:p>
          <a:p>
            <a:pPr indent="0" lvl="0" marL="0" rtl="0" algn="l">
              <a:spcBef>
                <a:spcPts val="0"/>
              </a:spcBef>
              <a:spcAft>
                <a:spcPts val="0"/>
              </a:spcAft>
              <a:buNone/>
            </a:pPr>
            <a:r>
              <a:t/>
            </a:r>
            <a:endParaRPr/>
          </a:p>
        </p:txBody>
      </p:sp>
      <p:sp>
        <p:nvSpPr>
          <p:cNvPr id="1538" name="Google Shape;1538;p1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9" name="Shape 1549"/>
        <p:cNvGrpSpPr/>
        <p:nvPr/>
      </p:nvGrpSpPr>
      <p:grpSpPr>
        <a:xfrm>
          <a:off x="0" y="0"/>
          <a:ext cx="0" cy="0"/>
          <a:chOff x="0" y="0"/>
          <a:chExt cx="0" cy="0"/>
        </a:xfrm>
      </p:grpSpPr>
      <p:sp>
        <p:nvSpPr>
          <p:cNvPr id="1550" name="Google Shape;1550;p14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talk about an important topic - how to gauge and optimize client compliance -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Adherence is one of the biggest drivers of success</a:t>
            </a:r>
            <a:endParaRPr/>
          </a:p>
          <a:p>
            <a:pPr indent="0" lvl="0" marL="0" rtl="0" algn="l">
              <a:spcBef>
                <a:spcPts val="0"/>
              </a:spcBef>
              <a:spcAft>
                <a:spcPts val="0"/>
              </a:spcAft>
              <a:buClr>
                <a:schemeClr val="dk1"/>
              </a:buClr>
              <a:buSzPts val="1100"/>
              <a:buFont typeface="Arial"/>
              <a:buNone/>
            </a:pPr>
            <a:r>
              <a:rPr lang="en-US"/>
              <a:t>If the plan doesn’t fit the person → it won’t work</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Go beyond “are you following the plan?”</a:t>
            </a:r>
            <a:endParaRPr/>
          </a:p>
          <a:p>
            <a:pPr indent="-298450" lvl="0" marL="457200" rtl="0" algn="l">
              <a:lnSpc>
                <a:spcPct val="115000"/>
              </a:lnSpc>
              <a:spcBef>
                <a:spcPts val="1200"/>
              </a:spcBef>
              <a:spcAft>
                <a:spcPts val="0"/>
              </a:spcAft>
              <a:buClr>
                <a:schemeClr val="dk1"/>
              </a:buClr>
              <a:buSzPts val="1100"/>
              <a:buChar char="●"/>
            </a:pPr>
            <a:r>
              <a:rPr lang="en-US"/>
              <a:t>Assess understanding, motivation, environment, stress</a:t>
            </a:r>
            <a:endParaRPr/>
          </a:p>
          <a:p>
            <a:pPr indent="0" lvl="0" marL="0" rtl="0" algn="l">
              <a:lnSpc>
                <a:spcPct val="115000"/>
              </a:lnSpc>
              <a:spcBef>
                <a:spcPts val="1200"/>
              </a:spcBef>
              <a:spcAft>
                <a:spcPts val="0"/>
              </a:spcAft>
              <a:buClr>
                <a:schemeClr val="dk1"/>
              </a:buClr>
              <a:buSzPts val="1100"/>
              <a:buFont typeface="Arial"/>
              <a:buNone/>
            </a:pPr>
            <a:r>
              <a:rPr lang="en-US"/>
              <a:t>Remember: adherence changes over time</a:t>
            </a:r>
            <a:endParaRPr/>
          </a:p>
          <a:p>
            <a:pPr indent="-298450" lvl="0" marL="457200" rtl="0" algn="l">
              <a:lnSpc>
                <a:spcPct val="115000"/>
              </a:lnSpc>
              <a:spcBef>
                <a:spcPts val="1200"/>
              </a:spcBef>
              <a:spcAft>
                <a:spcPts val="0"/>
              </a:spcAft>
              <a:buClr>
                <a:schemeClr val="dk1"/>
              </a:buClr>
              <a:buSzPts val="1100"/>
              <a:buChar char="●"/>
            </a:pPr>
            <a:r>
              <a:rPr lang="en-US"/>
              <a:t>Life, stress, symptoms all impact it</a:t>
            </a:r>
            <a:endParaRPr/>
          </a:p>
          <a:p>
            <a:pPr indent="0" lvl="0" marL="0" rtl="0" algn="l">
              <a:lnSpc>
                <a:spcPct val="115000"/>
              </a:lnSpc>
              <a:spcBef>
                <a:spcPts val="1200"/>
              </a:spcBef>
              <a:spcAft>
                <a:spcPts val="0"/>
              </a:spcAft>
              <a:buClr>
                <a:schemeClr val="dk1"/>
              </a:buClr>
              <a:buSzPts val="1100"/>
              <a:buFont typeface="Arial"/>
              <a:buNone/>
            </a:pPr>
            <a:r>
              <a:rPr lang="en-US"/>
              <a:t>Avoid blaming willpower</a:t>
            </a:r>
            <a:endParaRPr/>
          </a:p>
          <a:p>
            <a:pPr indent="-298450" lvl="0" marL="457200" rtl="0" algn="l">
              <a:lnSpc>
                <a:spcPct val="115000"/>
              </a:lnSpc>
              <a:spcBef>
                <a:spcPts val="1200"/>
              </a:spcBef>
              <a:spcAft>
                <a:spcPts val="0"/>
              </a:spcAft>
              <a:buClr>
                <a:schemeClr val="dk1"/>
              </a:buClr>
              <a:buSzPts val="1100"/>
              <a:buChar char="●"/>
            </a:pPr>
            <a:r>
              <a:rPr lang="en-US"/>
              <a:t>Instead, adjust the plan</a:t>
            </a:r>
            <a:endParaRPr/>
          </a:p>
          <a:p>
            <a:pPr indent="0" lvl="0" marL="0" rtl="0" algn="l">
              <a:lnSpc>
                <a:spcPct val="115000"/>
              </a:lnSpc>
              <a:spcBef>
                <a:spcPts val="1200"/>
              </a:spcBef>
              <a:spcAft>
                <a:spcPts val="0"/>
              </a:spcAft>
              <a:buClr>
                <a:schemeClr val="dk1"/>
              </a:buClr>
              <a:buSzPts val="1100"/>
              <a:buFont typeface="Arial"/>
              <a:buNone/>
            </a:pPr>
            <a:r>
              <a:rPr lang="en-US"/>
              <a:t>Optimize by:</a:t>
            </a:r>
            <a:endParaRPr/>
          </a:p>
          <a:p>
            <a:pPr indent="-298450" lvl="0" marL="457200" rtl="0" algn="l">
              <a:lnSpc>
                <a:spcPct val="115000"/>
              </a:lnSpc>
              <a:spcBef>
                <a:spcPts val="1200"/>
              </a:spcBef>
              <a:spcAft>
                <a:spcPts val="0"/>
              </a:spcAft>
              <a:buClr>
                <a:schemeClr val="dk1"/>
              </a:buClr>
              <a:buSzPts val="1100"/>
              <a:buChar char="●"/>
            </a:pPr>
            <a:r>
              <a:rPr lang="en-US"/>
              <a:t>Collaborating with the client</a:t>
            </a:r>
            <a:endParaRPr/>
          </a:p>
          <a:p>
            <a:pPr indent="-298450" lvl="0" marL="457200" rtl="0" algn="l">
              <a:lnSpc>
                <a:spcPct val="115000"/>
              </a:lnSpc>
              <a:spcBef>
                <a:spcPts val="0"/>
              </a:spcBef>
              <a:spcAft>
                <a:spcPts val="0"/>
              </a:spcAft>
              <a:buClr>
                <a:schemeClr val="dk1"/>
              </a:buClr>
              <a:buSzPts val="1100"/>
              <a:buChar char="●"/>
            </a:pPr>
            <a:r>
              <a:rPr lang="en-US"/>
              <a:t>Simplifying recommendations</a:t>
            </a:r>
            <a:endParaRPr/>
          </a:p>
          <a:p>
            <a:pPr indent="-298450" lvl="0" marL="457200" rtl="0" algn="l">
              <a:lnSpc>
                <a:spcPct val="115000"/>
              </a:lnSpc>
              <a:spcBef>
                <a:spcPts val="0"/>
              </a:spcBef>
              <a:spcAft>
                <a:spcPts val="0"/>
              </a:spcAft>
              <a:buClr>
                <a:schemeClr val="dk1"/>
              </a:buClr>
              <a:buSzPts val="1100"/>
              <a:buChar char="●"/>
            </a:pPr>
            <a:r>
              <a:rPr lang="en-US"/>
              <a:t>Focusing on a few key changes</a:t>
            </a:r>
            <a:endParaRPr/>
          </a:p>
          <a:p>
            <a:pPr indent="0" lvl="0" marL="0" rtl="0" algn="l">
              <a:lnSpc>
                <a:spcPct val="115000"/>
              </a:lnSpc>
              <a:spcBef>
                <a:spcPts val="1200"/>
              </a:spcBef>
              <a:spcAft>
                <a:spcPts val="0"/>
              </a:spcAft>
              <a:buClr>
                <a:schemeClr val="dk1"/>
              </a:buClr>
              <a:buSzPts val="1100"/>
              <a:buFont typeface="Arial"/>
              <a:buNone/>
            </a:pPr>
            <a:r>
              <a:rPr lang="en-US"/>
              <a:t>Early wins build momentum and confidence</a:t>
            </a:r>
            <a:endParaRPr/>
          </a:p>
          <a:p>
            <a:pPr indent="0" lvl="0" marL="0" rtl="0" algn="l">
              <a:spcBef>
                <a:spcPts val="0"/>
              </a:spcBef>
              <a:spcAft>
                <a:spcPts val="0"/>
              </a:spcAft>
              <a:buClr>
                <a:schemeClr val="dk1"/>
              </a:buClr>
              <a:buSzPts val="1100"/>
              <a:buFont typeface="Arial"/>
              <a:buNone/>
            </a:pPr>
            <a:r>
              <a:rPr lang="en-US"/>
              <a:t>Think of this as a loop:</a:t>
            </a:r>
            <a:endParaRPr/>
          </a:p>
          <a:p>
            <a:pPr indent="-298450" lvl="0" marL="457200" rtl="0" algn="l">
              <a:lnSpc>
                <a:spcPct val="115000"/>
              </a:lnSpc>
              <a:spcBef>
                <a:spcPts val="1200"/>
              </a:spcBef>
              <a:spcAft>
                <a:spcPts val="0"/>
              </a:spcAft>
              <a:buClr>
                <a:schemeClr val="dk1"/>
              </a:buClr>
              <a:buSzPts val="1100"/>
              <a:buChar char="●"/>
            </a:pPr>
            <a:r>
              <a:rPr lang="en-US"/>
              <a:t>Assess → personalize → monitor → refine</a:t>
            </a:r>
            <a:endParaRPr/>
          </a:p>
          <a:p>
            <a:pPr indent="0" lvl="0" marL="0" rtl="0" algn="l">
              <a:lnSpc>
                <a:spcPct val="115000"/>
              </a:lnSpc>
              <a:spcBef>
                <a:spcPts val="1200"/>
              </a:spcBef>
              <a:spcAft>
                <a:spcPts val="0"/>
              </a:spcAft>
              <a:buClr>
                <a:schemeClr val="dk1"/>
              </a:buClr>
              <a:buSzPts val="1100"/>
              <a:buFont typeface="Arial"/>
              <a:buNone/>
            </a:pPr>
            <a:r>
              <a:rPr lang="en-US"/>
              <a:t>Big takeaway: meet the client where they are</a:t>
            </a:r>
            <a:endParaRPr/>
          </a:p>
          <a:p>
            <a:pPr indent="0" lvl="0" marL="0" rtl="0" algn="l">
              <a:spcBef>
                <a:spcPts val="0"/>
              </a:spcBef>
              <a:spcAft>
                <a:spcPts val="0"/>
              </a:spcAft>
              <a:buNone/>
            </a:pPr>
            <a:r>
              <a:t/>
            </a:r>
            <a:endParaRPr/>
          </a:p>
        </p:txBody>
      </p:sp>
      <p:sp>
        <p:nvSpPr>
          <p:cNvPr id="1551" name="Google Shape;1551;p1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p14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During assessment - </a:t>
            </a:r>
            <a:r>
              <a:rPr lang="en-US" sz="1100">
                <a:solidFill>
                  <a:schemeClr val="dk1"/>
                </a:solidFill>
              </a:rPr>
              <a:t>we’re looking at </a:t>
            </a:r>
            <a:r>
              <a:rPr i="1" lang="en-US" sz="1100">
                <a:solidFill>
                  <a:schemeClr val="dk1"/>
                </a:solidFill>
              </a:rPr>
              <a:t>why</a:t>
            </a:r>
            <a:r>
              <a:rPr lang="en-US" sz="1100">
                <a:solidFill>
                  <a:schemeClr val="dk1"/>
                </a:solidFill>
              </a:rPr>
              <a:t> someone may or may not follow a plan</a:t>
            </a:r>
            <a:endParaRPr sz="1100">
              <a:solidFill>
                <a:schemeClr val="dk1"/>
              </a:solidFill>
            </a:endParaRPr>
          </a:p>
          <a:p>
            <a:pPr indent="-298450" lvl="0" marL="457200" rtl="0" algn="l">
              <a:lnSpc>
                <a:spcPct val="115000"/>
              </a:lnSpc>
              <a:spcBef>
                <a:spcPts val="1200"/>
              </a:spcBef>
              <a:spcAft>
                <a:spcPts val="0"/>
              </a:spcAft>
              <a:buClr>
                <a:schemeClr val="dk1"/>
              </a:buClr>
              <a:buSzPts val="1100"/>
              <a:buFont typeface="Calibri"/>
              <a:buChar char="●"/>
            </a:pPr>
            <a:r>
              <a:rPr lang="en-US" sz="1100">
                <a:solidFill>
                  <a:schemeClr val="dk1"/>
                </a:solidFill>
              </a:rPr>
              <a:t>Start with understanding</a:t>
            </a:r>
            <a:endParaRPr sz="1100">
              <a:solidFill>
                <a:schemeClr val="dk1"/>
              </a:solidFill>
            </a:endParaRPr>
          </a:p>
          <a:p>
            <a:pPr indent="-298450" lvl="1" marL="914400" rtl="0" algn="l">
              <a:lnSpc>
                <a:spcPct val="115000"/>
              </a:lnSpc>
              <a:spcBef>
                <a:spcPts val="0"/>
              </a:spcBef>
              <a:spcAft>
                <a:spcPts val="0"/>
              </a:spcAft>
              <a:buClr>
                <a:schemeClr val="dk1"/>
              </a:buClr>
              <a:buSzPts val="1100"/>
              <a:buFont typeface="Calibri"/>
              <a:buChar char="○"/>
            </a:pPr>
            <a:r>
              <a:rPr lang="en-US" sz="1100">
                <a:solidFill>
                  <a:schemeClr val="dk1"/>
                </a:solidFill>
              </a:rPr>
              <a:t>If they can’t explain it, they can’t follow it</a:t>
            </a:r>
            <a:endParaRPr sz="1100">
              <a:solidFill>
                <a:schemeClr val="dk1"/>
              </a:solidFill>
            </a:endParaRPr>
          </a:p>
          <a:p>
            <a:pPr indent="-298450" lvl="0" marL="457200" rtl="0" algn="l">
              <a:lnSpc>
                <a:spcPct val="115000"/>
              </a:lnSpc>
              <a:spcBef>
                <a:spcPts val="0"/>
              </a:spcBef>
              <a:spcAft>
                <a:spcPts val="0"/>
              </a:spcAft>
              <a:buClr>
                <a:schemeClr val="dk1"/>
              </a:buClr>
              <a:buSzPts val="1100"/>
              <a:buFont typeface="Calibri"/>
              <a:buChar char="●"/>
            </a:pPr>
            <a:r>
              <a:rPr lang="en-US" sz="1100">
                <a:solidFill>
                  <a:schemeClr val="dk1"/>
                </a:solidFill>
              </a:rPr>
              <a:t>Beliefs + values matter</a:t>
            </a:r>
            <a:endParaRPr sz="1100">
              <a:solidFill>
                <a:schemeClr val="dk1"/>
              </a:solidFill>
            </a:endParaRPr>
          </a:p>
          <a:p>
            <a:pPr indent="-298450" lvl="1" marL="914400" rtl="0" algn="l">
              <a:lnSpc>
                <a:spcPct val="115000"/>
              </a:lnSpc>
              <a:spcBef>
                <a:spcPts val="0"/>
              </a:spcBef>
              <a:spcAft>
                <a:spcPts val="0"/>
              </a:spcAft>
              <a:buClr>
                <a:schemeClr val="dk1"/>
              </a:buClr>
              <a:buSzPts val="1100"/>
              <a:buFont typeface="Calibri"/>
              <a:buChar char="○"/>
            </a:pPr>
            <a:r>
              <a:rPr lang="en-US" sz="1100">
                <a:solidFill>
                  <a:schemeClr val="dk1"/>
                </a:solidFill>
              </a:rPr>
              <a:t>Misalignment = low adherence</a:t>
            </a:r>
            <a:endParaRPr sz="1100">
              <a:solidFill>
                <a:schemeClr val="dk1"/>
              </a:solidFill>
            </a:endParaRPr>
          </a:p>
          <a:p>
            <a:pPr indent="-298450" lvl="0" marL="457200" rtl="0" algn="l">
              <a:lnSpc>
                <a:spcPct val="115000"/>
              </a:lnSpc>
              <a:spcBef>
                <a:spcPts val="0"/>
              </a:spcBef>
              <a:spcAft>
                <a:spcPts val="0"/>
              </a:spcAft>
              <a:buClr>
                <a:schemeClr val="dk1"/>
              </a:buClr>
              <a:buSzPts val="1100"/>
              <a:buFont typeface="Calibri"/>
              <a:buChar char="●"/>
            </a:pPr>
            <a:r>
              <a:rPr lang="en-US" sz="1100">
                <a:solidFill>
                  <a:schemeClr val="dk1"/>
                </a:solidFill>
              </a:rPr>
              <a:t>Readiness to change</a:t>
            </a:r>
            <a:endParaRPr sz="1100">
              <a:solidFill>
                <a:schemeClr val="dk1"/>
              </a:solidFill>
            </a:endParaRPr>
          </a:p>
          <a:p>
            <a:pPr indent="-298450" lvl="1" marL="914400" rtl="0" algn="l">
              <a:lnSpc>
                <a:spcPct val="115000"/>
              </a:lnSpc>
              <a:spcBef>
                <a:spcPts val="0"/>
              </a:spcBef>
              <a:spcAft>
                <a:spcPts val="0"/>
              </a:spcAft>
              <a:buClr>
                <a:schemeClr val="dk1"/>
              </a:buClr>
              <a:buSzPts val="1100"/>
              <a:buFont typeface="Calibri"/>
              <a:buChar char="○"/>
            </a:pPr>
            <a:r>
              <a:rPr lang="en-US" sz="1100">
                <a:solidFill>
                  <a:schemeClr val="dk1"/>
                </a:solidFill>
              </a:rPr>
              <a:t>Meet them where they are</a:t>
            </a:r>
            <a:endParaRPr sz="1100">
              <a:solidFill>
                <a:schemeClr val="dk1"/>
              </a:solidFill>
            </a:endParaRPr>
          </a:p>
          <a:p>
            <a:pPr indent="-298450" lvl="0" marL="457200" rtl="0" algn="l">
              <a:lnSpc>
                <a:spcPct val="115000"/>
              </a:lnSpc>
              <a:spcBef>
                <a:spcPts val="0"/>
              </a:spcBef>
              <a:spcAft>
                <a:spcPts val="0"/>
              </a:spcAft>
              <a:buClr>
                <a:schemeClr val="dk1"/>
              </a:buClr>
              <a:buSzPts val="1100"/>
              <a:buFont typeface="Calibri"/>
              <a:buChar char="●"/>
            </a:pPr>
            <a:r>
              <a:rPr lang="en-US" sz="1100">
                <a:solidFill>
                  <a:schemeClr val="dk1"/>
                </a:solidFill>
              </a:rPr>
              <a:t>Self-efficacy</a:t>
            </a:r>
            <a:endParaRPr sz="1100">
              <a:solidFill>
                <a:schemeClr val="dk1"/>
              </a:solidFill>
            </a:endParaRPr>
          </a:p>
          <a:p>
            <a:pPr indent="-298450" lvl="1" marL="914400" rtl="0" algn="l">
              <a:lnSpc>
                <a:spcPct val="115000"/>
              </a:lnSpc>
              <a:spcBef>
                <a:spcPts val="0"/>
              </a:spcBef>
              <a:spcAft>
                <a:spcPts val="0"/>
              </a:spcAft>
              <a:buClr>
                <a:schemeClr val="dk1"/>
              </a:buClr>
              <a:buSzPts val="1100"/>
              <a:buFont typeface="Calibri"/>
              <a:buChar char="○"/>
            </a:pPr>
            <a:r>
              <a:rPr lang="en-US" sz="1100">
                <a:solidFill>
                  <a:schemeClr val="dk1"/>
                </a:solidFill>
              </a:rPr>
              <a:t>Confidence predicts follow-through</a:t>
            </a:r>
            <a:endParaRPr sz="1100">
              <a:solidFill>
                <a:schemeClr val="dk1"/>
              </a:solidFill>
            </a:endParaRPr>
          </a:p>
          <a:p>
            <a:pPr indent="-298450" lvl="0" marL="457200" rtl="0" algn="l">
              <a:lnSpc>
                <a:spcPct val="115000"/>
              </a:lnSpc>
              <a:spcBef>
                <a:spcPts val="0"/>
              </a:spcBef>
              <a:spcAft>
                <a:spcPts val="0"/>
              </a:spcAft>
              <a:buClr>
                <a:schemeClr val="dk1"/>
              </a:buClr>
              <a:buSzPts val="1100"/>
              <a:buFont typeface="Calibri"/>
              <a:buChar char="●"/>
            </a:pPr>
            <a:r>
              <a:rPr lang="en-US" sz="1100">
                <a:solidFill>
                  <a:schemeClr val="dk1"/>
                </a:solidFill>
              </a:rPr>
              <a:t>Environment</a:t>
            </a:r>
            <a:endParaRPr sz="1100">
              <a:solidFill>
                <a:schemeClr val="dk1"/>
              </a:solidFill>
            </a:endParaRPr>
          </a:p>
          <a:p>
            <a:pPr indent="-298450" lvl="1" marL="914400" rtl="0" algn="l">
              <a:lnSpc>
                <a:spcPct val="115000"/>
              </a:lnSpc>
              <a:spcBef>
                <a:spcPts val="0"/>
              </a:spcBef>
              <a:spcAft>
                <a:spcPts val="0"/>
              </a:spcAft>
              <a:buClr>
                <a:schemeClr val="dk1"/>
              </a:buClr>
              <a:buSzPts val="1100"/>
              <a:buFont typeface="Calibri"/>
              <a:buChar char="○"/>
            </a:pPr>
            <a:r>
              <a:rPr lang="en-US" sz="1100">
                <a:solidFill>
                  <a:schemeClr val="dk1"/>
                </a:solidFill>
              </a:rPr>
              <a:t>Access + time are often the real barriers</a:t>
            </a:r>
            <a:endParaRPr sz="1100">
              <a:solidFill>
                <a:schemeClr val="dk1"/>
              </a:solidFill>
            </a:endParaRPr>
          </a:p>
          <a:p>
            <a:pPr indent="-298450" lvl="0" marL="457200" rtl="0" algn="l">
              <a:lnSpc>
                <a:spcPct val="115000"/>
              </a:lnSpc>
              <a:spcBef>
                <a:spcPts val="0"/>
              </a:spcBef>
              <a:spcAft>
                <a:spcPts val="0"/>
              </a:spcAft>
              <a:buClr>
                <a:schemeClr val="dk1"/>
              </a:buClr>
              <a:buSzPts val="1100"/>
              <a:buFont typeface="Calibri"/>
              <a:buChar char="●"/>
            </a:pPr>
            <a:r>
              <a:rPr lang="en-US" sz="1100">
                <a:solidFill>
                  <a:schemeClr val="dk1"/>
                </a:solidFill>
              </a:rPr>
              <a:t>Psychological factors</a:t>
            </a:r>
            <a:endParaRPr sz="1100">
              <a:solidFill>
                <a:schemeClr val="dk1"/>
              </a:solidFill>
            </a:endParaRPr>
          </a:p>
          <a:p>
            <a:pPr indent="-298450" lvl="1" marL="914400" rtl="0" algn="l">
              <a:lnSpc>
                <a:spcPct val="115000"/>
              </a:lnSpc>
              <a:spcBef>
                <a:spcPts val="0"/>
              </a:spcBef>
              <a:spcAft>
                <a:spcPts val="0"/>
              </a:spcAft>
              <a:buClr>
                <a:schemeClr val="dk1"/>
              </a:buClr>
              <a:buSzPts val="1100"/>
              <a:buFont typeface="Calibri"/>
              <a:buChar char="○"/>
            </a:pPr>
            <a:r>
              <a:rPr lang="en-US" sz="1100">
                <a:solidFill>
                  <a:schemeClr val="dk1"/>
                </a:solidFill>
              </a:rPr>
              <a:t>Stress and eating behaviors impact adherence</a:t>
            </a:r>
            <a:endParaRPr sz="1100">
              <a:solidFill>
                <a:schemeClr val="dk1"/>
              </a:solidFill>
            </a:endParaRPr>
          </a:p>
          <a:p>
            <a:pPr indent="-298450" lvl="0" marL="457200" rtl="0" algn="l">
              <a:lnSpc>
                <a:spcPct val="115000"/>
              </a:lnSpc>
              <a:spcBef>
                <a:spcPts val="0"/>
              </a:spcBef>
              <a:spcAft>
                <a:spcPts val="0"/>
              </a:spcAft>
              <a:buClr>
                <a:schemeClr val="dk1"/>
              </a:buClr>
              <a:buSzPts val="1100"/>
              <a:buFont typeface="Calibri"/>
              <a:buChar char="●"/>
            </a:pPr>
            <a:r>
              <a:rPr lang="en-US" sz="1100">
                <a:solidFill>
                  <a:schemeClr val="dk1"/>
                </a:solidFill>
              </a:rPr>
              <a:t>Meds + symptoms</a:t>
            </a:r>
            <a:endParaRPr sz="1100">
              <a:solidFill>
                <a:schemeClr val="dk1"/>
              </a:solidFill>
            </a:endParaRPr>
          </a:p>
          <a:p>
            <a:pPr indent="-298450" lvl="1" marL="914400" rtl="0" algn="l">
              <a:lnSpc>
                <a:spcPct val="115000"/>
              </a:lnSpc>
              <a:spcBef>
                <a:spcPts val="0"/>
              </a:spcBef>
              <a:spcAft>
                <a:spcPts val="0"/>
              </a:spcAft>
              <a:buClr>
                <a:schemeClr val="dk1"/>
              </a:buClr>
              <a:buSzPts val="1100"/>
              <a:buFont typeface="Calibri"/>
              <a:buChar char="○"/>
            </a:pPr>
            <a:r>
              <a:rPr lang="en-US" sz="1100">
                <a:solidFill>
                  <a:schemeClr val="dk1"/>
                </a:solidFill>
              </a:rPr>
              <a:t>Side effects can derail even good plans</a:t>
            </a:r>
            <a:endParaRPr sz="1100">
              <a:solidFill>
                <a:schemeClr val="dk1"/>
              </a:solidFill>
            </a:endParaRPr>
          </a:p>
          <a:p>
            <a:pPr indent="-298450" lvl="0" marL="457200" rtl="0" algn="l">
              <a:lnSpc>
                <a:spcPct val="115000"/>
              </a:lnSpc>
              <a:spcBef>
                <a:spcPts val="0"/>
              </a:spcBef>
              <a:spcAft>
                <a:spcPts val="0"/>
              </a:spcAft>
              <a:buClr>
                <a:schemeClr val="dk1"/>
              </a:buClr>
              <a:buSzPts val="1100"/>
              <a:buFont typeface="Calibri"/>
              <a:buChar char="●"/>
            </a:pPr>
            <a:r>
              <a:rPr lang="en-US" sz="1100">
                <a:solidFill>
                  <a:schemeClr val="dk1"/>
                </a:solidFill>
              </a:rPr>
              <a:t>Big takeaway: identify barriers before adjusting the plan </a:t>
            </a:r>
            <a:endParaRPr sz="1100">
              <a:solidFill>
                <a:schemeClr val="dk1"/>
              </a:solidFill>
            </a:endParaRPr>
          </a:p>
          <a:p>
            <a:pPr indent="0" lvl="0" marL="0" rtl="0" algn="l">
              <a:spcBef>
                <a:spcPts val="1200"/>
              </a:spcBef>
              <a:spcAft>
                <a:spcPts val="0"/>
              </a:spcAft>
              <a:buNone/>
            </a:pPr>
            <a:r>
              <a:t/>
            </a:r>
            <a:endParaRPr/>
          </a:p>
        </p:txBody>
      </p:sp>
      <p:sp>
        <p:nvSpPr>
          <p:cNvPr id="1563" name="Google Shape;1563;p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Let’s talk about functional labs </a:t>
            </a:r>
            <a:r>
              <a:rPr i="1" lang="en-US" sz="1100">
                <a:solidFill>
                  <a:schemeClr val="dk1"/>
                </a:solidFill>
                <a:latin typeface="Arial"/>
                <a:ea typeface="Arial"/>
                <a:cs typeface="Arial"/>
                <a:sym typeface="Arial"/>
              </a:rPr>
              <a:t>and</a:t>
            </a:r>
            <a:r>
              <a:rPr lang="en-US" sz="1100">
                <a:solidFill>
                  <a:schemeClr val="dk1"/>
                </a:solidFill>
                <a:latin typeface="Arial"/>
                <a:ea typeface="Arial"/>
                <a:cs typeface="Arial"/>
                <a:sym typeface="Arial"/>
              </a:rPr>
              <a:t> DRI’s together (we discussed DRI’s in the last lecture)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DRIs = population-based → prevent deficiency, avoid toxicity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Not designed for optimal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labs = assess actual physiological status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Show how well nutrients are being used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00"/>
                </a:highlight>
                <a:latin typeface="Arial"/>
                <a:ea typeface="Arial"/>
                <a:cs typeface="Arial"/>
                <a:sym typeface="Arial"/>
              </a:rPr>
              <a:t>Key gap: intake ≠ status!!</a:t>
            </a:r>
            <a:endParaRPr sz="1100">
              <a:solidFill>
                <a:schemeClr val="dk1"/>
              </a:solidFill>
              <a:highlight>
                <a:srgbClr val="FFFF00"/>
              </a:highlight>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can meet RDA and still be suboptimal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Labs help personalize needs beyond DRI</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Especially with stress, inflammation, malabsorption, chronic disease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This is where functional nutrition becomes individualized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DRI = intake guidelines | Labs = functional status</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81" name="Google Shape;181;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4" name="Shape 1574"/>
        <p:cNvGrpSpPr/>
        <p:nvPr/>
      </p:nvGrpSpPr>
      <p:grpSpPr>
        <a:xfrm>
          <a:off x="0" y="0"/>
          <a:ext cx="0" cy="0"/>
          <a:chOff x="0" y="0"/>
          <a:chExt cx="0" cy="0"/>
        </a:xfrm>
      </p:grpSpPr>
      <p:sp>
        <p:nvSpPr>
          <p:cNvPr id="1575" name="Google Shape;1575;p14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During assessment, we can also use objective and subjective measures of compliance like:</a:t>
            </a:r>
            <a:br>
              <a:rPr lang="en-US"/>
            </a:br>
            <a:endParaRPr/>
          </a:p>
          <a:p>
            <a:pPr indent="0" lvl="0" marL="0" rtl="0" algn="l">
              <a:spcBef>
                <a:spcPts val="0"/>
              </a:spcBef>
              <a:spcAft>
                <a:spcPts val="0"/>
              </a:spcAft>
              <a:buNone/>
            </a:pPr>
            <a:r>
              <a:rPr lang="en-US"/>
              <a:t>Self reporting = food logs, recalls, check-ins</a:t>
            </a:r>
            <a:br>
              <a:rPr lang="en-US"/>
            </a:br>
            <a:endParaRPr/>
          </a:p>
          <a:p>
            <a:pPr indent="0" lvl="0" marL="0" rtl="0" algn="l">
              <a:spcBef>
                <a:spcPts val="0"/>
              </a:spcBef>
              <a:spcAft>
                <a:spcPts val="0"/>
              </a:spcAft>
              <a:buNone/>
            </a:pPr>
            <a:r>
              <a:rPr lang="en-US"/>
              <a:t>Behavioral markers = grocery habits, meal prep frequency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Clinical outlooks = labs, vitals, symptoms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and process metrics like % meals following the plan</a:t>
            </a:r>
            <a:endParaRPr/>
          </a:p>
        </p:txBody>
      </p:sp>
      <p:sp>
        <p:nvSpPr>
          <p:cNvPr id="1576" name="Google Shape;1576;p1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p14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As for the intervention phase, there are core evidence-based strategies we can emply including:</a:t>
            </a:r>
            <a:r>
              <a:rPr lang="en-US"/>
              <a:t> </a:t>
            </a:r>
            <a:br>
              <a:rPr lang="en-US"/>
            </a:br>
            <a:endParaRPr/>
          </a:p>
          <a:p>
            <a:pPr indent="-317500" lvl="0" marL="457200" rtl="0" algn="l">
              <a:spcBef>
                <a:spcPts val="0"/>
              </a:spcBef>
              <a:spcAft>
                <a:spcPts val="0"/>
              </a:spcAft>
              <a:buSzPts val="1400"/>
              <a:buChar char="●"/>
            </a:pPr>
            <a:r>
              <a:rPr lang="en-US"/>
              <a:t>Motivational interviewing</a:t>
            </a:r>
            <a:endParaRPr/>
          </a:p>
          <a:p>
            <a:pPr indent="-317500" lvl="0" marL="457200" rtl="0" algn="l">
              <a:spcBef>
                <a:spcPts val="0"/>
              </a:spcBef>
              <a:spcAft>
                <a:spcPts val="0"/>
              </a:spcAft>
              <a:buSzPts val="1400"/>
              <a:buChar char="●"/>
            </a:pPr>
            <a:r>
              <a:rPr lang="en-US"/>
              <a:t>Shared-decision making</a:t>
            </a:r>
            <a:endParaRPr/>
          </a:p>
          <a:p>
            <a:pPr indent="-317500" lvl="0" marL="457200" rtl="0" algn="l">
              <a:spcBef>
                <a:spcPts val="0"/>
              </a:spcBef>
              <a:spcAft>
                <a:spcPts val="0"/>
              </a:spcAft>
              <a:buSzPts val="1400"/>
              <a:buChar char="●"/>
            </a:pPr>
            <a:r>
              <a:rPr lang="en-US"/>
              <a:t>Simplification to reduce cognitive load</a:t>
            </a:r>
            <a:endParaRPr/>
          </a:p>
          <a:p>
            <a:pPr indent="-317500" lvl="0" marL="457200" rtl="0" algn="l">
              <a:spcBef>
                <a:spcPts val="0"/>
              </a:spcBef>
              <a:spcAft>
                <a:spcPts val="0"/>
              </a:spcAft>
              <a:buSzPts val="1400"/>
              <a:buChar char="●"/>
            </a:pPr>
            <a:r>
              <a:rPr lang="en-US"/>
              <a:t>Personalization which increases relevance</a:t>
            </a:r>
            <a:endParaRPr/>
          </a:p>
          <a:p>
            <a:pPr indent="-317500" lvl="0" marL="457200" rtl="0" algn="l">
              <a:spcBef>
                <a:spcPts val="0"/>
              </a:spcBef>
              <a:spcAft>
                <a:spcPts val="0"/>
              </a:spcAft>
              <a:buSzPts val="1400"/>
              <a:buChar char="●"/>
            </a:pPr>
            <a:r>
              <a:rPr lang="en-US"/>
              <a:t>Incremental change to avoid overwhelm</a:t>
            </a:r>
            <a:endParaRPr/>
          </a:p>
          <a:p>
            <a:pPr indent="-317500" lvl="0" marL="457200" rtl="0" algn="l">
              <a:spcBef>
                <a:spcPts val="0"/>
              </a:spcBef>
              <a:spcAft>
                <a:spcPts val="0"/>
              </a:spcAft>
              <a:buSzPts val="1400"/>
              <a:buChar char="●"/>
            </a:pPr>
            <a:r>
              <a:rPr lang="en-US"/>
              <a:t>and skill building to increase capability</a:t>
            </a:r>
            <a:endParaRPr/>
          </a:p>
        </p:txBody>
      </p:sp>
      <p:sp>
        <p:nvSpPr>
          <p:cNvPr id="1588" name="Google Shape;1588;p1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8" name="Shape 1598"/>
        <p:cNvGrpSpPr/>
        <p:nvPr/>
      </p:nvGrpSpPr>
      <p:grpSpPr>
        <a:xfrm>
          <a:off x="0" y="0"/>
          <a:ext cx="0" cy="0"/>
          <a:chOff x="0" y="0"/>
          <a:chExt cx="0" cy="0"/>
        </a:xfrm>
      </p:grpSpPr>
      <p:sp>
        <p:nvSpPr>
          <p:cNvPr id="1599" name="Google Shape;1599;p14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 can also use behavior change tools like - </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US"/>
              <a:t>SMART goals</a:t>
            </a:r>
            <a:endParaRPr/>
          </a:p>
          <a:p>
            <a:pPr indent="-317500" lvl="0" marL="457200" rtl="0" algn="l">
              <a:spcBef>
                <a:spcPts val="0"/>
              </a:spcBef>
              <a:spcAft>
                <a:spcPts val="0"/>
              </a:spcAft>
              <a:buSzPts val="1400"/>
              <a:buChar char="-"/>
            </a:pPr>
            <a:r>
              <a:rPr lang="en-US"/>
              <a:t>Habit stacking which helps to anchor new behavior</a:t>
            </a:r>
            <a:endParaRPr/>
          </a:p>
          <a:p>
            <a:pPr indent="-317500" lvl="0" marL="457200" rtl="0" algn="l">
              <a:spcBef>
                <a:spcPts val="0"/>
              </a:spcBef>
              <a:spcAft>
                <a:spcPts val="0"/>
              </a:spcAft>
              <a:buSzPts val="1400"/>
              <a:buChar char="-"/>
            </a:pPr>
            <a:r>
              <a:rPr lang="en-US"/>
              <a:t>use </a:t>
            </a:r>
            <a:r>
              <a:rPr lang="en-US"/>
              <a:t>environmental</a:t>
            </a:r>
            <a:r>
              <a:rPr lang="en-US"/>
              <a:t> cues which reduces reliance on willpower (I love Atomic Habits for this!)</a:t>
            </a:r>
            <a:endParaRPr/>
          </a:p>
          <a:p>
            <a:pPr indent="-317500" lvl="0" marL="457200" rtl="0" algn="l">
              <a:spcBef>
                <a:spcPts val="0"/>
              </a:spcBef>
              <a:spcAft>
                <a:spcPts val="0"/>
              </a:spcAft>
              <a:buSzPts val="1400"/>
              <a:buChar char="-"/>
            </a:pPr>
            <a:r>
              <a:rPr lang="en-US"/>
              <a:t>self-monitoring</a:t>
            </a:r>
            <a:endParaRPr/>
          </a:p>
          <a:p>
            <a:pPr indent="-317500" lvl="0" marL="457200" rtl="0" algn="l">
              <a:spcBef>
                <a:spcPts val="0"/>
              </a:spcBef>
              <a:spcAft>
                <a:spcPts val="0"/>
              </a:spcAft>
              <a:buSzPts val="1400"/>
              <a:buChar char="-"/>
            </a:pPr>
            <a:r>
              <a:rPr lang="en-US"/>
              <a:t>and positive reinforcement to help sustain motivation</a:t>
            </a:r>
            <a:endParaRPr/>
          </a:p>
        </p:txBody>
      </p:sp>
      <p:sp>
        <p:nvSpPr>
          <p:cNvPr id="1600" name="Google Shape;1600;p1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p1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Remember the stages of change </a:t>
            </a:r>
            <a:endParaRPr/>
          </a:p>
        </p:txBody>
      </p:sp>
      <p:sp>
        <p:nvSpPr>
          <p:cNvPr id="1612" name="Google Shape;1612;p1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1" name="Shape 1621"/>
        <p:cNvGrpSpPr/>
        <p:nvPr/>
      </p:nvGrpSpPr>
      <p:grpSpPr>
        <a:xfrm>
          <a:off x="0" y="0"/>
          <a:ext cx="0" cy="0"/>
          <a:chOff x="0" y="0"/>
          <a:chExt cx="0" cy="0"/>
        </a:xfrm>
      </p:grpSpPr>
      <p:sp>
        <p:nvSpPr>
          <p:cNvPr id="1622" name="Google Shape;1622;p14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 also need to identify and address common barriers. We all have them!</a:t>
            </a:r>
            <a:endParaRPr/>
          </a:p>
        </p:txBody>
      </p:sp>
      <p:sp>
        <p:nvSpPr>
          <p:cNvPr id="1623" name="Google Shape;1623;p1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2" name="Shape 1632"/>
        <p:cNvGrpSpPr/>
        <p:nvPr/>
      </p:nvGrpSpPr>
      <p:grpSpPr>
        <a:xfrm>
          <a:off x="0" y="0"/>
          <a:ext cx="0" cy="0"/>
          <a:chOff x="0" y="0"/>
          <a:chExt cx="0" cy="0"/>
        </a:xfrm>
      </p:grpSpPr>
      <p:sp>
        <p:nvSpPr>
          <p:cNvPr id="1633" name="Google Shape;1633;p15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When working with a client, we will monitor and adjust for long-term adherence. We need to stay adaptable! </a:t>
            </a:r>
            <a:endParaRPr/>
          </a:p>
          <a:p>
            <a:pPr indent="0" lvl="0" marL="0" rtl="0" algn="l">
              <a:spcBef>
                <a:spcPts val="0"/>
              </a:spcBef>
              <a:spcAft>
                <a:spcPts val="0"/>
              </a:spcAft>
              <a:buNone/>
            </a:pPr>
            <a:r>
              <a:t/>
            </a:r>
            <a:endParaRPr/>
          </a:p>
        </p:txBody>
      </p:sp>
      <p:sp>
        <p:nvSpPr>
          <p:cNvPr id="1634" name="Google Shape;1634;p1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p15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For monitoring and making adjustments long term, some language examples might look like (refer to slide)</a:t>
            </a:r>
            <a:endParaRPr/>
          </a:p>
        </p:txBody>
      </p:sp>
      <p:sp>
        <p:nvSpPr>
          <p:cNvPr id="1646" name="Google Shape;1646;p1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p15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a:t>In practice - </a:t>
            </a:r>
            <a:endParaRPr/>
          </a:p>
          <a:p>
            <a:pPr indent="-298450" lvl="0" marL="457200" rtl="0" algn="l">
              <a:lnSpc>
                <a:spcPct val="115000"/>
              </a:lnSpc>
              <a:spcBef>
                <a:spcPts val="1200"/>
              </a:spcBef>
              <a:spcAft>
                <a:spcPts val="0"/>
              </a:spcAft>
              <a:buClr>
                <a:schemeClr val="dk1"/>
              </a:buClr>
              <a:buSzPts val="1100"/>
              <a:buChar char="●"/>
            </a:pPr>
            <a:r>
              <a:rPr lang="en-US"/>
              <a:t>Don’t reduce compliance to motivation</a:t>
            </a:r>
            <a:endParaRPr/>
          </a:p>
          <a:p>
            <a:pPr indent="-298450" lvl="1" marL="914400" rtl="0" algn="l">
              <a:lnSpc>
                <a:spcPct val="115000"/>
              </a:lnSpc>
              <a:spcBef>
                <a:spcPts val="0"/>
              </a:spcBef>
              <a:spcAft>
                <a:spcPts val="0"/>
              </a:spcAft>
              <a:buClr>
                <a:schemeClr val="dk1"/>
              </a:buClr>
              <a:buSzPts val="1100"/>
              <a:buChar char="○"/>
            </a:pPr>
            <a:r>
              <a:rPr lang="en-US"/>
              <a:t>Environment and clarity are often the real drivers</a:t>
            </a:r>
            <a:endParaRPr/>
          </a:p>
          <a:p>
            <a:pPr indent="-298450" lvl="0" marL="457200" rtl="0" algn="l">
              <a:lnSpc>
                <a:spcPct val="115000"/>
              </a:lnSpc>
              <a:spcBef>
                <a:spcPts val="0"/>
              </a:spcBef>
              <a:spcAft>
                <a:spcPts val="0"/>
              </a:spcAft>
              <a:buClr>
                <a:schemeClr val="dk1"/>
              </a:buClr>
              <a:buSzPts val="1100"/>
              <a:buChar char="●"/>
            </a:pPr>
            <a:r>
              <a:rPr lang="en-US"/>
              <a:t>Early wins are powerful</a:t>
            </a:r>
            <a:endParaRPr/>
          </a:p>
          <a:p>
            <a:pPr indent="-298450" lvl="1" marL="914400" rtl="0" algn="l">
              <a:lnSpc>
                <a:spcPct val="115000"/>
              </a:lnSpc>
              <a:spcBef>
                <a:spcPts val="0"/>
              </a:spcBef>
              <a:spcAft>
                <a:spcPts val="0"/>
              </a:spcAft>
              <a:buClr>
                <a:schemeClr val="dk1"/>
              </a:buClr>
              <a:buSzPts val="1100"/>
              <a:buChar char="○"/>
            </a:pPr>
            <a:r>
              <a:rPr lang="en-US"/>
              <a:t>They build confidence and keep clients engaged</a:t>
            </a:r>
            <a:endParaRPr/>
          </a:p>
          <a:p>
            <a:pPr indent="-298450" lvl="0" marL="457200" rtl="0" algn="l">
              <a:lnSpc>
                <a:spcPct val="115000"/>
              </a:lnSpc>
              <a:spcBef>
                <a:spcPts val="0"/>
              </a:spcBef>
              <a:spcAft>
                <a:spcPts val="0"/>
              </a:spcAft>
              <a:buClr>
                <a:schemeClr val="dk1"/>
              </a:buClr>
              <a:buSzPts val="1100"/>
              <a:buChar char="●"/>
            </a:pPr>
            <a:r>
              <a:rPr lang="en-US"/>
              <a:t>Adherence changes over time</a:t>
            </a:r>
            <a:endParaRPr/>
          </a:p>
          <a:p>
            <a:pPr indent="-298450" lvl="1" marL="914400" rtl="0" algn="l">
              <a:lnSpc>
                <a:spcPct val="115000"/>
              </a:lnSpc>
              <a:spcBef>
                <a:spcPts val="0"/>
              </a:spcBef>
              <a:spcAft>
                <a:spcPts val="0"/>
              </a:spcAft>
              <a:buClr>
                <a:schemeClr val="dk1"/>
              </a:buClr>
              <a:buSzPts val="1100"/>
              <a:buChar char="○"/>
            </a:pPr>
            <a:r>
              <a:rPr lang="en-US"/>
              <a:t>Life happens → adjust, don’t blame</a:t>
            </a:r>
            <a:endParaRPr/>
          </a:p>
          <a:p>
            <a:pPr indent="-298450" lvl="0" marL="457200" rtl="0" algn="l">
              <a:lnSpc>
                <a:spcPct val="115000"/>
              </a:lnSpc>
              <a:spcBef>
                <a:spcPts val="0"/>
              </a:spcBef>
              <a:spcAft>
                <a:spcPts val="0"/>
              </a:spcAft>
              <a:buClr>
                <a:schemeClr val="dk1"/>
              </a:buClr>
              <a:buSzPts val="1100"/>
              <a:buChar char="●"/>
            </a:pPr>
            <a:r>
              <a:rPr lang="en-US"/>
              <a:t>Prioritize feasibility</a:t>
            </a:r>
            <a:endParaRPr/>
          </a:p>
          <a:p>
            <a:pPr indent="-298450" lvl="1" marL="914400" rtl="0" algn="l">
              <a:lnSpc>
                <a:spcPct val="115000"/>
              </a:lnSpc>
              <a:spcBef>
                <a:spcPts val="0"/>
              </a:spcBef>
              <a:spcAft>
                <a:spcPts val="0"/>
              </a:spcAft>
              <a:buClr>
                <a:schemeClr val="dk1"/>
              </a:buClr>
              <a:buSzPts val="1100"/>
              <a:buChar char="○"/>
            </a:pPr>
            <a:r>
              <a:rPr lang="en-US"/>
              <a:t>A “good” plan followed consistently beats a “perfect” plan that isn’t</a:t>
            </a:r>
            <a:endParaRPr/>
          </a:p>
          <a:p>
            <a:pPr indent="-298450" lvl="0" marL="457200" rtl="0" algn="l">
              <a:lnSpc>
                <a:spcPct val="115000"/>
              </a:lnSpc>
              <a:spcBef>
                <a:spcPts val="0"/>
              </a:spcBef>
              <a:spcAft>
                <a:spcPts val="0"/>
              </a:spcAft>
              <a:buClr>
                <a:schemeClr val="dk1"/>
              </a:buClr>
              <a:buSzPts val="1100"/>
              <a:buChar char="●"/>
            </a:pPr>
            <a:r>
              <a:rPr lang="en-US"/>
              <a:t>Big takeaway: design plans people can actually follow </a:t>
            </a:r>
            <a:endParaRPr/>
          </a:p>
          <a:p>
            <a:pPr indent="0" lvl="0" marL="0" rtl="0" algn="l">
              <a:spcBef>
                <a:spcPts val="1200"/>
              </a:spcBef>
              <a:spcAft>
                <a:spcPts val="0"/>
              </a:spcAft>
              <a:buNone/>
            </a:pPr>
            <a:r>
              <a:t/>
            </a:r>
            <a:endParaRPr/>
          </a:p>
        </p:txBody>
      </p:sp>
      <p:sp>
        <p:nvSpPr>
          <p:cNvPr id="1658" name="Google Shape;1658;p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7" name="Shape 1667"/>
        <p:cNvGrpSpPr/>
        <p:nvPr/>
      </p:nvGrpSpPr>
      <p:grpSpPr>
        <a:xfrm>
          <a:off x="0" y="0"/>
          <a:ext cx="0" cy="0"/>
          <a:chOff x="0" y="0"/>
          <a:chExt cx="0" cy="0"/>
        </a:xfrm>
      </p:grpSpPr>
      <p:sp>
        <p:nvSpPr>
          <p:cNvPr id="1668" name="Google Shape;1668;p1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69" name="Google Shape;1669;p15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1. Correct Answer: B</a:t>
            </a:r>
            <a:br>
              <a:rPr lang="en-US" sz="1200">
                <a:latin typeface="Calibri"/>
                <a:ea typeface="Calibri"/>
                <a:cs typeface="Calibri"/>
                <a:sym typeface="Calibri"/>
              </a:rPr>
            </a:br>
            <a:r>
              <a:rPr lang="en-US" sz="1200">
                <a:latin typeface="Calibri"/>
                <a:ea typeface="Calibri"/>
                <a:cs typeface="Calibri"/>
                <a:sym typeface="Calibri"/>
              </a:rPr>
              <a:t>Rationale: Culturally responsive care emphasizes adapting—not eliminating—traditional foods while maintaining therapeutic goals.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2. Correct Answer: C</a:t>
            </a:r>
            <a:endParaRPr/>
          </a:p>
          <a:p>
            <a:pPr indent="0" lvl="0" marL="0" rtl="0" algn="l">
              <a:spcBef>
                <a:spcPts val="0"/>
              </a:spcBef>
              <a:spcAft>
                <a:spcPts val="0"/>
              </a:spcAft>
              <a:buNone/>
            </a:pPr>
            <a:r>
              <a:rPr lang="en-US" sz="1200">
                <a:latin typeface="Calibri"/>
                <a:ea typeface="Calibri"/>
                <a:cs typeface="Calibri"/>
                <a:sym typeface="Calibri"/>
              </a:rPr>
              <a:t>Rationale: National guidelines (e.g., DRIs, ULs) establish safety and adequacy before personalization.</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3. Correct Answer: C</a:t>
            </a:r>
            <a:endParaRPr/>
          </a:p>
          <a:p>
            <a:pPr indent="0" lvl="0" marL="0" rtl="0" algn="l">
              <a:spcBef>
                <a:spcPts val="0"/>
              </a:spcBef>
              <a:spcAft>
                <a:spcPts val="0"/>
              </a:spcAft>
              <a:buNone/>
            </a:pPr>
            <a:r>
              <a:rPr lang="en-US" sz="1200">
                <a:latin typeface="Calibri"/>
                <a:ea typeface="Calibri"/>
                <a:cs typeface="Calibri"/>
                <a:sym typeface="Calibri"/>
              </a:rPr>
              <a:t>Rationale: The DASH diet consistently shows strong blood-pressure–lowering effects in randomized controlled trials.</a:t>
            </a: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p1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80" name="Google Shape;1680;p15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4.  Correct Answer: C</a:t>
            </a:r>
            <a:endParaRPr/>
          </a:p>
          <a:p>
            <a:pPr indent="0" lvl="0" marL="0" rtl="0" algn="l">
              <a:spcBef>
                <a:spcPts val="0"/>
              </a:spcBef>
              <a:spcAft>
                <a:spcPts val="0"/>
              </a:spcAft>
              <a:buNone/>
            </a:pPr>
            <a:r>
              <a:rPr lang="en-US" sz="1200">
                <a:latin typeface="Calibri"/>
                <a:ea typeface="Calibri"/>
                <a:cs typeface="Calibri"/>
                <a:sym typeface="Calibri"/>
              </a:rPr>
              <a:t>Rationale: Metformin is associated with reduced vitamin B12 absorption and neuropathy risk.</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5. Correct Answer: C</a:t>
            </a:r>
            <a:endParaRPr/>
          </a:p>
          <a:p>
            <a:pPr indent="0" lvl="0" marL="0" rtl="0" algn="l">
              <a:spcBef>
                <a:spcPts val="0"/>
              </a:spcBef>
              <a:spcAft>
                <a:spcPts val="0"/>
              </a:spcAft>
              <a:buNone/>
            </a:pPr>
            <a:r>
              <a:rPr lang="en-US" sz="1200">
                <a:latin typeface="Calibri"/>
                <a:ea typeface="Calibri"/>
                <a:cs typeface="Calibri"/>
                <a:sym typeface="Calibri"/>
              </a:rPr>
              <a:t>Rationale: A serum magnesium level &lt;1.8 mg/dL warrants intervention.</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6. Correct Answer: C</a:t>
            </a:r>
            <a:endParaRPr/>
          </a:p>
          <a:p>
            <a:pPr indent="0" lvl="0" marL="0" rtl="0" algn="l">
              <a:spcBef>
                <a:spcPts val="0"/>
              </a:spcBef>
              <a:spcAft>
                <a:spcPts val="0"/>
              </a:spcAft>
              <a:buNone/>
            </a:pPr>
            <a:r>
              <a:rPr lang="en-US" sz="1200">
                <a:latin typeface="Calibri"/>
                <a:ea typeface="Calibri"/>
                <a:cs typeface="Calibri"/>
                <a:sym typeface="Calibri"/>
              </a:rPr>
              <a:t>Rationale: Shared decision-making, simplification, and personalization improve adherence and sustainability.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Example in practice: </a:t>
            </a:r>
            <a:br>
              <a:rPr lang="en-US"/>
            </a:br>
            <a:br>
              <a:rPr lang="en-US"/>
            </a:br>
            <a:r>
              <a:rPr b="1" lang="en-US" sz="1100">
                <a:solidFill>
                  <a:schemeClr val="dk1"/>
                </a:solidFill>
                <a:latin typeface="Arial"/>
                <a:ea typeface="Arial"/>
                <a:cs typeface="Arial"/>
                <a:sym typeface="Arial"/>
              </a:rPr>
              <a:t>Vitamin D</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RDA (600 IU) often only gets levels to ~20–30 ng/mL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target = 40–60 ng/mL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Typically requires higher intake (1,000–4,000 IU/day)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Needs increase with:</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Obesity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Inflammation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sun exposure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B12</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RDA (2.4 mcg) prevents anemia only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range = 500–900 pg/mL for neurologic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dosing often much higher (10–500 mcg)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Increased needs with:</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Aging</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GI dysfunction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Medications (metformin, PPIs)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RDA ≠ optimal levels</a:t>
            </a:r>
            <a:endParaRPr/>
          </a:p>
        </p:txBody>
      </p:sp>
      <p:sp>
        <p:nvSpPr>
          <p:cNvPr id="190" name="Google Shape;190;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p15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1" name="Google Shape;1691;p1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Another practical example: </a:t>
            </a:r>
            <a:br>
              <a:rPr lang="en-US"/>
            </a:br>
            <a:br>
              <a:rPr lang="en-US"/>
            </a:br>
            <a:r>
              <a:rPr b="1" lang="en-US" sz="1100">
                <a:solidFill>
                  <a:schemeClr val="dk1"/>
                </a:solidFill>
                <a:latin typeface="Arial"/>
                <a:ea typeface="Arial"/>
                <a:cs typeface="Arial"/>
                <a:sym typeface="Arial"/>
              </a:rPr>
              <a:t>Folate (RBC Folate)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RDA (400 mcg) prevents neural tube defects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target &gt;600 ng/mL → supports methylation + DNA repair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Prefer:</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Food-based folate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5-MTHF (especially with SNPs or poor conversion)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Iron (Ferritin)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Functional range = 40–80 ng/mL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nuance: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ferritin can exist with normal hemoglobin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 ferritin ≠ always iron overload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Ferritin is also an acute phase reactant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Always interpret with CRP/inflammation markers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Intake needs vary by sex and life stage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00"/>
                </a:highlight>
                <a:latin typeface="Arial"/>
                <a:ea typeface="Arial"/>
                <a:cs typeface="Arial"/>
                <a:sym typeface="Arial"/>
              </a:rPr>
              <a:t>Big takeaway: context is everything with iron</a:t>
            </a:r>
            <a:endParaRPr sz="1100">
              <a:solidFill>
                <a:schemeClr val="dk1"/>
              </a:solidFill>
              <a:highlight>
                <a:srgbClr val="FFFF00"/>
              </a:highlight>
              <a:latin typeface="Arial"/>
              <a:ea typeface="Arial"/>
              <a:cs typeface="Arial"/>
              <a:sym typeface="Arial"/>
            </a:endParaRPr>
          </a:p>
          <a:p>
            <a:pPr indent="0" lvl="0" marL="0" rtl="0" algn="l">
              <a:spcBef>
                <a:spcPts val="1200"/>
              </a:spcBef>
              <a:spcAft>
                <a:spcPts val="0"/>
              </a:spcAft>
              <a:buNone/>
            </a:pPr>
            <a:r>
              <a:t/>
            </a:r>
            <a:endParaRPr/>
          </a:p>
        </p:txBody>
      </p:sp>
      <p:sp>
        <p:nvSpPr>
          <p:cNvPr id="204" name="Google Shape;204;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Magnesium</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Serum range: 2.0–2.3 mg/dL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RBC magnesium = more accurate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RDA doesn’t account for stress losses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intake often higher (400–600 mg/day)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Needs increase with:</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Stress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Exercise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Poor sleep</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Zinc</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Functional range: 80–120 μg/dL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RDA supports basic needs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dosing often 15–30 mg/day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Immune + hormone support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Important: balance with copper long-term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00"/>
                </a:highlight>
                <a:latin typeface="Arial"/>
                <a:ea typeface="Arial"/>
                <a:cs typeface="Arial"/>
                <a:sym typeface="Arial"/>
              </a:rPr>
              <a:t>Big takeaway: minerals are highly impacted by stress + depletion</a:t>
            </a:r>
            <a:endParaRPr sz="1100">
              <a:solidFill>
                <a:schemeClr val="dk1"/>
              </a:solidFill>
              <a:highlight>
                <a:srgbClr val="FFFF00"/>
              </a:highlight>
              <a:latin typeface="Arial"/>
              <a:ea typeface="Arial"/>
              <a:cs typeface="Arial"/>
              <a:sym typeface="Arial"/>
            </a:endParaRPr>
          </a:p>
          <a:p>
            <a:pPr indent="0" lvl="0" marL="0" rtl="0" algn="l">
              <a:spcBef>
                <a:spcPts val="1200"/>
              </a:spcBef>
              <a:spcAft>
                <a:spcPts val="0"/>
              </a:spcAft>
              <a:buNone/>
            </a:pPr>
            <a:r>
              <a:t/>
            </a:r>
            <a:endParaRPr/>
          </a:p>
        </p:txBody>
      </p:sp>
      <p:sp>
        <p:nvSpPr>
          <p:cNvPr id="218" name="Google Shape;21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These nutrients are tightly linked to thyroid function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Iodine (via thyroid markers)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RDA (150 mcg) prevents goiter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We assess sufficiency indirectly through thyroid labs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TSH ~0.5–2.0, optimal FT3</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More is not always better</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Excess iodine can worsen autoimmune thyroid conditions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Selenium</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Functional range: 110–150 μg/L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Critical for T4 → T3 conversion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support often 100–200 mcg/day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Important: narrow therapeutic window</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Too much can be harmful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thyroid nutrients require balance, not just adequacy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More iodine ≠ better, especially in autoimmunity</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232" name="Google Shape;23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These are great examples where DRIs don’t reflect functional needs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Omega-3 Fatty Acids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No true RDA for EPA/DHA → only AI for ALA (Alpha-linolenic acid = omega-3)</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ALA does not effectively convert to EPA/DHA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target: Omega-3 Index 8–12%</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Typically requires 1–3 g/day EPA + DHA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role: anti-inflammatory support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Protein (indirect markers)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Functional markers: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Albumin (4.5–5.0)</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BUN (10–16)</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RDA (0.8 g/kg) prevents deficiency only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intake: ~1.0–1.2 g/kg/day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Needs increase with:</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Aging</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Illness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Exercise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Labs reflect long-term protein adequacy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00"/>
                </a:highlight>
                <a:latin typeface="Arial"/>
                <a:ea typeface="Arial"/>
                <a:cs typeface="Arial"/>
                <a:sym typeface="Arial"/>
              </a:rPr>
              <a:t>Big takeaway: intake must match physiological demand</a:t>
            </a:r>
            <a:endParaRPr sz="1100">
              <a:solidFill>
                <a:schemeClr val="dk1"/>
              </a:solidFill>
              <a:highlight>
                <a:srgbClr val="FFFF00"/>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ALA ≠ EPA/DHA | Protein RDA ≠ optimal intake</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246" name="Google Shape;24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 covered some of domain 4 in the last presentation and we’ll wrap it up here. These topics are BIG and full careers within themselves so it is hard to cover them in their </a:t>
            </a:r>
            <a:r>
              <a:rPr lang="en-US"/>
              <a:t>entirety</a:t>
            </a:r>
            <a:r>
              <a:rPr lang="en-US"/>
              <a:t> in just 1 powerpoint. Domain 4 also covers nutritional </a:t>
            </a:r>
            <a:r>
              <a:rPr lang="en-US"/>
              <a:t>assessment</a:t>
            </a:r>
            <a:r>
              <a:rPr lang="en-US"/>
              <a:t> through labs and SNP </a:t>
            </a:r>
            <a:r>
              <a:rPr lang="en-US"/>
              <a:t>evaluations</a:t>
            </a:r>
            <a:r>
              <a:rPr lang="en-US"/>
              <a:t>. </a:t>
            </a:r>
            <a:br>
              <a:rPr lang="en-US"/>
            </a:br>
            <a:br>
              <a:rPr lang="en-US"/>
            </a:br>
            <a:r>
              <a:rPr lang="en-US"/>
              <a:t>The original PP was missing slides for “Identification of abnormal labs  that require medical referral” so we added those. Good looking out, Kim Fischer!</a:t>
            </a:r>
            <a:endParaRPr/>
          </a:p>
        </p:txBody>
      </p:sp>
      <p:sp>
        <p:nvSpPr>
          <p:cNvPr id="63" name="Google Shape;6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dive into </a:t>
            </a:r>
            <a:r>
              <a:rPr lang="en-US"/>
              <a:t>functional testing!</a:t>
            </a:r>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Functional testing = deeper look at physiology, not diagnosis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Used to identify early imbalances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Before disease develops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areas assessed:</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Nutrient status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Gut health</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Detox pathways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Stress + hormone patterns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Always connect results to:</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Diet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Lifestyle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Guides personalized nutrition + lifestyle strategies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Important boundary: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These tests are not diagnostic</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Must be interpreted with conventional labs + clinical history + symptoms</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270" name="Google Shape;270;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look at the OATs (organic acids) test</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OAT = snapshot of cellular metabolism</a:t>
            </a:r>
            <a:endParaRPr/>
          </a:p>
          <a:p>
            <a:pPr indent="0" lvl="0" marL="0" rtl="0" algn="l">
              <a:spcBef>
                <a:spcPts val="0"/>
              </a:spcBef>
              <a:spcAft>
                <a:spcPts val="0"/>
              </a:spcAft>
              <a:buClr>
                <a:schemeClr val="dk1"/>
              </a:buClr>
              <a:buSzPts val="1100"/>
              <a:buFont typeface="Arial"/>
              <a:buNone/>
            </a:pPr>
            <a:r>
              <a:rPr lang="en-US"/>
              <a:t>Evaluates:</a:t>
            </a:r>
            <a:endParaRPr/>
          </a:p>
          <a:p>
            <a:pPr indent="-298450" lvl="0" marL="457200" rtl="0" algn="l">
              <a:lnSpc>
                <a:spcPct val="115000"/>
              </a:lnSpc>
              <a:spcBef>
                <a:spcPts val="1200"/>
              </a:spcBef>
              <a:spcAft>
                <a:spcPts val="0"/>
              </a:spcAft>
              <a:buClr>
                <a:schemeClr val="dk1"/>
              </a:buClr>
              <a:buSzPts val="1100"/>
              <a:buChar char="●"/>
            </a:pPr>
            <a:r>
              <a:rPr lang="en-US"/>
              <a:t>Mitochondrial function</a:t>
            </a:r>
            <a:endParaRPr/>
          </a:p>
          <a:p>
            <a:pPr indent="-298450" lvl="0" marL="457200" rtl="0" algn="l">
              <a:lnSpc>
                <a:spcPct val="115000"/>
              </a:lnSpc>
              <a:spcBef>
                <a:spcPts val="0"/>
              </a:spcBef>
              <a:spcAft>
                <a:spcPts val="0"/>
              </a:spcAft>
              <a:buClr>
                <a:schemeClr val="dk1"/>
              </a:buClr>
              <a:buSzPts val="1100"/>
              <a:buChar char="●"/>
            </a:pPr>
            <a:r>
              <a:rPr lang="en-US"/>
              <a:t>Nutrient status (especially B vitamins)</a:t>
            </a:r>
            <a:endParaRPr/>
          </a:p>
          <a:p>
            <a:pPr indent="-298450" lvl="0" marL="457200" rtl="0" algn="l">
              <a:lnSpc>
                <a:spcPct val="115000"/>
              </a:lnSpc>
              <a:spcBef>
                <a:spcPts val="0"/>
              </a:spcBef>
              <a:spcAft>
                <a:spcPts val="0"/>
              </a:spcAft>
              <a:buClr>
                <a:schemeClr val="dk1"/>
              </a:buClr>
              <a:buSzPts val="1100"/>
              <a:buChar char="●"/>
            </a:pPr>
            <a:r>
              <a:rPr lang="en-US"/>
              <a:t>Neurotransmitter activity</a:t>
            </a:r>
            <a:endParaRPr/>
          </a:p>
          <a:p>
            <a:pPr indent="-298450" lvl="0" marL="457200" rtl="0" algn="l">
              <a:lnSpc>
                <a:spcPct val="115000"/>
              </a:lnSpc>
              <a:spcBef>
                <a:spcPts val="0"/>
              </a:spcBef>
              <a:spcAft>
                <a:spcPts val="0"/>
              </a:spcAft>
              <a:buClr>
                <a:schemeClr val="dk1"/>
              </a:buClr>
              <a:buSzPts val="1100"/>
              <a:buChar char="●"/>
            </a:pPr>
            <a:r>
              <a:rPr lang="en-US"/>
              <a:t>Gut microbial byproducts</a:t>
            </a:r>
            <a:endParaRPr/>
          </a:p>
          <a:p>
            <a:pPr indent="-298450" lvl="0" marL="457200" rtl="0" algn="l">
              <a:lnSpc>
                <a:spcPct val="115000"/>
              </a:lnSpc>
              <a:spcBef>
                <a:spcPts val="0"/>
              </a:spcBef>
              <a:spcAft>
                <a:spcPts val="0"/>
              </a:spcAft>
              <a:buClr>
                <a:schemeClr val="dk1"/>
              </a:buClr>
              <a:buSzPts val="1100"/>
              <a:buChar char="●"/>
            </a:pPr>
            <a:r>
              <a:rPr lang="en-US"/>
              <a:t>Detox pathways</a:t>
            </a:r>
            <a:endParaRPr/>
          </a:p>
          <a:p>
            <a:pPr indent="0" lvl="0" marL="0" rtl="0" algn="l">
              <a:lnSpc>
                <a:spcPct val="115000"/>
              </a:lnSpc>
              <a:spcBef>
                <a:spcPts val="1200"/>
              </a:spcBef>
              <a:spcAft>
                <a:spcPts val="0"/>
              </a:spcAft>
              <a:buClr>
                <a:schemeClr val="dk1"/>
              </a:buClr>
              <a:buSzPts val="1100"/>
              <a:buFont typeface="Arial"/>
              <a:buNone/>
            </a:pPr>
            <a:r>
              <a:rPr lang="en-US"/>
              <a:t>Key marker groups:</a:t>
            </a:r>
            <a:endParaRPr/>
          </a:p>
          <a:p>
            <a:pPr indent="-298450" lvl="0" marL="457200" rtl="0" algn="l">
              <a:lnSpc>
                <a:spcPct val="115000"/>
              </a:lnSpc>
              <a:spcBef>
                <a:spcPts val="1200"/>
              </a:spcBef>
              <a:spcAft>
                <a:spcPts val="0"/>
              </a:spcAft>
              <a:buClr>
                <a:schemeClr val="dk1"/>
              </a:buClr>
              <a:buSzPts val="1100"/>
              <a:buChar char="●"/>
            </a:pPr>
            <a:r>
              <a:rPr lang="en-US"/>
              <a:t>Energy markers (glycolysis/TCA)</a:t>
            </a:r>
            <a:br>
              <a:rPr lang="en-US"/>
            </a:br>
            <a:r>
              <a:rPr lang="en-US"/>
              <a:t> → Mitochondrial efficiency</a:t>
            </a:r>
            <a:endParaRPr/>
          </a:p>
          <a:p>
            <a:pPr indent="-298450" lvl="0" marL="457200" rtl="0" algn="l">
              <a:lnSpc>
                <a:spcPct val="115000"/>
              </a:lnSpc>
              <a:spcBef>
                <a:spcPts val="0"/>
              </a:spcBef>
              <a:spcAft>
                <a:spcPts val="0"/>
              </a:spcAft>
              <a:buClr>
                <a:schemeClr val="dk1"/>
              </a:buClr>
              <a:buSzPts val="1100"/>
              <a:buChar char="●"/>
            </a:pPr>
            <a:r>
              <a:rPr lang="en-US"/>
              <a:t>Lactate/pyruvate</a:t>
            </a:r>
            <a:br>
              <a:rPr lang="en-US"/>
            </a:br>
            <a:r>
              <a:rPr lang="en-US"/>
              <a:t> → Anaerobic metabolism, oxidative stress</a:t>
            </a:r>
            <a:endParaRPr/>
          </a:p>
          <a:p>
            <a:pPr indent="-298450" lvl="0" marL="457200" rtl="0" algn="l">
              <a:lnSpc>
                <a:spcPct val="115000"/>
              </a:lnSpc>
              <a:spcBef>
                <a:spcPts val="0"/>
              </a:spcBef>
              <a:spcAft>
                <a:spcPts val="0"/>
              </a:spcAft>
              <a:buClr>
                <a:schemeClr val="dk1"/>
              </a:buClr>
              <a:buSzPts val="1100"/>
              <a:buChar char="●"/>
            </a:pPr>
            <a:r>
              <a:rPr lang="en-US"/>
              <a:t>B-vitamin markers</a:t>
            </a:r>
            <a:br>
              <a:rPr lang="en-US"/>
            </a:br>
            <a:r>
              <a:rPr lang="en-US"/>
              <a:t> → Cofactor sufficiency for enzymes</a:t>
            </a:r>
            <a:endParaRPr/>
          </a:p>
          <a:p>
            <a:pPr indent="-298450" lvl="0" marL="457200" rtl="0" algn="l">
              <a:lnSpc>
                <a:spcPct val="115000"/>
              </a:lnSpc>
              <a:spcBef>
                <a:spcPts val="0"/>
              </a:spcBef>
              <a:spcAft>
                <a:spcPts val="0"/>
              </a:spcAft>
              <a:buClr>
                <a:schemeClr val="dk1"/>
              </a:buClr>
              <a:buSzPts val="1100"/>
              <a:buChar char="●"/>
            </a:pPr>
            <a:r>
              <a:rPr lang="en-US"/>
              <a:t>Microbial metabolites</a:t>
            </a:r>
            <a:br>
              <a:rPr lang="en-US"/>
            </a:br>
            <a:r>
              <a:rPr lang="en-US"/>
              <a:t> → Dysbiosis, gut–brain connection</a:t>
            </a:r>
            <a:endParaRPr/>
          </a:p>
          <a:p>
            <a:pPr indent="-298450" lvl="0" marL="457200" rtl="0" algn="l">
              <a:lnSpc>
                <a:spcPct val="115000"/>
              </a:lnSpc>
              <a:spcBef>
                <a:spcPts val="0"/>
              </a:spcBef>
              <a:spcAft>
                <a:spcPts val="0"/>
              </a:spcAft>
              <a:buClr>
                <a:schemeClr val="dk1"/>
              </a:buClr>
              <a:buSzPts val="1100"/>
              <a:buChar char="●"/>
            </a:pPr>
            <a:r>
              <a:rPr lang="en-US"/>
              <a:t>Detox intermediates</a:t>
            </a:r>
            <a:br>
              <a:rPr lang="en-US"/>
            </a:br>
            <a:r>
              <a:rPr lang="en-US"/>
              <a:t> → Phase I vs Phase II balance</a:t>
            </a:r>
            <a:endParaRPr/>
          </a:p>
          <a:p>
            <a:pPr indent="-298450" lvl="0" marL="457200" rtl="0" algn="l">
              <a:lnSpc>
                <a:spcPct val="115000"/>
              </a:lnSpc>
              <a:spcBef>
                <a:spcPts val="0"/>
              </a:spcBef>
              <a:spcAft>
                <a:spcPts val="0"/>
              </a:spcAft>
              <a:buClr>
                <a:schemeClr val="dk1"/>
              </a:buClr>
              <a:buSzPts val="1100"/>
              <a:buChar char="●"/>
            </a:pPr>
            <a:r>
              <a:rPr lang="en-US"/>
              <a:t>Neurotransmitter metabolites</a:t>
            </a:r>
            <a:br>
              <a:rPr lang="en-US"/>
            </a:br>
            <a:r>
              <a:rPr lang="en-US"/>
              <a:t> → Dopamine, serotonin → mood, focus, stress</a:t>
            </a:r>
            <a:endParaRPr/>
          </a:p>
          <a:p>
            <a:pPr indent="0" lvl="0" marL="0" rtl="0" algn="l">
              <a:lnSpc>
                <a:spcPct val="115000"/>
              </a:lnSpc>
              <a:spcBef>
                <a:spcPts val="1200"/>
              </a:spcBef>
              <a:spcAft>
                <a:spcPts val="0"/>
              </a:spcAft>
              <a:buClr>
                <a:schemeClr val="dk1"/>
              </a:buClr>
              <a:buSzPts val="1100"/>
              <a:buFont typeface="Arial"/>
              <a:buNone/>
            </a:pPr>
            <a:r>
              <a:rPr lang="en-US"/>
              <a:t>Big picture: OAT helps connect metabolism + gut + brain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79" name="Google Shape;279;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OAT = sensitive tool for early imbalances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Strengths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Detects subclinical nutrient gaps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Helpful for fatigue, cognitive, metabolic issues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Can show issues despite “normal” labs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Limitations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Snapshot in time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Affected by diet, supplements, exercise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Requires pattern recognition</a:t>
            </a:r>
            <a:endParaRPr/>
          </a:p>
        </p:txBody>
      </p:sp>
      <p:sp>
        <p:nvSpPr>
          <p:cNvPr id="290" name="Google Shape;290;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9" name="Google Shape;299;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Sample case where OATs can be helpful - </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(read over case on page)</a:t>
            </a:r>
            <a:endParaRPr sz="1100">
              <a:latin typeface="Arial"/>
              <a:ea typeface="Arial"/>
              <a:cs typeface="Arial"/>
              <a:sym typeface="Arial"/>
            </a:endParaRPr>
          </a:p>
          <a:p>
            <a:pPr indent="0" lvl="0" marL="0" rtl="0" algn="l">
              <a:spcBef>
                <a:spcPts val="0"/>
              </a:spcBef>
              <a:spcAft>
                <a:spcPts val="0"/>
              </a:spcAft>
              <a:buSzPts val="1100"/>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OAT reveals: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Low mitochondrial function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B6 insufficiency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Oxidative stress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Reduced detox capacity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Interventions: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Increase B-rich foods + targeted support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Add magnesium, riboflavin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Support mitochondria (protein + antioxidants)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Pull back on high-intensity exercise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Prioritize sleep</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Always monitor for red flags: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Progressive weakness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Neurologic symptoms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Lactic acidosis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Big takeaway: functional testing fills the gaps conventional labs miss</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Another functional lab that is a great assess to your tool kit is comprehensive stool testing</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Evaluates: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Digestion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Microbiome balance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Inflammation + immune activity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Gut barrier integrity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SCFA production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Key markers: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Elastase → pancreatic output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Fecal fat → fat digestion/bile flow</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SCFAs → fiber fermentation, colon health</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Commensals → diversity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Opportunists → dysbiosis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Calprotectin → inflammation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sIgA → immune status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Zonulin → permeability (when included)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Big takeaway: connects digestion + microbiome + immune function</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309" name="Google Shape;309;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Stool test = strong tool for GI insight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Strengths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Direct look at digestion + gut 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Connects digestion → absorption → nutrient status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Helpful in autoimmune, inflammatory, metabolic cases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Limitations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Organisms don’t always equal symptoms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Must interpret in context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Influenced by: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Diet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Probiotics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Antimicrobials</a:t>
            </a:r>
            <a:endParaRPr/>
          </a:p>
        </p:txBody>
      </p:sp>
      <p:sp>
        <p:nvSpPr>
          <p:cNvPr id="320" name="Google Shape;320;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9" name="Google Shape;329;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Here’s a great example of a stool analysis in action - (read case on page)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Classic gut dysfunction pattern</a:t>
            </a:r>
            <a:endParaRPr sz="1100">
              <a:latin typeface="Arial"/>
              <a:ea typeface="Arial"/>
              <a:cs typeface="Arial"/>
              <a:sym typeface="Arial"/>
            </a:endParaRPr>
          </a:p>
          <a:p>
            <a:pPr indent="0" lvl="0" marL="0" rtl="0" algn="l">
              <a:spcBef>
                <a:spcPts val="0"/>
              </a:spcBef>
              <a:spcAft>
                <a:spcPts val="0"/>
              </a:spcAft>
              <a:buSzPts val="1100"/>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Stool shows: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Low elastase → poor digestion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Low SCFAs → low fiber fermentation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High opportunists → dysbiosis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Low sIgA → weak gut immunity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Normal calprotectin → no active inflammation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Interpretation: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Digestive insufficiency + dysbiosis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Not an acute inflammatory condition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Interventions: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Slowly increase fiber diversity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Support digestion (bitters, enzymes)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Add fermented foods gradually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Focus on stress during meals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Watch for red flags: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High calprotectin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Blood in stool</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Unintentional weight loss</a:t>
            </a:r>
            <a:endParaRPr sz="1100">
              <a:latin typeface="Arial"/>
              <a:ea typeface="Arial"/>
              <a:cs typeface="Arial"/>
              <a:sym typeface="Arial"/>
            </a:endParaRPr>
          </a:p>
          <a:p>
            <a:pPr indent="0" lvl="0" marL="0" rtl="0" algn="l">
              <a:spcBef>
                <a:spcPts val="1200"/>
              </a:spcBef>
              <a:spcAft>
                <a:spcPts val="0"/>
              </a:spcAft>
              <a:buNone/>
            </a:pPr>
            <a:r>
              <a:t/>
            </a:r>
            <a:endParaRPr b="1" sz="1100">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 also have saliva testing for adrenals and hormones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Saliva testing = free &amp; bioavailable hormones</a:t>
            </a:r>
            <a:endParaRPr/>
          </a:p>
          <a:p>
            <a:pPr indent="0" lvl="0" marL="0" rtl="0" algn="l">
              <a:spcBef>
                <a:spcPts val="0"/>
              </a:spcBef>
              <a:spcAft>
                <a:spcPts val="0"/>
              </a:spcAft>
              <a:buNone/>
            </a:pPr>
            <a:r>
              <a:t/>
            </a:r>
            <a:endParaRPr b="1"/>
          </a:p>
          <a:p>
            <a:pPr indent="0" lvl="0" marL="0" rtl="0" algn="l">
              <a:spcBef>
                <a:spcPts val="0"/>
              </a:spcBef>
              <a:spcAft>
                <a:spcPts val="0"/>
              </a:spcAft>
              <a:buClr>
                <a:schemeClr val="dk1"/>
              </a:buClr>
              <a:buSzPts val="1100"/>
              <a:buFont typeface="Arial"/>
              <a:buNone/>
            </a:pPr>
            <a:r>
              <a:rPr b="1" lang="en-US"/>
              <a:t>Key focus:</a:t>
            </a:r>
            <a:endParaRPr b="1"/>
          </a:p>
          <a:p>
            <a:pPr indent="-298450" lvl="0" marL="457200" rtl="0" algn="l">
              <a:lnSpc>
                <a:spcPct val="115000"/>
              </a:lnSpc>
              <a:spcBef>
                <a:spcPts val="1200"/>
              </a:spcBef>
              <a:spcAft>
                <a:spcPts val="0"/>
              </a:spcAft>
              <a:buClr>
                <a:schemeClr val="dk1"/>
              </a:buClr>
              <a:buSzPts val="1100"/>
              <a:buChar char="●"/>
            </a:pPr>
            <a:r>
              <a:rPr lang="en-US"/>
              <a:t>Cortisol rhythm</a:t>
            </a:r>
            <a:endParaRPr/>
          </a:p>
          <a:p>
            <a:pPr indent="-298450" lvl="0" marL="457200" rtl="0" algn="l">
              <a:lnSpc>
                <a:spcPct val="115000"/>
              </a:lnSpc>
              <a:spcBef>
                <a:spcPts val="0"/>
              </a:spcBef>
              <a:spcAft>
                <a:spcPts val="0"/>
              </a:spcAft>
              <a:buClr>
                <a:schemeClr val="dk1"/>
              </a:buClr>
              <a:buSzPts val="1100"/>
              <a:buChar char="●"/>
            </a:pPr>
            <a:r>
              <a:rPr lang="en-US"/>
              <a:t>HPA axis function</a:t>
            </a:r>
            <a:endParaRPr/>
          </a:p>
          <a:p>
            <a:pPr indent="-298450" lvl="0" marL="457200" rtl="0" algn="l">
              <a:lnSpc>
                <a:spcPct val="115000"/>
              </a:lnSpc>
              <a:spcBef>
                <a:spcPts val="0"/>
              </a:spcBef>
              <a:spcAft>
                <a:spcPts val="0"/>
              </a:spcAft>
              <a:buClr>
                <a:schemeClr val="dk1"/>
              </a:buClr>
              <a:buSzPts val="1100"/>
              <a:buChar char="●"/>
            </a:pPr>
            <a:r>
              <a:rPr lang="en-US"/>
              <a:t>Sex hormone balance</a:t>
            </a:r>
            <a:endParaRPr/>
          </a:p>
          <a:p>
            <a:pPr indent="0" lvl="0" marL="0" rtl="0" algn="l">
              <a:lnSpc>
                <a:spcPct val="115000"/>
              </a:lnSpc>
              <a:spcBef>
                <a:spcPts val="1200"/>
              </a:spcBef>
              <a:spcAft>
                <a:spcPts val="0"/>
              </a:spcAft>
              <a:buClr>
                <a:schemeClr val="dk1"/>
              </a:buClr>
              <a:buSzPts val="1100"/>
              <a:buFont typeface="Arial"/>
              <a:buNone/>
            </a:pPr>
            <a:r>
              <a:rPr lang="en-US"/>
              <a:t>Cortisol pattern:</a:t>
            </a:r>
            <a:endParaRPr/>
          </a:p>
          <a:p>
            <a:pPr indent="-298450" lvl="0" marL="457200" rtl="0" algn="l">
              <a:lnSpc>
                <a:spcPct val="115000"/>
              </a:lnSpc>
              <a:spcBef>
                <a:spcPts val="1200"/>
              </a:spcBef>
              <a:spcAft>
                <a:spcPts val="0"/>
              </a:spcAft>
              <a:buClr>
                <a:schemeClr val="dk1"/>
              </a:buClr>
              <a:buSzPts val="1100"/>
              <a:buChar char="●"/>
            </a:pPr>
            <a:r>
              <a:rPr lang="en-US"/>
              <a:t>Morning → energy, wake-up signal</a:t>
            </a:r>
            <a:endParaRPr/>
          </a:p>
          <a:p>
            <a:pPr indent="-298450" lvl="0" marL="457200" rtl="0" algn="l">
              <a:lnSpc>
                <a:spcPct val="115000"/>
              </a:lnSpc>
              <a:spcBef>
                <a:spcPts val="0"/>
              </a:spcBef>
              <a:spcAft>
                <a:spcPts val="0"/>
              </a:spcAft>
              <a:buClr>
                <a:schemeClr val="dk1"/>
              </a:buClr>
              <a:buSzPts val="1100"/>
              <a:buChar char="●"/>
            </a:pPr>
            <a:r>
              <a:rPr lang="en-US"/>
              <a:t>Midday → stress resilience</a:t>
            </a:r>
            <a:endParaRPr/>
          </a:p>
          <a:p>
            <a:pPr indent="-298450" lvl="0" marL="457200" rtl="0" algn="l">
              <a:lnSpc>
                <a:spcPct val="115000"/>
              </a:lnSpc>
              <a:spcBef>
                <a:spcPts val="0"/>
              </a:spcBef>
              <a:spcAft>
                <a:spcPts val="0"/>
              </a:spcAft>
              <a:buClr>
                <a:schemeClr val="dk1"/>
              </a:buClr>
              <a:buSzPts val="1100"/>
              <a:buChar char="●"/>
            </a:pPr>
            <a:r>
              <a:rPr lang="en-US"/>
              <a:t>Evening → wind-down, sleep prep</a:t>
            </a:r>
            <a:endParaRPr/>
          </a:p>
          <a:p>
            <a:pPr indent="-298450" lvl="0" marL="457200" rtl="0" algn="l">
              <a:lnSpc>
                <a:spcPct val="115000"/>
              </a:lnSpc>
              <a:spcBef>
                <a:spcPts val="0"/>
              </a:spcBef>
              <a:spcAft>
                <a:spcPts val="0"/>
              </a:spcAft>
              <a:buClr>
                <a:schemeClr val="dk1"/>
              </a:buClr>
              <a:buSzPts val="1100"/>
              <a:buChar char="●"/>
            </a:pPr>
            <a:r>
              <a:rPr lang="en-US"/>
              <a:t>Rhythm overall → adaptability</a:t>
            </a:r>
            <a:endParaRPr/>
          </a:p>
          <a:p>
            <a:pPr indent="0" lvl="0" marL="0" rtl="0" algn="l">
              <a:lnSpc>
                <a:spcPct val="115000"/>
              </a:lnSpc>
              <a:spcBef>
                <a:spcPts val="1200"/>
              </a:spcBef>
              <a:spcAft>
                <a:spcPts val="0"/>
              </a:spcAft>
              <a:buClr>
                <a:schemeClr val="dk1"/>
              </a:buClr>
              <a:buSzPts val="1100"/>
              <a:buFont typeface="Arial"/>
              <a:buNone/>
            </a:pPr>
            <a:r>
              <a:rPr lang="en-US"/>
              <a:t>Other markers:</a:t>
            </a:r>
            <a:endParaRPr/>
          </a:p>
          <a:p>
            <a:pPr indent="-298450" lvl="0" marL="457200" rtl="0" algn="l">
              <a:lnSpc>
                <a:spcPct val="115000"/>
              </a:lnSpc>
              <a:spcBef>
                <a:spcPts val="1200"/>
              </a:spcBef>
              <a:spcAft>
                <a:spcPts val="0"/>
              </a:spcAft>
              <a:buClr>
                <a:schemeClr val="dk1"/>
              </a:buClr>
              <a:buSzPts val="1100"/>
              <a:buChar char="●"/>
            </a:pPr>
            <a:r>
              <a:rPr lang="en-US"/>
              <a:t>DHEA → anabolic vs catabolic balance</a:t>
            </a:r>
            <a:endParaRPr/>
          </a:p>
          <a:p>
            <a:pPr indent="-298450" lvl="0" marL="457200" rtl="0" algn="l">
              <a:lnSpc>
                <a:spcPct val="115000"/>
              </a:lnSpc>
              <a:spcBef>
                <a:spcPts val="0"/>
              </a:spcBef>
              <a:spcAft>
                <a:spcPts val="0"/>
              </a:spcAft>
              <a:buClr>
                <a:schemeClr val="dk1"/>
              </a:buClr>
              <a:buSzPts val="1100"/>
              <a:buChar char="●"/>
            </a:pPr>
            <a:r>
              <a:rPr lang="en-US"/>
              <a:t>Estradiol/Progesterone → cycle + balance</a:t>
            </a:r>
            <a:endParaRPr/>
          </a:p>
          <a:p>
            <a:pPr indent="-298450" lvl="0" marL="457200" rtl="0" algn="l">
              <a:lnSpc>
                <a:spcPct val="115000"/>
              </a:lnSpc>
              <a:spcBef>
                <a:spcPts val="0"/>
              </a:spcBef>
              <a:spcAft>
                <a:spcPts val="0"/>
              </a:spcAft>
              <a:buClr>
                <a:schemeClr val="dk1"/>
              </a:buClr>
              <a:buSzPts val="1100"/>
              <a:buChar char="●"/>
            </a:pPr>
            <a:r>
              <a:rPr lang="en-US"/>
              <a:t>Testosterone → anabolic tone</a:t>
            </a:r>
            <a:endParaRPr/>
          </a:p>
          <a:p>
            <a:pPr indent="0" lvl="0" marL="0" rtl="0" algn="l">
              <a:lnSpc>
                <a:spcPct val="115000"/>
              </a:lnSpc>
              <a:spcBef>
                <a:spcPts val="1200"/>
              </a:spcBef>
              <a:spcAft>
                <a:spcPts val="0"/>
              </a:spcAft>
              <a:buClr>
                <a:schemeClr val="dk1"/>
              </a:buClr>
              <a:buSzPts val="1100"/>
              <a:buFont typeface="Arial"/>
              <a:buNone/>
            </a:pPr>
            <a:r>
              <a:rPr lang="en-US"/>
              <a:t>Big takeaway: timing + pattern &gt; single value</a:t>
            </a:r>
            <a:endParaRPr/>
          </a:p>
          <a:p>
            <a:pPr indent="0" lvl="0" marL="0" rtl="0" algn="l">
              <a:spcBef>
                <a:spcPts val="0"/>
              </a:spcBef>
              <a:spcAft>
                <a:spcPts val="0"/>
              </a:spcAft>
              <a:buNone/>
            </a:pPr>
            <a:r>
              <a:t/>
            </a:r>
            <a:endParaRPr/>
          </a:p>
        </p:txBody>
      </p:sp>
      <p:sp>
        <p:nvSpPr>
          <p:cNvPr id="339" name="Google Shape;339;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Saliva measures real-time, bioavailable hormones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Strengths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Great for stress, sleep, burnout patterns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Captures cortisol rhythm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Non-invasive, multi-timepoint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Limitations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Affected by sleep, stress, shift work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Not diagnostic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Must match symptoms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Useful for patterns, not diagnosis</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350" name="Google Shape;35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Functional labs = early detection tool, not just disease diagnosis</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We’re looking for </a:t>
            </a:r>
            <a:r>
              <a:rPr i="1" lang="en-US" sz="1100">
                <a:solidFill>
                  <a:schemeClr val="dk1"/>
                </a:solidFill>
                <a:latin typeface="Arial"/>
                <a:ea typeface="Arial"/>
                <a:cs typeface="Arial"/>
                <a:sym typeface="Arial"/>
              </a:rPr>
              <a:t>patterns</a:t>
            </a:r>
            <a:r>
              <a:rPr lang="en-US" sz="1100">
                <a:solidFill>
                  <a:schemeClr val="dk1"/>
                </a:solidFill>
                <a:latin typeface="Arial"/>
                <a:ea typeface="Arial"/>
                <a:cs typeface="Arial"/>
                <a:sym typeface="Arial"/>
              </a:rPr>
              <a:t>, not isolated values</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Always connect labs to the full picture: symptoms, diet, lifestyle, body comp</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Labs guide personalized interventions: nutrition first, then lifestyle, then supplements if needed</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Also used to track progress and adjust protocols over time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Key distinction: “normal” = statistical range, measure of diagnostic criteria for dx, not optimal health</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Optimal ranges are often narrower and symptom-driven</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74" name="Google Shape;7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9" name="Google Shape;359;p3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Here’s a classic ‘wired but tired’ pattern in practical application - </a:t>
            </a:r>
            <a:endParaRPr sz="1100">
              <a:latin typeface="Arial"/>
              <a:ea typeface="Arial"/>
              <a:cs typeface="Arial"/>
              <a:sym typeface="Arial"/>
            </a:endParaRPr>
          </a:p>
          <a:p>
            <a:pPr indent="0" lvl="0" marL="0" rtl="0" algn="l">
              <a:spcBef>
                <a:spcPts val="0"/>
              </a:spcBef>
              <a:spcAft>
                <a:spcPts val="0"/>
              </a:spcAft>
              <a:buSzPts val="1100"/>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Cortisol pattern: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Low AM → poor wake-up signal</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High PM → difficulty winding down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 Flattened rhythm overall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Plus low-normal DHEA → reduced resilience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Interpretation: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HPA-axis dysregulation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Circadian disruption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Interventions: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Consistent meals + adequate protein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Cut caffeine after noon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Evening support (magnesium, glycine foods)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Morning sunlight exposure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Gentle movement vs high intensity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Monitor for red flags: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Very low cortisol + hypotension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Signs of endocrine disorder</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Persistent insomnia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Take-away:</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Not a cortisol “deficiency” → it’s a rhythm issue</a:t>
            </a:r>
            <a:endParaRPr sz="1100">
              <a:latin typeface="Arial"/>
              <a:ea typeface="Arial"/>
              <a:cs typeface="Arial"/>
              <a:sym typeface="Arial"/>
            </a:endParaRPr>
          </a:p>
          <a:p>
            <a:pPr indent="0" lvl="0" marL="0" rtl="0" algn="l">
              <a:spcBef>
                <a:spcPts val="1200"/>
              </a:spcBef>
              <a:spcAft>
                <a:spcPts val="0"/>
              </a:spcAft>
              <a:buNone/>
            </a:pPr>
            <a:r>
              <a:t/>
            </a:r>
            <a:endParaRPr sz="1100">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When it comes to functional testing -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Focus on patterns, not single markers</a:t>
            </a:r>
            <a:endParaRPr/>
          </a:p>
          <a:p>
            <a:pPr indent="0" lvl="0" marL="0" rtl="0" algn="l">
              <a:spcBef>
                <a:spcPts val="0"/>
              </a:spcBef>
              <a:spcAft>
                <a:spcPts val="0"/>
              </a:spcAft>
              <a:buClr>
                <a:schemeClr val="dk1"/>
              </a:buClr>
              <a:buSzPts val="1100"/>
              <a:buFont typeface="Arial"/>
              <a:buNone/>
            </a:pPr>
            <a:r>
              <a:rPr lang="en-US"/>
              <a:t>Always correlate with:</a:t>
            </a:r>
            <a:endParaRPr/>
          </a:p>
          <a:p>
            <a:pPr indent="-298450" lvl="0" marL="457200" rtl="0" algn="l">
              <a:lnSpc>
                <a:spcPct val="115000"/>
              </a:lnSpc>
              <a:spcBef>
                <a:spcPts val="1200"/>
              </a:spcBef>
              <a:spcAft>
                <a:spcPts val="0"/>
              </a:spcAft>
              <a:buClr>
                <a:schemeClr val="dk1"/>
              </a:buClr>
              <a:buSzPts val="1100"/>
              <a:buChar char="●"/>
            </a:pPr>
            <a:r>
              <a:rPr lang="en-US"/>
              <a:t>Diet</a:t>
            </a:r>
            <a:endParaRPr/>
          </a:p>
          <a:p>
            <a:pPr indent="-298450" lvl="0" marL="457200" rtl="0" algn="l">
              <a:lnSpc>
                <a:spcPct val="115000"/>
              </a:lnSpc>
              <a:spcBef>
                <a:spcPts val="0"/>
              </a:spcBef>
              <a:spcAft>
                <a:spcPts val="0"/>
              </a:spcAft>
              <a:buClr>
                <a:schemeClr val="dk1"/>
              </a:buClr>
              <a:buSzPts val="1100"/>
              <a:buChar char="●"/>
            </a:pPr>
            <a:r>
              <a:rPr lang="en-US"/>
              <a:t>Lifestyle + stress</a:t>
            </a:r>
            <a:endParaRPr/>
          </a:p>
          <a:p>
            <a:pPr indent="-298450" lvl="0" marL="457200" rtl="0" algn="l">
              <a:lnSpc>
                <a:spcPct val="115000"/>
              </a:lnSpc>
              <a:spcBef>
                <a:spcPts val="0"/>
              </a:spcBef>
              <a:spcAft>
                <a:spcPts val="0"/>
              </a:spcAft>
              <a:buClr>
                <a:schemeClr val="dk1"/>
              </a:buClr>
              <a:buSzPts val="1100"/>
              <a:buChar char="●"/>
            </a:pPr>
            <a:r>
              <a:rPr lang="en-US"/>
              <a:t>Sleep/circadian rhythm</a:t>
            </a:r>
            <a:endParaRPr/>
          </a:p>
          <a:p>
            <a:pPr indent="-298450" lvl="0" marL="457200" rtl="0" algn="l">
              <a:lnSpc>
                <a:spcPct val="115000"/>
              </a:lnSpc>
              <a:spcBef>
                <a:spcPts val="0"/>
              </a:spcBef>
              <a:spcAft>
                <a:spcPts val="0"/>
              </a:spcAft>
              <a:buClr>
                <a:schemeClr val="dk1"/>
              </a:buClr>
              <a:buSzPts val="1100"/>
              <a:buChar char="●"/>
            </a:pPr>
            <a:r>
              <a:rPr lang="en-US"/>
              <a:t>Meds + supplements</a:t>
            </a:r>
            <a:endParaRPr/>
          </a:p>
          <a:p>
            <a:pPr indent="0" lvl="0" marL="0" rtl="0" algn="l">
              <a:lnSpc>
                <a:spcPct val="115000"/>
              </a:lnSpc>
              <a:spcBef>
                <a:spcPts val="1200"/>
              </a:spcBef>
              <a:spcAft>
                <a:spcPts val="0"/>
              </a:spcAft>
              <a:buClr>
                <a:schemeClr val="dk1"/>
              </a:buClr>
              <a:buSzPts val="1100"/>
              <a:buFont typeface="Arial"/>
              <a:buNone/>
            </a:pPr>
            <a:r>
              <a:rPr lang="en-US"/>
              <a:t>Use findings to guide:</a:t>
            </a:r>
            <a:endParaRPr/>
          </a:p>
          <a:p>
            <a:pPr indent="-298450" lvl="0" marL="457200" rtl="0" algn="l">
              <a:lnSpc>
                <a:spcPct val="115000"/>
              </a:lnSpc>
              <a:spcBef>
                <a:spcPts val="1200"/>
              </a:spcBef>
              <a:spcAft>
                <a:spcPts val="0"/>
              </a:spcAft>
              <a:buClr>
                <a:schemeClr val="dk1"/>
              </a:buClr>
              <a:buSzPts val="1100"/>
              <a:buChar char="●"/>
            </a:pPr>
            <a:r>
              <a:rPr lang="en-US"/>
              <a:t>Food-first approach</a:t>
            </a:r>
            <a:endParaRPr/>
          </a:p>
          <a:p>
            <a:pPr indent="-298450" lvl="0" marL="457200" rtl="0" algn="l">
              <a:lnSpc>
                <a:spcPct val="115000"/>
              </a:lnSpc>
              <a:spcBef>
                <a:spcPts val="0"/>
              </a:spcBef>
              <a:spcAft>
                <a:spcPts val="0"/>
              </a:spcAft>
              <a:buClr>
                <a:schemeClr val="dk1"/>
              </a:buClr>
              <a:buSzPts val="1100"/>
              <a:buChar char="●"/>
            </a:pPr>
            <a:r>
              <a:rPr lang="en-US"/>
              <a:t>Targeted nutrients</a:t>
            </a:r>
            <a:endParaRPr/>
          </a:p>
          <a:p>
            <a:pPr indent="-298450" lvl="0" marL="457200" rtl="0" algn="l">
              <a:lnSpc>
                <a:spcPct val="115000"/>
              </a:lnSpc>
              <a:spcBef>
                <a:spcPts val="0"/>
              </a:spcBef>
              <a:spcAft>
                <a:spcPts val="0"/>
              </a:spcAft>
              <a:buClr>
                <a:schemeClr val="dk1"/>
              </a:buClr>
              <a:buSzPts val="1100"/>
              <a:buChar char="●"/>
            </a:pPr>
            <a:r>
              <a:rPr lang="en-US"/>
              <a:t>Lifestyle + stress support</a:t>
            </a:r>
            <a:endParaRPr/>
          </a:p>
          <a:p>
            <a:pPr indent="0" lvl="0" marL="0" rtl="0" algn="l">
              <a:lnSpc>
                <a:spcPct val="115000"/>
              </a:lnSpc>
              <a:spcBef>
                <a:spcPts val="1200"/>
              </a:spcBef>
              <a:spcAft>
                <a:spcPts val="0"/>
              </a:spcAft>
              <a:buClr>
                <a:schemeClr val="dk1"/>
              </a:buClr>
              <a:buSzPts val="1100"/>
              <a:buFont typeface="Arial"/>
              <a:buNone/>
            </a:pPr>
            <a:r>
              <a:rPr lang="en-US"/>
              <a:t>Refer out if:</a:t>
            </a:r>
            <a:endParaRPr/>
          </a:p>
          <a:p>
            <a:pPr indent="-298450" lvl="0" marL="457200" rtl="0" algn="l">
              <a:lnSpc>
                <a:spcPct val="115000"/>
              </a:lnSpc>
              <a:spcBef>
                <a:spcPts val="1200"/>
              </a:spcBef>
              <a:spcAft>
                <a:spcPts val="0"/>
              </a:spcAft>
              <a:buClr>
                <a:schemeClr val="dk1"/>
              </a:buClr>
              <a:buSzPts val="1100"/>
              <a:buChar char="●"/>
            </a:pPr>
            <a:r>
              <a:rPr lang="en-US"/>
              <a:t>Pathology suspected</a:t>
            </a:r>
            <a:endParaRPr/>
          </a:p>
          <a:p>
            <a:pPr indent="-298450" lvl="0" marL="457200" rtl="0" algn="l">
              <a:lnSpc>
                <a:spcPct val="115000"/>
              </a:lnSpc>
              <a:spcBef>
                <a:spcPts val="0"/>
              </a:spcBef>
              <a:spcAft>
                <a:spcPts val="0"/>
              </a:spcAft>
              <a:buClr>
                <a:schemeClr val="dk1"/>
              </a:buClr>
              <a:buSzPts val="1100"/>
              <a:buChar char="●"/>
            </a:pPr>
            <a:r>
              <a:rPr lang="en-US"/>
              <a:t>Severe dysregulation</a:t>
            </a:r>
            <a:endParaRPr/>
          </a:p>
          <a:p>
            <a:pPr indent="0" lvl="0" marL="0" rtl="0" algn="l">
              <a:spcBef>
                <a:spcPts val="1200"/>
              </a:spcBef>
              <a:spcAft>
                <a:spcPts val="0"/>
              </a:spcAft>
              <a:buNone/>
            </a:pPr>
            <a:r>
              <a:t/>
            </a:r>
            <a:endParaRPr/>
          </a:p>
        </p:txBody>
      </p:sp>
      <p:sp>
        <p:nvSpPr>
          <p:cNvPr id="369" name="Google Shape;36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talk about hormones and </a:t>
            </a:r>
            <a:r>
              <a:rPr lang="en-US"/>
              <a:t>neurotransmitter</a:t>
            </a:r>
            <a:r>
              <a:rPr lang="en-US"/>
              <a:t> imbalances seen in labs -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Always connect to:</a:t>
            </a:r>
            <a:endParaRPr/>
          </a:p>
          <a:p>
            <a:pPr indent="-298450" lvl="0" marL="457200" rtl="0" algn="l">
              <a:lnSpc>
                <a:spcPct val="115000"/>
              </a:lnSpc>
              <a:spcBef>
                <a:spcPts val="1200"/>
              </a:spcBef>
              <a:spcAft>
                <a:spcPts val="0"/>
              </a:spcAft>
              <a:buClr>
                <a:schemeClr val="dk1"/>
              </a:buClr>
              <a:buSzPts val="1100"/>
              <a:buChar char="●"/>
            </a:pPr>
            <a:r>
              <a:rPr lang="en-US"/>
              <a:t>Symptoms</a:t>
            </a:r>
            <a:endParaRPr/>
          </a:p>
          <a:p>
            <a:pPr indent="-298450" lvl="0" marL="457200" rtl="0" algn="l">
              <a:lnSpc>
                <a:spcPct val="115000"/>
              </a:lnSpc>
              <a:spcBef>
                <a:spcPts val="0"/>
              </a:spcBef>
              <a:spcAft>
                <a:spcPts val="0"/>
              </a:spcAft>
              <a:buClr>
                <a:schemeClr val="dk1"/>
              </a:buClr>
              <a:buSzPts val="1100"/>
              <a:buChar char="●"/>
            </a:pPr>
            <a:r>
              <a:rPr lang="en-US"/>
              <a:t>Stress</a:t>
            </a:r>
            <a:endParaRPr/>
          </a:p>
          <a:p>
            <a:pPr indent="-298450" lvl="0" marL="457200" rtl="0" algn="l">
              <a:lnSpc>
                <a:spcPct val="115000"/>
              </a:lnSpc>
              <a:spcBef>
                <a:spcPts val="0"/>
              </a:spcBef>
              <a:spcAft>
                <a:spcPts val="0"/>
              </a:spcAft>
              <a:buClr>
                <a:schemeClr val="dk1"/>
              </a:buClr>
              <a:buSzPts val="1100"/>
              <a:buChar char="●"/>
            </a:pPr>
            <a:r>
              <a:rPr lang="en-US"/>
              <a:t>Diet</a:t>
            </a:r>
            <a:endParaRPr/>
          </a:p>
          <a:p>
            <a:pPr indent="-298450" lvl="0" marL="457200" rtl="0" algn="l">
              <a:lnSpc>
                <a:spcPct val="115000"/>
              </a:lnSpc>
              <a:spcBef>
                <a:spcPts val="0"/>
              </a:spcBef>
              <a:spcAft>
                <a:spcPts val="0"/>
              </a:spcAft>
              <a:buClr>
                <a:schemeClr val="dk1"/>
              </a:buClr>
              <a:buSzPts val="1100"/>
              <a:buChar char="●"/>
            </a:pPr>
            <a:r>
              <a:rPr lang="en-US"/>
              <a:t>Sleep</a:t>
            </a:r>
            <a:endParaRPr/>
          </a:p>
          <a:p>
            <a:pPr indent="0" lvl="0" marL="0" rtl="0" algn="l">
              <a:lnSpc>
                <a:spcPct val="115000"/>
              </a:lnSpc>
              <a:spcBef>
                <a:spcPts val="1200"/>
              </a:spcBef>
              <a:spcAft>
                <a:spcPts val="0"/>
              </a:spcAft>
              <a:buClr>
                <a:schemeClr val="dk1"/>
              </a:buClr>
              <a:buSzPts val="1100"/>
              <a:buFont typeface="Arial"/>
              <a:buNone/>
            </a:pPr>
            <a:r>
              <a:rPr lang="en-US"/>
              <a:t>Used to guide:</a:t>
            </a:r>
            <a:endParaRPr/>
          </a:p>
          <a:p>
            <a:pPr indent="-298450" lvl="0" marL="457200" rtl="0" algn="l">
              <a:lnSpc>
                <a:spcPct val="115000"/>
              </a:lnSpc>
              <a:spcBef>
                <a:spcPts val="1200"/>
              </a:spcBef>
              <a:spcAft>
                <a:spcPts val="0"/>
              </a:spcAft>
              <a:buClr>
                <a:schemeClr val="dk1"/>
              </a:buClr>
              <a:buSzPts val="1100"/>
              <a:buChar char="●"/>
            </a:pPr>
            <a:r>
              <a:rPr lang="en-US"/>
              <a:t>Nutrition</a:t>
            </a:r>
            <a:endParaRPr/>
          </a:p>
          <a:p>
            <a:pPr indent="-298450" lvl="0" marL="457200" rtl="0" algn="l">
              <a:lnSpc>
                <a:spcPct val="115000"/>
              </a:lnSpc>
              <a:spcBef>
                <a:spcPts val="0"/>
              </a:spcBef>
              <a:spcAft>
                <a:spcPts val="0"/>
              </a:spcAft>
              <a:buClr>
                <a:schemeClr val="dk1"/>
              </a:buClr>
              <a:buSzPts val="1100"/>
              <a:buChar char="●"/>
            </a:pPr>
            <a:r>
              <a:rPr lang="en-US"/>
              <a:t>Lifestyle</a:t>
            </a:r>
            <a:endParaRPr/>
          </a:p>
          <a:p>
            <a:pPr indent="-298450" lvl="0" marL="457200" rtl="0" algn="l">
              <a:lnSpc>
                <a:spcPct val="115000"/>
              </a:lnSpc>
              <a:spcBef>
                <a:spcPts val="0"/>
              </a:spcBef>
              <a:spcAft>
                <a:spcPts val="0"/>
              </a:spcAft>
              <a:buClr>
                <a:schemeClr val="dk1"/>
              </a:buClr>
              <a:buSzPts val="1100"/>
              <a:buChar char="●"/>
            </a:pPr>
            <a:r>
              <a:rPr lang="en-US"/>
              <a:t>Behavior</a:t>
            </a:r>
            <a:endParaRPr/>
          </a:p>
          <a:p>
            <a:pPr indent="0" lvl="0" marL="0" rtl="0" algn="l">
              <a:lnSpc>
                <a:spcPct val="115000"/>
              </a:lnSpc>
              <a:spcBef>
                <a:spcPts val="1200"/>
              </a:spcBef>
              <a:spcAft>
                <a:spcPts val="0"/>
              </a:spcAft>
              <a:buClr>
                <a:schemeClr val="dk1"/>
              </a:buClr>
              <a:buSzPts val="1100"/>
              <a:buFont typeface="Arial"/>
              <a:buNone/>
            </a:pPr>
            <a:r>
              <a:rPr lang="en-US"/>
              <a:t>Also track response over time</a:t>
            </a:r>
            <a:endParaRPr/>
          </a:p>
          <a:p>
            <a:pPr indent="0" lvl="0" marL="0" rtl="0" algn="l">
              <a:spcBef>
                <a:spcPts val="0"/>
              </a:spcBef>
              <a:spcAft>
                <a:spcPts val="0"/>
              </a:spcAft>
              <a:buClr>
                <a:schemeClr val="dk1"/>
              </a:buClr>
              <a:buSzPts val="1100"/>
              <a:buFont typeface="Arial"/>
              <a:buNone/>
            </a:pPr>
            <a:r>
              <a:rPr lang="en-US"/>
              <a:t>Key principle:</a:t>
            </a:r>
            <a:endParaRPr/>
          </a:p>
          <a:p>
            <a:pPr indent="-298450" lvl="0" marL="457200" rtl="0" algn="l">
              <a:lnSpc>
                <a:spcPct val="115000"/>
              </a:lnSpc>
              <a:spcBef>
                <a:spcPts val="1200"/>
              </a:spcBef>
              <a:spcAft>
                <a:spcPts val="0"/>
              </a:spcAft>
              <a:buClr>
                <a:schemeClr val="dk1"/>
              </a:buClr>
              <a:buSzPts val="1100"/>
              <a:buChar char="●"/>
            </a:pPr>
            <a:r>
              <a:rPr lang="en-US"/>
              <a:t>Labs reflect signaling, not just disease</a:t>
            </a:r>
            <a:endParaRPr/>
          </a:p>
          <a:p>
            <a:pPr indent="-298450" lvl="0" marL="457200" rtl="0" algn="l">
              <a:lnSpc>
                <a:spcPct val="115000"/>
              </a:lnSpc>
              <a:spcBef>
                <a:spcPts val="0"/>
              </a:spcBef>
              <a:spcAft>
                <a:spcPts val="0"/>
              </a:spcAft>
              <a:buClr>
                <a:schemeClr val="dk1"/>
              </a:buClr>
              <a:buSzPts val="1100"/>
              <a:buChar char="●"/>
            </a:pPr>
            <a:r>
              <a:rPr lang="en-US"/>
              <a:t>Patterns &gt; single values</a:t>
            </a:r>
            <a:endParaRPr/>
          </a:p>
          <a:p>
            <a:pPr indent="0" lvl="0" marL="0" rtl="0" algn="l">
              <a:spcBef>
                <a:spcPts val="1200"/>
              </a:spcBef>
              <a:spcAft>
                <a:spcPts val="0"/>
              </a:spcAft>
              <a:buNone/>
            </a:pPr>
            <a:r>
              <a:t/>
            </a:r>
            <a:endParaRPr/>
          </a:p>
        </p:txBody>
      </p:sp>
      <p:sp>
        <p:nvSpPr>
          <p:cNvPr id="378" name="Google Shape;378;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explore hormone imbalances - and remember that the topic of ‘hormones’ refers to more than just sex hormones. Let’s discuss adrenals first</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Focus on </a:t>
            </a:r>
            <a:r>
              <a:rPr i="1" lang="en-US" sz="1100">
                <a:solidFill>
                  <a:schemeClr val="dk1"/>
                </a:solidFill>
                <a:latin typeface="Arial"/>
                <a:ea typeface="Arial"/>
                <a:cs typeface="Arial"/>
                <a:sym typeface="Arial"/>
              </a:rPr>
              <a:t>patterns</a:t>
            </a:r>
            <a:r>
              <a:rPr lang="en-US" sz="1100">
                <a:solidFill>
                  <a:schemeClr val="dk1"/>
                </a:solidFill>
                <a:latin typeface="Arial"/>
                <a:ea typeface="Arial"/>
                <a:cs typeface="Arial"/>
                <a:sym typeface="Arial"/>
              </a:rPr>
              <a:t>, not just single values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Key patterns: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Low AM cortisol → poor wake-up, fatigue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 PM cortisol → insomnia, anxiety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Flattened rhythm → burnout, low adaptability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DHEA → reduced recovery, chronic stress state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Interpretation:</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These reflect HPA axis regulation, not adrenal disease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Always connect to:</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Stress load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Sleep timing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Blood sugar stability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Inflammation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Big takeaway: this is a </a:t>
            </a:r>
            <a:r>
              <a:rPr i="1" lang="en-US" sz="1100">
                <a:solidFill>
                  <a:schemeClr val="dk1"/>
                </a:solidFill>
                <a:latin typeface="Arial"/>
                <a:ea typeface="Arial"/>
                <a:cs typeface="Arial"/>
                <a:sym typeface="Arial"/>
              </a:rPr>
              <a:t>regulation issue</a:t>
            </a:r>
            <a:r>
              <a:rPr lang="en-US" sz="1100">
                <a:solidFill>
                  <a:schemeClr val="dk1"/>
                </a:solidFill>
                <a:latin typeface="Arial"/>
                <a:ea typeface="Arial"/>
                <a:cs typeface="Arial"/>
                <a:sym typeface="Arial"/>
              </a:rPr>
              <a:t>, not gland failure</a:t>
            </a:r>
            <a:endParaRPr/>
          </a:p>
        </p:txBody>
      </p:sp>
      <p:sp>
        <p:nvSpPr>
          <p:cNvPr id="387" name="Google Shape;387;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Thyroid evaluation</a:t>
            </a:r>
            <a:endParaRPr b="1"/>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Thyroid = signaling + conversion, not just TSH</a:t>
            </a:r>
            <a:endParaRPr/>
          </a:p>
          <a:p>
            <a:pPr indent="0" lvl="0" marL="0" rtl="0" algn="l">
              <a:spcBef>
                <a:spcPts val="0"/>
              </a:spcBef>
              <a:spcAft>
                <a:spcPts val="0"/>
              </a:spcAft>
              <a:buClr>
                <a:schemeClr val="dk1"/>
              </a:buClr>
              <a:buSzPts val="1100"/>
              <a:buFont typeface="Arial"/>
              <a:buNone/>
            </a:pPr>
            <a:r>
              <a:rPr lang="en-US"/>
              <a:t>Key markers:</a:t>
            </a:r>
            <a:endParaRPr/>
          </a:p>
          <a:p>
            <a:pPr indent="-298450" lvl="0" marL="457200" rtl="0" algn="l">
              <a:lnSpc>
                <a:spcPct val="115000"/>
              </a:lnSpc>
              <a:spcBef>
                <a:spcPts val="1200"/>
              </a:spcBef>
              <a:spcAft>
                <a:spcPts val="0"/>
              </a:spcAft>
              <a:buClr>
                <a:schemeClr val="dk1"/>
              </a:buClr>
              <a:buSzPts val="1100"/>
              <a:buChar char="●"/>
            </a:pPr>
            <a:r>
              <a:rPr lang="en-US"/>
              <a:t>TSH → signaling from brain</a:t>
            </a:r>
            <a:endParaRPr/>
          </a:p>
          <a:p>
            <a:pPr indent="-298450" lvl="0" marL="457200" rtl="0" algn="l">
              <a:lnSpc>
                <a:spcPct val="115000"/>
              </a:lnSpc>
              <a:spcBef>
                <a:spcPts val="0"/>
              </a:spcBef>
              <a:spcAft>
                <a:spcPts val="0"/>
              </a:spcAft>
              <a:buClr>
                <a:schemeClr val="dk1"/>
              </a:buClr>
              <a:buSzPts val="1100"/>
              <a:buChar char="●"/>
            </a:pPr>
            <a:r>
              <a:rPr lang="en-US"/>
              <a:t>Free T4 → available hormone</a:t>
            </a:r>
            <a:endParaRPr/>
          </a:p>
          <a:p>
            <a:pPr indent="-298450" lvl="0" marL="457200" rtl="0" algn="l">
              <a:lnSpc>
                <a:spcPct val="115000"/>
              </a:lnSpc>
              <a:spcBef>
                <a:spcPts val="0"/>
              </a:spcBef>
              <a:spcAft>
                <a:spcPts val="0"/>
              </a:spcAft>
              <a:buClr>
                <a:schemeClr val="dk1"/>
              </a:buClr>
              <a:buSzPts val="1100"/>
              <a:buChar char="●"/>
            </a:pPr>
            <a:r>
              <a:rPr lang="en-US"/>
              <a:t>Free T3 → active/metabolic hormone</a:t>
            </a:r>
            <a:endParaRPr/>
          </a:p>
          <a:p>
            <a:pPr indent="-298450" lvl="0" marL="457200" rtl="0" algn="l">
              <a:lnSpc>
                <a:spcPct val="115000"/>
              </a:lnSpc>
              <a:spcBef>
                <a:spcPts val="0"/>
              </a:spcBef>
              <a:spcAft>
                <a:spcPts val="0"/>
              </a:spcAft>
              <a:buClr>
                <a:schemeClr val="dk1"/>
              </a:buClr>
              <a:buSzPts val="1100"/>
              <a:buChar char="●"/>
            </a:pPr>
            <a:r>
              <a:rPr lang="en-US"/>
              <a:t>Reverse T3 → stress “brake”</a:t>
            </a:r>
            <a:endParaRPr/>
          </a:p>
          <a:p>
            <a:pPr indent="0" lvl="0" marL="0" rtl="0" algn="l">
              <a:lnSpc>
                <a:spcPct val="115000"/>
              </a:lnSpc>
              <a:spcBef>
                <a:spcPts val="1200"/>
              </a:spcBef>
              <a:spcAft>
                <a:spcPts val="0"/>
              </a:spcAft>
              <a:buClr>
                <a:schemeClr val="dk1"/>
              </a:buClr>
              <a:buSzPts val="1100"/>
              <a:buFont typeface="Arial"/>
              <a:buNone/>
            </a:pPr>
            <a:r>
              <a:rPr lang="en-US"/>
              <a:t>Patterns to recognize:</a:t>
            </a:r>
            <a:endParaRPr/>
          </a:p>
          <a:p>
            <a:pPr indent="-298450" lvl="0" marL="457200" rtl="0" algn="l">
              <a:lnSpc>
                <a:spcPct val="115000"/>
              </a:lnSpc>
              <a:spcBef>
                <a:spcPts val="1200"/>
              </a:spcBef>
              <a:spcAft>
                <a:spcPts val="0"/>
              </a:spcAft>
              <a:buClr>
                <a:schemeClr val="dk1"/>
              </a:buClr>
              <a:buSzPts val="1100"/>
              <a:buChar char="●"/>
            </a:pPr>
            <a:r>
              <a:rPr lang="en-US"/>
              <a:t>Normal TSH + low FT3 → poor conversion</a:t>
            </a:r>
            <a:endParaRPr/>
          </a:p>
          <a:p>
            <a:pPr indent="-298450" lvl="0" marL="457200" rtl="0" algn="l">
              <a:lnSpc>
                <a:spcPct val="115000"/>
              </a:lnSpc>
              <a:spcBef>
                <a:spcPts val="0"/>
              </a:spcBef>
              <a:spcAft>
                <a:spcPts val="0"/>
              </a:spcAft>
              <a:buClr>
                <a:schemeClr val="dk1"/>
              </a:buClr>
              <a:buSzPts val="1100"/>
              <a:buChar char="●"/>
            </a:pPr>
            <a:r>
              <a:rPr lang="en-US"/>
              <a:t>High rT3 → stress/inflammation response</a:t>
            </a:r>
            <a:endParaRPr/>
          </a:p>
          <a:p>
            <a:pPr indent="0" lvl="0" marL="0" rtl="0" algn="l">
              <a:lnSpc>
                <a:spcPct val="115000"/>
              </a:lnSpc>
              <a:spcBef>
                <a:spcPts val="1200"/>
              </a:spcBef>
              <a:spcAft>
                <a:spcPts val="0"/>
              </a:spcAft>
              <a:buClr>
                <a:schemeClr val="dk1"/>
              </a:buClr>
              <a:buSzPts val="1100"/>
              <a:buFont typeface="Arial"/>
              <a:buNone/>
            </a:pPr>
            <a:r>
              <a:rPr lang="en-US"/>
              <a:t>Symptoms often show up before labs go abnormal</a:t>
            </a:r>
            <a:endParaRPr/>
          </a:p>
          <a:p>
            <a:pPr indent="0" lvl="0" marL="0" rtl="0" algn="l">
              <a:spcBef>
                <a:spcPts val="0"/>
              </a:spcBef>
              <a:spcAft>
                <a:spcPts val="0"/>
              </a:spcAft>
              <a:buClr>
                <a:schemeClr val="dk1"/>
              </a:buClr>
              <a:buSzPts val="1100"/>
              <a:buFont typeface="Arial"/>
              <a:buNone/>
            </a:pPr>
            <a:r>
              <a:rPr lang="en-US"/>
              <a:t>Big takeaway: assess conversion + context, not just TSH!</a:t>
            </a:r>
            <a:endParaRPr/>
          </a:p>
          <a:p>
            <a:pPr indent="0" lvl="0" marL="0" rtl="0" algn="l">
              <a:spcBef>
                <a:spcPts val="0"/>
              </a:spcBef>
              <a:spcAft>
                <a:spcPts val="0"/>
              </a:spcAft>
              <a:buNone/>
            </a:pPr>
            <a:r>
              <a:t/>
            </a:r>
            <a:endParaRPr/>
          </a:p>
        </p:txBody>
      </p:sp>
      <p:sp>
        <p:nvSpPr>
          <p:cNvPr id="400" name="Google Shape;400;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i="1" lang="en-US"/>
              <a:t>Now</a:t>
            </a:r>
            <a:r>
              <a:rPr lang="en-US"/>
              <a:t> let’s talk about sex hormones: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Focus on </a:t>
            </a:r>
            <a:r>
              <a:rPr i="1" lang="en-US" sz="1100">
                <a:solidFill>
                  <a:schemeClr val="dk1"/>
                </a:solidFill>
                <a:latin typeface="Arial"/>
                <a:ea typeface="Arial"/>
                <a:cs typeface="Arial"/>
                <a:sym typeface="Arial"/>
              </a:rPr>
              <a:t>balance</a:t>
            </a:r>
            <a:r>
              <a:rPr lang="en-US" sz="1100">
                <a:solidFill>
                  <a:schemeClr val="dk1"/>
                </a:solidFill>
                <a:latin typeface="Arial"/>
                <a:ea typeface="Arial"/>
                <a:cs typeface="Arial"/>
                <a:sym typeface="Arial"/>
              </a:rPr>
              <a:t>, not just individual hormone levels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Key patterns: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Estrogen dominance → detox issues, stress, low progesterone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progesterone → sleep issues, anxiety, PMS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testosterone → low muscle, fatigue, insulin resistance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Altered estrogen metabolites → detox imbalance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Always connect to:</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Stress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Liver/detox 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Nutrient status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Big takeaway: ratios and balance drive symptoms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411" name="Google Shape;411;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3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Neurotransmitter Imbalance Evaluation</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Common neurotransmitters assessed:</a:t>
            </a:r>
            <a:endParaRPr/>
          </a:p>
          <a:p>
            <a:pPr indent="-298450" lvl="0" marL="457200" rtl="0" algn="l">
              <a:lnSpc>
                <a:spcPct val="115000"/>
              </a:lnSpc>
              <a:spcBef>
                <a:spcPts val="1200"/>
              </a:spcBef>
              <a:spcAft>
                <a:spcPts val="0"/>
              </a:spcAft>
              <a:buClr>
                <a:schemeClr val="dk1"/>
              </a:buClr>
              <a:buSzPts val="1100"/>
              <a:buChar char="●"/>
            </a:pPr>
            <a:r>
              <a:rPr lang="en-US"/>
              <a:t>Dopamine</a:t>
            </a:r>
            <a:endParaRPr/>
          </a:p>
          <a:p>
            <a:pPr indent="-298450" lvl="0" marL="457200" rtl="0" algn="l">
              <a:lnSpc>
                <a:spcPct val="115000"/>
              </a:lnSpc>
              <a:spcBef>
                <a:spcPts val="0"/>
              </a:spcBef>
              <a:spcAft>
                <a:spcPts val="0"/>
              </a:spcAft>
              <a:buClr>
                <a:schemeClr val="dk1"/>
              </a:buClr>
              <a:buSzPts val="1100"/>
              <a:buChar char="●"/>
            </a:pPr>
            <a:r>
              <a:rPr lang="en-US"/>
              <a:t>Norepinephrine/Epinephrine</a:t>
            </a:r>
            <a:endParaRPr/>
          </a:p>
          <a:p>
            <a:pPr indent="-298450" lvl="0" marL="457200" rtl="0" algn="l">
              <a:lnSpc>
                <a:spcPct val="115000"/>
              </a:lnSpc>
              <a:spcBef>
                <a:spcPts val="0"/>
              </a:spcBef>
              <a:spcAft>
                <a:spcPts val="0"/>
              </a:spcAft>
              <a:buClr>
                <a:schemeClr val="dk1"/>
              </a:buClr>
              <a:buSzPts val="1100"/>
              <a:buChar char="●"/>
            </a:pPr>
            <a:r>
              <a:rPr lang="en-US"/>
              <a:t>Serotonin (via metabolites)</a:t>
            </a:r>
            <a:endParaRPr/>
          </a:p>
          <a:p>
            <a:pPr indent="-298450" lvl="0" marL="457200" rtl="0" algn="l">
              <a:lnSpc>
                <a:spcPct val="115000"/>
              </a:lnSpc>
              <a:spcBef>
                <a:spcPts val="0"/>
              </a:spcBef>
              <a:spcAft>
                <a:spcPts val="0"/>
              </a:spcAft>
              <a:buClr>
                <a:schemeClr val="dk1"/>
              </a:buClr>
              <a:buSzPts val="1100"/>
              <a:buChar char="●"/>
            </a:pPr>
            <a:r>
              <a:rPr lang="en-US"/>
              <a:t>GABA</a:t>
            </a:r>
            <a:endParaRPr/>
          </a:p>
          <a:p>
            <a:pPr indent="-298450" lvl="0" marL="457200" rtl="0" algn="l">
              <a:lnSpc>
                <a:spcPct val="115000"/>
              </a:lnSpc>
              <a:spcBef>
                <a:spcPts val="0"/>
              </a:spcBef>
              <a:spcAft>
                <a:spcPts val="0"/>
              </a:spcAft>
              <a:buClr>
                <a:schemeClr val="dk1"/>
              </a:buClr>
              <a:buSzPts val="1100"/>
              <a:buChar char="●"/>
            </a:pPr>
            <a:r>
              <a:rPr lang="en-US"/>
              <a:t>Glutamate</a:t>
            </a:r>
            <a:endParaRPr/>
          </a:p>
          <a:p>
            <a:pPr indent="0" lvl="0" marL="0" rtl="0" algn="l">
              <a:lnSpc>
                <a:spcPct val="115000"/>
              </a:lnSpc>
              <a:spcBef>
                <a:spcPts val="1200"/>
              </a:spcBef>
              <a:spcAft>
                <a:spcPts val="0"/>
              </a:spcAft>
              <a:buClr>
                <a:schemeClr val="dk1"/>
              </a:buClr>
              <a:buSzPts val="1100"/>
              <a:buFont typeface="Arial"/>
              <a:buNone/>
            </a:pPr>
            <a:r>
              <a:rPr lang="en-US"/>
              <a:t>These reflect overall metabolic trends</a:t>
            </a:r>
            <a:endParaRPr/>
          </a:p>
          <a:p>
            <a:pPr indent="-298450" lvl="0" marL="457200" rtl="0" algn="l">
              <a:lnSpc>
                <a:spcPct val="115000"/>
              </a:lnSpc>
              <a:spcBef>
                <a:spcPts val="1200"/>
              </a:spcBef>
              <a:spcAft>
                <a:spcPts val="0"/>
              </a:spcAft>
              <a:buClr>
                <a:schemeClr val="dk1"/>
              </a:buClr>
              <a:buSzPts val="1100"/>
              <a:buChar char="●"/>
            </a:pPr>
            <a:r>
              <a:rPr lang="en-US"/>
              <a:t>Not direct brain levels</a:t>
            </a:r>
            <a:endParaRPr/>
          </a:p>
          <a:p>
            <a:pPr indent="0" lvl="0" marL="0" rtl="0" algn="l">
              <a:lnSpc>
                <a:spcPct val="115000"/>
              </a:lnSpc>
              <a:spcBef>
                <a:spcPts val="1200"/>
              </a:spcBef>
              <a:spcAft>
                <a:spcPts val="0"/>
              </a:spcAft>
              <a:buClr>
                <a:schemeClr val="dk1"/>
              </a:buClr>
              <a:buSzPts val="1100"/>
              <a:buFont typeface="Arial"/>
              <a:buNone/>
            </a:pPr>
            <a:r>
              <a:rPr lang="en-US"/>
              <a:t>Use to identify patterns in:</a:t>
            </a:r>
            <a:endParaRPr/>
          </a:p>
          <a:p>
            <a:pPr indent="-298450" lvl="0" marL="457200" rtl="0" algn="l">
              <a:lnSpc>
                <a:spcPct val="115000"/>
              </a:lnSpc>
              <a:spcBef>
                <a:spcPts val="1200"/>
              </a:spcBef>
              <a:spcAft>
                <a:spcPts val="0"/>
              </a:spcAft>
              <a:buClr>
                <a:schemeClr val="dk1"/>
              </a:buClr>
              <a:buSzPts val="1100"/>
              <a:buChar char="●"/>
            </a:pPr>
            <a:r>
              <a:rPr lang="en-US"/>
              <a:t>Mood</a:t>
            </a:r>
            <a:endParaRPr/>
          </a:p>
          <a:p>
            <a:pPr indent="-298450" lvl="0" marL="457200" rtl="0" algn="l">
              <a:lnSpc>
                <a:spcPct val="115000"/>
              </a:lnSpc>
              <a:spcBef>
                <a:spcPts val="0"/>
              </a:spcBef>
              <a:spcAft>
                <a:spcPts val="0"/>
              </a:spcAft>
              <a:buClr>
                <a:schemeClr val="dk1"/>
              </a:buClr>
              <a:buSzPts val="1100"/>
              <a:buChar char="●"/>
            </a:pPr>
            <a:r>
              <a:rPr lang="en-US"/>
              <a:t>Focus</a:t>
            </a:r>
            <a:endParaRPr/>
          </a:p>
          <a:p>
            <a:pPr indent="-298450" lvl="0" marL="457200" rtl="0" algn="l">
              <a:lnSpc>
                <a:spcPct val="115000"/>
              </a:lnSpc>
              <a:spcBef>
                <a:spcPts val="0"/>
              </a:spcBef>
              <a:spcAft>
                <a:spcPts val="0"/>
              </a:spcAft>
              <a:buClr>
                <a:schemeClr val="dk1"/>
              </a:buClr>
              <a:buSzPts val="1100"/>
              <a:buChar char="●"/>
            </a:pPr>
            <a:r>
              <a:rPr lang="en-US"/>
              <a:t>Stress response</a:t>
            </a:r>
            <a:endParaRPr/>
          </a:p>
          <a:p>
            <a:pPr indent="0" lvl="0" marL="0" rtl="0" algn="l">
              <a:lnSpc>
                <a:spcPct val="115000"/>
              </a:lnSpc>
              <a:spcBef>
                <a:spcPts val="1200"/>
              </a:spcBef>
              <a:spcAft>
                <a:spcPts val="0"/>
              </a:spcAft>
              <a:buClr>
                <a:schemeClr val="dk1"/>
              </a:buClr>
              <a:buSzPts val="1100"/>
              <a:buFont typeface="Arial"/>
              <a:buNone/>
            </a:pPr>
            <a:r>
              <a:rPr lang="en-US"/>
              <a:t>Always interpret with symptoms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22" name="Google Shape;42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3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Match patterns to symptoms + drivers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Low dopamine → low motivation, focus</a:t>
            </a:r>
            <a:endParaRPr/>
          </a:p>
          <a:p>
            <a:pPr indent="-298450" lvl="0" marL="457200" rtl="0" algn="l">
              <a:lnSpc>
                <a:spcPct val="115000"/>
              </a:lnSpc>
              <a:spcBef>
                <a:spcPts val="1200"/>
              </a:spcBef>
              <a:spcAft>
                <a:spcPts val="0"/>
              </a:spcAft>
              <a:buClr>
                <a:schemeClr val="dk1"/>
              </a:buClr>
              <a:buSzPts val="1100"/>
              <a:buChar char="●"/>
            </a:pPr>
            <a:r>
              <a:rPr lang="en-US"/>
              <a:t>Often tied to low protein, iron, B6</a:t>
            </a:r>
            <a:endParaRPr/>
          </a:p>
          <a:p>
            <a:pPr indent="0" lvl="0" marL="0" rtl="0" algn="l">
              <a:lnSpc>
                <a:spcPct val="115000"/>
              </a:lnSpc>
              <a:spcBef>
                <a:spcPts val="1200"/>
              </a:spcBef>
              <a:spcAft>
                <a:spcPts val="0"/>
              </a:spcAft>
              <a:buClr>
                <a:schemeClr val="dk1"/>
              </a:buClr>
              <a:buSzPts val="1100"/>
              <a:buFont typeface="Arial"/>
              <a:buNone/>
            </a:pPr>
            <a:r>
              <a:rPr lang="en-US"/>
              <a:t>High dopamine turnover → anxiety, restlessness</a:t>
            </a:r>
            <a:endParaRPr/>
          </a:p>
          <a:p>
            <a:pPr indent="-298450" lvl="0" marL="457200" rtl="0" algn="l">
              <a:lnSpc>
                <a:spcPct val="115000"/>
              </a:lnSpc>
              <a:spcBef>
                <a:spcPts val="1200"/>
              </a:spcBef>
              <a:spcAft>
                <a:spcPts val="0"/>
              </a:spcAft>
              <a:buClr>
                <a:schemeClr val="dk1"/>
              </a:buClr>
              <a:buSzPts val="1100"/>
              <a:buChar char="●"/>
            </a:pPr>
            <a:r>
              <a:rPr lang="en-US"/>
              <a:t>Driven by chronic stress</a:t>
            </a:r>
            <a:endParaRPr/>
          </a:p>
          <a:p>
            <a:pPr indent="0" lvl="0" marL="0" rtl="0" algn="l">
              <a:lnSpc>
                <a:spcPct val="115000"/>
              </a:lnSpc>
              <a:spcBef>
                <a:spcPts val="1200"/>
              </a:spcBef>
              <a:spcAft>
                <a:spcPts val="0"/>
              </a:spcAft>
              <a:buClr>
                <a:schemeClr val="dk1"/>
              </a:buClr>
              <a:buSzPts val="1100"/>
              <a:buFont typeface="Arial"/>
              <a:buNone/>
            </a:pPr>
            <a:r>
              <a:rPr lang="en-US"/>
              <a:t>Low serotonin → mood swings, cravings</a:t>
            </a:r>
            <a:endParaRPr/>
          </a:p>
          <a:p>
            <a:pPr indent="-298450" lvl="0" marL="457200" rtl="0" algn="l">
              <a:lnSpc>
                <a:spcPct val="115000"/>
              </a:lnSpc>
              <a:spcBef>
                <a:spcPts val="1200"/>
              </a:spcBef>
              <a:spcAft>
                <a:spcPts val="0"/>
              </a:spcAft>
              <a:buClr>
                <a:schemeClr val="dk1"/>
              </a:buClr>
              <a:buSzPts val="1100"/>
              <a:buChar char="●"/>
            </a:pPr>
            <a:r>
              <a:rPr lang="en-US"/>
              <a:t>Linked to gut health, low tryptophan</a:t>
            </a:r>
            <a:endParaRPr/>
          </a:p>
          <a:p>
            <a:pPr indent="0" lvl="0" marL="0" rtl="0" algn="l">
              <a:lnSpc>
                <a:spcPct val="115000"/>
              </a:lnSpc>
              <a:spcBef>
                <a:spcPts val="1200"/>
              </a:spcBef>
              <a:spcAft>
                <a:spcPts val="0"/>
              </a:spcAft>
              <a:buClr>
                <a:schemeClr val="dk1"/>
              </a:buClr>
              <a:buSzPts val="1100"/>
              <a:buFont typeface="Arial"/>
              <a:buNone/>
            </a:pPr>
            <a:r>
              <a:rPr lang="en-US"/>
              <a:t>High glutamate / low GABA → anxiety, insomnia</a:t>
            </a:r>
            <a:endParaRPr/>
          </a:p>
          <a:p>
            <a:pPr indent="-298450" lvl="0" marL="457200" rtl="0" algn="l">
              <a:lnSpc>
                <a:spcPct val="115000"/>
              </a:lnSpc>
              <a:spcBef>
                <a:spcPts val="1200"/>
              </a:spcBef>
              <a:spcAft>
                <a:spcPts val="0"/>
              </a:spcAft>
              <a:buClr>
                <a:schemeClr val="dk1"/>
              </a:buClr>
              <a:buSzPts val="1100"/>
              <a:buChar char="●"/>
            </a:pPr>
            <a:r>
              <a:rPr lang="en-US"/>
              <a:t>Often magnesium deficiency, inflammation</a:t>
            </a:r>
            <a:endParaRPr/>
          </a:p>
          <a:p>
            <a:pPr indent="0" lvl="0" marL="0" rtl="0" algn="l">
              <a:lnSpc>
                <a:spcPct val="115000"/>
              </a:lnSpc>
              <a:spcBef>
                <a:spcPts val="1200"/>
              </a:spcBef>
              <a:spcAft>
                <a:spcPts val="0"/>
              </a:spcAft>
              <a:buClr>
                <a:schemeClr val="dk1"/>
              </a:buClr>
              <a:buSzPts val="1100"/>
              <a:buFont typeface="Arial"/>
              <a:buNone/>
            </a:pPr>
            <a:r>
              <a:rPr lang="en-US"/>
              <a:t>Big takeaway: identify root drivers, not just symptoms</a:t>
            </a:r>
            <a:endParaRPr/>
          </a:p>
          <a:p>
            <a:pPr indent="0" lvl="0" marL="0" rtl="0" algn="l">
              <a:spcBef>
                <a:spcPts val="0"/>
              </a:spcBef>
              <a:spcAft>
                <a:spcPts val="0"/>
              </a:spcAft>
              <a:buNone/>
            </a:pPr>
            <a:r>
              <a:t/>
            </a:r>
            <a:endParaRPr/>
          </a:p>
        </p:txBody>
      </p:sp>
      <p:sp>
        <p:nvSpPr>
          <p:cNvPr id="431" name="Google Shape;431;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While we’re talking about neurotransmitters and </a:t>
            </a:r>
            <a:r>
              <a:rPr lang="en-US" sz="1100">
                <a:solidFill>
                  <a:schemeClr val="dk1"/>
                </a:solidFill>
                <a:latin typeface="Arial"/>
                <a:ea typeface="Arial"/>
                <a:cs typeface="Arial"/>
                <a:sym typeface="Arial"/>
              </a:rPr>
              <a:t>evaluating hormones alongside functional testing, we need to talk about the gut + brain connection.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Remember:</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~90% of serotonin made in the gut</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gut health impacts mood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Dysbiosis can alter neurotransmitter production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lang="en-US" sz="1100">
                <a:solidFill>
                  <a:schemeClr val="dk1"/>
                </a:solidFill>
                <a:latin typeface="Arial"/>
                <a:ea typeface="Arial"/>
                <a:cs typeface="Arial"/>
                <a:sym typeface="Arial"/>
              </a:rPr>
              <a:t>Inflammation shifts tryptophan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away from serotonin → toward kynurenine (stress pathway)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AutoNum type="alphaLcPeriod"/>
            </a:pPr>
            <a:r>
              <a:rPr lang="en-US" sz="1100">
                <a:solidFill>
                  <a:schemeClr val="dk1"/>
                </a:solidFill>
                <a:latin typeface="Arial"/>
                <a:ea typeface="Arial"/>
                <a:cs typeface="Arial"/>
                <a:sym typeface="Arial"/>
              </a:rPr>
              <a:t>Cortisol directly impacts neurotransmitter synthesis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gut + stress = neurotransmitter balance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Gut health + inflammation drive serotonin pathways!</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440" name="Google Shape;440;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9" name="Google Shape;449;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Hormonal and neurotransmitter imbalances are rarely isolated.</a:t>
            </a:r>
            <a:endParaRPr/>
          </a:p>
          <a:p>
            <a:pPr indent="0" lvl="0" marL="0" rtl="0" algn="l">
              <a:spcBef>
                <a:spcPts val="0"/>
              </a:spcBef>
              <a:spcAft>
                <a:spcPts val="0"/>
              </a:spcAft>
              <a:buSzPts val="1100"/>
              <a:buNone/>
            </a:pPr>
            <a:r>
              <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Key patterns: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High cortisol + low serotonin → stress-driven mood issues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cortisol + low dopamine → burnout, low motivation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Estrogen dominance + anxiety → detox + neurotransmitter imbalance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Insulin resistance + low dopamine → disrupted reward signaling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Always think in </a:t>
            </a:r>
            <a:r>
              <a:rPr i="1" lang="en-US" sz="1100">
                <a:solidFill>
                  <a:schemeClr val="dk1"/>
                </a:solidFill>
                <a:latin typeface="Arial"/>
                <a:ea typeface="Arial"/>
                <a:cs typeface="Arial"/>
                <a:sym typeface="Arial"/>
              </a:rPr>
              <a:t>systems</a:t>
            </a:r>
            <a:r>
              <a:rPr lang="en-US" sz="1100">
                <a:solidFill>
                  <a:schemeClr val="dk1"/>
                </a:solidFill>
                <a:latin typeface="Arial"/>
                <a:ea typeface="Arial"/>
                <a:cs typeface="Arial"/>
                <a:sym typeface="Arial"/>
              </a:rPr>
              <a:t>, not single pathways</a:t>
            </a:r>
            <a:endParaRPr sz="1100">
              <a:solidFill>
                <a:schemeClr val="dk1"/>
              </a:solidFill>
              <a:latin typeface="Arial"/>
              <a:ea typeface="Arial"/>
              <a:cs typeface="Arial"/>
              <a:sym typeface="Arial"/>
            </a:endParaRPr>
          </a:p>
          <a:p>
            <a:pPr indent="0" lvl="0" marL="0" rtl="0" algn="l">
              <a:spcBef>
                <a:spcPts val="0"/>
              </a:spcBef>
              <a:spcAft>
                <a:spcPts val="0"/>
              </a:spcAft>
              <a:buSzPts val="1100"/>
              <a:buNone/>
            </a:pPr>
            <a:r>
              <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Drivers often include: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Nutrition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Gut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Circadian rhythm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Conventional ranges = designed to catch disease, not early dysfunction</a:t>
            </a:r>
            <a:endParaRPr sz="1100">
              <a:solidFill>
                <a:schemeClr val="dk1"/>
              </a:solidFill>
              <a:latin typeface="Arial"/>
              <a:ea typeface="Arial"/>
              <a:cs typeface="Arial"/>
              <a:sym typeface="Arial"/>
            </a:endParaRPr>
          </a:p>
          <a:p>
            <a:pPr indent="45720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Based on large population averages </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Functional ranges = narrower, physiology-based</a:t>
            </a:r>
            <a:endParaRPr sz="1100">
              <a:solidFill>
                <a:schemeClr val="dk1"/>
              </a:solidFill>
              <a:latin typeface="Arial"/>
              <a:ea typeface="Arial"/>
              <a:cs typeface="Arial"/>
              <a:sym typeface="Arial"/>
            </a:endParaRPr>
          </a:p>
          <a:p>
            <a:pPr indent="45720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Aim is optimal function, not just absence of disease</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Sensitivity difference is key:</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Conventional → misses early imbalance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 picks up trends sooner</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Nutrition relevance: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Conventional → limited guidance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 directly informs nutrition + lifestyle strategy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Timing:</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Conventional = reactive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Functional = preventive + proactive -&gt; this is where the magic happens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Big takeaway: we intervene </a:t>
            </a:r>
            <a:r>
              <a:rPr i="1" lang="en-US" sz="1100">
                <a:solidFill>
                  <a:schemeClr val="dk1"/>
                </a:solidFill>
                <a:latin typeface="Arial"/>
                <a:ea typeface="Arial"/>
                <a:cs typeface="Arial"/>
                <a:sym typeface="Arial"/>
              </a:rPr>
              <a:t>before</a:t>
            </a:r>
            <a:r>
              <a:rPr lang="en-US" sz="1100">
                <a:solidFill>
                  <a:schemeClr val="dk1"/>
                </a:solidFill>
                <a:latin typeface="Arial"/>
                <a:ea typeface="Arial"/>
                <a:cs typeface="Arial"/>
                <a:sym typeface="Arial"/>
              </a:rPr>
              <a:t> pathology develops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83" name="Google Shape;8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4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talk about the </a:t>
            </a:r>
            <a:r>
              <a:rPr lang="en-US"/>
              <a:t>functional interpretation framework - </a:t>
            </a:r>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Step 1: Identify symptom clusters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Step 2: Look at hormone </a:t>
            </a:r>
            <a:r>
              <a:rPr i="1" lang="en-US" sz="1100">
                <a:solidFill>
                  <a:schemeClr val="dk1"/>
                </a:solidFill>
                <a:latin typeface="Arial"/>
                <a:ea typeface="Arial"/>
                <a:cs typeface="Arial"/>
                <a:sym typeface="Arial"/>
              </a:rPr>
              <a:t>patterns</a:t>
            </a:r>
            <a:r>
              <a:rPr lang="en-US" sz="1100">
                <a:solidFill>
                  <a:schemeClr val="dk1"/>
                </a:solidFill>
                <a:latin typeface="Arial"/>
                <a:ea typeface="Arial"/>
                <a:cs typeface="Arial"/>
                <a:sym typeface="Arial"/>
              </a:rPr>
              <a:t> (not single values)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Step 3: Assess neurotransmitter trends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Step 4: Find root drivers: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Diet quality + timing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Protein + micronutrients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Gut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Stress + sleep</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Step 5: Match to nutrition + lifestyle plan</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Step 6: Refer if pathology suspected</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458" name="Google Shape;458;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4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Know when to refer—stay in scope</a:t>
            </a:r>
            <a:endParaRPr/>
          </a:p>
          <a:p>
            <a:pPr indent="0" lvl="0" marL="0" rtl="0" algn="l">
              <a:spcBef>
                <a:spcPts val="0"/>
              </a:spcBef>
              <a:spcAft>
                <a:spcPts val="0"/>
              </a:spcAft>
              <a:buClr>
                <a:schemeClr val="dk1"/>
              </a:buClr>
              <a:buSzPts val="1100"/>
              <a:buFont typeface="Arial"/>
              <a:buNone/>
            </a:pPr>
            <a:r>
              <a:rPr lang="en-US"/>
              <a:t>Refer if:</a:t>
            </a:r>
            <a:endParaRPr/>
          </a:p>
          <a:p>
            <a:pPr indent="-298450" lvl="0" marL="457200" rtl="0" algn="l">
              <a:lnSpc>
                <a:spcPct val="115000"/>
              </a:lnSpc>
              <a:spcBef>
                <a:spcPts val="1200"/>
              </a:spcBef>
              <a:spcAft>
                <a:spcPts val="0"/>
              </a:spcAft>
              <a:buClr>
                <a:schemeClr val="dk1"/>
              </a:buClr>
              <a:buSzPts val="1100"/>
              <a:buChar char="●"/>
            </a:pPr>
            <a:r>
              <a:rPr lang="en-US"/>
              <a:t>Hormone values are extremely high or low</a:t>
            </a:r>
            <a:endParaRPr/>
          </a:p>
          <a:p>
            <a:pPr indent="-298450" lvl="0" marL="457200" rtl="0" algn="l">
              <a:lnSpc>
                <a:spcPct val="115000"/>
              </a:lnSpc>
              <a:spcBef>
                <a:spcPts val="0"/>
              </a:spcBef>
              <a:spcAft>
                <a:spcPts val="0"/>
              </a:spcAft>
              <a:buClr>
                <a:schemeClr val="dk1"/>
              </a:buClr>
              <a:buSzPts val="1100"/>
              <a:buChar char="●"/>
            </a:pPr>
            <a:r>
              <a:rPr lang="en-US"/>
              <a:t>Rapid, unexplained changes occur</a:t>
            </a:r>
            <a:endParaRPr/>
          </a:p>
          <a:p>
            <a:pPr indent="0" lvl="0" marL="0" rtl="0" algn="l">
              <a:lnSpc>
                <a:spcPct val="115000"/>
              </a:lnSpc>
              <a:spcBef>
                <a:spcPts val="1200"/>
              </a:spcBef>
              <a:spcAft>
                <a:spcPts val="0"/>
              </a:spcAft>
              <a:buClr>
                <a:schemeClr val="dk1"/>
              </a:buClr>
              <a:buSzPts val="1100"/>
              <a:buFont typeface="Arial"/>
              <a:buNone/>
            </a:pPr>
            <a:r>
              <a:rPr lang="en-US"/>
              <a:t>Immediate concern:</a:t>
            </a:r>
            <a:endParaRPr/>
          </a:p>
          <a:p>
            <a:pPr indent="-298450" lvl="0" marL="457200" rtl="0" algn="l">
              <a:lnSpc>
                <a:spcPct val="115000"/>
              </a:lnSpc>
              <a:spcBef>
                <a:spcPts val="1200"/>
              </a:spcBef>
              <a:spcAft>
                <a:spcPts val="0"/>
              </a:spcAft>
              <a:buClr>
                <a:schemeClr val="dk1"/>
              </a:buClr>
              <a:buSzPts val="1100"/>
              <a:buChar char="●"/>
            </a:pPr>
            <a:r>
              <a:rPr lang="en-US"/>
              <a:t>Suicidal ideation</a:t>
            </a:r>
            <a:endParaRPr/>
          </a:p>
          <a:p>
            <a:pPr indent="-298450" lvl="0" marL="457200" rtl="0" algn="l">
              <a:lnSpc>
                <a:spcPct val="115000"/>
              </a:lnSpc>
              <a:spcBef>
                <a:spcPts val="0"/>
              </a:spcBef>
              <a:spcAft>
                <a:spcPts val="0"/>
              </a:spcAft>
              <a:buClr>
                <a:schemeClr val="dk1"/>
              </a:buClr>
              <a:buSzPts val="1100"/>
              <a:buChar char="●"/>
            </a:pPr>
            <a:r>
              <a:rPr lang="en-US"/>
              <a:t>Severe mood disturbance</a:t>
            </a:r>
            <a:endParaRPr/>
          </a:p>
          <a:p>
            <a:pPr indent="0" lvl="0" marL="0" rtl="0" algn="l">
              <a:lnSpc>
                <a:spcPct val="115000"/>
              </a:lnSpc>
              <a:spcBef>
                <a:spcPts val="1200"/>
              </a:spcBef>
              <a:spcAft>
                <a:spcPts val="0"/>
              </a:spcAft>
              <a:buClr>
                <a:schemeClr val="dk1"/>
              </a:buClr>
              <a:buSzPts val="1100"/>
              <a:buFont typeface="Arial"/>
              <a:buNone/>
            </a:pPr>
            <a:r>
              <a:rPr lang="en-US"/>
              <a:t>Also refer if:</a:t>
            </a:r>
            <a:endParaRPr/>
          </a:p>
          <a:p>
            <a:pPr indent="-298450" lvl="0" marL="457200" rtl="0" algn="l">
              <a:lnSpc>
                <a:spcPct val="115000"/>
              </a:lnSpc>
              <a:spcBef>
                <a:spcPts val="1200"/>
              </a:spcBef>
              <a:spcAft>
                <a:spcPts val="0"/>
              </a:spcAft>
              <a:buClr>
                <a:schemeClr val="dk1"/>
              </a:buClr>
              <a:buSzPts val="1100"/>
              <a:buChar char="●"/>
            </a:pPr>
            <a:r>
              <a:rPr lang="en-US"/>
              <a:t>Suspected endocrine or neurologic disease</a:t>
            </a:r>
            <a:endParaRPr/>
          </a:p>
          <a:p>
            <a:pPr indent="-298450" lvl="0" marL="457200" rtl="0" algn="l">
              <a:lnSpc>
                <a:spcPct val="115000"/>
              </a:lnSpc>
              <a:spcBef>
                <a:spcPts val="0"/>
              </a:spcBef>
              <a:spcAft>
                <a:spcPts val="0"/>
              </a:spcAft>
              <a:buClr>
                <a:schemeClr val="dk1"/>
              </a:buClr>
              <a:buSzPts val="1100"/>
              <a:buChar char="●"/>
            </a:pPr>
            <a:r>
              <a:rPr lang="en-US"/>
              <a:t>Symptoms persist despite intervention</a:t>
            </a:r>
            <a:endParaRPr/>
          </a:p>
          <a:p>
            <a:pPr indent="0" lvl="0" marL="0" rtl="0" algn="l">
              <a:lnSpc>
                <a:spcPct val="115000"/>
              </a:lnSpc>
              <a:spcBef>
                <a:spcPts val="1200"/>
              </a:spcBef>
              <a:spcAft>
                <a:spcPts val="0"/>
              </a:spcAft>
              <a:buClr>
                <a:schemeClr val="dk1"/>
              </a:buClr>
              <a:buSzPts val="1100"/>
              <a:buFont typeface="Arial"/>
              <a:buNone/>
            </a:pPr>
            <a:r>
              <a:rPr lang="en-US"/>
              <a:t>Big takeaway: safety first, collaboration over isolation</a:t>
            </a:r>
            <a:endParaRPr/>
          </a:p>
          <a:p>
            <a:pPr indent="0" lvl="0" marL="0" rtl="0" algn="l">
              <a:spcBef>
                <a:spcPts val="0"/>
              </a:spcBef>
              <a:spcAft>
                <a:spcPts val="0"/>
              </a:spcAft>
              <a:buNone/>
            </a:pPr>
            <a:r>
              <a:t/>
            </a:r>
            <a:endParaRPr/>
          </a:p>
        </p:txBody>
      </p:sp>
      <p:sp>
        <p:nvSpPr>
          <p:cNvPr id="467" name="Google Shape;467;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6" name="Google Shape;476;p4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A Summary Table for Neurotransmitters and Hormones</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4" name="Google Shape;484;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shift gears and dive into SNPs!</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SNPs (Single-Nucleotide Polymorphisms) = genetic tendencies, not diagnoses</a:t>
            </a:r>
            <a:endParaRPr/>
          </a:p>
          <a:p>
            <a:pPr indent="0" lvl="0" marL="0" rtl="0" algn="l">
              <a:spcBef>
                <a:spcPts val="0"/>
              </a:spcBef>
              <a:spcAft>
                <a:spcPts val="0"/>
              </a:spcAft>
              <a:buClr>
                <a:schemeClr val="dk1"/>
              </a:buClr>
              <a:buSzPts val="1100"/>
              <a:buFont typeface="Arial"/>
              <a:buNone/>
            </a:pPr>
            <a:r>
              <a:rPr lang="en-US"/>
              <a:t>Used to:</a:t>
            </a:r>
            <a:endParaRPr/>
          </a:p>
          <a:p>
            <a:pPr indent="-298450" lvl="0" marL="457200" rtl="0" algn="l">
              <a:lnSpc>
                <a:spcPct val="115000"/>
              </a:lnSpc>
              <a:spcBef>
                <a:spcPts val="1200"/>
              </a:spcBef>
              <a:spcAft>
                <a:spcPts val="0"/>
              </a:spcAft>
              <a:buClr>
                <a:schemeClr val="dk1"/>
              </a:buClr>
              <a:buSzPts val="1100"/>
              <a:buChar char="●"/>
            </a:pPr>
            <a:r>
              <a:rPr lang="en-US"/>
              <a:t>Understand nutrient needs + metabolism</a:t>
            </a:r>
            <a:endParaRPr/>
          </a:p>
          <a:p>
            <a:pPr indent="-298450" lvl="0" marL="457200" rtl="0" algn="l">
              <a:lnSpc>
                <a:spcPct val="115000"/>
              </a:lnSpc>
              <a:spcBef>
                <a:spcPts val="0"/>
              </a:spcBef>
              <a:spcAft>
                <a:spcPts val="0"/>
              </a:spcAft>
              <a:buClr>
                <a:schemeClr val="dk1"/>
              </a:buClr>
              <a:buSzPts val="1100"/>
              <a:buChar char="●"/>
            </a:pPr>
            <a:r>
              <a:rPr lang="en-US"/>
              <a:t>Explain different responses to diet, supplements, stress</a:t>
            </a:r>
            <a:endParaRPr/>
          </a:p>
          <a:p>
            <a:pPr indent="-298450" lvl="0" marL="457200" rtl="0" algn="l">
              <a:lnSpc>
                <a:spcPct val="115000"/>
              </a:lnSpc>
              <a:spcBef>
                <a:spcPts val="0"/>
              </a:spcBef>
              <a:spcAft>
                <a:spcPts val="0"/>
              </a:spcAft>
              <a:buClr>
                <a:schemeClr val="dk1"/>
              </a:buClr>
              <a:buSzPts val="1100"/>
              <a:buChar char="●"/>
            </a:pPr>
            <a:r>
              <a:rPr lang="en-US"/>
              <a:t>Personalize nutrition + lifestyle strategies</a:t>
            </a:r>
            <a:endParaRPr/>
          </a:p>
          <a:p>
            <a:pPr indent="0" lvl="0" marL="0" rtl="0" algn="l">
              <a:lnSpc>
                <a:spcPct val="115000"/>
              </a:lnSpc>
              <a:spcBef>
                <a:spcPts val="1200"/>
              </a:spcBef>
              <a:spcAft>
                <a:spcPts val="0"/>
              </a:spcAft>
              <a:buClr>
                <a:schemeClr val="dk1"/>
              </a:buClr>
              <a:buSzPts val="1100"/>
              <a:buFont typeface="Arial"/>
              <a:buNone/>
            </a:pPr>
            <a:r>
              <a:rPr lang="en-US"/>
              <a:t>Important boundaries:</a:t>
            </a:r>
            <a:endParaRPr/>
          </a:p>
          <a:p>
            <a:pPr indent="-298450" lvl="0" marL="457200" rtl="0" algn="l">
              <a:lnSpc>
                <a:spcPct val="115000"/>
              </a:lnSpc>
              <a:spcBef>
                <a:spcPts val="1200"/>
              </a:spcBef>
              <a:spcAft>
                <a:spcPts val="0"/>
              </a:spcAft>
              <a:buClr>
                <a:schemeClr val="dk1"/>
              </a:buClr>
              <a:buSzPts val="1100"/>
              <a:buChar char="●"/>
            </a:pPr>
            <a:r>
              <a:rPr lang="en-US"/>
              <a:t>Not diagnostic</a:t>
            </a:r>
            <a:endParaRPr/>
          </a:p>
          <a:p>
            <a:pPr indent="-298450" lvl="0" marL="457200" rtl="0" algn="l">
              <a:lnSpc>
                <a:spcPct val="115000"/>
              </a:lnSpc>
              <a:spcBef>
                <a:spcPts val="0"/>
              </a:spcBef>
              <a:spcAft>
                <a:spcPts val="0"/>
              </a:spcAft>
              <a:buClr>
                <a:schemeClr val="dk1"/>
              </a:buClr>
              <a:buSzPts val="1100"/>
              <a:buChar char="●"/>
            </a:pPr>
            <a:r>
              <a:rPr lang="en-US"/>
              <a:t>Not predictive of disease</a:t>
            </a:r>
            <a:endParaRPr/>
          </a:p>
          <a:p>
            <a:pPr indent="0" lvl="0" marL="0" rtl="0" algn="l">
              <a:lnSpc>
                <a:spcPct val="115000"/>
              </a:lnSpc>
              <a:spcBef>
                <a:spcPts val="1200"/>
              </a:spcBef>
              <a:spcAft>
                <a:spcPts val="0"/>
              </a:spcAft>
              <a:buClr>
                <a:schemeClr val="dk1"/>
              </a:buClr>
              <a:buSzPts val="1100"/>
              <a:buFont typeface="Arial"/>
              <a:buNone/>
            </a:pPr>
            <a:r>
              <a:rPr lang="en-US"/>
              <a:t>Expression is influenced by:</a:t>
            </a:r>
            <a:endParaRPr/>
          </a:p>
          <a:p>
            <a:pPr indent="-298450" lvl="0" marL="457200" rtl="0" algn="l">
              <a:lnSpc>
                <a:spcPct val="115000"/>
              </a:lnSpc>
              <a:spcBef>
                <a:spcPts val="1200"/>
              </a:spcBef>
              <a:spcAft>
                <a:spcPts val="0"/>
              </a:spcAft>
              <a:buClr>
                <a:schemeClr val="dk1"/>
              </a:buClr>
              <a:buSzPts val="1100"/>
              <a:buChar char="●"/>
            </a:pPr>
            <a:r>
              <a:rPr lang="en-US"/>
              <a:t>Diet</a:t>
            </a:r>
            <a:endParaRPr/>
          </a:p>
          <a:p>
            <a:pPr indent="-298450" lvl="0" marL="457200" rtl="0" algn="l">
              <a:lnSpc>
                <a:spcPct val="115000"/>
              </a:lnSpc>
              <a:spcBef>
                <a:spcPts val="0"/>
              </a:spcBef>
              <a:spcAft>
                <a:spcPts val="0"/>
              </a:spcAft>
              <a:buClr>
                <a:schemeClr val="dk1"/>
              </a:buClr>
              <a:buSzPts val="1100"/>
              <a:buChar char="●"/>
            </a:pPr>
            <a:r>
              <a:rPr lang="en-US"/>
              <a:t>Lifestyle</a:t>
            </a:r>
            <a:endParaRPr/>
          </a:p>
          <a:p>
            <a:pPr indent="-298450" lvl="0" marL="457200" rtl="0" algn="l">
              <a:lnSpc>
                <a:spcPct val="115000"/>
              </a:lnSpc>
              <a:spcBef>
                <a:spcPts val="0"/>
              </a:spcBef>
              <a:spcAft>
                <a:spcPts val="0"/>
              </a:spcAft>
              <a:buClr>
                <a:schemeClr val="dk1"/>
              </a:buClr>
              <a:buSzPts val="1100"/>
              <a:buChar char="●"/>
            </a:pPr>
            <a:r>
              <a:rPr lang="en-US"/>
              <a:t>Stress</a:t>
            </a:r>
            <a:endParaRPr/>
          </a:p>
          <a:p>
            <a:pPr indent="-298450" lvl="0" marL="457200" rtl="0" algn="l">
              <a:lnSpc>
                <a:spcPct val="115000"/>
              </a:lnSpc>
              <a:spcBef>
                <a:spcPts val="0"/>
              </a:spcBef>
              <a:spcAft>
                <a:spcPts val="0"/>
              </a:spcAft>
              <a:buClr>
                <a:schemeClr val="dk1"/>
              </a:buClr>
              <a:buSzPts val="1100"/>
              <a:buChar char="●"/>
            </a:pPr>
            <a:r>
              <a:rPr lang="en-US"/>
              <a:t>Environment (epigenetics)</a:t>
            </a:r>
            <a:endParaRPr/>
          </a:p>
          <a:p>
            <a:pPr indent="0" lvl="0" marL="0" rtl="0" algn="l">
              <a:lnSpc>
                <a:spcPct val="115000"/>
              </a:lnSpc>
              <a:spcBef>
                <a:spcPts val="1200"/>
              </a:spcBef>
              <a:spcAft>
                <a:spcPts val="0"/>
              </a:spcAft>
              <a:buClr>
                <a:schemeClr val="dk1"/>
              </a:buClr>
              <a:buSzPts val="1100"/>
              <a:buFont typeface="Arial"/>
              <a:buNone/>
            </a:pPr>
            <a:r>
              <a:rPr lang="en-US"/>
              <a:t>Use SNPs </a:t>
            </a:r>
            <a:r>
              <a:rPr i="1" lang="en-US"/>
              <a:t>alongside</a:t>
            </a:r>
            <a:r>
              <a:rPr lang="en-US"/>
              <a:t> labs + symptoms</a:t>
            </a:r>
            <a:endParaRPr/>
          </a:p>
          <a:p>
            <a:pPr indent="0" lvl="0" marL="0" rtl="0" algn="l">
              <a:spcBef>
                <a:spcPts val="0"/>
              </a:spcBef>
              <a:spcAft>
                <a:spcPts val="0"/>
              </a:spcAft>
              <a:buClr>
                <a:schemeClr val="dk1"/>
              </a:buClr>
              <a:buSzPts val="1100"/>
              <a:buFont typeface="Arial"/>
              <a:buNone/>
            </a:pPr>
            <a:r>
              <a:rPr lang="en-US"/>
              <a:t>Goal = support pathways, not “fix” genes</a:t>
            </a:r>
            <a:endParaRPr/>
          </a:p>
          <a:p>
            <a:pPr indent="0" lvl="0" marL="0" rtl="0" algn="l">
              <a:spcBef>
                <a:spcPts val="0"/>
              </a:spcBef>
              <a:spcAft>
                <a:spcPts val="0"/>
              </a:spcAft>
              <a:buClr>
                <a:schemeClr val="dk1"/>
              </a:buClr>
              <a:buSzPts val="1100"/>
              <a:buFont typeface="Arial"/>
              <a:buNone/>
            </a:pPr>
            <a:br>
              <a:rPr lang="en-US">
                <a:highlight>
                  <a:srgbClr val="FFFF00"/>
                </a:highlight>
              </a:rPr>
            </a:br>
            <a:r>
              <a:rPr lang="en-US">
                <a:highlight>
                  <a:srgbClr val="FFFF00"/>
                </a:highlight>
              </a:rPr>
              <a:t>Big takeaway: genes load the gun, environment pulls the trigger</a:t>
            </a:r>
            <a:endParaRPr>
              <a:highlight>
                <a:srgbClr val="FFFF00"/>
              </a:highlight>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4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How to interpretation SNPs-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Impact depends on variant type:</a:t>
            </a:r>
            <a:endParaRPr/>
          </a:p>
          <a:p>
            <a:pPr indent="-298450" lvl="0" marL="457200" rtl="0" algn="l">
              <a:lnSpc>
                <a:spcPct val="115000"/>
              </a:lnSpc>
              <a:spcBef>
                <a:spcPts val="1200"/>
              </a:spcBef>
              <a:spcAft>
                <a:spcPts val="0"/>
              </a:spcAft>
              <a:buClr>
                <a:schemeClr val="dk1"/>
              </a:buClr>
              <a:buSzPts val="1100"/>
              <a:buChar char="●"/>
            </a:pPr>
            <a:r>
              <a:rPr lang="en-US"/>
              <a:t>Homozygous → greater effect</a:t>
            </a:r>
            <a:endParaRPr/>
          </a:p>
          <a:p>
            <a:pPr indent="-298450" lvl="0" marL="457200" rtl="0" algn="l">
              <a:lnSpc>
                <a:spcPct val="115000"/>
              </a:lnSpc>
              <a:spcBef>
                <a:spcPts val="0"/>
              </a:spcBef>
              <a:spcAft>
                <a:spcPts val="0"/>
              </a:spcAft>
              <a:buClr>
                <a:schemeClr val="dk1"/>
              </a:buClr>
              <a:buSzPts val="1100"/>
              <a:buChar char="●"/>
            </a:pPr>
            <a:r>
              <a:rPr lang="en-US"/>
              <a:t>Heterozygous → partial effect</a:t>
            </a:r>
            <a:endParaRPr/>
          </a:p>
          <a:p>
            <a:pPr indent="0" lvl="0" marL="0" rtl="0" algn="l">
              <a:lnSpc>
                <a:spcPct val="115000"/>
              </a:lnSpc>
              <a:spcBef>
                <a:spcPts val="1200"/>
              </a:spcBef>
              <a:spcAft>
                <a:spcPts val="0"/>
              </a:spcAft>
              <a:buClr>
                <a:schemeClr val="dk1"/>
              </a:buClr>
              <a:buSzPts val="1100"/>
              <a:buFont typeface="Arial"/>
              <a:buNone/>
            </a:pPr>
            <a:r>
              <a:rPr lang="en-US"/>
              <a:t>Focus on:</a:t>
            </a:r>
            <a:endParaRPr/>
          </a:p>
          <a:p>
            <a:pPr indent="-298450" lvl="0" marL="457200" rtl="0" algn="l">
              <a:lnSpc>
                <a:spcPct val="115000"/>
              </a:lnSpc>
              <a:spcBef>
                <a:spcPts val="1200"/>
              </a:spcBef>
              <a:spcAft>
                <a:spcPts val="0"/>
              </a:spcAft>
              <a:buClr>
                <a:schemeClr val="dk1"/>
              </a:buClr>
              <a:buSzPts val="1100"/>
              <a:buChar char="●"/>
            </a:pPr>
            <a:r>
              <a:rPr lang="en-US"/>
              <a:t>Nutrient cofactors</a:t>
            </a:r>
            <a:endParaRPr/>
          </a:p>
          <a:p>
            <a:pPr indent="-298450" lvl="0" marL="457200" rtl="0" algn="l">
              <a:lnSpc>
                <a:spcPct val="115000"/>
              </a:lnSpc>
              <a:spcBef>
                <a:spcPts val="0"/>
              </a:spcBef>
              <a:spcAft>
                <a:spcPts val="0"/>
              </a:spcAft>
              <a:buClr>
                <a:schemeClr val="dk1"/>
              </a:buClr>
              <a:buSzPts val="1100"/>
              <a:buChar char="●"/>
            </a:pPr>
            <a:r>
              <a:rPr lang="en-US"/>
              <a:t>Pathway efficiency</a:t>
            </a:r>
            <a:endParaRPr/>
          </a:p>
          <a:p>
            <a:pPr indent="-298450" lvl="0" marL="457200" rtl="0" algn="l">
              <a:lnSpc>
                <a:spcPct val="115000"/>
              </a:lnSpc>
              <a:spcBef>
                <a:spcPts val="0"/>
              </a:spcBef>
              <a:spcAft>
                <a:spcPts val="0"/>
              </a:spcAft>
              <a:buClr>
                <a:schemeClr val="dk1"/>
              </a:buClr>
              <a:buSzPts val="1100"/>
              <a:buChar char="●"/>
            </a:pPr>
            <a:r>
              <a:rPr lang="en-US"/>
              <a:t>Lifestyle + environment</a:t>
            </a:r>
            <a:endParaRPr/>
          </a:p>
          <a:p>
            <a:pPr indent="0" lvl="0" marL="0" rtl="0" algn="l">
              <a:lnSpc>
                <a:spcPct val="115000"/>
              </a:lnSpc>
              <a:spcBef>
                <a:spcPts val="1200"/>
              </a:spcBef>
              <a:spcAft>
                <a:spcPts val="0"/>
              </a:spcAft>
              <a:buClr>
                <a:schemeClr val="dk1"/>
              </a:buClr>
              <a:buSzPts val="1100"/>
              <a:buFont typeface="Arial"/>
              <a:buNone/>
            </a:pPr>
            <a:r>
              <a:rPr lang="en-US"/>
              <a:t>Never interpret SNPs alone</a:t>
            </a:r>
            <a:endParaRPr/>
          </a:p>
          <a:p>
            <a:pPr indent="0" lvl="0" marL="0" rtl="0" algn="l">
              <a:spcBef>
                <a:spcPts val="0"/>
              </a:spcBef>
              <a:spcAft>
                <a:spcPts val="0"/>
              </a:spcAft>
              <a:buClr>
                <a:schemeClr val="dk1"/>
              </a:buClr>
              <a:buSzPts val="1100"/>
              <a:buFont typeface="Arial"/>
              <a:buNone/>
            </a:pPr>
            <a:r>
              <a:rPr lang="en-US"/>
              <a:t>Also look at:</a:t>
            </a:r>
            <a:endParaRPr/>
          </a:p>
          <a:p>
            <a:pPr indent="-298450" lvl="0" marL="457200" rtl="0" algn="l">
              <a:lnSpc>
                <a:spcPct val="115000"/>
              </a:lnSpc>
              <a:spcBef>
                <a:spcPts val="1200"/>
              </a:spcBef>
              <a:spcAft>
                <a:spcPts val="0"/>
              </a:spcAft>
              <a:buClr>
                <a:schemeClr val="dk1"/>
              </a:buClr>
              <a:buSzPts val="1100"/>
              <a:buChar char="●"/>
            </a:pPr>
            <a:r>
              <a:rPr lang="en-US"/>
              <a:t>Symptoms</a:t>
            </a:r>
            <a:endParaRPr/>
          </a:p>
          <a:p>
            <a:pPr indent="-298450" lvl="0" marL="457200" rtl="0" algn="l">
              <a:lnSpc>
                <a:spcPct val="115000"/>
              </a:lnSpc>
              <a:spcBef>
                <a:spcPts val="0"/>
              </a:spcBef>
              <a:spcAft>
                <a:spcPts val="0"/>
              </a:spcAft>
              <a:buClr>
                <a:schemeClr val="dk1"/>
              </a:buClr>
              <a:buSzPts val="1100"/>
              <a:buChar char="●"/>
            </a:pPr>
            <a:r>
              <a:rPr lang="en-US"/>
              <a:t>Functional labs</a:t>
            </a:r>
            <a:endParaRPr/>
          </a:p>
          <a:p>
            <a:pPr indent="-298450" lvl="0" marL="457200" rtl="0" algn="l">
              <a:lnSpc>
                <a:spcPct val="115000"/>
              </a:lnSpc>
              <a:spcBef>
                <a:spcPts val="0"/>
              </a:spcBef>
              <a:spcAft>
                <a:spcPts val="0"/>
              </a:spcAft>
              <a:buClr>
                <a:schemeClr val="dk1"/>
              </a:buClr>
              <a:buSzPts val="1100"/>
              <a:buChar char="●"/>
            </a:pPr>
            <a:r>
              <a:rPr lang="en-US"/>
              <a:t>Diet history</a:t>
            </a:r>
            <a:endParaRPr/>
          </a:p>
          <a:p>
            <a:pPr indent="-298450" lvl="0" marL="457200" rtl="0" algn="l">
              <a:lnSpc>
                <a:spcPct val="115000"/>
              </a:lnSpc>
              <a:spcBef>
                <a:spcPts val="0"/>
              </a:spcBef>
              <a:spcAft>
                <a:spcPts val="0"/>
              </a:spcAft>
              <a:buClr>
                <a:schemeClr val="dk1"/>
              </a:buClr>
              <a:buSzPts val="1100"/>
              <a:buChar char="●"/>
            </a:pPr>
            <a:r>
              <a:rPr lang="en-US"/>
              <a:t>Lifestyle factors</a:t>
            </a:r>
            <a:endParaRPr/>
          </a:p>
        </p:txBody>
      </p:sp>
      <p:sp>
        <p:nvSpPr>
          <p:cNvPr id="493" name="Google Shape;493;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4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Now let’s explore functional </a:t>
            </a:r>
            <a:r>
              <a:rPr i="1" lang="en-US"/>
              <a:t>pathways</a:t>
            </a:r>
            <a:r>
              <a:rPr lang="en-US"/>
              <a:t> in assessment</a:t>
            </a:r>
            <a:endParaRPr/>
          </a:p>
          <a:p>
            <a:pPr indent="-317500" lvl="0" marL="457200" rtl="0" algn="l">
              <a:spcBef>
                <a:spcPts val="0"/>
              </a:spcBef>
              <a:spcAft>
                <a:spcPts val="0"/>
              </a:spcAft>
              <a:buSzPts val="1400"/>
              <a:buChar char="●"/>
            </a:pPr>
            <a:r>
              <a:rPr lang="en-US"/>
              <a:t>Methylation → DNA repair, detox, neurotransmitters</a:t>
            </a:r>
            <a:endParaRPr/>
          </a:p>
          <a:p>
            <a:pPr indent="-317500" lvl="0" marL="457200" rtl="0" algn="l">
              <a:spcBef>
                <a:spcPts val="0"/>
              </a:spcBef>
              <a:spcAft>
                <a:spcPts val="0"/>
              </a:spcAft>
              <a:buSzPts val="1400"/>
              <a:buChar char="●"/>
            </a:pPr>
            <a:r>
              <a:rPr lang="en-US"/>
              <a:t>Detox (Phase I &amp; II) → toxin processing</a:t>
            </a:r>
            <a:endParaRPr/>
          </a:p>
          <a:p>
            <a:pPr indent="-317500" lvl="0" marL="457200" rtl="0" algn="l">
              <a:spcBef>
                <a:spcPts val="0"/>
              </a:spcBef>
              <a:spcAft>
                <a:spcPts val="0"/>
              </a:spcAft>
              <a:buSzPts val="1400"/>
              <a:buChar char="●"/>
            </a:pPr>
            <a:r>
              <a:rPr lang="en-US"/>
              <a:t>Neurotransmitters → mood, focus, stress</a:t>
            </a:r>
            <a:endParaRPr/>
          </a:p>
          <a:p>
            <a:pPr indent="-317500" lvl="0" marL="457200" rtl="0" algn="l">
              <a:spcBef>
                <a:spcPts val="0"/>
              </a:spcBef>
              <a:spcAft>
                <a:spcPts val="0"/>
              </a:spcAft>
              <a:buSzPts val="1400"/>
              <a:buChar char="●"/>
            </a:pPr>
            <a:r>
              <a:rPr lang="en-US"/>
              <a:t>Inflammation + oxidative stress → immune balance</a:t>
            </a:r>
            <a:endParaRPr/>
          </a:p>
          <a:p>
            <a:pPr indent="-317500" lvl="0" marL="457200" rtl="0" algn="l">
              <a:spcBef>
                <a:spcPts val="0"/>
              </a:spcBef>
              <a:spcAft>
                <a:spcPts val="0"/>
              </a:spcAft>
              <a:buSzPts val="1400"/>
              <a:buChar char="●"/>
            </a:pPr>
            <a:r>
              <a:rPr lang="en-US"/>
              <a:t>Lipid + glucose metabolism → metabolic health</a:t>
            </a:r>
            <a:endParaRPr/>
          </a:p>
          <a:p>
            <a:pPr indent="-317500" lvl="0" marL="457200" rtl="0" algn="l">
              <a:spcBef>
                <a:spcPts val="0"/>
              </a:spcBef>
              <a:spcAft>
                <a:spcPts val="0"/>
              </a:spcAft>
              <a:buSzPts val="1400"/>
              <a:buChar char="●"/>
            </a:pPr>
            <a:r>
              <a:rPr lang="en-US"/>
              <a:t>Vitamin D + minerals → absorption and utilization</a:t>
            </a:r>
            <a:endParaRPr/>
          </a:p>
          <a:p>
            <a:pPr indent="0" lvl="0" marL="0" rtl="0" algn="l">
              <a:spcBef>
                <a:spcPts val="0"/>
              </a:spcBef>
              <a:spcAft>
                <a:spcPts val="0"/>
              </a:spcAft>
              <a:buNone/>
            </a:pPr>
            <a:r>
              <a:rPr lang="en-US"/>
              <a:t>Remember: SNPs affect pathways, but they are not isolated functions</a:t>
            </a:r>
            <a:endParaRPr/>
          </a:p>
          <a:p>
            <a:pPr indent="0" lvl="0" marL="0" rtl="0" algn="l">
              <a:spcBef>
                <a:spcPts val="0"/>
              </a:spcBef>
              <a:spcAft>
                <a:spcPts val="0"/>
              </a:spcAft>
              <a:buNone/>
            </a:pPr>
            <a:r>
              <a:t/>
            </a:r>
            <a:endParaRPr/>
          </a:p>
        </p:txBody>
      </p:sp>
      <p:sp>
        <p:nvSpPr>
          <p:cNvPr id="502" name="Google Shape;502;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4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For </a:t>
            </a:r>
            <a:r>
              <a:rPr lang="en-US"/>
              <a:t>interpreting</a:t>
            </a:r>
            <a:r>
              <a:rPr lang="en-US"/>
              <a:t> SNPs, we’ll also refer to a step by step framework</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Step 1: Identify affected pathway</a:t>
            </a:r>
            <a:endParaRPr/>
          </a:p>
          <a:p>
            <a:pPr indent="0" lvl="0" marL="0" rtl="0" algn="l">
              <a:spcBef>
                <a:spcPts val="0"/>
              </a:spcBef>
              <a:spcAft>
                <a:spcPts val="0"/>
              </a:spcAft>
              <a:buClr>
                <a:schemeClr val="dk1"/>
              </a:buClr>
              <a:buSzPts val="1100"/>
              <a:buFont typeface="Arial"/>
              <a:buNone/>
            </a:pPr>
            <a:r>
              <a:rPr lang="en-US"/>
              <a:t>Step 2: Determine zygosity (hetero vs homo)</a:t>
            </a:r>
            <a:endParaRPr/>
          </a:p>
          <a:p>
            <a:pPr indent="0" lvl="0" marL="0" rtl="0" algn="l">
              <a:spcBef>
                <a:spcPts val="0"/>
              </a:spcBef>
              <a:spcAft>
                <a:spcPts val="0"/>
              </a:spcAft>
              <a:buClr>
                <a:schemeClr val="dk1"/>
              </a:buClr>
              <a:buSzPts val="1100"/>
              <a:buFont typeface="Arial"/>
              <a:buNone/>
            </a:pPr>
            <a:r>
              <a:rPr lang="en-US"/>
              <a:t>Step 3: Correlate with:</a:t>
            </a:r>
            <a:endParaRPr/>
          </a:p>
          <a:p>
            <a:pPr indent="-298450" lvl="0" marL="457200" rtl="0" algn="l">
              <a:lnSpc>
                <a:spcPct val="115000"/>
              </a:lnSpc>
              <a:spcBef>
                <a:spcPts val="1200"/>
              </a:spcBef>
              <a:spcAft>
                <a:spcPts val="0"/>
              </a:spcAft>
              <a:buClr>
                <a:schemeClr val="dk1"/>
              </a:buClr>
              <a:buSzPts val="1100"/>
              <a:buChar char="●"/>
            </a:pPr>
            <a:r>
              <a:rPr lang="en-US"/>
              <a:t>Symptoms</a:t>
            </a:r>
            <a:endParaRPr/>
          </a:p>
          <a:p>
            <a:pPr indent="-298450" lvl="0" marL="457200" rtl="0" algn="l">
              <a:lnSpc>
                <a:spcPct val="115000"/>
              </a:lnSpc>
              <a:spcBef>
                <a:spcPts val="0"/>
              </a:spcBef>
              <a:spcAft>
                <a:spcPts val="0"/>
              </a:spcAft>
              <a:buClr>
                <a:schemeClr val="dk1"/>
              </a:buClr>
              <a:buSzPts val="1100"/>
              <a:buChar char="●"/>
            </a:pPr>
            <a:r>
              <a:rPr lang="en-US"/>
              <a:t>Labs (homocysteine, ferritin, CRP)</a:t>
            </a:r>
            <a:endParaRPr/>
          </a:p>
          <a:p>
            <a:pPr indent="-298450" lvl="0" marL="457200" rtl="0" algn="l">
              <a:lnSpc>
                <a:spcPct val="115000"/>
              </a:lnSpc>
              <a:spcBef>
                <a:spcPts val="0"/>
              </a:spcBef>
              <a:spcAft>
                <a:spcPts val="0"/>
              </a:spcAft>
              <a:buClr>
                <a:schemeClr val="dk1"/>
              </a:buClr>
              <a:buSzPts val="1100"/>
              <a:buChar char="●"/>
            </a:pPr>
            <a:r>
              <a:rPr lang="en-US"/>
              <a:t>Diet + stress</a:t>
            </a:r>
            <a:endParaRPr/>
          </a:p>
          <a:p>
            <a:pPr indent="0" lvl="0" marL="0" rtl="0" algn="l">
              <a:lnSpc>
                <a:spcPct val="115000"/>
              </a:lnSpc>
              <a:spcBef>
                <a:spcPts val="1200"/>
              </a:spcBef>
              <a:spcAft>
                <a:spcPts val="0"/>
              </a:spcAft>
              <a:buClr>
                <a:schemeClr val="dk1"/>
              </a:buClr>
              <a:buSzPts val="1100"/>
              <a:buFont typeface="Arial"/>
              <a:buNone/>
            </a:pPr>
            <a:r>
              <a:rPr lang="en-US"/>
              <a:t>Step 4: Apply food-first support (DRI-aligned)</a:t>
            </a:r>
            <a:endParaRPr/>
          </a:p>
          <a:p>
            <a:pPr indent="0" lvl="0" marL="0" rtl="0" algn="l">
              <a:spcBef>
                <a:spcPts val="0"/>
              </a:spcBef>
              <a:spcAft>
                <a:spcPts val="0"/>
              </a:spcAft>
              <a:buClr>
                <a:schemeClr val="dk1"/>
              </a:buClr>
              <a:buSzPts val="1100"/>
              <a:buFont typeface="Arial"/>
              <a:buNone/>
            </a:pPr>
            <a:r>
              <a:rPr lang="en-US"/>
              <a:t>Step 5: Reassess based on outcomes</a:t>
            </a:r>
            <a:endParaRPr/>
          </a:p>
          <a:p>
            <a:pPr indent="0" lvl="0" marL="0" rtl="0" algn="l">
              <a:spcBef>
                <a:spcPts val="0"/>
              </a:spcBef>
              <a:spcAft>
                <a:spcPts val="0"/>
              </a:spcAft>
              <a:buClr>
                <a:schemeClr val="dk1"/>
              </a:buClr>
              <a:buSzPts val="1100"/>
              <a:buFont typeface="Arial"/>
              <a:buNone/>
            </a:pPr>
            <a:r>
              <a:rPr lang="en-US"/>
              <a:t>Big takeaway: treat the person, not the gene</a:t>
            </a:r>
            <a:endParaRPr/>
          </a:p>
          <a:p>
            <a:pPr indent="0" lvl="0" marL="0" rtl="0" algn="l">
              <a:spcBef>
                <a:spcPts val="0"/>
              </a:spcBef>
              <a:spcAft>
                <a:spcPts val="0"/>
              </a:spcAft>
              <a:buNone/>
            </a:pPr>
            <a:r>
              <a:t/>
            </a:r>
            <a:endParaRPr/>
          </a:p>
        </p:txBody>
      </p:sp>
      <p:sp>
        <p:nvSpPr>
          <p:cNvPr id="520" name="Google Shape;520;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9" name="Google Shape;529;p4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important scope and ethics considerations for talking about SNPs with patients/clients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Remember: </a:t>
            </a:r>
            <a:br>
              <a:rPr lang="en-US"/>
            </a:br>
            <a:endParaRPr/>
          </a:p>
          <a:p>
            <a:pPr indent="0" lvl="0" marL="0" rtl="0" algn="l">
              <a:spcBef>
                <a:spcPts val="0"/>
              </a:spcBef>
              <a:spcAft>
                <a:spcPts val="0"/>
              </a:spcAft>
              <a:buNone/>
            </a:pPr>
            <a:r>
              <a:rPr lang="en-US"/>
              <a:t>SNPs do not diagnose disease</a:t>
            </a:r>
            <a:endParaRPr/>
          </a:p>
          <a:p>
            <a:pPr indent="0" lvl="0" marL="0" rtl="0" algn="l">
              <a:spcBef>
                <a:spcPts val="0"/>
              </a:spcBef>
              <a:spcAft>
                <a:spcPts val="0"/>
              </a:spcAft>
              <a:buClr>
                <a:schemeClr val="dk1"/>
              </a:buClr>
              <a:buSzPts val="1100"/>
              <a:buFont typeface="Arial"/>
              <a:buNone/>
            </a:pPr>
            <a:r>
              <a:rPr lang="en-US"/>
              <a:t>Avoid deterministic language (“you will develop…”)</a:t>
            </a:r>
            <a:endParaRPr/>
          </a:p>
          <a:p>
            <a:pPr indent="0" lvl="0" marL="0" rtl="0" algn="l">
              <a:spcBef>
                <a:spcPts val="0"/>
              </a:spcBef>
              <a:spcAft>
                <a:spcPts val="0"/>
              </a:spcAft>
              <a:buClr>
                <a:schemeClr val="dk1"/>
              </a:buClr>
              <a:buSzPts val="1100"/>
              <a:buFont typeface="Arial"/>
              <a:buNone/>
            </a:pPr>
            <a:r>
              <a:rPr lang="en-US"/>
              <a:t>Focus on modifiable factors</a:t>
            </a:r>
            <a:br>
              <a:rPr lang="en-US"/>
            </a:br>
            <a:r>
              <a:rPr lang="en-US"/>
              <a:t>SNPs guide but do not necessarily ‘predict’</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Refer out if:</a:t>
            </a:r>
            <a:endParaRPr/>
          </a:p>
          <a:p>
            <a:pPr indent="-298450" lvl="0" marL="457200" rtl="0" algn="l">
              <a:lnSpc>
                <a:spcPct val="115000"/>
              </a:lnSpc>
              <a:spcBef>
                <a:spcPts val="1200"/>
              </a:spcBef>
              <a:spcAft>
                <a:spcPts val="0"/>
              </a:spcAft>
              <a:buClr>
                <a:schemeClr val="dk1"/>
              </a:buClr>
              <a:buSzPts val="1100"/>
              <a:buChar char="●"/>
            </a:pPr>
            <a:r>
              <a:rPr lang="en-US"/>
              <a:t>Labs show pathology</a:t>
            </a:r>
            <a:endParaRPr/>
          </a:p>
          <a:p>
            <a:pPr indent="-298450" lvl="0" marL="457200" rtl="0" algn="l">
              <a:lnSpc>
                <a:spcPct val="115000"/>
              </a:lnSpc>
              <a:spcBef>
                <a:spcPts val="0"/>
              </a:spcBef>
              <a:spcAft>
                <a:spcPts val="0"/>
              </a:spcAft>
              <a:buClr>
                <a:schemeClr val="dk1"/>
              </a:buClr>
              <a:buSzPts val="1100"/>
              <a:buChar char="●"/>
            </a:pPr>
            <a:r>
              <a:rPr lang="en-US"/>
              <a:t>Severe symptoms present</a:t>
            </a:r>
            <a:endParaRPr/>
          </a:p>
          <a:p>
            <a:pPr indent="-298450" lvl="0" marL="457200" rtl="0" algn="l">
              <a:lnSpc>
                <a:spcPct val="115000"/>
              </a:lnSpc>
              <a:spcBef>
                <a:spcPts val="0"/>
              </a:spcBef>
              <a:spcAft>
                <a:spcPts val="0"/>
              </a:spcAft>
              <a:buClr>
                <a:schemeClr val="dk1"/>
              </a:buClr>
              <a:buSzPts val="1100"/>
              <a:buChar char="●"/>
            </a:pPr>
            <a:r>
              <a:rPr lang="en-US"/>
              <a:t>Mental health or endocrine concerns</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8" name="Google Shape;538;p5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Case example for a common SNP </a:t>
            </a:r>
            <a:r>
              <a:rPr b="1" lang="en-US" sz="1100">
                <a:latin typeface="Arial"/>
                <a:ea typeface="Arial"/>
                <a:cs typeface="Arial"/>
                <a:sym typeface="Arial"/>
              </a:rPr>
              <a:t>evaluation</a:t>
            </a:r>
            <a:r>
              <a:rPr b="1" lang="en-US" sz="1100">
                <a:latin typeface="Arial"/>
                <a:ea typeface="Arial"/>
                <a:cs typeface="Arial"/>
                <a:sym typeface="Arial"/>
              </a:rPr>
              <a:t> - </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(read example on page)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Classic methylation pattern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SNP: MTHFR C677T homozygous → reduced folate conversion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Labs support this: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High homocysteine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Low-normal folate + B12</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Interpretation: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Impaired methylation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Functional B-vitamin insufficiency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Interventions: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Increase folate-rich foods (leafy greens, legumes)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Use 5-MTHF over folic acid</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Ensure B12 + B6 adequacy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Add choline-rich foods (eggs, fish)</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Address stress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Monitor for red flags: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Persistently elevated homocysteine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Neurologic symptoms</a:t>
            </a:r>
            <a:br>
              <a:rPr lang="en-US" sz="1100">
                <a:latin typeface="Arial"/>
                <a:ea typeface="Arial"/>
                <a:cs typeface="Arial"/>
                <a:sym typeface="Arial"/>
              </a:rPr>
            </a:br>
            <a:br>
              <a:rPr lang="en-US" sz="1100">
                <a:latin typeface="Arial"/>
                <a:ea typeface="Arial"/>
                <a:cs typeface="Arial"/>
                <a:sym typeface="Arial"/>
              </a:rPr>
            </a:br>
            <a:endParaRPr sz="1100">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9" name="Google Shape;549;p5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b="1" lang="en-US" sz="1100">
                <a:solidFill>
                  <a:schemeClr val="dk1"/>
                </a:solidFill>
                <a:latin typeface="Arial"/>
                <a:ea typeface="Arial"/>
                <a:cs typeface="Arial"/>
                <a:sym typeface="Arial"/>
              </a:rPr>
              <a:t>Case example for a common SNP evaluation - </a:t>
            </a:r>
            <a:endParaRPr sz="1100">
              <a:solidFill>
                <a:schemeClr val="dk1"/>
              </a:solidFill>
              <a:latin typeface="Arial"/>
              <a:ea typeface="Arial"/>
              <a:cs typeface="Arial"/>
              <a:sym typeface="Arial"/>
            </a:endParaRPr>
          </a:p>
          <a:p>
            <a:pPr indent="0" lvl="0" marL="0" rtl="0" algn="l">
              <a:spcBef>
                <a:spcPts val="0"/>
              </a:spcBef>
              <a:spcAft>
                <a:spcPts val="0"/>
              </a:spcAft>
              <a:buNone/>
            </a:pPr>
            <a:r>
              <a:rPr lang="en-US" sz="1100">
                <a:solidFill>
                  <a:schemeClr val="dk1"/>
                </a:solidFill>
                <a:latin typeface="Arial"/>
                <a:ea typeface="Arial"/>
                <a:cs typeface="Arial"/>
                <a:sym typeface="Arial"/>
              </a:rPr>
              <a:t>Detoxification &amp; Estrogen Clearance (COMT + GST) case</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Font typeface="Arial"/>
              <a:buNone/>
            </a:pPr>
            <a:r>
              <a:t/>
            </a:r>
            <a:endParaRPr sz="1100">
              <a:solidFill>
                <a:schemeClr val="dk1"/>
              </a:solidFill>
              <a:latin typeface="Arial"/>
              <a:ea typeface="Arial"/>
              <a:cs typeface="Arial"/>
              <a:sym typeface="Arial"/>
            </a:endParaRPr>
          </a:p>
          <a:p>
            <a:pPr indent="0" lvl="0" marL="0" rtl="0" algn="l">
              <a:spcBef>
                <a:spcPts val="0"/>
              </a:spcBef>
              <a:spcAft>
                <a:spcPts val="0"/>
              </a:spcAft>
              <a:buNone/>
            </a:pPr>
            <a:r>
              <a:rPr lang="en-US" sz="1100">
                <a:solidFill>
                  <a:schemeClr val="dk1"/>
                </a:solidFill>
                <a:latin typeface="Arial"/>
                <a:ea typeface="Arial"/>
                <a:cs typeface="Arial"/>
                <a:sym typeface="Arial"/>
              </a:rPr>
              <a:t>(read example on page)</a:t>
            </a:r>
            <a:endParaRPr sz="1100">
              <a:solidFill>
                <a:schemeClr val="dk1"/>
              </a:solidFill>
              <a:latin typeface="Arial"/>
              <a:ea typeface="Arial"/>
              <a:cs typeface="Arial"/>
              <a:sym typeface="Arial"/>
            </a:endParaRPr>
          </a:p>
          <a:p>
            <a:pPr indent="0" lvl="0" marL="0" rtl="0" algn="l">
              <a:spcBef>
                <a:spcPts val="0"/>
              </a:spcBef>
              <a:spcAft>
                <a:spcPts val="0"/>
              </a:spcAft>
              <a:buSzPts val="1100"/>
              <a:buNone/>
            </a:pPr>
            <a:r>
              <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Classic estrogen clearance pattern</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SNPs: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COMT slow → slower estrogen/catechol breakdown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GSTT1 null → reduced detox capacity (glutathione)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Labs support pattern:</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High-normal estrogen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progesterone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Mild inflammation (hs-CRP)</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Interpretation:</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Slower estrogen clearance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Relative estrogen dominance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Interventions: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Increase cruciferous veggies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Adequate protein + sulfur foods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Add polyphenols (berries, green tea)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regular bowel movements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Manage stress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Monitor for red flags: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Abnormal bleeding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Assess for cancer history</a:t>
            </a:r>
            <a:endParaRPr sz="1100">
              <a:solidFill>
                <a:schemeClr val="dk1"/>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0" name="Google Shape;560;p5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Case example - </a:t>
            </a:r>
            <a:r>
              <a:rPr lang="en-US" sz="1100">
                <a:latin typeface="Arial"/>
                <a:ea typeface="Arial"/>
                <a:cs typeface="Arial"/>
                <a:sym typeface="Arial"/>
              </a:rPr>
              <a:t>Neurotransmitter metabolism </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(read case) </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Classic high catecholamine pattern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SNPs: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MAOA slow variant → slower neurotransmitter breakdown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COMT heterozygous → reduced clearance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Labs support this: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High PM cortisol</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High dopamine metabolites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Low-normal magnesium</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Interpretation: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Elevated catecholamine tone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Stress-driven excitatory state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Interventions: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Reduce caffeine/stimulants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Increase magnesium-rich foods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Add calming nutrients (glycine, GABA-supportive foods)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Prioritize sleep + circadian rhythm</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Shift to lower-intensity exercise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Monitor for red flags: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Panic attacks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Severe anxiety/mood instability</a:t>
            </a:r>
            <a:endParaRPr sz="1100">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1" name="Google Shape;571;p5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Inflammation &amp; oxidative stress case example </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(read case)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Classic inflammation + oxidative stress profile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SNPs: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IL-6 → pro-inflammatory tendency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SOD2 → reduced antioxidant defense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Labs support this: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High hs-CRP</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Low omega-3 index</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High-normal ferritin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Interpretation: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Elevated inflammation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Reduced antioxidant capacity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Increased oxidative stress burden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Interventions: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Increase EPA/DHA intake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Add polyphenol-rich foods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Ensure vitamin C, zinc, selenium</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Gentle, anti-inflammatory movement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Prioritize sleep + stress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Monitor for red flags: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Rising inflammatory markers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Possible autoimmune activity</a:t>
            </a:r>
            <a:endParaRPr sz="1100">
              <a:latin typeface="Arial"/>
              <a:ea typeface="Arial"/>
              <a:cs typeface="Arial"/>
              <a:sym typeface="Arial"/>
            </a:endParaRPr>
          </a:p>
          <a:p>
            <a:pPr indent="0" lvl="0" marL="0" rtl="0" algn="l">
              <a:spcBef>
                <a:spcPts val="1200"/>
              </a:spcBef>
              <a:spcAft>
                <a:spcPts val="0"/>
              </a:spcAft>
              <a:buNone/>
            </a:pPr>
            <a:r>
              <a:t/>
            </a:r>
            <a:endParaRPr sz="1100">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2" name="Google Shape;582;p5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Vitamin D Receptor case example -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 (read case)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Classic “low-normal but insufficient” vitamin D pattern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SNP: VDR → reduced receptor sensitivity</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Cells respond less to vitamin 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Labs support this: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25-OH D low-normal (28)</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Mild inflammation (hs-CRP)</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Interpretation: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Higher needs to achieve functional effect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Not just intake → also utilization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Interventions: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Increase vitamin D foods + safe sun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Supplement within UL</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Add magnesium for activation/utilization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Monitor labs, not just dose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Monitor for red flags: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Persistent low levels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Bone pain/fracture risk</a:t>
            </a:r>
            <a:endParaRPr sz="1100">
              <a:latin typeface="Arial"/>
              <a:ea typeface="Arial"/>
              <a:cs typeface="Arial"/>
              <a:sym typeface="Arial"/>
            </a:endParaRPr>
          </a:p>
          <a:p>
            <a:pPr indent="0" lvl="0" marL="0" rtl="0" algn="l">
              <a:spcBef>
                <a:spcPts val="1200"/>
              </a:spcBef>
              <a:spcAft>
                <a:spcPts val="0"/>
              </a:spcAft>
              <a:buNone/>
            </a:pPr>
            <a:r>
              <a:t/>
            </a:r>
            <a:endParaRPr sz="1100">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3" name="Google Shape;593;p5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IEMs = genetic enzyme or transport defects</a:t>
            </a:r>
            <a:endParaRPr/>
          </a:p>
          <a:p>
            <a:pPr indent="0" lvl="0" marL="0" rtl="0" algn="l">
              <a:spcBef>
                <a:spcPts val="0"/>
              </a:spcBef>
              <a:spcAft>
                <a:spcPts val="0"/>
              </a:spcAft>
              <a:buClr>
                <a:schemeClr val="dk1"/>
              </a:buClr>
              <a:buSzPts val="1100"/>
              <a:buFont typeface="Arial"/>
              <a:buNone/>
            </a:pPr>
            <a:r>
              <a:rPr lang="en-US"/>
              <a:t>Lead to:</a:t>
            </a:r>
            <a:endParaRPr/>
          </a:p>
          <a:p>
            <a:pPr indent="-298450" lvl="0" marL="457200" rtl="0" algn="l">
              <a:lnSpc>
                <a:spcPct val="115000"/>
              </a:lnSpc>
              <a:spcBef>
                <a:spcPts val="1200"/>
              </a:spcBef>
              <a:spcAft>
                <a:spcPts val="0"/>
              </a:spcAft>
              <a:buClr>
                <a:schemeClr val="dk1"/>
              </a:buClr>
              <a:buSzPts val="1100"/>
              <a:buChar char="●"/>
            </a:pPr>
            <a:r>
              <a:rPr lang="en-US"/>
              <a:t>Toxic metabolite buildup</a:t>
            </a:r>
            <a:endParaRPr/>
          </a:p>
          <a:p>
            <a:pPr indent="-298450" lvl="0" marL="457200" rtl="0" algn="l">
              <a:lnSpc>
                <a:spcPct val="115000"/>
              </a:lnSpc>
              <a:spcBef>
                <a:spcPts val="0"/>
              </a:spcBef>
              <a:spcAft>
                <a:spcPts val="0"/>
              </a:spcAft>
              <a:buClr>
                <a:schemeClr val="dk1"/>
              </a:buClr>
              <a:buSzPts val="1100"/>
              <a:buChar char="●"/>
            </a:pPr>
            <a:r>
              <a:rPr lang="en-US"/>
              <a:t>Deficiency of needed compounds</a:t>
            </a:r>
            <a:endParaRPr/>
          </a:p>
          <a:p>
            <a:pPr indent="-298450" lvl="0" marL="457200" rtl="0" algn="l">
              <a:lnSpc>
                <a:spcPct val="115000"/>
              </a:lnSpc>
              <a:spcBef>
                <a:spcPts val="0"/>
              </a:spcBef>
              <a:spcAft>
                <a:spcPts val="0"/>
              </a:spcAft>
              <a:buClr>
                <a:schemeClr val="dk1"/>
              </a:buClr>
              <a:buSzPts val="1100"/>
              <a:buChar char="●"/>
            </a:pPr>
            <a:r>
              <a:rPr lang="en-US"/>
              <a:t>Impaired energy production</a:t>
            </a:r>
            <a:endParaRPr/>
          </a:p>
          <a:p>
            <a:pPr indent="0" lvl="0" marL="0" rtl="0" algn="l">
              <a:lnSpc>
                <a:spcPct val="115000"/>
              </a:lnSpc>
              <a:spcBef>
                <a:spcPts val="1200"/>
              </a:spcBef>
              <a:spcAft>
                <a:spcPts val="0"/>
              </a:spcAft>
              <a:buClr>
                <a:schemeClr val="dk1"/>
              </a:buClr>
              <a:buSzPts val="1100"/>
              <a:buFont typeface="Arial"/>
              <a:buNone/>
            </a:pPr>
            <a:r>
              <a:rPr lang="en-US"/>
              <a:t>Nutrition is primary therapy</a:t>
            </a:r>
            <a:endParaRPr/>
          </a:p>
          <a:p>
            <a:pPr indent="-298450" lvl="0" marL="457200" rtl="0" algn="l">
              <a:lnSpc>
                <a:spcPct val="115000"/>
              </a:lnSpc>
              <a:spcBef>
                <a:spcPts val="1200"/>
              </a:spcBef>
              <a:spcAft>
                <a:spcPts val="0"/>
              </a:spcAft>
              <a:buClr>
                <a:schemeClr val="dk1"/>
              </a:buClr>
              <a:buSzPts val="1100"/>
              <a:buChar char="●"/>
            </a:pPr>
            <a:r>
              <a:rPr lang="en-US"/>
              <a:t>Often lifelong</a:t>
            </a:r>
            <a:endParaRPr/>
          </a:p>
          <a:p>
            <a:pPr indent="-298450" lvl="0" marL="457200" rtl="0" algn="l">
              <a:lnSpc>
                <a:spcPct val="115000"/>
              </a:lnSpc>
              <a:spcBef>
                <a:spcPts val="0"/>
              </a:spcBef>
              <a:spcAft>
                <a:spcPts val="0"/>
              </a:spcAft>
              <a:buClr>
                <a:schemeClr val="dk1"/>
              </a:buClr>
              <a:buSzPts val="1100"/>
              <a:buChar char="●"/>
            </a:pPr>
            <a:r>
              <a:rPr lang="en-US"/>
              <a:t>Starts early (infancy)</a:t>
            </a:r>
            <a:endParaRPr/>
          </a:p>
          <a:p>
            <a:pPr indent="0" lvl="0" marL="0" rtl="0" algn="l">
              <a:lnSpc>
                <a:spcPct val="115000"/>
              </a:lnSpc>
              <a:spcBef>
                <a:spcPts val="1200"/>
              </a:spcBef>
              <a:spcAft>
                <a:spcPts val="0"/>
              </a:spcAft>
              <a:buClr>
                <a:schemeClr val="dk1"/>
              </a:buClr>
              <a:buSzPts val="1100"/>
              <a:buFont typeface="Arial"/>
              <a:buNone/>
            </a:pPr>
            <a:r>
              <a:rPr lang="en-US"/>
              <a:t>Core goals:</a:t>
            </a:r>
            <a:endParaRPr/>
          </a:p>
          <a:p>
            <a:pPr indent="-298450" lvl="0" marL="457200" rtl="0" algn="l">
              <a:lnSpc>
                <a:spcPct val="115000"/>
              </a:lnSpc>
              <a:spcBef>
                <a:spcPts val="1200"/>
              </a:spcBef>
              <a:spcAft>
                <a:spcPts val="0"/>
              </a:spcAft>
              <a:buClr>
                <a:schemeClr val="dk1"/>
              </a:buClr>
              <a:buSzPts val="1100"/>
              <a:buChar char="●"/>
            </a:pPr>
            <a:r>
              <a:rPr lang="en-US"/>
              <a:t>Prevent toxic accumulation</a:t>
            </a:r>
            <a:endParaRPr/>
          </a:p>
          <a:p>
            <a:pPr indent="-298450" lvl="0" marL="457200" rtl="0" algn="l">
              <a:lnSpc>
                <a:spcPct val="115000"/>
              </a:lnSpc>
              <a:spcBef>
                <a:spcPts val="0"/>
              </a:spcBef>
              <a:spcAft>
                <a:spcPts val="0"/>
              </a:spcAft>
              <a:buClr>
                <a:schemeClr val="dk1"/>
              </a:buClr>
              <a:buSzPts val="1100"/>
              <a:buChar char="●"/>
            </a:pPr>
            <a:r>
              <a:rPr lang="en-US"/>
              <a:t>Avoid catabolism</a:t>
            </a:r>
            <a:endParaRPr/>
          </a:p>
          <a:p>
            <a:pPr indent="-298450" lvl="0" marL="457200" rtl="0" algn="l">
              <a:lnSpc>
                <a:spcPct val="115000"/>
              </a:lnSpc>
              <a:spcBef>
                <a:spcPts val="0"/>
              </a:spcBef>
              <a:spcAft>
                <a:spcPts val="0"/>
              </a:spcAft>
              <a:buClr>
                <a:schemeClr val="dk1"/>
              </a:buClr>
              <a:buSzPts val="1100"/>
              <a:buChar char="●"/>
            </a:pPr>
            <a:r>
              <a:rPr lang="en-US"/>
              <a:t>Support growth + neurologic health</a:t>
            </a:r>
            <a:endParaRPr/>
          </a:p>
          <a:p>
            <a:pPr indent="0" lvl="0" marL="0" rtl="0" algn="l">
              <a:lnSpc>
                <a:spcPct val="115000"/>
              </a:lnSpc>
              <a:spcBef>
                <a:spcPts val="1200"/>
              </a:spcBef>
              <a:spcAft>
                <a:spcPts val="0"/>
              </a:spcAft>
              <a:buClr>
                <a:schemeClr val="dk1"/>
              </a:buClr>
              <a:buSzPts val="1100"/>
              <a:buFont typeface="Arial"/>
              <a:buNone/>
            </a:pPr>
            <a:r>
              <a:rPr lang="en-US">
                <a:highlight>
                  <a:srgbClr val="FFFF00"/>
                </a:highlight>
              </a:rPr>
              <a:t>Always managed with medical oversight</a:t>
            </a:r>
            <a:endParaRPr>
              <a:highlight>
                <a:srgbClr val="FFFF00"/>
              </a:highlight>
            </a:endParaRPr>
          </a:p>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5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Many IEMs are primarily managed with diet</a:t>
            </a:r>
            <a:endParaRPr/>
          </a:p>
          <a:p>
            <a:pPr indent="0" lvl="0" marL="0" rtl="0" algn="l">
              <a:spcBef>
                <a:spcPts val="0"/>
              </a:spcBef>
              <a:spcAft>
                <a:spcPts val="0"/>
              </a:spcAft>
              <a:buClr>
                <a:schemeClr val="dk1"/>
              </a:buClr>
              <a:buSzPts val="1100"/>
              <a:buFont typeface="Arial"/>
              <a:buNone/>
            </a:pPr>
            <a:r>
              <a:rPr lang="en-US"/>
              <a:t>Early intervention is critical</a:t>
            </a:r>
            <a:endParaRPr/>
          </a:p>
          <a:p>
            <a:pPr indent="-298450" lvl="0" marL="457200" rtl="0" algn="l">
              <a:lnSpc>
                <a:spcPct val="115000"/>
              </a:lnSpc>
              <a:spcBef>
                <a:spcPts val="1200"/>
              </a:spcBef>
              <a:spcAft>
                <a:spcPts val="0"/>
              </a:spcAft>
              <a:buClr>
                <a:schemeClr val="dk1"/>
              </a:buClr>
              <a:buSzPts val="1100"/>
              <a:buChar char="●"/>
            </a:pPr>
            <a:r>
              <a:rPr lang="en-US"/>
              <a:t>Prevents neurologic damage + organ dysfunction</a:t>
            </a:r>
            <a:endParaRPr/>
          </a:p>
          <a:p>
            <a:pPr indent="0" lvl="0" marL="0" rtl="0" algn="l">
              <a:lnSpc>
                <a:spcPct val="115000"/>
              </a:lnSpc>
              <a:spcBef>
                <a:spcPts val="1200"/>
              </a:spcBef>
              <a:spcAft>
                <a:spcPts val="0"/>
              </a:spcAft>
              <a:buClr>
                <a:schemeClr val="dk1"/>
              </a:buClr>
              <a:buSzPts val="1100"/>
              <a:buFont typeface="Arial"/>
              <a:buNone/>
            </a:pPr>
            <a:r>
              <a:rPr lang="en-US"/>
              <a:t>Not just pediatric</a:t>
            </a:r>
            <a:endParaRPr/>
          </a:p>
          <a:p>
            <a:pPr indent="-298450" lvl="0" marL="457200" rtl="0" algn="l">
              <a:lnSpc>
                <a:spcPct val="115000"/>
              </a:lnSpc>
              <a:spcBef>
                <a:spcPts val="1200"/>
              </a:spcBef>
              <a:spcAft>
                <a:spcPts val="0"/>
              </a:spcAft>
              <a:buClr>
                <a:schemeClr val="dk1"/>
              </a:buClr>
              <a:buSzPts val="1100"/>
              <a:buChar char="●"/>
            </a:pPr>
            <a:r>
              <a:rPr lang="en-US"/>
              <a:t>Milder or late-onset cases can appear in adults</a:t>
            </a:r>
            <a:endParaRPr/>
          </a:p>
          <a:p>
            <a:pPr indent="0" lvl="0" marL="0" rtl="0" algn="l">
              <a:lnSpc>
                <a:spcPct val="115000"/>
              </a:lnSpc>
              <a:spcBef>
                <a:spcPts val="1200"/>
              </a:spcBef>
              <a:spcAft>
                <a:spcPts val="0"/>
              </a:spcAft>
              <a:buNone/>
            </a:pPr>
            <a:r>
              <a:rPr lang="en-US"/>
              <a:t>Nutrition professionals plays a central role in MNT</a:t>
            </a:r>
            <a:endParaRPr/>
          </a:p>
        </p:txBody>
      </p:sp>
      <p:sp>
        <p:nvSpPr>
          <p:cNvPr id="602" name="Google Shape;602;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5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Classification of Nutritional IEMs</a:t>
            </a:r>
            <a:endParaRPr/>
          </a:p>
          <a:p>
            <a:pPr indent="0" lvl="0" marL="0" rtl="0" algn="l">
              <a:spcBef>
                <a:spcPts val="0"/>
              </a:spcBef>
              <a:spcAft>
                <a:spcPts val="0"/>
              </a:spcAft>
              <a:buClr>
                <a:schemeClr val="dk1"/>
              </a:buClr>
              <a:buSzPts val="1100"/>
              <a:buFont typeface="Arial"/>
              <a:buNone/>
            </a:pPr>
            <a:br>
              <a:rPr lang="en-US"/>
            </a:br>
            <a:r>
              <a:rPr lang="en-US"/>
              <a:t>Amino acid disorders = inability to break down specific AAs</a:t>
            </a:r>
            <a:endParaRPr/>
          </a:p>
          <a:p>
            <a:pPr indent="0" lvl="0" marL="0" rtl="0" algn="l">
              <a:spcBef>
                <a:spcPts val="0"/>
              </a:spcBef>
              <a:spcAft>
                <a:spcPts val="0"/>
              </a:spcAft>
              <a:buClr>
                <a:schemeClr val="dk1"/>
              </a:buClr>
              <a:buSzPts val="1100"/>
              <a:buFont typeface="Arial"/>
              <a:buNone/>
            </a:pPr>
            <a:r>
              <a:rPr lang="en-US"/>
              <a:t>Nutrition focus:</a:t>
            </a:r>
            <a:endParaRPr/>
          </a:p>
          <a:p>
            <a:pPr indent="-298450" lvl="0" marL="457200" rtl="0" algn="l">
              <a:lnSpc>
                <a:spcPct val="115000"/>
              </a:lnSpc>
              <a:spcBef>
                <a:spcPts val="1200"/>
              </a:spcBef>
              <a:spcAft>
                <a:spcPts val="0"/>
              </a:spcAft>
              <a:buClr>
                <a:schemeClr val="dk1"/>
              </a:buClr>
              <a:buSzPts val="1100"/>
              <a:buChar char="●"/>
            </a:pPr>
            <a:r>
              <a:rPr lang="en-US"/>
              <a:t>Restrict offending amino acid</a:t>
            </a:r>
            <a:endParaRPr/>
          </a:p>
          <a:p>
            <a:pPr indent="-298450" lvl="0" marL="457200" rtl="0" algn="l">
              <a:lnSpc>
                <a:spcPct val="115000"/>
              </a:lnSpc>
              <a:spcBef>
                <a:spcPts val="0"/>
              </a:spcBef>
              <a:spcAft>
                <a:spcPts val="0"/>
              </a:spcAft>
              <a:buClr>
                <a:schemeClr val="dk1"/>
              </a:buClr>
              <a:buSzPts val="1100"/>
              <a:buChar char="●"/>
            </a:pPr>
            <a:r>
              <a:rPr lang="en-US"/>
              <a:t>Use medical formulas (AA without the problem nutrient)</a:t>
            </a:r>
            <a:endParaRPr/>
          </a:p>
          <a:p>
            <a:pPr indent="-298450" lvl="0" marL="457200" rtl="0" algn="l">
              <a:lnSpc>
                <a:spcPct val="115000"/>
              </a:lnSpc>
              <a:spcBef>
                <a:spcPts val="0"/>
              </a:spcBef>
              <a:spcAft>
                <a:spcPts val="0"/>
              </a:spcAft>
              <a:buClr>
                <a:schemeClr val="dk1"/>
              </a:buClr>
              <a:buSzPts val="1100"/>
              <a:buChar char="●"/>
            </a:pPr>
            <a:r>
              <a:rPr lang="en-US"/>
              <a:t>Ensure adequate calories to prevent catabolism</a:t>
            </a:r>
            <a:endParaRPr/>
          </a:p>
          <a:p>
            <a:pPr indent="0" lvl="0" marL="0" rtl="0" algn="l">
              <a:lnSpc>
                <a:spcPct val="115000"/>
              </a:lnSpc>
              <a:spcBef>
                <a:spcPts val="1200"/>
              </a:spcBef>
              <a:spcAft>
                <a:spcPts val="0"/>
              </a:spcAft>
              <a:buClr>
                <a:schemeClr val="dk1"/>
              </a:buClr>
              <a:buSzPts val="1100"/>
              <a:buFont typeface="Arial"/>
              <a:buNone/>
            </a:pPr>
            <a:r>
              <a:rPr lang="en-US"/>
              <a:t>PKU = key example</a:t>
            </a:r>
            <a:endParaRPr/>
          </a:p>
          <a:p>
            <a:pPr indent="-298450" lvl="0" marL="457200" rtl="0" algn="l">
              <a:lnSpc>
                <a:spcPct val="115000"/>
              </a:lnSpc>
              <a:spcBef>
                <a:spcPts val="1200"/>
              </a:spcBef>
              <a:spcAft>
                <a:spcPts val="0"/>
              </a:spcAft>
              <a:buClr>
                <a:schemeClr val="dk1"/>
              </a:buClr>
              <a:buSzPts val="1100"/>
              <a:buChar char="●"/>
            </a:pPr>
            <a:r>
              <a:rPr lang="en-US"/>
              <a:t>Cannot metabolize phenylalanine</a:t>
            </a:r>
            <a:endParaRPr/>
          </a:p>
          <a:p>
            <a:pPr indent="-298450" lvl="0" marL="457200" rtl="0" algn="l">
              <a:lnSpc>
                <a:spcPct val="115000"/>
              </a:lnSpc>
              <a:spcBef>
                <a:spcPts val="0"/>
              </a:spcBef>
              <a:spcAft>
                <a:spcPts val="0"/>
              </a:spcAft>
              <a:buClr>
                <a:schemeClr val="dk1"/>
              </a:buClr>
              <a:buSzPts val="1100"/>
              <a:buChar char="●"/>
            </a:pPr>
            <a:r>
              <a:rPr lang="en-US"/>
              <a:t>Requires lifelong low-phenylalanine diet</a:t>
            </a:r>
            <a:endParaRPr/>
          </a:p>
          <a:p>
            <a:pPr indent="0" lvl="0" marL="0" rtl="0" algn="l">
              <a:lnSpc>
                <a:spcPct val="115000"/>
              </a:lnSpc>
              <a:spcBef>
                <a:spcPts val="1200"/>
              </a:spcBef>
              <a:spcAft>
                <a:spcPts val="0"/>
              </a:spcAft>
              <a:buClr>
                <a:schemeClr val="dk1"/>
              </a:buClr>
              <a:buSzPts val="1100"/>
              <a:buFont typeface="Arial"/>
              <a:buNone/>
            </a:pPr>
            <a:r>
              <a:rPr lang="en-US"/>
              <a:t>Big risk:</a:t>
            </a:r>
            <a:endParaRPr/>
          </a:p>
          <a:p>
            <a:pPr indent="-298450" lvl="0" marL="457200" rtl="0" algn="l">
              <a:lnSpc>
                <a:spcPct val="115000"/>
              </a:lnSpc>
              <a:spcBef>
                <a:spcPts val="1200"/>
              </a:spcBef>
              <a:spcAft>
                <a:spcPts val="0"/>
              </a:spcAft>
              <a:buClr>
                <a:schemeClr val="dk1"/>
              </a:buClr>
              <a:buSzPts val="1100"/>
              <a:buChar char="●"/>
            </a:pPr>
            <a:r>
              <a:rPr lang="en-US"/>
              <a:t>Toxic buildup → neurologic damage</a:t>
            </a:r>
            <a:endParaRPr/>
          </a:p>
          <a:p>
            <a:pPr indent="0" lvl="0" marL="0" rtl="0" algn="l">
              <a:spcBef>
                <a:spcPts val="1200"/>
              </a:spcBef>
              <a:spcAft>
                <a:spcPts val="0"/>
              </a:spcAft>
              <a:buNone/>
            </a:pPr>
            <a:r>
              <a:t/>
            </a:r>
            <a:endParaRPr/>
          </a:p>
        </p:txBody>
      </p:sp>
      <p:sp>
        <p:nvSpPr>
          <p:cNvPr id="611" name="Google Shape;611;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5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Carbohydrate disorders = impaired breakdown or use of certain carbs</a:t>
            </a:r>
            <a:endParaRPr/>
          </a:p>
          <a:p>
            <a:pPr indent="0" lvl="0" marL="0" rtl="0" algn="l">
              <a:spcBef>
                <a:spcPts val="0"/>
              </a:spcBef>
              <a:spcAft>
                <a:spcPts val="0"/>
              </a:spcAft>
              <a:buClr>
                <a:schemeClr val="dk1"/>
              </a:buClr>
              <a:buSzPts val="1100"/>
              <a:buFont typeface="Arial"/>
              <a:buNone/>
            </a:pPr>
            <a:r>
              <a:rPr lang="en-US"/>
              <a:t>Nutrition focus:</a:t>
            </a:r>
            <a:endParaRPr/>
          </a:p>
          <a:p>
            <a:pPr indent="-298450" lvl="0" marL="457200" rtl="0" algn="l">
              <a:lnSpc>
                <a:spcPct val="115000"/>
              </a:lnSpc>
              <a:spcBef>
                <a:spcPts val="1200"/>
              </a:spcBef>
              <a:spcAft>
                <a:spcPts val="0"/>
              </a:spcAft>
              <a:buClr>
                <a:schemeClr val="dk1"/>
              </a:buClr>
              <a:buSzPts val="1100"/>
              <a:buChar char="●"/>
            </a:pPr>
            <a:r>
              <a:rPr lang="en-US"/>
              <a:t>Avoid specific carbohydrates</a:t>
            </a:r>
            <a:endParaRPr/>
          </a:p>
          <a:p>
            <a:pPr indent="-298450" lvl="0" marL="457200" rtl="0" algn="l">
              <a:lnSpc>
                <a:spcPct val="115000"/>
              </a:lnSpc>
              <a:spcBef>
                <a:spcPts val="0"/>
              </a:spcBef>
              <a:spcAft>
                <a:spcPts val="0"/>
              </a:spcAft>
              <a:buClr>
                <a:schemeClr val="dk1"/>
              </a:buClr>
              <a:buSzPts val="1100"/>
              <a:buChar char="●"/>
            </a:pPr>
            <a:r>
              <a:rPr lang="en-US"/>
              <a:t>Frequent meals to maintain blood sugar</a:t>
            </a:r>
            <a:endParaRPr/>
          </a:p>
          <a:p>
            <a:pPr indent="-298450" lvl="0" marL="457200" rtl="0" algn="l">
              <a:lnSpc>
                <a:spcPct val="115000"/>
              </a:lnSpc>
              <a:spcBef>
                <a:spcPts val="0"/>
              </a:spcBef>
              <a:spcAft>
                <a:spcPts val="0"/>
              </a:spcAft>
              <a:buClr>
                <a:schemeClr val="dk1"/>
              </a:buClr>
              <a:buSzPts val="1100"/>
              <a:buChar char="●"/>
            </a:pPr>
            <a:r>
              <a:rPr lang="en-US"/>
              <a:t>Prevent hypoglycemia</a:t>
            </a:r>
            <a:endParaRPr/>
          </a:p>
          <a:p>
            <a:pPr indent="0" lvl="0" marL="0" rtl="0" algn="l">
              <a:lnSpc>
                <a:spcPct val="115000"/>
              </a:lnSpc>
              <a:spcBef>
                <a:spcPts val="1200"/>
              </a:spcBef>
              <a:spcAft>
                <a:spcPts val="0"/>
              </a:spcAft>
              <a:buClr>
                <a:schemeClr val="dk1"/>
              </a:buClr>
              <a:buSzPts val="1100"/>
              <a:buFont typeface="Arial"/>
              <a:buNone/>
            </a:pPr>
            <a:r>
              <a:rPr lang="en-US"/>
              <a:t>During illness:</a:t>
            </a:r>
            <a:endParaRPr/>
          </a:p>
          <a:p>
            <a:pPr indent="-298450" lvl="0" marL="457200" rtl="0" algn="l">
              <a:lnSpc>
                <a:spcPct val="115000"/>
              </a:lnSpc>
              <a:spcBef>
                <a:spcPts val="1200"/>
              </a:spcBef>
              <a:spcAft>
                <a:spcPts val="0"/>
              </a:spcAft>
              <a:buClr>
                <a:schemeClr val="dk1"/>
              </a:buClr>
              <a:buSzPts val="1100"/>
              <a:buChar char="●"/>
            </a:pPr>
            <a:r>
              <a:rPr lang="en-US"/>
              <a:t>Follow emergency feeding protocols</a:t>
            </a:r>
            <a:endParaRPr/>
          </a:p>
          <a:p>
            <a:pPr indent="-298450" lvl="0" marL="457200" rtl="0" algn="l">
              <a:lnSpc>
                <a:spcPct val="115000"/>
              </a:lnSpc>
              <a:spcBef>
                <a:spcPts val="0"/>
              </a:spcBef>
              <a:spcAft>
                <a:spcPts val="0"/>
              </a:spcAft>
              <a:buClr>
                <a:schemeClr val="dk1"/>
              </a:buClr>
              <a:buSzPts val="1100"/>
              <a:buChar char="●"/>
            </a:pPr>
            <a:r>
              <a:rPr lang="en-US"/>
              <a:t>Avoid fasting</a:t>
            </a:r>
            <a:endParaRPr/>
          </a:p>
          <a:p>
            <a:pPr indent="0" lvl="0" marL="0" rtl="0" algn="l">
              <a:lnSpc>
                <a:spcPct val="115000"/>
              </a:lnSpc>
              <a:spcBef>
                <a:spcPts val="1200"/>
              </a:spcBef>
              <a:spcAft>
                <a:spcPts val="0"/>
              </a:spcAft>
              <a:buClr>
                <a:schemeClr val="dk1"/>
              </a:buClr>
              <a:buSzPts val="1100"/>
              <a:buFont typeface="Arial"/>
              <a:buNone/>
            </a:pPr>
            <a:r>
              <a:rPr lang="en-US"/>
              <a:t>Big takeaway: stability of blood glucose is critical</a:t>
            </a:r>
            <a:endParaRPr/>
          </a:p>
          <a:p>
            <a:pPr indent="0" lvl="0" marL="0" rtl="0" algn="l">
              <a:spcBef>
                <a:spcPts val="0"/>
              </a:spcBef>
              <a:spcAft>
                <a:spcPts val="0"/>
              </a:spcAft>
              <a:buNone/>
            </a:pPr>
            <a:r>
              <a:t/>
            </a:r>
            <a:endParaRPr/>
          </a:p>
        </p:txBody>
      </p:sp>
      <p:sp>
        <p:nvSpPr>
          <p:cNvPr id="624" name="Google Shape;624;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6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FAODs = impaired fat breakdown for energy</a:t>
            </a:r>
            <a:endParaRPr/>
          </a:p>
          <a:p>
            <a:pPr indent="0" lvl="0" marL="0" rtl="0" algn="l">
              <a:spcBef>
                <a:spcPts val="0"/>
              </a:spcBef>
              <a:spcAft>
                <a:spcPts val="0"/>
              </a:spcAft>
              <a:buClr>
                <a:schemeClr val="dk1"/>
              </a:buClr>
              <a:buSzPts val="1100"/>
              <a:buFont typeface="Arial"/>
              <a:buNone/>
            </a:pPr>
            <a:r>
              <a:rPr lang="en-US"/>
              <a:t>Nutrition focus:</a:t>
            </a:r>
            <a:endParaRPr/>
          </a:p>
          <a:p>
            <a:pPr indent="-298450" lvl="0" marL="457200" rtl="0" algn="l">
              <a:lnSpc>
                <a:spcPct val="115000"/>
              </a:lnSpc>
              <a:spcBef>
                <a:spcPts val="1200"/>
              </a:spcBef>
              <a:spcAft>
                <a:spcPts val="0"/>
              </a:spcAft>
              <a:buClr>
                <a:schemeClr val="dk1"/>
              </a:buClr>
              <a:buSzPts val="1100"/>
              <a:buChar char="●"/>
            </a:pPr>
            <a:r>
              <a:rPr lang="en-US"/>
              <a:t>Avoid fasting</a:t>
            </a:r>
            <a:endParaRPr/>
          </a:p>
          <a:p>
            <a:pPr indent="-298450" lvl="0" marL="457200" rtl="0" algn="l">
              <a:lnSpc>
                <a:spcPct val="115000"/>
              </a:lnSpc>
              <a:spcBef>
                <a:spcPts val="0"/>
              </a:spcBef>
              <a:spcAft>
                <a:spcPts val="0"/>
              </a:spcAft>
              <a:buClr>
                <a:schemeClr val="dk1"/>
              </a:buClr>
              <a:buSzPts val="1100"/>
              <a:buChar char="●"/>
            </a:pPr>
            <a:r>
              <a:rPr lang="en-US"/>
              <a:t>Regular carb intake for energy</a:t>
            </a:r>
            <a:endParaRPr/>
          </a:p>
          <a:p>
            <a:pPr indent="-298450" lvl="0" marL="457200" rtl="0" algn="l">
              <a:lnSpc>
                <a:spcPct val="115000"/>
              </a:lnSpc>
              <a:spcBef>
                <a:spcPts val="0"/>
              </a:spcBef>
              <a:spcAft>
                <a:spcPts val="0"/>
              </a:spcAft>
              <a:buClr>
                <a:schemeClr val="dk1"/>
              </a:buClr>
              <a:buSzPts val="1100"/>
              <a:buChar char="●"/>
            </a:pPr>
            <a:r>
              <a:rPr lang="en-US"/>
              <a:t>Use MCTs when indicated (bypass defect)</a:t>
            </a:r>
            <a:endParaRPr/>
          </a:p>
          <a:p>
            <a:pPr indent="0" lvl="0" marL="0" rtl="0" algn="l">
              <a:lnSpc>
                <a:spcPct val="115000"/>
              </a:lnSpc>
              <a:spcBef>
                <a:spcPts val="1200"/>
              </a:spcBef>
              <a:spcAft>
                <a:spcPts val="0"/>
              </a:spcAft>
              <a:buClr>
                <a:schemeClr val="dk1"/>
              </a:buClr>
              <a:buSzPts val="1100"/>
              <a:buFont typeface="Arial"/>
              <a:buNone/>
            </a:pPr>
            <a:r>
              <a:rPr lang="en-US"/>
              <a:t>Illness = high risk</a:t>
            </a:r>
            <a:endParaRPr/>
          </a:p>
          <a:p>
            <a:pPr indent="-298450" lvl="0" marL="457200" rtl="0" algn="l">
              <a:lnSpc>
                <a:spcPct val="115000"/>
              </a:lnSpc>
              <a:spcBef>
                <a:spcPts val="1200"/>
              </a:spcBef>
              <a:spcAft>
                <a:spcPts val="0"/>
              </a:spcAft>
              <a:buClr>
                <a:schemeClr val="dk1"/>
              </a:buClr>
              <a:buSzPts val="1100"/>
              <a:buChar char="●"/>
            </a:pPr>
            <a:r>
              <a:rPr lang="en-US"/>
              <a:t>Always have emergency plan</a:t>
            </a:r>
            <a:endParaRPr/>
          </a:p>
          <a:p>
            <a:pPr indent="-298450" lvl="0" marL="457200" rtl="0" algn="l">
              <a:lnSpc>
                <a:spcPct val="115000"/>
              </a:lnSpc>
              <a:spcBef>
                <a:spcPts val="0"/>
              </a:spcBef>
              <a:spcAft>
                <a:spcPts val="0"/>
              </a:spcAft>
              <a:buClr>
                <a:schemeClr val="dk1"/>
              </a:buClr>
              <a:buSzPts val="1100"/>
              <a:buChar char="●"/>
            </a:pPr>
            <a:r>
              <a:rPr lang="en-US"/>
              <a:t>Prevent metabolic crisis</a:t>
            </a:r>
            <a:endParaRPr/>
          </a:p>
          <a:p>
            <a:pPr indent="0" lvl="0" marL="0" rtl="0" algn="l">
              <a:lnSpc>
                <a:spcPct val="115000"/>
              </a:lnSpc>
              <a:spcBef>
                <a:spcPts val="1200"/>
              </a:spcBef>
              <a:spcAft>
                <a:spcPts val="0"/>
              </a:spcAft>
              <a:buClr>
                <a:schemeClr val="dk1"/>
              </a:buClr>
              <a:buSzPts val="1100"/>
              <a:buFont typeface="Arial"/>
              <a:buNone/>
            </a:pPr>
            <a:r>
              <a:rPr lang="en-US"/>
              <a:t>Big takeaway: prevent energy deficiency, especially during stress</a:t>
            </a:r>
            <a:endParaRPr/>
          </a:p>
          <a:p>
            <a:pPr indent="0" lvl="0" marL="0" rtl="0" algn="l">
              <a:spcBef>
                <a:spcPts val="0"/>
              </a:spcBef>
              <a:spcAft>
                <a:spcPts val="0"/>
              </a:spcAft>
              <a:buNone/>
            </a:pPr>
            <a:r>
              <a:t/>
            </a:r>
            <a:endParaRPr/>
          </a:p>
        </p:txBody>
      </p:sp>
      <p:sp>
        <p:nvSpPr>
          <p:cNvPr id="636" name="Google Shape;636;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6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Urea cycle disorders = impaired ammonia clearance</a:t>
            </a:r>
            <a:endParaRPr/>
          </a:p>
          <a:p>
            <a:pPr indent="0" lvl="0" marL="0" rtl="0" algn="l">
              <a:spcBef>
                <a:spcPts val="0"/>
              </a:spcBef>
              <a:spcAft>
                <a:spcPts val="0"/>
              </a:spcAft>
              <a:buClr>
                <a:schemeClr val="dk1"/>
              </a:buClr>
              <a:buSzPts val="1100"/>
              <a:buFont typeface="Arial"/>
              <a:buNone/>
            </a:pPr>
            <a:r>
              <a:rPr lang="en-US"/>
              <a:t>Nutrition focus:</a:t>
            </a:r>
            <a:endParaRPr/>
          </a:p>
          <a:p>
            <a:pPr indent="-298450" lvl="0" marL="457200" rtl="0" algn="l">
              <a:lnSpc>
                <a:spcPct val="115000"/>
              </a:lnSpc>
              <a:spcBef>
                <a:spcPts val="1200"/>
              </a:spcBef>
              <a:spcAft>
                <a:spcPts val="0"/>
              </a:spcAft>
              <a:buClr>
                <a:schemeClr val="dk1"/>
              </a:buClr>
              <a:buSzPts val="1100"/>
              <a:buChar char="●"/>
            </a:pPr>
            <a:r>
              <a:rPr lang="en-US"/>
              <a:t>Control protein intake (not eliminate)</a:t>
            </a:r>
            <a:endParaRPr/>
          </a:p>
          <a:p>
            <a:pPr indent="-298450" lvl="0" marL="457200" rtl="0" algn="l">
              <a:lnSpc>
                <a:spcPct val="115000"/>
              </a:lnSpc>
              <a:spcBef>
                <a:spcPts val="0"/>
              </a:spcBef>
              <a:spcAft>
                <a:spcPts val="0"/>
              </a:spcAft>
              <a:buClr>
                <a:schemeClr val="dk1"/>
              </a:buClr>
              <a:buSzPts val="1100"/>
              <a:buChar char="●"/>
            </a:pPr>
            <a:r>
              <a:rPr lang="en-US"/>
              <a:t>Provide essential amino acids</a:t>
            </a:r>
            <a:endParaRPr/>
          </a:p>
          <a:p>
            <a:pPr indent="-298450" lvl="0" marL="457200" rtl="0" algn="l">
              <a:lnSpc>
                <a:spcPct val="115000"/>
              </a:lnSpc>
              <a:spcBef>
                <a:spcPts val="0"/>
              </a:spcBef>
              <a:spcAft>
                <a:spcPts val="0"/>
              </a:spcAft>
              <a:buClr>
                <a:schemeClr val="dk1"/>
              </a:buClr>
              <a:buSzPts val="1100"/>
              <a:buChar char="●"/>
            </a:pPr>
            <a:r>
              <a:rPr lang="en-US"/>
              <a:t>Ensure adequate calories</a:t>
            </a:r>
            <a:endParaRPr/>
          </a:p>
          <a:p>
            <a:pPr indent="0" lvl="0" marL="0" rtl="0" algn="l">
              <a:lnSpc>
                <a:spcPct val="115000"/>
              </a:lnSpc>
              <a:spcBef>
                <a:spcPts val="1200"/>
              </a:spcBef>
              <a:spcAft>
                <a:spcPts val="0"/>
              </a:spcAft>
              <a:buClr>
                <a:schemeClr val="dk1"/>
              </a:buClr>
              <a:buSzPts val="1100"/>
              <a:buFont typeface="Arial"/>
              <a:buNone/>
            </a:pPr>
            <a:r>
              <a:rPr lang="en-US"/>
              <a:t>Goal:</a:t>
            </a:r>
            <a:endParaRPr/>
          </a:p>
          <a:p>
            <a:pPr indent="-298450" lvl="0" marL="457200" rtl="0" algn="l">
              <a:lnSpc>
                <a:spcPct val="115000"/>
              </a:lnSpc>
              <a:spcBef>
                <a:spcPts val="1200"/>
              </a:spcBef>
              <a:spcAft>
                <a:spcPts val="0"/>
              </a:spcAft>
              <a:buClr>
                <a:schemeClr val="dk1"/>
              </a:buClr>
              <a:buSzPts val="1100"/>
              <a:buChar char="●"/>
            </a:pPr>
            <a:r>
              <a:rPr lang="en-US"/>
              <a:t>Prevent ammonia buildup</a:t>
            </a:r>
            <a:endParaRPr/>
          </a:p>
          <a:p>
            <a:pPr indent="-298450" lvl="0" marL="457200" rtl="0" algn="l">
              <a:lnSpc>
                <a:spcPct val="115000"/>
              </a:lnSpc>
              <a:spcBef>
                <a:spcPts val="0"/>
              </a:spcBef>
              <a:spcAft>
                <a:spcPts val="0"/>
              </a:spcAft>
              <a:buClr>
                <a:schemeClr val="dk1"/>
              </a:buClr>
              <a:buSzPts val="1100"/>
              <a:buChar char="●"/>
            </a:pPr>
            <a:r>
              <a:rPr lang="en-US"/>
              <a:t>Avoid catabolism</a:t>
            </a:r>
            <a:endParaRPr/>
          </a:p>
          <a:p>
            <a:pPr indent="0" lvl="0" marL="0" rtl="0" algn="l">
              <a:lnSpc>
                <a:spcPct val="115000"/>
              </a:lnSpc>
              <a:spcBef>
                <a:spcPts val="1200"/>
              </a:spcBef>
              <a:spcAft>
                <a:spcPts val="0"/>
              </a:spcAft>
              <a:buNone/>
            </a:pPr>
            <a:r>
              <a:rPr lang="en-US"/>
              <a:t>Big takeaway: balance protein while preventing toxicity</a:t>
            </a:r>
            <a:endParaRPr/>
          </a:p>
        </p:txBody>
      </p:sp>
      <p:sp>
        <p:nvSpPr>
          <p:cNvPr id="648" name="Google Shape;648;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6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Organic acidurias = buildup of organic acids from AA metabolism</a:t>
            </a:r>
            <a:endParaRPr/>
          </a:p>
          <a:p>
            <a:pPr indent="0" lvl="0" marL="0" rtl="0" algn="l">
              <a:spcBef>
                <a:spcPts val="0"/>
              </a:spcBef>
              <a:spcAft>
                <a:spcPts val="0"/>
              </a:spcAft>
              <a:buClr>
                <a:schemeClr val="dk1"/>
              </a:buClr>
              <a:buSzPts val="1100"/>
              <a:buFont typeface="Arial"/>
              <a:buNone/>
            </a:pPr>
            <a:r>
              <a:rPr lang="en-US"/>
              <a:t>Nutrition focus:</a:t>
            </a:r>
            <a:endParaRPr/>
          </a:p>
          <a:p>
            <a:pPr indent="-298450" lvl="0" marL="457200" rtl="0" algn="l">
              <a:lnSpc>
                <a:spcPct val="115000"/>
              </a:lnSpc>
              <a:spcBef>
                <a:spcPts val="1200"/>
              </a:spcBef>
              <a:spcAft>
                <a:spcPts val="0"/>
              </a:spcAft>
              <a:buClr>
                <a:schemeClr val="dk1"/>
              </a:buClr>
              <a:buSzPts val="1100"/>
              <a:buChar char="●"/>
            </a:pPr>
            <a:r>
              <a:rPr lang="en-US"/>
              <a:t>Restrict precursor amino acids</a:t>
            </a:r>
            <a:endParaRPr/>
          </a:p>
          <a:p>
            <a:pPr indent="-298450" lvl="0" marL="457200" rtl="0" algn="l">
              <a:lnSpc>
                <a:spcPct val="115000"/>
              </a:lnSpc>
              <a:spcBef>
                <a:spcPts val="0"/>
              </a:spcBef>
              <a:spcAft>
                <a:spcPts val="0"/>
              </a:spcAft>
              <a:buClr>
                <a:schemeClr val="dk1"/>
              </a:buClr>
              <a:buSzPts val="1100"/>
              <a:buChar char="●"/>
            </a:pPr>
            <a:r>
              <a:rPr lang="en-US"/>
              <a:t>Supplement carnitine (supports excretion)</a:t>
            </a:r>
            <a:endParaRPr/>
          </a:p>
          <a:p>
            <a:pPr indent="-298450" lvl="0" marL="457200" rtl="0" algn="l">
              <a:lnSpc>
                <a:spcPct val="115000"/>
              </a:lnSpc>
              <a:spcBef>
                <a:spcPts val="0"/>
              </a:spcBef>
              <a:spcAft>
                <a:spcPts val="0"/>
              </a:spcAft>
              <a:buClr>
                <a:schemeClr val="dk1"/>
              </a:buClr>
              <a:buSzPts val="1100"/>
              <a:buChar char="●"/>
            </a:pPr>
            <a:r>
              <a:rPr lang="en-US"/>
              <a:t>Monitor acid–base balance</a:t>
            </a:r>
            <a:endParaRPr/>
          </a:p>
          <a:p>
            <a:pPr indent="0" lvl="0" marL="0" rtl="0" algn="l">
              <a:lnSpc>
                <a:spcPct val="115000"/>
              </a:lnSpc>
              <a:spcBef>
                <a:spcPts val="1200"/>
              </a:spcBef>
              <a:spcAft>
                <a:spcPts val="0"/>
              </a:spcAft>
              <a:buClr>
                <a:schemeClr val="dk1"/>
              </a:buClr>
              <a:buSzPts val="1100"/>
              <a:buFont typeface="Arial"/>
              <a:buNone/>
            </a:pPr>
            <a:r>
              <a:rPr lang="en-US"/>
              <a:t>Goal:</a:t>
            </a:r>
            <a:endParaRPr/>
          </a:p>
          <a:p>
            <a:pPr indent="-298450" lvl="0" marL="457200" rtl="0" algn="l">
              <a:lnSpc>
                <a:spcPct val="115000"/>
              </a:lnSpc>
              <a:spcBef>
                <a:spcPts val="1200"/>
              </a:spcBef>
              <a:spcAft>
                <a:spcPts val="0"/>
              </a:spcAft>
              <a:buClr>
                <a:schemeClr val="dk1"/>
              </a:buClr>
              <a:buSzPts val="1100"/>
              <a:buChar char="●"/>
            </a:pPr>
            <a:r>
              <a:rPr lang="en-US"/>
              <a:t>Reduce toxic metabolite accumulation</a:t>
            </a:r>
            <a:endParaRPr/>
          </a:p>
          <a:p>
            <a:pPr indent="-298450" lvl="0" marL="457200" rtl="0" algn="l">
              <a:lnSpc>
                <a:spcPct val="115000"/>
              </a:lnSpc>
              <a:spcBef>
                <a:spcPts val="0"/>
              </a:spcBef>
              <a:spcAft>
                <a:spcPts val="0"/>
              </a:spcAft>
              <a:buClr>
                <a:schemeClr val="dk1"/>
              </a:buClr>
              <a:buSzPts val="1100"/>
              <a:buChar char="●"/>
            </a:pPr>
            <a:r>
              <a:rPr lang="en-US"/>
              <a:t>Prevent metabolic acidosis</a:t>
            </a:r>
            <a:endParaRPr/>
          </a:p>
          <a:p>
            <a:pPr indent="0" lvl="0" marL="0" rtl="0" algn="l">
              <a:lnSpc>
                <a:spcPct val="115000"/>
              </a:lnSpc>
              <a:spcBef>
                <a:spcPts val="1200"/>
              </a:spcBef>
              <a:spcAft>
                <a:spcPts val="0"/>
              </a:spcAft>
              <a:buClr>
                <a:schemeClr val="dk1"/>
              </a:buClr>
              <a:buSzPts val="1100"/>
              <a:buFont typeface="Arial"/>
              <a:buNone/>
            </a:pPr>
            <a:r>
              <a:rPr lang="en-US"/>
              <a:t>Big takeaway: control inputs + support clearance</a:t>
            </a:r>
            <a:endParaRPr/>
          </a:p>
          <a:p>
            <a:pPr indent="0" lvl="0" marL="0" rtl="0" algn="l">
              <a:spcBef>
                <a:spcPts val="0"/>
              </a:spcBef>
              <a:spcAft>
                <a:spcPts val="0"/>
              </a:spcAft>
              <a:buNone/>
            </a:pPr>
            <a:r>
              <a:t/>
            </a:r>
            <a:endParaRPr/>
          </a:p>
        </p:txBody>
      </p:sp>
      <p:sp>
        <p:nvSpPr>
          <p:cNvPr id="659" name="Google Shape;659;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6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Labs identify where metabolism is breaking down</a:t>
            </a:r>
            <a:endParaRPr/>
          </a:p>
          <a:p>
            <a:pPr indent="0" lvl="0" marL="0" rtl="0" algn="l">
              <a:spcBef>
                <a:spcPts val="0"/>
              </a:spcBef>
              <a:spcAft>
                <a:spcPts val="0"/>
              </a:spcAft>
              <a:buClr>
                <a:schemeClr val="dk1"/>
              </a:buClr>
              <a:buSzPts val="1100"/>
              <a:buFont typeface="Arial"/>
              <a:buNone/>
            </a:pPr>
            <a:r>
              <a:rPr lang="en-US"/>
              <a:t>Key tests:</a:t>
            </a:r>
            <a:endParaRPr/>
          </a:p>
          <a:p>
            <a:pPr indent="-298450" lvl="0" marL="457200" rtl="0" algn="l">
              <a:lnSpc>
                <a:spcPct val="115000"/>
              </a:lnSpc>
              <a:spcBef>
                <a:spcPts val="1200"/>
              </a:spcBef>
              <a:spcAft>
                <a:spcPts val="0"/>
              </a:spcAft>
              <a:buClr>
                <a:schemeClr val="dk1"/>
              </a:buClr>
              <a:buSzPts val="1100"/>
              <a:buChar char="●"/>
            </a:pPr>
            <a:r>
              <a:rPr lang="en-US"/>
              <a:t>Plasma amino acids → buildup/deficiency</a:t>
            </a:r>
            <a:endParaRPr/>
          </a:p>
          <a:p>
            <a:pPr indent="-298450" lvl="0" marL="457200" rtl="0" algn="l">
              <a:lnSpc>
                <a:spcPct val="115000"/>
              </a:lnSpc>
              <a:spcBef>
                <a:spcPts val="0"/>
              </a:spcBef>
              <a:spcAft>
                <a:spcPts val="0"/>
              </a:spcAft>
              <a:buClr>
                <a:schemeClr val="dk1"/>
              </a:buClr>
              <a:buSzPts val="1100"/>
              <a:buChar char="●"/>
            </a:pPr>
            <a:r>
              <a:rPr lang="en-US"/>
              <a:t>Urine organic acids → metabolic byproducts</a:t>
            </a:r>
            <a:endParaRPr/>
          </a:p>
          <a:p>
            <a:pPr indent="-298450" lvl="0" marL="457200" rtl="0" algn="l">
              <a:lnSpc>
                <a:spcPct val="115000"/>
              </a:lnSpc>
              <a:spcBef>
                <a:spcPts val="0"/>
              </a:spcBef>
              <a:spcAft>
                <a:spcPts val="0"/>
              </a:spcAft>
              <a:buClr>
                <a:schemeClr val="dk1"/>
              </a:buClr>
              <a:buSzPts val="1100"/>
              <a:buChar char="●"/>
            </a:pPr>
            <a:r>
              <a:rPr lang="en-US"/>
              <a:t>Ammonia → urea cycle function</a:t>
            </a:r>
            <a:endParaRPr/>
          </a:p>
          <a:p>
            <a:pPr indent="-298450" lvl="0" marL="457200" rtl="0" algn="l">
              <a:lnSpc>
                <a:spcPct val="115000"/>
              </a:lnSpc>
              <a:spcBef>
                <a:spcPts val="0"/>
              </a:spcBef>
              <a:spcAft>
                <a:spcPts val="0"/>
              </a:spcAft>
              <a:buClr>
                <a:schemeClr val="dk1"/>
              </a:buClr>
              <a:buSzPts val="1100"/>
              <a:buChar char="●"/>
            </a:pPr>
            <a:r>
              <a:rPr lang="en-US"/>
              <a:t>Acylcarnitine → FAO defects</a:t>
            </a:r>
            <a:endParaRPr/>
          </a:p>
          <a:p>
            <a:pPr indent="-298450" lvl="0" marL="457200" rtl="0" algn="l">
              <a:lnSpc>
                <a:spcPct val="115000"/>
              </a:lnSpc>
              <a:spcBef>
                <a:spcPts val="0"/>
              </a:spcBef>
              <a:spcAft>
                <a:spcPts val="0"/>
              </a:spcAft>
              <a:buClr>
                <a:schemeClr val="dk1"/>
              </a:buClr>
              <a:buSzPts val="1100"/>
              <a:buChar char="●"/>
            </a:pPr>
            <a:r>
              <a:rPr lang="en-US"/>
              <a:t>Glucose + ketones → energy status</a:t>
            </a:r>
            <a:endParaRPr/>
          </a:p>
          <a:p>
            <a:pPr indent="-298450" lvl="0" marL="457200" rtl="0" algn="l">
              <a:lnSpc>
                <a:spcPct val="115000"/>
              </a:lnSpc>
              <a:spcBef>
                <a:spcPts val="0"/>
              </a:spcBef>
              <a:spcAft>
                <a:spcPts val="0"/>
              </a:spcAft>
              <a:buClr>
                <a:schemeClr val="dk1"/>
              </a:buClr>
              <a:buSzPts val="1100"/>
              <a:buChar char="●"/>
            </a:pPr>
            <a:r>
              <a:rPr lang="en-US"/>
              <a:t>Genetic testing → confirms diagnosis</a:t>
            </a:r>
            <a:endParaRPr/>
          </a:p>
          <a:p>
            <a:pPr indent="0" lvl="0" marL="0" rtl="0" algn="l">
              <a:lnSpc>
                <a:spcPct val="115000"/>
              </a:lnSpc>
              <a:spcBef>
                <a:spcPts val="1200"/>
              </a:spcBef>
              <a:spcAft>
                <a:spcPts val="0"/>
              </a:spcAft>
              <a:buClr>
                <a:schemeClr val="dk1"/>
              </a:buClr>
              <a:buSzPts val="1100"/>
              <a:buFont typeface="Arial"/>
              <a:buNone/>
            </a:pPr>
            <a:r>
              <a:rPr lang="en-US"/>
              <a:t>Newborn screening catches many early</a:t>
            </a:r>
            <a:endParaRPr/>
          </a:p>
          <a:p>
            <a:pPr indent="0" lvl="0" marL="0" rtl="0" algn="l">
              <a:spcBef>
                <a:spcPts val="0"/>
              </a:spcBef>
              <a:spcAft>
                <a:spcPts val="0"/>
              </a:spcAft>
              <a:buClr>
                <a:schemeClr val="dk1"/>
              </a:buClr>
              <a:buSzPts val="1100"/>
              <a:buFont typeface="Arial"/>
              <a:buNone/>
            </a:pPr>
            <a:r>
              <a:rPr lang="en-US"/>
              <a:t>Milder forms can show up later</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Big takeaway: labs pinpoint the metabolic block</a:t>
            </a:r>
            <a:endParaRPr/>
          </a:p>
          <a:p>
            <a:pPr indent="0" lvl="0" marL="0" rtl="0" algn="l">
              <a:spcBef>
                <a:spcPts val="0"/>
              </a:spcBef>
              <a:spcAft>
                <a:spcPts val="0"/>
              </a:spcAft>
              <a:buNone/>
            </a:pPr>
            <a:r>
              <a:t/>
            </a:r>
            <a:endParaRPr/>
          </a:p>
        </p:txBody>
      </p:sp>
      <p:sp>
        <p:nvSpPr>
          <p:cNvPr id="670" name="Google Shape;670;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6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Core goals across all IEMs:</a:t>
            </a:r>
            <a:endParaRPr/>
          </a:p>
          <a:p>
            <a:pPr indent="-298450" lvl="0" marL="457200" rtl="0" algn="l">
              <a:lnSpc>
                <a:spcPct val="115000"/>
              </a:lnSpc>
              <a:spcBef>
                <a:spcPts val="1200"/>
              </a:spcBef>
              <a:spcAft>
                <a:spcPts val="0"/>
              </a:spcAft>
              <a:buClr>
                <a:schemeClr val="dk1"/>
              </a:buClr>
              <a:buSzPts val="1100"/>
              <a:buChar char="●"/>
            </a:pPr>
            <a:r>
              <a:rPr lang="en-US"/>
              <a:t>Prevent toxic buildup</a:t>
            </a:r>
            <a:endParaRPr/>
          </a:p>
          <a:p>
            <a:pPr indent="-298450" lvl="0" marL="457200" rtl="0" algn="l">
              <a:lnSpc>
                <a:spcPct val="115000"/>
              </a:lnSpc>
              <a:spcBef>
                <a:spcPts val="0"/>
              </a:spcBef>
              <a:spcAft>
                <a:spcPts val="0"/>
              </a:spcAft>
              <a:buClr>
                <a:schemeClr val="dk1"/>
              </a:buClr>
              <a:buSzPts val="1100"/>
              <a:buChar char="●"/>
            </a:pPr>
            <a:r>
              <a:rPr lang="en-US"/>
              <a:t>Provide enough energy (avoid catabolism)</a:t>
            </a:r>
            <a:endParaRPr/>
          </a:p>
          <a:p>
            <a:pPr indent="-298450" lvl="0" marL="457200" rtl="0" algn="l">
              <a:lnSpc>
                <a:spcPct val="115000"/>
              </a:lnSpc>
              <a:spcBef>
                <a:spcPts val="0"/>
              </a:spcBef>
              <a:spcAft>
                <a:spcPts val="0"/>
              </a:spcAft>
              <a:buClr>
                <a:schemeClr val="dk1"/>
              </a:buClr>
              <a:buSzPts val="1100"/>
              <a:buChar char="●"/>
            </a:pPr>
            <a:r>
              <a:rPr lang="en-US"/>
              <a:t>Support growth + development</a:t>
            </a:r>
            <a:endParaRPr/>
          </a:p>
          <a:p>
            <a:pPr indent="-298450" lvl="0" marL="457200" rtl="0" algn="l">
              <a:lnSpc>
                <a:spcPct val="115000"/>
              </a:lnSpc>
              <a:spcBef>
                <a:spcPts val="0"/>
              </a:spcBef>
              <a:spcAft>
                <a:spcPts val="0"/>
              </a:spcAft>
              <a:buClr>
                <a:schemeClr val="dk1"/>
              </a:buClr>
              <a:buSzPts val="1100"/>
              <a:buChar char="●"/>
            </a:pPr>
            <a:r>
              <a:rPr lang="en-US"/>
              <a:t>Prevent deficiencies</a:t>
            </a:r>
            <a:endParaRPr/>
          </a:p>
          <a:p>
            <a:pPr indent="0" lvl="0" marL="0" rtl="0" algn="l">
              <a:lnSpc>
                <a:spcPct val="115000"/>
              </a:lnSpc>
              <a:spcBef>
                <a:spcPts val="1200"/>
              </a:spcBef>
              <a:spcAft>
                <a:spcPts val="0"/>
              </a:spcAft>
              <a:buClr>
                <a:schemeClr val="dk1"/>
              </a:buClr>
              <a:buSzPts val="1100"/>
              <a:buFont typeface="Arial"/>
              <a:buNone/>
            </a:pPr>
            <a:r>
              <a:rPr lang="en-US"/>
              <a:t>Key strategies:</a:t>
            </a:r>
            <a:endParaRPr/>
          </a:p>
          <a:p>
            <a:pPr indent="-298450" lvl="0" marL="457200" rtl="0" algn="l">
              <a:lnSpc>
                <a:spcPct val="115000"/>
              </a:lnSpc>
              <a:spcBef>
                <a:spcPts val="1200"/>
              </a:spcBef>
              <a:spcAft>
                <a:spcPts val="0"/>
              </a:spcAft>
              <a:buClr>
                <a:schemeClr val="dk1"/>
              </a:buClr>
              <a:buSzPts val="1100"/>
              <a:buChar char="●"/>
            </a:pPr>
            <a:r>
              <a:rPr lang="en-US"/>
              <a:t>Modify macros (restrict/redistribute)</a:t>
            </a:r>
            <a:endParaRPr/>
          </a:p>
          <a:p>
            <a:pPr indent="-298450" lvl="0" marL="457200" rtl="0" algn="l">
              <a:lnSpc>
                <a:spcPct val="115000"/>
              </a:lnSpc>
              <a:spcBef>
                <a:spcPts val="0"/>
              </a:spcBef>
              <a:spcAft>
                <a:spcPts val="0"/>
              </a:spcAft>
              <a:buClr>
                <a:schemeClr val="dk1"/>
              </a:buClr>
              <a:buSzPts val="1100"/>
              <a:buChar char="●"/>
            </a:pPr>
            <a:r>
              <a:rPr lang="en-US"/>
              <a:t>Use medical foods/formulas</a:t>
            </a:r>
            <a:endParaRPr/>
          </a:p>
          <a:p>
            <a:pPr indent="-298450" lvl="0" marL="457200" rtl="0" algn="l">
              <a:lnSpc>
                <a:spcPct val="115000"/>
              </a:lnSpc>
              <a:spcBef>
                <a:spcPts val="0"/>
              </a:spcBef>
              <a:spcAft>
                <a:spcPts val="0"/>
              </a:spcAft>
              <a:buClr>
                <a:schemeClr val="dk1"/>
              </a:buClr>
              <a:buSzPts val="1100"/>
              <a:buChar char="●"/>
            </a:pPr>
            <a:r>
              <a:rPr lang="en-US"/>
              <a:t>Frequent meals</a:t>
            </a:r>
            <a:endParaRPr/>
          </a:p>
          <a:p>
            <a:pPr indent="-298450" lvl="0" marL="457200" rtl="0" algn="l">
              <a:lnSpc>
                <a:spcPct val="115000"/>
              </a:lnSpc>
              <a:spcBef>
                <a:spcPts val="0"/>
              </a:spcBef>
              <a:spcAft>
                <a:spcPts val="0"/>
              </a:spcAft>
              <a:buClr>
                <a:schemeClr val="dk1"/>
              </a:buClr>
              <a:buSzPts val="1100"/>
              <a:buChar char="●"/>
            </a:pPr>
            <a:r>
              <a:rPr lang="en-US"/>
              <a:t>Sick-day protocols</a:t>
            </a:r>
            <a:endParaRPr/>
          </a:p>
          <a:p>
            <a:pPr indent="-298450" lvl="0" marL="457200" rtl="0" algn="l">
              <a:lnSpc>
                <a:spcPct val="115000"/>
              </a:lnSpc>
              <a:spcBef>
                <a:spcPts val="0"/>
              </a:spcBef>
              <a:spcAft>
                <a:spcPts val="0"/>
              </a:spcAft>
              <a:buClr>
                <a:schemeClr val="dk1"/>
              </a:buClr>
              <a:buSzPts val="1100"/>
              <a:buChar char="●"/>
            </a:pPr>
            <a:r>
              <a:rPr lang="en-US"/>
              <a:t>Ongoing monitoring</a:t>
            </a:r>
            <a:endParaRPr/>
          </a:p>
        </p:txBody>
      </p:sp>
      <p:sp>
        <p:nvSpPr>
          <p:cNvPr id="680" name="Google Shape;680;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6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While IEMs are genetic diseases, nutrition care may also address:</a:t>
            </a:r>
            <a:endParaRPr/>
          </a:p>
          <a:p>
            <a:pPr indent="-298450" lvl="0" marL="457200" rtl="0" algn="l">
              <a:lnSpc>
                <a:spcPct val="115000"/>
              </a:lnSpc>
              <a:spcBef>
                <a:spcPts val="1200"/>
              </a:spcBef>
              <a:spcAft>
                <a:spcPts val="0"/>
              </a:spcAft>
              <a:buClr>
                <a:schemeClr val="dk1"/>
              </a:buClr>
              <a:buSzPts val="1100"/>
              <a:buChar char="●"/>
            </a:pPr>
            <a:r>
              <a:rPr lang="en-US"/>
              <a:t>Gut tolerance to formulas</a:t>
            </a:r>
            <a:endParaRPr/>
          </a:p>
          <a:p>
            <a:pPr indent="-298450" lvl="0" marL="457200" rtl="0" algn="l">
              <a:lnSpc>
                <a:spcPct val="115000"/>
              </a:lnSpc>
              <a:spcBef>
                <a:spcPts val="0"/>
              </a:spcBef>
              <a:spcAft>
                <a:spcPts val="0"/>
              </a:spcAft>
              <a:buClr>
                <a:schemeClr val="dk1"/>
              </a:buClr>
              <a:buSzPts val="1100"/>
              <a:buChar char="●"/>
            </a:pPr>
            <a:r>
              <a:rPr lang="en-US"/>
              <a:t>Micronutrient gaps from restricted diets</a:t>
            </a:r>
            <a:endParaRPr/>
          </a:p>
          <a:p>
            <a:pPr indent="-298450" lvl="0" marL="457200" rtl="0" algn="l">
              <a:lnSpc>
                <a:spcPct val="115000"/>
              </a:lnSpc>
              <a:spcBef>
                <a:spcPts val="0"/>
              </a:spcBef>
              <a:spcAft>
                <a:spcPts val="0"/>
              </a:spcAft>
              <a:buClr>
                <a:schemeClr val="dk1"/>
              </a:buClr>
              <a:buSzPts val="1100"/>
              <a:buChar char="●"/>
            </a:pPr>
            <a:r>
              <a:rPr lang="en-US"/>
              <a:t>Oxidative stress + inflammation</a:t>
            </a:r>
            <a:endParaRPr/>
          </a:p>
          <a:p>
            <a:pPr indent="-298450" lvl="0" marL="457200" rtl="0" algn="l">
              <a:lnSpc>
                <a:spcPct val="115000"/>
              </a:lnSpc>
              <a:spcBef>
                <a:spcPts val="0"/>
              </a:spcBef>
              <a:spcAft>
                <a:spcPts val="0"/>
              </a:spcAft>
              <a:buClr>
                <a:schemeClr val="dk1"/>
              </a:buClr>
              <a:buSzPts val="1100"/>
              <a:buChar char="●"/>
            </a:pPr>
            <a:r>
              <a:rPr lang="en-US"/>
              <a:t>Adherence + psychosocial factors</a:t>
            </a:r>
            <a:endParaRPr/>
          </a:p>
        </p:txBody>
      </p:sp>
      <p:sp>
        <p:nvSpPr>
          <p:cNvPr id="689" name="Google Shape;689;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6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Remember:</a:t>
            </a:r>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Stay within scope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Within nutrition role: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Implement prescribed diet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Monitor growth, labs, tolerance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Educate client/family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Adjust intake within set parameters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Requires medical oversight:</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Diagnosis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Medications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Acute crises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Changes to protein/nutrient limits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collaborate, don’t manage independently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Follow the plan, don’t set medical thresholds</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698" name="Google Shape;698;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7" name="Google Shape;707;p6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PKU Case Example - </a:t>
            </a:r>
            <a:endParaRPr b="1"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(read case)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PKU = hallmark amino acid disorder</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Defect:</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Cannot convert phenylalanine → tyrosine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Labs show:</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High phenylalanine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Low tyrosine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Positive newborn screen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No symptoms yet → early detection is key</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Risk if untreated:</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Toxic buildup → neurologic damage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highlight>
                  <a:srgbClr val="FFFF00"/>
                </a:highlight>
                <a:latin typeface="Arial"/>
                <a:ea typeface="Arial"/>
                <a:cs typeface="Arial"/>
                <a:sym typeface="Arial"/>
              </a:rPr>
              <a:t>Big takeaway: early diet intervention prevents severe outcomes!!</a:t>
            </a:r>
            <a:endParaRPr sz="1100">
              <a:highlight>
                <a:srgbClr val="FFFF00"/>
              </a:highlight>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8" name="Google Shape;718;p7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MSUD case example - </a:t>
            </a:r>
            <a:endParaRPr b="1" sz="1100">
              <a:latin typeface="Arial"/>
              <a:ea typeface="Arial"/>
              <a:cs typeface="Arial"/>
              <a:sym typeface="Arial"/>
            </a:endParaRPr>
          </a:p>
          <a:p>
            <a:pPr indent="0" lvl="0" marL="0" rtl="0" algn="l">
              <a:spcBef>
                <a:spcPts val="0"/>
              </a:spcBef>
              <a:spcAft>
                <a:spcPts val="0"/>
              </a:spcAft>
              <a:buNone/>
            </a:pPr>
            <a:r>
              <a:t/>
            </a:r>
            <a:endParaRPr b="1"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(read case)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Functional risks: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Neurotoxicity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Metabolic crisis (illness or fasting)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Nutrition intervention:</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Strict BCAA restriction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BCAA-free medical formula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Controlled reintroduction of essential AAs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Sick-day protocol:</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Increase carbs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Reduce protein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Avoid fasting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Medical oversight:</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Acute crises = emergency care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RD supports long-term adherence</a:t>
            </a:r>
            <a:endParaRPr sz="1100">
              <a:latin typeface="Arial"/>
              <a:ea typeface="Arial"/>
              <a:cs typeface="Arial"/>
              <a:sym typeface="Arial"/>
            </a:endParaRPr>
          </a:p>
          <a:p>
            <a:pPr indent="0" lvl="0" marL="0" rtl="0" algn="l">
              <a:spcBef>
                <a:spcPts val="1200"/>
              </a:spcBef>
              <a:spcAft>
                <a:spcPts val="0"/>
              </a:spcAft>
              <a:buNone/>
            </a:pPr>
            <a:r>
              <a:t/>
            </a:r>
            <a:endParaRPr sz="1100">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9" name="Google Shape;729;p7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400"/>
              <a:t>UCD Case Example - </a:t>
            </a:r>
            <a:endParaRPr b="1" sz="1400"/>
          </a:p>
          <a:p>
            <a:pPr indent="0" lvl="0" marL="0" rtl="0" algn="l">
              <a:spcBef>
                <a:spcPts val="0"/>
              </a:spcBef>
              <a:spcAft>
                <a:spcPts val="0"/>
              </a:spcAft>
              <a:buNone/>
            </a:pPr>
            <a:r>
              <a:t/>
            </a:r>
            <a:endParaRPr b="1" sz="1400"/>
          </a:p>
          <a:p>
            <a:pPr indent="0" lvl="0" marL="0" rtl="0" algn="l">
              <a:spcBef>
                <a:spcPts val="0"/>
              </a:spcBef>
              <a:spcAft>
                <a:spcPts val="0"/>
              </a:spcAft>
              <a:buNone/>
            </a:pPr>
            <a:r>
              <a:rPr lang="en-US" sz="1400"/>
              <a:t>(read case)</a:t>
            </a:r>
            <a:endParaRPr sz="1400"/>
          </a:p>
          <a:p>
            <a:pPr indent="0" lvl="0" marL="0" rtl="0" algn="l">
              <a:spcBef>
                <a:spcPts val="0"/>
              </a:spcBef>
              <a:spcAft>
                <a:spcPts val="0"/>
              </a:spcAft>
              <a:buNone/>
            </a:pPr>
            <a:r>
              <a:t/>
            </a:r>
            <a:endParaRPr sz="1400"/>
          </a:p>
          <a:p>
            <a:pPr indent="0" lvl="0" marL="0" rtl="0" algn="l">
              <a:spcBef>
                <a:spcPts val="0"/>
              </a:spcBef>
              <a:spcAft>
                <a:spcPts val="0"/>
              </a:spcAft>
              <a:buClr>
                <a:schemeClr val="dk1"/>
              </a:buClr>
              <a:buSzPts val="1100"/>
              <a:buFont typeface="Arial"/>
              <a:buNone/>
            </a:pPr>
            <a:r>
              <a:rPr lang="en-US" sz="1400"/>
              <a:t>UCD = impaired ammonia to urea conversion</a:t>
            </a:r>
            <a:endParaRPr sz="1400"/>
          </a:p>
          <a:p>
            <a:pPr indent="0" lvl="0" marL="0" rtl="0" algn="l">
              <a:spcBef>
                <a:spcPts val="0"/>
              </a:spcBef>
              <a:spcAft>
                <a:spcPts val="0"/>
              </a:spcAft>
              <a:buClr>
                <a:schemeClr val="dk1"/>
              </a:buClr>
              <a:buSzPts val="1100"/>
              <a:buFont typeface="Arial"/>
              <a:buNone/>
            </a:pPr>
            <a:r>
              <a:rPr lang="en-US" sz="1400"/>
              <a:t>Trigger: high protein can lead to confusion, vomiting</a:t>
            </a:r>
            <a:endParaRPr sz="1400"/>
          </a:p>
          <a:p>
            <a:pPr indent="0" lvl="0" marL="0" rtl="0" algn="l">
              <a:spcBef>
                <a:spcPts val="0"/>
              </a:spcBef>
              <a:spcAft>
                <a:spcPts val="0"/>
              </a:spcAft>
              <a:buSzPts val="1100"/>
              <a:buNone/>
            </a:pPr>
            <a:r>
              <a:t/>
            </a:r>
            <a:endParaRPr sz="1400"/>
          </a:p>
          <a:p>
            <a:pPr indent="0" lvl="0" marL="0" rtl="0" algn="l">
              <a:spcBef>
                <a:spcPts val="0"/>
              </a:spcBef>
              <a:spcAft>
                <a:spcPts val="0"/>
              </a:spcAft>
              <a:buClr>
                <a:schemeClr val="dk1"/>
              </a:buClr>
              <a:buSzPts val="1100"/>
              <a:buFont typeface="Arial"/>
              <a:buNone/>
            </a:pPr>
            <a:r>
              <a:rPr lang="en-US" sz="1400"/>
              <a:t>Labs:</a:t>
            </a:r>
            <a:endParaRPr sz="1400"/>
          </a:p>
          <a:p>
            <a:pPr indent="-298450" lvl="0" marL="457200" rtl="0" algn="l">
              <a:lnSpc>
                <a:spcPct val="115000"/>
              </a:lnSpc>
              <a:spcBef>
                <a:spcPts val="1200"/>
              </a:spcBef>
              <a:spcAft>
                <a:spcPts val="0"/>
              </a:spcAft>
              <a:buClr>
                <a:schemeClr val="dk1"/>
              </a:buClr>
              <a:buSzPts val="1100"/>
              <a:buChar char="●"/>
            </a:pPr>
            <a:r>
              <a:rPr lang="en-US" sz="1400"/>
              <a:t>↑ ammonia</a:t>
            </a:r>
            <a:endParaRPr sz="1400"/>
          </a:p>
          <a:p>
            <a:pPr indent="-298450" lvl="0" marL="457200" rtl="0" algn="l">
              <a:lnSpc>
                <a:spcPct val="115000"/>
              </a:lnSpc>
              <a:spcBef>
                <a:spcPts val="0"/>
              </a:spcBef>
              <a:spcAft>
                <a:spcPts val="0"/>
              </a:spcAft>
              <a:buClr>
                <a:schemeClr val="dk1"/>
              </a:buClr>
              <a:buSzPts val="1100"/>
              <a:buChar char="●"/>
            </a:pPr>
            <a:r>
              <a:rPr lang="en-US" sz="1400"/>
              <a:t>↑ glutamine</a:t>
            </a:r>
            <a:endParaRPr sz="1400"/>
          </a:p>
          <a:p>
            <a:pPr indent="-298450" lvl="0" marL="457200" rtl="0" algn="l">
              <a:lnSpc>
                <a:spcPct val="115000"/>
              </a:lnSpc>
              <a:spcBef>
                <a:spcPts val="0"/>
              </a:spcBef>
              <a:spcAft>
                <a:spcPts val="0"/>
              </a:spcAft>
              <a:buClr>
                <a:schemeClr val="dk1"/>
              </a:buClr>
              <a:buSzPts val="1100"/>
              <a:buChar char="●"/>
            </a:pPr>
            <a:r>
              <a:rPr lang="en-US" sz="1400"/>
              <a:t>↓ BUN</a:t>
            </a:r>
            <a:endParaRPr sz="1400"/>
          </a:p>
          <a:p>
            <a:pPr indent="0" lvl="0" marL="0" rtl="0" algn="l">
              <a:lnSpc>
                <a:spcPct val="115000"/>
              </a:lnSpc>
              <a:spcBef>
                <a:spcPts val="1200"/>
              </a:spcBef>
              <a:spcAft>
                <a:spcPts val="0"/>
              </a:spcAft>
              <a:buClr>
                <a:schemeClr val="dk1"/>
              </a:buClr>
              <a:buSzPts val="1100"/>
              <a:buFont typeface="Arial"/>
              <a:buNone/>
            </a:pPr>
            <a:r>
              <a:rPr lang="en-US" sz="1400"/>
              <a:t>Risks:</a:t>
            </a:r>
            <a:endParaRPr sz="1400"/>
          </a:p>
          <a:p>
            <a:pPr indent="-298450" lvl="0" marL="457200" rtl="0" algn="l">
              <a:lnSpc>
                <a:spcPct val="115000"/>
              </a:lnSpc>
              <a:spcBef>
                <a:spcPts val="1200"/>
              </a:spcBef>
              <a:spcAft>
                <a:spcPts val="0"/>
              </a:spcAft>
              <a:buClr>
                <a:schemeClr val="dk1"/>
              </a:buClr>
              <a:buSzPts val="1100"/>
              <a:buChar char="●"/>
            </a:pPr>
            <a:r>
              <a:rPr lang="en-US" sz="1400"/>
              <a:t>Hyperammonemia → neurologic injury</a:t>
            </a:r>
            <a:endParaRPr sz="1400"/>
          </a:p>
          <a:p>
            <a:pPr indent="0" lvl="0" marL="0" rtl="0" algn="l">
              <a:lnSpc>
                <a:spcPct val="115000"/>
              </a:lnSpc>
              <a:spcBef>
                <a:spcPts val="1200"/>
              </a:spcBef>
              <a:spcAft>
                <a:spcPts val="0"/>
              </a:spcAft>
              <a:buClr>
                <a:schemeClr val="dk1"/>
              </a:buClr>
              <a:buSzPts val="1100"/>
              <a:buFont typeface="Arial"/>
              <a:buNone/>
            </a:pPr>
            <a:r>
              <a:rPr lang="en-US" sz="1400"/>
              <a:t>MNT:</a:t>
            </a:r>
            <a:endParaRPr sz="1400"/>
          </a:p>
          <a:p>
            <a:pPr indent="-298450" lvl="0" marL="457200" rtl="0" algn="l">
              <a:lnSpc>
                <a:spcPct val="115000"/>
              </a:lnSpc>
              <a:spcBef>
                <a:spcPts val="1200"/>
              </a:spcBef>
              <a:spcAft>
                <a:spcPts val="0"/>
              </a:spcAft>
              <a:buClr>
                <a:schemeClr val="dk1"/>
              </a:buClr>
              <a:buSzPts val="1100"/>
              <a:buChar char="●"/>
            </a:pPr>
            <a:r>
              <a:rPr lang="en-US" sz="1400"/>
              <a:t>Controlled protein</a:t>
            </a:r>
            <a:endParaRPr sz="1400"/>
          </a:p>
          <a:p>
            <a:pPr indent="-298450" lvl="0" marL="457200" rtl="0" algn="l">
              <a:lnSpc>
                <a:spcPct val="115000"/>
              </a:lnSpc>
              <a:spcBef>
                <a:spcPts val="0"/>
              </a:spcBef>
              <a:spcAft>
                <a:spcPts val="0"/>
              </a:spcAft>
              <a:buClr>
                <a:schemeClr val="dk1"/>
              </a:buClr>
              <a:buSzPts val="1100"/>
              <a:buChar char="●"/>
            </a:pPr>
            <a:r>
              <a:rPr lang="en-US" sz="1400"/>
              <a:t>Adequate carbs + fat</a:t>
            </a:r>
            <a:endParaRPr sz="1400"/>
          </a:p>
          <a:p>
            <a:pPr indent="-298450" lvl="0" marL="457200" rtl="0" algn="l">
              <a:lnSpc>
                <a:spcPct val="115000"/>
              </a:lnSpc>
              <a:spcBef>
                <a:spcPts val="0"/>
              </a:spcBef>
              <a:spcAft>
                <a:spcPts val="0"/>
              </a:spcAft>
              <a:buClr>
                <a:schemeClr val="dk1"/>
              </a:buClr>
              <a:buSzPts val="1100"/>
              <a:buChar char="●"/>
            </a:pPr>
            <a:r>
              <a:rPr lang="en-US" sz="1400"/>
              <a:t>Even meals, avoid protein loading</a:t>
            </a:r>
            <a:endParaRPr sz="1400"/>
          </a:p>
          <a:p>
            <a:pPr indent="0" lvl="0" marL="0" rtl="0" algn="l">
              <a:lnSpc>
                <a:spcPct val="115000"/>
              </a:lnSpc>
              <a:spcBef>
                <a:spcPts val="1200"/>
              </a:spcBef>
              <a:spcAft>
                <a:spcPts val="0"/>
              </a:spcAft>
              <a:buClr>
                <a:schemeClr val="dk1"/>
              </a:buClr>
              <a:buSzPts val="1100"/>
              <a:buFont typeface="Arial"/>
              <a:buNone/>
            </a:pPr>
            <a:r>
              <a:rPr lang="en-US" sz="1400"/>
              <a:t>Refer:</a:t>
            </a:r>
            <a:endParaRPr sz="1400"/>
          </a:p>
          <a:p>
            <a:pPr indent="-298450" lvl="0" marL="457200" rtl="0" algn="l">
              <a:lnSpc>
                <a:spcPct val="115000"/>
              </a:lnSpc>
              <a:spcBef>
                <a:spcPts val="1200"/>
              </a:spcBef>
              <a:spcAft>
                <a:spcPts val="0"/>
              </a:spcAft>
              <a:buClr>
                <a:schemeClr val="dk1"/>
              </a:buClr>
              <a:buSzPts val="1100"/>
              <a:buChar char="●"/>
            </a:pPr>
            <a:r>
              <a:rPr lang="en-US" sz="1400"/>
              <a:t>Any ↑ ammonia = urgent</a:t>
            </a:r>
            <a:endParaRPr sz="1400"/>
          </a:p>
          <a:p>
            <a:pPr indent="0" lvl="0" marL="0" rtl="0" algn="l">
              <a:spcBef>
                <a:spcPts val="1200"/>
              </a:spcBef>
              <a:spcAft>
                <a:spcPts val="0"/>
              </a:spcAft>
              <a:buNone/>
            </a:pPr>
            <a:r>
              <a:t/>
            </a:r>
            <a:endParaRPr sz="140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0" name="Google Shape;740;p7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en-US" sz="1100"/>
              <a:t>MCADD = impaired fat oxidation</a:t>
            </a:r>
            <a:endParaRPr sz="1100"/>
          </a:p>
          <a:p>
            <a:pPr indent="0" lvl="0" marL="0" rtl="0" algn="l">
              <a:spcBef>
                <a:spcPts val="0"/>
              </a:spcBef>
              <a:spcAft>
                <a:spcPts val="0"/>
              </a:spcAft>
              <a:buSzPts val="1100"/>
              <a:buNone/>
            </a:pPr>
            <a:r>
              <a:t/>
            </a:r>
            <a:endParaRPr sz="1100"/>
          </a:p>
          <a:p>
            <a:pPr indent="0" lvl="0" marL="0" rtl="0" algn="l">
              <a:spcBef>
                <a:spcPts val="0"/>
              </a:spcBef>
              <a:spcAft>
                <a:spcPts val="0"/>
              </a:spcAft>
              <a:buClr>
                <a:schemeClr val="dk1"/>
              </a:buClr>
              <a:buSzPts val="1100"/>
              <a:buFont typeface="Arial"/>
              <a:buNone/>
            </a:pPr>
            <a:r>
              <a:rPr lang="en-US" sz="1100"/>
              <a:t>(read case) </a:t>
            </a:r>
            <a:br>
              <a:rPr lang="en-US" sz="1100"/>
            </a:br>
            <a:endParaRPr sz="1100"/>
          </a:p>
          <a:p>
            <a:pPr indent="0" lvl="0" marL="0" rtl="0" algn="l">
              <a:spcBef>
                <a:spcPts val="0"/>
              </a:spcBef>
              <a:spcAft>
                <a:spcPts val="0"/>
              </a:spcAft>
              <a:buClr>
                <a:schemeClr val="dk1"/>
              </a:buClr>
              <a:buSzPts val="1100"/>
              <a:buFont typeface="Arial"/>
              <a:buNone/>
            </a:pPr>
            <a:r>
              <a:rPr lang="en-US" sz="1100"/>
              <a:t>Trigger:</a:t>
            </a:r>
            <a:endParaRPr sz="1100"/>
          </a:p>
          <a:p>
            <a:pPr indent="-298450" lvl="0" marL="457200" rtl="0" algn="l">
              <a:lnSpc>
                <a:spcPct val="115000"/>
              </a:lnSpc>
              <a:spcBef>
                <a:spcPts val="1200"/>
              </a:spcBef>
              <a:spcAft>
                <a:spcPts val="0"/>
              </a:spcAft>
              <a:buClr>
                <a:schemeClr val="dk1"/>
              </a:buClr>
              <a:buSzPts val="1100"/>
              <a:buChar char="●"/>
            </a:pPr>
            <a:r>
              <a:rPr lang="en-US" sz="1100"/>
              <a:t>Fasting or illness → lethargy, hypoglycemia</a:t>
            </a:r>
            <a:endParaRPr sz="1100"/>
          </a:p>
          <a:p>
            <a:pPr indent="0" lvl="0" marL="0" rtl="0" algn="l">
              <a:lnSpc>
                <a:spcPct val="115000"/>
              </a:lnSpc>
              <a:spcBef>
                <a:spcPts val="1200"/>
              </a:spcBef>
              <a:spcAft>
                <a:spcPts val="0"/>
              </a:spcAft>
              <a:buClr>
                <a:schemeClr val="dk1"/>
              </a:buClr>
              <a:buSzPts val="1100"/>
              <a:buFont typeface="Arial"/>
              <a:buNone/>
            </a:pPr>
            <a:r>
              <a:rPr lang="en-US" sz="1100"/>
              <a:t>Labs:</a:t>
            </a:r>
            <a:endParaRPr sz="1100"/>
          </a:p>
          <a:p>
            <a:pPr indent="-298450" lvl="0" marL="457200" rtl="0" algn="l">
              <a:lnSpc>
                <a:spcPct val="115000"/>
              </a:lnSpc>
              <a:spcBef>
                <a:spcPts val="1200"/>
              </a:spcBef>
              <a:spcAft>
                <a:spcPts val="0"/>
              </a:spcAft>
              <a:buClr>
                <a:schemeClr val="dk1"/>
              </a:buClr>
              <a:buSzPts val="1100"/>
              <a:buChar char="●"/>
            </a:pPr>
            <a:r>
              <a:rPr lang="en-US" sz="1100"/>
              <a:t>↓ glucose</a:t>
            </a:r>
            <a:endParaRPr sz="1100"/>
          </a:p>
          <a:p>
            <a:pPr indent="-298450" lvl="0" marL="457200" rtl="0" algn="l">
              <a:lnSpc>
                <a:spcPct val="115000"/>
              </a:lnSpc>
              <a:spcBef>
                <a:spcPts val="0"/>
              </a:spcBef>
              <a:spcAft>
                <a:spcPts val="0"/>
              </a:spcAft>
              <a:buClr>
                <a:schemeClr val="dk1"/>
              </a:buClr>
              <a:buSzPts val="1100"/>
              <a:buChar char="●"/>
            </a:pPr>
            <a:r>
              <a:rPr lang="en-US" sz="1100"/>
              <a:t>Low/inappropriate ketones</a:t>
            </a:r>
            <a:endParaRPr sz="1100"/>
          </a:p>
          <a:p>
            <a:pPr indent="-298450" lvl="0" marL="457200" rtl="0" algn="l">
              <a:lnSpc>
                <a:spcPct val="115000"/>
              </a:lnSpc>
              <a:spcBef>
                <a:spcPts val="0"/>
              </a:spcBef>
              <a:spcAft>
                <a:spcPts val="0"/>
              </a:spcAft>
              <a:buClr>
                <a:schemeClr val="dk1"/>
              </a:buClr>
              <a:buSzPts val="1100"/>
              <a:buChar char="●"/>
            </a:pPr>
            <a:r>
              <a:rPr lang="en-US" sz="1100"/>
              <a:t>Abnormal acylcarnitine</a:t>
            </a:r>
            <a:endParaRPr sz="1100"/>
          </a:p>
          <a:p>
            <a:pPr indent="0" lvl="0" marL="0" rtl="0" algn="l">
              <a:lnSpc>
                <a:spcPct val="115000"/>
              </a:lnSpc>
              <a:spcBef>
                <a:spcPts val="1200"/>
              </a:spcBef>
              <a:spcAft>
                <a:spcPts val="0"/>
              </a:spcAft>
              <a:buClr>
                <a:schemeClr val="dk1"/>
              </a:buClr>
              <a:buSzPts val="1100"/>
              <a:buFont typeface="Arial"/>
              <a:buNone/>
            </a:pPr>
            <a:r>
              <a:rPr lang="en-US" sz="1100"/>
              <a:t>Risk:</a:t>
            </a:r>
            <a:endParaRPr sz="1100"/>
          </a:p>
          <a:p>
            <a:pPr indent="-298450" lvl="0" marL="457200" rtl="0" algn="l">
              <a:lnSpc>
                <a:spcPct val="115000"/>
              </a:lnSpc>
              <a:spcBef>
                <a:spcPts val="1200"/>
              </a:spcBef>
              <a:spcAft>
                <a:spcPts val="0"/>
              </a:spcAft>
              <a:buClr>
                <a:schemeClr val="dk1"/>
              </a:buClr>
              <a:buSzPts val="1100"/>
              <a:buChar char="●"/>
            </a:pPr>
            <a:r>
              <a:rPr lang="en-US" sz="1100"/>
              <a:t>Cannot use fat for energy</a:t>
            </a:r>
            <a:endParaRPr sz="1100"/>
          </a:p>
          <a:p>
            <a:pPr indent="-298450" lvl="0" marL="457200" rtl="0" algn="l">
              <a:lnSpc>
                <a:spcPct val="115000"/>
              </a:lnSpc>
              <a:spcBef>
                <a:spcPts val="0"/>
              </a:spcBef>
              <a:spcAft>
                <a:spcPts val="0"/>
              </a:spcAft>
              <a:buClr>
                <a:schemeClr val="dk1"/>
              </a:buClr>
              <a:buSzPts val="1100"/>
              <a:buChar char="●"/>
            </a:pPr>
            <a:r>
              <a:rPr lang="en-US" sz="1100"/>
              <a:t>High risk hypoglycemia</a:t>
            </a:r>
            <a:endParaRPr sz="1100"/>
          </a:p>
          <a:p>
            <a:pPr indent="0" lvl="0" marL="0" rtl="0" algn="l">
              <a:lnSpc>
                <a:spcPct val="115000"/>
              </a:lnSpc>
              <a:spcBef>
                <a:spcPts val="1200"/>
              </a:spcBef>
              <a:spcAft>
                <a:spcPts val="0"/>
              </a:spcAft>
              <a:buClr>
                <a:schemeClr val="dk1"/>
              </a:buClr>
              <a:buSzPts val="1100"/>
              <a:buFont typeface="Arial"/>
              <a:buNone/>
            </a:pPr>
            <a:r>
              <a:rPr lang="en-US" sz="1100"/>
              <a:t>MNT:</a:t>
            </a:r>
            <a:endParaRPr sz="1100"/>
          </a:p>
          <a:p>
            <a:pPr indent="-298450" lvl="0" marL="457200" rtl="0" algn="l">
              <a:lnSpc>
                <a:spcPct val="115000"/>
              </a:lnSpc>
              <a:spcBef>
                <a:spcPts val="1200"/>
              </a:spcBef>
              <a:spcAft>
                <a:spcPts val="0"/>
              </a:spcAft>
              <a:buClr>
                <a:schemeClr val="dk1"/>
              </a:buClr>
              <a:buSzPts val="1100"/>
              <a:buChar char="●"/>
            </a:pPr>
            <a:r>
              <a:rPr lang="en-US" sz="1100"/>
              <a:t>Avoid fasting</a:t>
            </a:r>
            <a:endParaRPr sz="1100"/>
          </a:p>
          <a:p>
            <a:pPr indent="-298450" lvl="0" marL="457200" rtl="0" algn="l">
              <a:lnSpc>
                <a:spcPct val="115000"/>
              </a:lnSpc>
              <a:spcBef>
                <a:spcPts val="0"/>
              </a:spcBef>
              <a:spcAft>
                <a:spcPts val="0"/>
              </a:spcAft>
              <a:buClr>
                <a:schemeClr val="dk1"/>
              </a:buClr>
              <a:buSzPts val="1100"/>
              <a:buChar char="●"/>
            </a:pPr>
            <a:r>
              <a:rPr lang="en-US" sz="1100"/>
              <a:t>Regular carb intake</a:t>
            </a:r>
            <a:endParaRPr sz="1100"/>
          </a:p>
          <a:p>
            <a:pPr indent="-298450" lvl="0" marL="457200" rtl="0" algn="l">
              <a:lnSpc>
                <a:spcPct val="115000"/>
              </a:lnSpc>
              <a:spcBef>
                <a:spcPts val="0"/>
              </a:spcBef>
              <a:spcAft>
                <a:spcPts val="0"/>
              </a:spcAft>
              <a:buClr>
                <a:schemeClr val="dk1"/>
              </a:buClr>
              <a:buSzPts val="1100"/>
              <a:buChar char="●"/>
            </a:pPr>
            <a:r>
              <a:rPr lang="en-US" sz="1100"/>
              <a:t>Bedtime snack (kids)</a:t>
            </a:r>
            <a:endParaRPr sz="1100"/>
          </a:p>
          <a:p>
            <a:pPr indent="-298450" lvl="0" marL="457200" rtl="0" algn="l">
              <a:lnSpc>
                <a:spcPct val="115000"/>
              </a:lnSpc>
              <a:spcBef>
                <a:spcPts val="0"/>
              </a:spcBef>
              <a:spcAft>
                <a:spcPts val="0"/>
              </a:spcAft>
              <a:buClr>
                <a:schemeClr val="dk1"/>
              </a:buClr>
              <a:buSzPts val="1100"/>
              <a:buChar char="●"/>
            </a:pPr>
            <a:r>
              <a:rPr lang="en-US" sz="1100"/>
              <a:t>Sick-day = frequent carbs</a:t>
            </a:r>
            <a:endParaRPr sz="1100"/>
          </a:p>
          <a:p>
            <a:pPr indent="-298450" lvl="0" marL="457200" rtl="0" algn="l">
              <a:lnSpc>
                <a:spcPct val="115000"/>
              </a:lnSpc>
              <a:spcBef>
                <a:spcPts val="0"/>
              </a:spcBef>
              <a:spcAft>
                <a:spcPts val="0"/>
              </a:spcAft>
              <a:buClr>
                <a:schemeClr val="dk1"/>
              </a:buClr>
              <a:buSzPts val="1100"/>
              <a:buChar char="●"/>
            </a:pPr>
            <a:r>
              <a:rPr lang="en-US" sz="1100"/>
              <a:t>No keto diets</a:t>
            </a:r>
            <a:endParaRPr sz="1100"/>
          </a:p>
          <a:p>
            <a:pPr indent="0" lvl="0" marL="0" rtl="0" algn="l">
              <a:lnSpc>
                <a:spcPct val="115000"/>
              </a:lnSpc>
              <a:spcBef>
                <a:spcPts val="1200"/>
              </a:spcBef>
              <a:spcAft>
                <a:spcPts val="0"/>
              </a:spcAft>
              <a:buClr>
                <a:schemeClr val="dk1"/>
              </a:buClr>
              <a:buSzPts val="1100"/>
              <a:buFont typeface="Arial"/>
              <a:buNone/>
            </a:pPr>
            <a:r>
              <a:rPr lang="en-US" sz="1100"/>
              <a:t>Refer:</a:t>
            </a:r>
            <a:endParaRPr sz="1100"/>
          </a:p>
          <a:p>
            <a:pPr indent="-298450" lvl="0" marL="457200" rtl="0" algn="l">
              <a:lnSpc>
                <a:spcPct val="115000"/>
              </a:lnSpc>
              <a:spcBef>
                <a:spcPts val="1200"/>
              </a:spcBef>
              <a:spcAft>
                <a:spcPts val="0"/>
              </a:spcAft>
              <a:buClr>
                <a:schemeClr val="dk1"/>
              </a:buClr>
              <a:buSzPts val="1100"/>
              <a:buChar char="●"/>
            </a:pPr>
            <a:r>
              <a:rPr lang="en-US" sz="1100"/>
              <a:t>Illness = urgent care</a:t>
            </a:r>
            <a:endParaRPr sz="1100"/>
          </a:p>
          <a:p>
            <a:pPr indent="0" lvl="0" marL="0" rtl="0" algn="l">
              <a:spcBef>
                <a:spcPts val="1200"/>
              </a:spcBef>
              <a:spcAft>
                <a:spcPts val="0"/>
              </a:spcAft>
              <a:buNone/>
            </a:pPr>
            <a:r>
              <a:t/>
            </a:r>
            <a:endParaRPr sz="1100"/>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1" name="Google Shape;751;p7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Galactosemia = cannot metabolize galactose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(read case)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Trigger:</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Milk feeds → jaundice, vomiting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Labs: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 galactose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 liver enzymes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Positive newborn screen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Risks: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Liver damage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Cataracts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Sepsis (infants)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MNT: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Eliminate lactose/galactose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Use soy or elemental formula</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Lifelong dairy avoidance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Monitor calcium + vitamin 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Medical role: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MD manages diagnosis/acute care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RD supports long-term nutrition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Galactosemia → no lactose/galactose for life</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hs-CRP = high sensitivity C reactive protein</a:t>
            </a:r>
            <a:br>
              <a:rPr lang="en-US"/>
            </a:br>
            <a:r>
              <a:rPr lang="en-US"/>
              <a:t>ESR = Erythrocyte Sedimentation Rate is a blood test measuring how quickly red blood cells sink in a test tube</a:t>
            </a:r>
            <a:endParaRPr/>
          </a:p>
        </p:txBody>
      </p:sp>
      <p:sp>
        <p:nvSpPr>
          <p:cNvPr id="113" name="Google Shape;11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62" name="Google Shape;762;p7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en-US" sz="1100"/>
              <a:t>Identification of abnormal labs that require medical referral</a:t>
            </a:r>
            <a:endParaRPr sz="1100"/>
          </a:p>
          <a:p>
            <a:pPr indent="0" lvl="0" marL="0" rtl="0" algn="l">
              <a:spcBef>
                <a:spcPts val="0"/>
              </a:spcBef>
              <a:spcAft>
                <a:spcPts val="0"/>
              </a:spcAft>
              <a:buSzPts val="1100"/>
              <a:buNone/>
            </a:pPr>
            <a:r>
              <a:t/>
            </a:r>
            <a:endParaRPr sz="1100"/>
          </a:p>
          <a:p>
            <a:pPr indent="-298450" lvl="0" marL="457200" rtl="0" algn="l">
              <a:spcBef>
                <a:spcPts val="0"/>
              </a:spcBef>
              <a:spcAft>
                <a:spcPts val="0"/>
              </a:spcAft>
              <a:buSzPts val="1100"/>
              <a:buAutoNum type="arabicParenR"/>
            </a:pPr>
            <a:r>
              <a:rPr lang="en-US" sz="1100"/>
              <a:t>Regonize abnormal values</a:t>
            </a:r>
            <a:endParaRPr sz="1100"/>
          </a:p>
          <a:p>
            <a:pPr indent="0" lvl="0" marL="0" rtl="0" algn="l">
              <a:spcBef>
                <a:spcPts val="0"/>
              </a:spcBef>
              <a:spcAft>
                <a:spcPts val="0"/>
              </a:spcAft>
              <a:buClr>
                <a:schemeClr val="dk1"/>
              </a:buClr>
              <a:buSzPts val="1100"/>
              <a:buFont typeface="Arial"/>
              <a:buNone/>
            </a:pPr>
            <a:r>
              <a:t/>
            </a:r>
            <a:endParaRPr sz="1100"/>
          </a:p>
          <a:p>
            <a:pPr indent="-298450" lvl="0" marL="457200" rtl="0" algn="l">
              <a:spcBef>
                <a:spcPts val="0"/>
              </a:spcBef>
              <a:spcAft>
                <a:spcPts val="0"/>
              </a:spcAft>
              <a:buSzPts val="1100"/>
              <a:buAutoNum type="arabicParenR"/>
            </a:pPr>
            <a:r>
              <a:rPr lang="en-US" sz="1100"/>
              <a:t>Assess significance:</a:t>
            </a:r>
            <a:endParaRPr sz="1100"/>
          </a:p>
          <a:p>
            <a:pPr indent="-298450" lvl="0" marL="457200" rtl="0" algn="l">
              <a:lnSpc>
                <a:spcPct val="115000"/>
              </a:lnSpc>
              <a:spcBef>
                <a:spcPts val="0"/>
              </a:spcBef>
              <a:spcAft>
                <a:spcPts val="0"/>
              </a:spcAft>
              <a:buClr>
                <a:schemeClr val="dk1"/>
              </a:buClr>
              <a:buSzPts val="1100"/>
              <a:buChar char="●"/>
            </a:pPr>
            <a:r>
              <a:rPr lang="en-US" sz="1100"/>
              <a:t>Mild vs urgent</a:t>
            </a:r>
            <a:endParaRPr sz="1100"/>
          </a:p>
          <a:p>
            <a:pPr indent="-298450" lvl="0" marL="457200" rtl="0" algn="l">
              <a:lnSpc>
                <a:spcPct val="115000"/>
              </a:lnSpc>
              <a:spcBef>
                <a:spcPts val="0"/>
              </a:spcBef>
              <a:spcAft>
                <a:spcPts val="0"/>
              </a:spcAft>
              <a:buClr>
                <a:schemeClr val="dk1"/>
              </a:buClr>
              <a:buSzPts val="1100"/>
              <a:buChar char="●"/>
            </a:pPr>
            <a:r>
              <a:rPr lang="en-US" sz="1100"/>
              <a:t>Look at patterns, not single values</a:t>
            </a:r>
            <a:endParaRPr sz="1100"/>
          </a:p>
          <a:p>
            <a:pPr indent="-298450" lvl="0" marL="457200" rtl="0" algn="l">
              <a:lnSpc>
                <a:spcPct val="115000"/>
              </a:lnSpc>
              <a:spcBef>
                <a:spcPts val="0"/>
              </a:spcBef>
              <a:spcAft>
                <a:spcPts val="0"/>
              </a:spcAft>
              <a:buSzPts val="1100"/>
              <a:buAutoNum type="arabicParenR"/>
            </a:pPr>
            <a:r>
              <a:rPr lang="en-US" sz="1100"/>
              <a:t>Red flags may indicate:</a:t>
            </a:r>
            <a:endParaRPr sz="1100"/>
          </a:p>
          <a:p>
            <a:pPr indent="-298450" lvl="0" marL="457200" rtl="0" algn="l">
              <a:lnSpc>
                <a:spcPct val="115000"/>
              </a:lnSpc>
              <a:spcBef>
                <a:spcPts val="0"/>
              </a:spcBef>
              <a:spcAft>
                <a:spcPts val="0"/>
              </a:spcAft>
              <a:buClr>
                <a:schemeClr val="dk1"/>
              </a:buClr>
              <a:buSzPts val="1100"/>
              <a:buChar char="●"/>
            </a:pPr>
            <a:r>
              <a:rPr lang="en-US" sz="1100"/>
              <a:t>Disease</a:t>
            </a:r>
            <a:endParaRPr sz="1100"/>
          </a:p>
          <a:p>
            <a:pPr indent="-298450" lvl="0" marL="457200" rtl="0" algn="l">
              <a:lnSpc>
                <a:spcPct val="115000"/>
              </a:lnSpc>
              <a:spcBef>
                <a:spcPts val="0"/>
              </a:spcBef>
              <a:spcAft>
                <a:spcPts val="0"/>
              </a:spcAft>
              <a:buClr>
                <a:schemeClr val="dk1"/>
              </a:buClr>
              <a:buSzPts val="1100"/>
              <a:buChar char="●"/>
            </a:pPr>
            <a:r>
              <a:rPr lang="en-US" sz="1100"/>
              <a:t>Organ dysfunction</a:t>
            </a:r>
            <a:endParaRPr sz="1100"/>
          </a:p>
          <a:p>
            <a:pPr indent="-298450" lvl="0" marL="457200" rtl="0" algn="l">
              <a:lnSpc>
                <a:spcPct val="115000"/>
              </a:lnSpc>
              <a:spcBef>
                <a:spcPts val="0"/>
              </a:spcBef>
              <a:spcAft>
                <a:spcPts val="0"/>
              </a:spcAft>
              <a:buClr>
                <a:schemeClr val="dk1"/>
              </a:buClr>
              <a:buSzPts val="1100"/>
              <a:buChar char="●"/>
            </a:pPr>
            <a:r>
              <a:rPr lang="en-US" sz="1100"/>
              <a:t>Severe deficiency/toxicity</a:t>
            </a:r>
            <a:endParaRPr sz="1100"/>
          </a:p>
          <a:p>
            <a:pPr indent="-298450" lvl="0" marL="457200" rtl="0" algn="l">
              <a:lnSpc>
                <a:spcPct val="115000"/>
              </a:lnSpc>
              <a:spcBef>
                <a:spcPts val="0"/>
              </a:spcBef>
              <a:spcAft>
                <a:spcPts val="0"/>
              </a:spcAft>
              <a:buSzPts val="1100"/>
              <a:buAutoNum type="arabicParenR"/>
            </a:pPr>
            <a:r>
              <a:rPr lang="en-US" sz="1100"/>
              <a:t>Stay in scope:</a:t>
            </a:r>
            <a:endParaRPr sz="1100"/>
          </a:p>
          <a:p>
            <a:pPr indent="-298450" lvl="0" marL="457200" rtl="0" algn="l">
              <a:lnSpc>
                <a:spcPct val="115000"/>
              </a:lnSpc>
              <a:spcBef>
                <a:spcPts val="0"/>
              </a:spcBef>
              <a:spcAft>
                <a:spcPts val="0"/>
              </a:spcAft>
              <a:buClr>
                <a:schemeClr val="dk1"/>
              </a:buClr>
              <a:buSzPts val="1100"/>
              <a:buChar char="●"/>
            </a:pPr>
            <a:r>
              <a:rPr lang="en-US" sz="1100"/>
              <a:t>Do not diagnose</a:t>
            </a:r>
            <a:endParaRPr sz="1100"/>
          </a:p>
          <a:p>
            <a:pPr indent="-298450" lvl="0" marL="457200" rtl="0" algn="l">
              <a:lnSpc>
                <a:spcPct val="115000"/>
              </a:lnSpc>
              <a:spcBef>
                <a:spcPts val="0"/>
              </a:spcBef>
              <a:spcAft>
                <a:spcPts val="0"/>
              </a:spcAft>
              <a:buClr>
                <a:schemeClr val="dk1"/>
              </a:buClr>
              <a:buSzPts val="1100"/>
              <a:buChar char="●"/>
            </a:pPr>
            <a:r>
              <a:rPr lang="en-US" sz="1100"/>
              <a:t>Refer to MD/specialist (urgent if needed)</a:t>
            </a:r>
            <a:endParaRPr sz="1100"/>
          </a:p>
          <a:p>
            <a:pPr indent="-298450" lvl="0" marL="457200" rtl="0" algn="l">
              <a:lnSpc>
                <a:spcPct val="115000"/>
              </a:lnSpc>
              <a:spcBef>
                <a:spcPts val="0"/>
              </a:spcBef>
              <a:spcAft>
                <a:spcPts val="0"/>
              </a:spcAft>
              <a:buSzPts val="1100"/>
              <a:buAutoNum type="arabicParenR"/>
            </a:pPr>
            <a:r>
              <a:rPr lang="en-US" sz="1100"/>
              <a:t>Communicate clearly, not alarmingly</a:t>
            </a:r>
            <a:endParaRPr sz="1100"/>
          </a:p>
          <a:p>
            <a:pPr indent="0" lvl="0" marL="0" rtl="0" algn="l">
              <a:spcBef>
                <a:spcPts val="0"/>
              </a:spcBef>
              <a:spcAft>
                <a:spcPts val="0"/>
              </a:spcAft>
              <a:buNone/>
            </a:pPr>
            <a:r>
              <a:t/>
            </a:r>
            <a:endParaRPr sz="1100"/>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6" name="Google Shape;776;p7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Why lab assessment matters: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AutoNum type="arabicParenR"/>
            </a:pPr>
            <a:r>
              <a:rPr b="1" lang="en-US" sz="1100">
                <a:solidFill>
                  <a:schemeClr val="dk1"/>
                </a:solidFill>
                <a:latin typeface="Arial"/>
                <a:ea typeface="Arial"/>
                <a:cs typeface="Arial"/>
                <a:sym typeface="Arial"/>
              </a:rPr>
              <a:t>Protects client safety</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Catch serious issues early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Examples: high glucose, severe anemia, electrolyte imbalance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arenR"/>
            </a:pPr>
            <a:r>
              <a:rPr b="1" lang="en-US" sz="1100">
                <a:solidFill>
                  <a:schemeClr val="dk1"/>
                </a:solidFill>
                <a:latin typeface="Arial"/>
                <a:ea typeface="Arial"/>
                <a:cs typeface="Arial"/>
                <a:sym typeface="Arial"/>
              </a:rPr>
              <a:t>Enables timely care</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may be first to notice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Referral → diagnosis + treatment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arenR"/>
            </a:pPr>
            <a:r>
              <a:rPr b="1" lang="en-US" sz="1100">
                <a:solidFill>
                  <a:schemeClr val="dk1"/>
                </a:solidFill>
                <a:latin typeface="Arial"/>
                <a:ea typeface="Arial"/>
                <a:cs typeface="Arial"/>
                <a:sym typeface="Arial"/>
              </a:rPr>
              <a:t>Maintains scope</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Know what to manage vs refer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Protects client + your license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arenR"/>
            </a:pPr>
            <a:r>
              <a:rPr b="1" lang="en-US" sz="1100">
                <a:solidFill>
                  <a:schemeClr val="dk1"/>
                </a:solidFill>
                <a:latin typeface="Arial"/>
                <a:ea typeface="Arial"/>
                <a:cs typeface="Arial"/>
                <a:sym typeface="Arial"/>
              </a:rPr>
              <a:t>Improves outcomes</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Better coordination = better results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More targeted nutrition plans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highlight>
                  <a:srgbClr val="FFFF00"/>
                </a:highlight>
                <a:latin typeface="Arial"/>
                <a:ea typeface="Arial"/>
                <a:cs typeface="Arial"/>
                <a:sym typeface="Arial"/>
              </a:rPr>
              <a:t>Big takeaway: early recognition changes outcomes</a:t>
            </a:r>
            <a:endParaRPr sz="1100">
              <a:solidFill>
                <a:schemeClr val="dk1"/>
              </a:solidFill>
              <a:highlight>
                <a:srgbClr val="FFFF00"/>
              </a:highlight>
              <a:latin typeface="Arial"/>
              <a:ea typeface="Arial"/>
              <a:cs typeface="Arial"/>
              <a:sym typeface="Arial"/>
            </a:endParaRPr>
          </a:p>
          <a:p>
            <a:pPr indent="0" lvl="0" marL="0" rtl="0" algn="l">
              <a:spcBef>
                <a:spcPts val="1200"/>
              </a:spcBef>
              <a:spcAft>
                <a:spcPts val="0"/>
              </a:spcAft>
              <a:buNone/>
            </a:pPr>
            <a:r>
              <a:t/>
            </a:r>
            <a:endParaRPr b="1" sz="1100">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8" name="Google Shape;788;p7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5) </a:t>
            </a:r>
            <a:r>
              <a:rPr lang="en-US"/>
              <a:t>Builds clinical judgment</a:t>
            </a:r>
            <a:endParaRPr/>
          </a:p>
          <a:p>
            <a:pPr indent="-298450" lvl="0" marL="457200" rtl="0" algn="l">
              <a:lnSpc>
                <a:spcPct val="115000"/>
              </a:lnSpc>
              <a:spcBef>
                <a:spcPts val="1200"/>
              </a:spcBef>
              <a:spcAft>
                <a:spcPts val="0"/>
              </a:spcAft>
              <a:buClr>
                <a:schemeClr val="dk1"/>
              </a:buClr>
              <a:buSzPts val="1100"/>
              <a:buChar char="●"/>
            </a:pPr>
            <a:r>
              <a:rPr lang="en-US"/>
              <a:t>Pattern recognition + critical thinking</a:t>
            </a:r>
            <a:endParaRPr/>
          </a:p>
          <a:p>
            <a:pPr indent="-298450" lvl="0" marL="457200" rtl="0" algn="l">
              <a:lnSpc>
                <a:spcPct val="115000"/>
              </a:lnSpc>
              <a:spcBef>
                <a:spcPts val="0"/>
              </a:spcBef>
              <a:spcAft>
                <a:spcPts val="0"/>
              </a:spcAft>
              <a:buClr>
                <a:schemeClr val="dk1"/>
              </a:buClr>
              <a:buSzPts val="1100"/>
              <a:buChar char="●"/>
            </a:pPr>
            <a:r>
              <a:rPr lang="en-US"/>
              <a:t>Connect labs to symptoms</a:t>
            </a:r>
            <a:endParaRPr/>
          </a:p>
          <a:p>
            <a:pPr indent="0" lvl="0" marL="0" rtl="0" algn="l">
              <a:lnSpc>
                <a:spcPct val="115000"/>
              </a:lnSpc>
              <a:spcBef>
                <a:spcPts val="1200"/>
              </a:spcBef>
              <a:spcAft>
                <a:spcPts val="0"/>
              </a:spcAft>
              <a:buClr>
                <a:schemeClr val="dk1"/>
              </a:buClr>
              <a:buSzPts val="1100"/>
              <a:buFont typeface="Arial"/>
              <a:buNone/>
            </a:pPr>
            <a:r>
              <a:rPr lang="en-US"/>
              <a:t>6) Supports team-based care</a:t>
            </a:r>
            <a:endParaRPr/>
          </a:p>
          <a:p>
            <a:pPr indent="-298450" lvl="0" marL="457200" rtl="0" algn="l">
              <a:lnSpc>
                <a:spcPct val="115000"/>
              </a:lnSpc>
              <a:spcBef>
                <a:spcPts val="1200"/>
              </a:spcBef>
              <a:spcAft>
                <a:spcPts val="0"/>
              </a:spcAft>
              <a:buClr>
                <a:schemeClr val="dk1"/>
              </a:buClr>
              <a:buSzPts val="1100"/>
              <a:buChar char="●"/>
            </a:pPr>
            <a:r>
              <a:rPr lang="en-US"/>
              <a:t>Appropriate referrals</a:t>
            </a:r>
            <a:endParaRPr/>
          </a:p>
          <a:p>
            <a:pPr indent="-298450" lvl="0" marL="457200" rtl="0" algn="l">
              <a:lnSpc>
                <a:spcPct val="115000"/>
              </a:lnSpc>
              <a:spcBef>
                <a:spcPts val="0"/>
              </a:spcBef>
              <a:spcAft>
                <a:spcPts val="0"/>
              </a:spcAft>
              <a:buClr>
                <a:schemeClr val="dk1"/>
              </a:buClr>
              <a:buSzPts val="1100"/>
              <a:buChar char="●"/>
            </a:pPr>
            <a:r>
              <a:rPr lang="en-US"/>
              <a:t>Strengthens provider relationships</a:t>
            </a:r>
            <a:endParaRPr/>
          </a:p>
          <a:p>
            <a:pPr indent="0" lvl="0" marL="0" rtl="0" algn="l">
              <a:lnSpc>
                <a:spcPct val="115000"/>
              </a:lnSpc>
              <a:spcBef>
                <a:spcPts val="1200"/>
              </a:spcBef>
              <a:spcAft>
                <a:spcPts val="0"/>
              </a:spcAft>
              <a:buClr>
                <a:schemeClr val="dk1"/>
              </a:buClr>
              <a:buSzPts val="1100"/>
              <a:buFont typeface="Arial"/>
              <a:buNone/>
            </a:pPr>
            <a:r>
              <a:rPr lang="en-US"/>
              <a:t>7) Reduces legal/ethical risk</a:t>
            </a:r>
            <a:endParaRPr/>
          </a:p>
          <a:p>
            <a:pPr indent="-298450" lvl="0" marL="457200" rtl="0" algn="l">
              <a:lnSpc>
                <a:spcPct val="115000"/>
              </a:lnSpc>
              <a:spcBef>
                <a:spcPts val="1200"/>
              </a:spcBef>
              <a:spcAft>
                <a:spcPts val="0"/>
              </a:spcAft>
              <a:buClr>
                <a:schemeClr val="dk1"/>
              </a:buClr>
              <a:buSzPts val="1100"/>
              <a:buChar char="●"/>
            </a:pPr>
            <a:r>
              <a:rPr lang="en-US"/>
              <a:t>Prevents delayed diagnosis + harm</a:t>
            </a:r>
            <a:endParaRPr/>
          </a:p>
          <a:p>
            <a:pPr indent="-298450" lvl="0" marL="457200" rtl="0" algn="l">
              <a:lnSpc>
                <a:spcPct val="115000"/>
              </a:lnSpc>
              <a:spcBef>
                <a:spcPts val="0"/>
              </a:spcBef>
              <a:spcAft>
                <a:spcPts val="0"/>
              </a:spcAft>
              <a:buClr>
                <a:schemeClr val="dk1"/>
              </a:buClr>
              <a:buSzPts val="1100"/>
              <a:buChar char="●"/>
            </a:pPr>
            <a:r>
              <a:rPr lang="en-US"/>
              <a:t>Shows due diligence</a:t>
            </a:r>
            <a:endParaRPr/>
          </a:p>
          <a:p>
            <a:pPr indent="0" lvl="0" marL="0" rtl="0" algn="l">
              <a:lnSpc>
                <a:spcPct val="115000"/>
              </a:lnSpc>
              <a:spcBef>
                <a:spcPts val="1200"/>
              </a:spcBef>
              <a:spcAft>
                <a:spcPts val="0"/>
              </a:spcAft>
              <a:buClr>
                <a:schemeClr val="dk1"/>
              </a:buClr>
              <a:buSzPts val="1100"/>
              <a:buFont typeface="Arial"/>
              <a:buNone/>
            </a:pPr>
            <a:r>
              <a:rPr lang="en-US"/>
              <a:t>8) Builds client trust</a:t>
            </a:r>
            <a:endParaRPr/>
          </a:p>
          <a:p>
            <a:pPr indent="-298450" lvl="0" marL="457200" rtl="0" algn="l">
              <a:lnSpc>
                <a:spcPct val="115000"/>
              </a:lnSpc>
              <a:spcBef>
                <a:spcPts val="1200"/>
              </a:spcBef>
              <a:spcAft>
                <a:spcPts val="0"/>
              </a:spcAft>
              <a:buClr>
                <a:schemeClr val="dk1"/>
              </a:buClr>
              <a:buSzPts val="1100"/>
              <a:buChar char="●"/>
            </a:pPr>
            <a:r>
              <a:rPr lang="en-US"/>
              <a:t>Clients feel safer and supported</a:t>
            </a:r>
            <a:endParaRPr/>
          </a:p>
          <a:p>
            <a:pPr indent="-298450" lvl="0" marL="457200" rtl="0" algn="l">
              <a:lnSpc>
                <a:spcPct val="115000"/>
              </a:lnSpc>
              <a:spcBef>
                <a:spcPts val="0"/>
              </a:spcBef>
              <a:spcAft>
                <a:spcPts val="0"/>
              </a:spcAft>
              <a:buClr>
                <a:schemeClr val="dk1"/>
              </a:buClr>
              <a:buSzPts val="1100"/>
              <a:buChar char="●"/>
            </a:pPr>
            <a:r>
              <a:rPr lang="en-US"/>
              <a:t>Confidence in your guidance</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0" name="Google Shape;800;p7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Examples of Labs Requiring a Referral</a:t>
            </a:r>
            <a:endParaRPr/>
          </a:p>
          <a:p>
            <a:pPr indent="0" lvl="0" marL="0" rtl="0" algn="l">
              <a:spcBef>
                <a:spcPts val="0"/>
              </a:spcBef>
              <a:spcAft>
                <a:spcPts val="0"/>
              </a:spcAft>
              <a:buNone/>
            </a:pPr>
            <a:r>
              <a:t/>
            </a:r>
            <a:endParaRPr/>
          </a:p>
          <a:p>
            <a:pPr indent="-298450" lvl="0" marL="457200" rtl="0" algn="l">
              <a:lnSpc>
                <a:spcPct val="115000"/>
              </a:lnSpc>
              <a:spcBef>
                <a:spcPts val="1200"/>
              </a:spcBef>
              <a:spcAft>
                <a:spcPts val="0"/>
              </a:spcAft>
              <a:buClr>
                <a:schemeClr val="dk1"/>
              </a:buClr>
              <a:buSzPts val="1100"/>
              <a:buChar char="●"/>
            </a:pPr>
            <a:r>
              <a:rPr lang="en-US"/>
              <a:t>Extreme glucose (high or low)</a:t>
            </a:r>
            <a:endParaRPr/>
          </a:p>
          <a:p>
            <a:pPr indent="-298450" lvl="0" marL="457200" rtl="0" algn="l">
              <a:lnSpc>
                <a:spcPct val="115000"/>
              </a:lnSpc>
              <a:spcBef>
                <a:spcPts val="0"/>
              </a:spcBef>
              <a:spcAft>
                <a:spcPts val="0"/>
              </a:spcAft>
              <a:buClr>
                <a:schemeClr val="dk1"/>
              </a:buClr>
              <a:buSzPts val="1100"/>
              <a:buChar char="●"/>
            </a:pPr>
            <a:r>
              <a:rPr lang="en-US"/>
              <a:t>Severe anemia (low Hgb/ferritin)</a:t>
            </a:r>
            <a:endParaRPr/>
          </a:p>
          <a:p>
            <a:pPr indent="-298450" lvl="0" marL="457200" rtl="0" algn="l">
              <a:lnSpc>
                <a:spcPct val="115000"/>
              </a:lnSpc>
              <a:spcBef>
                <a:spcPts val="0"/>
              </a:spcBef>
              <a:spcAft>
                <a:spcPts val="0"/>
              </a:spcAft>
              <a:buClr>
                <a:schemeClr val="dk1"/>
              </a:buClr>
              <a:buSzPts val="1100"/>
              <a:buChar char="●"/>
            </a:pPr>
            <a:r>
              <a:rPr lang="en-US"/>
              <a:t>Elevated liver enzymes (AST/ALT, GGT)</a:t>
            </a:r>
            <a:endParaRPr/>
          </a:p>
          <a:p>
            <a:pPr indent="-298450" lvl="0" marL="457200" rtl="0" algn="l">
              <a:lnSpc>
                <a:spcPct val="115000"/>
              </a:lnSpc>
              <a:spcBef>
                <a:spcPts val="0"/>
              </a:spcBef>
              <a:spcAft>
                <a:spcPts val="0"/>
              </a:spcAft>
              <a:buClr>
                <a:schemeClr val="dk1"/>
              </a:buClr>
              <a:buSzPts val="1100"/>
              <a:buChar char="●"/>
            </a:pPr>
            <a:r>
              <a:rPr lang="en-US"/>
              <a:t>Abnormal kidney markers (creatinine, GFR)</a:t>
            </a:r>
            <a:endParaRPr/>
          </a:p>
          <a:p>
            <a:pPr indent="-298450" lvl="0" marL="457200" rtl="0" algn="l">
              <a:lnSpc>
                <a:spcPct val="115000"/>
              </a:lnSpc>
              <a:spcBef>
                <a:spcPts val="0"/>
              </a:spcBef>
              <a:spcAft>
                <a:spcPts val="0"/>
              </a:spcAft>
              <a:buClr>
                <a:schemeClr val="dk1"/>
              </a:buClr>
              <a:buSzPts val="1100"/>
              <a:buChar char="●"/>
            </a:pPr>
            <a:r>
              <a:rPr lang="en-US"/>
              <a:t>Electrolyte imbalances</a:t>
            </a:r>
            <a:endParaRPr/>
          </a:p>
          <a:p>
            <a:pPr indent="-298450" lvl="0" marL="457200" rtl="0" algn="l">
              <a:lnSpc>
                <a:spcPct val="115000"/>
              </a:lnSpc>
              <a:spcBef>
                <a:spcPts val="0"/>
              </a:spcBef>
              <a:spcAft>
                <a:spcPts val="0"/>
              </a:spcAft>
              <a:buClr>
                <a:schemeClr val="dk1"/>
              </a:buClr>
              <a:buSzPts val="1100"/>
              <a:buChar char="●"/>
            </a:pPr>
            <a:r>
              <a:rPr lang="en-US"/>
              <a:t>Positive autoimmune markers</a:t>
            </a:r>
            <a:endParaRPr/>
          </a:p>
          <a:p>
            <a:pPr indent="-298450" lvl="0" marL="457200" rtl="0" algn="l">
              <a:lnSpc>
                <a:spcPct val="115000"/>
              </a:lnSpc>
              <a:spcBef>
                <a:spcPts val="0"/>
              </a:spcBef>
              <a:spcAft>
                <a:spcPts val="0"/>
              </a:spcAft>
              <a:buClr>
                <a:schemeClr val="dk1"/>
              </a:buClr>
              <a:buSzPts val="1100"/>
              <a:buChar char="●"/>
            </a:pPr>
            <a:r>
              <a:rPr lang="en-US"/>
              <a:t>Abnormal thyroid labs</a:t>
            </a:r>
            <a:endParaRPr/>
          </a:p>
          <a:p>
            <a:pPr indent="-298450" lvl="0" marL="457200" rtl="0" algn="l">
              <a:lnSpc>
                <a:spcPct val="115000"/>
              </a:lnSpc>
              <a:spcBef>
                <a:spcPts val="0"/>
              </a:spcBef>
              <a:spcAft>
                <a:spcPts val="0"/>
              </a:spcAft>
              <a:buClr>
                <a:schemeClr val="dk1"/>
              </a:buClr>
              <a:buSzPts val="1100"/>
              <a:buChar char="●"/>
            </a:pPr>
            <a:r>
              <a:rPr lang="en-US"/>
              <a:t>WBC too high or low</a:t>
            </a:r>
            <a:endParaRPr/>
          </a:p>
          <a:p>
            <a:pPr indent="-298450" lvl="0" marL="457200" rtl="0" algn="l">
              <a:lnSpc>
                <a:spcPct val="115000"/>
              </a:lnSpc>
              <a:spcBef>
                <a:spcPts val="0"/>
              </a:spcBef>
              <a:spcAft>
                <a:spcPts val="0"/>
              </a:spcAft>
              <a:buClr>
                <a:schemeClr val="dk1"/>
              </a:buClr>
              <a:buSzPts val="1100"/>
              <a:buChar char="●"/>
            </a:pPr>
            <a:r>
              <a:rPr lang="en-US"/>
              <a:t>Extreme hormone values</a:t>
            </a:r>
            <a:endParaRPr/>
          </a:p>
          <a:p>
            <a:pPr indent="0" lvl="0" marL="0" rtl="0" algn="l">
              <a:lnSpc>
                <a:spcPct val="115000"/>
              </a:lnSpc>
              <a:spcBef>
                <a:spcPts val="1200"/>
              </a:spcBef>
              <a:spcAft>
                <a:spcPts val="0"/>
              </a:spcAft>
              <a:buClr>
                <a:schemeClr val="dk1"/>
              </a:buClr>
              <a:buSzPts val="1100"/>
              <a:buFont typeface="Arial"/>
              <a:buNone/>
            </a:pPr>
            <a:r>
              <a:rPr lang="en-US"/>
              <a:t>Big takeaway: extremes = refer</a:t>
            </a:r>
            <a:endParaRPr/>
          </a:p>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9" name="Google Shape;809;p7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t>Real case examples: </a:t>
            </a:r>
            <a:br>
              <a:rPr b="1" lang="en-US" sz="1100"/>
            </a:br>
            <a:endParaRPr b="1" sz="1100"/>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Severe iron deficiency anemia</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very low ferritin + hemoglobin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fatigue, hair loss, shortness of breath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to MD → identify cause (bleeding, malabsorption)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Nutrition supports repletion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Could indicate underlying pathology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Critically high glucose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glucose 240, A1c 10.5%</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thirst, urination, fatigue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Immediate medical referral</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Nutrition supports glycemic control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Risk of Diabetic ketoacidosis</a:t>
            </a:r>
            <a:endParaRPr sz="1100"/>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19" name="Google Shape;819;p7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Electrolyte imbalance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low potassium (2.9)</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weakness, palpitations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Urgent referral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Risk of cardiac arrhythmia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Elevated liver enzymes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ALT 120, AST 95</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fatigue, possible RUQ (Right Upper Quadrant) discomfort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for evaluation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Nutrition supports metabolic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Could indicate fatty liver, hepatitis, or toxicity</a:t>
            </a:r>
            <a:endParaRPr b="1" sz="1100"/>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29" name="Google Shape;829;p8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Low B12 + neurologic symptoms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low B12, ↑ MMA (methylmalonic acid)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numbness, tingling, memory issues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for medical treatment (may need injections)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Risk of irreversible nerve damage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Thyroid dysfunction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 TSH, low Free T4</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weight gain, fatigue, cold intolerance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for diagnosis + medication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Requires medical management</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9" name="Google Shape;839;p8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Kidney dysfunction</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 creatinine, eGFR 45</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fatigue, swelling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to MD/nephrologist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Indicates CKD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Very high LDL</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LDL 220</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for evaluation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Possible familial hypercholesterolemia</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 CVD risk</a:t>
            </a:r>
            <a:endParaRPr b="1" sz="1100"/>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49" name="Google Shape;849;p8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Positive autoimmune marker</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+ANA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joint pain, fatigue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to rheumatology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Possible autoimmune disease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Severe vitamin D deficiency</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 Vitamin D = 8</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for high-dose treatment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Nutrition supports maintenance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May require medical dosing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autoimmune + severe deficiencies = refer</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9" name="Google Shape;859;p8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Here’s a pattern-Based Example - Thyroid Dysfunction with Possible Autoimmune Component</a:t>
            </a:r>
            <a:endParaRPr/>
          </a:p>
          <a:p>
            <a:pPr indent="0" lvl="0" marL="0" rtl="0" algn="l">
              <a:spcBef>
                <a:spcPts val="0"/>
              </a:spcBef>
              <a:spcAft>
                <a:spcPts val="0"/>
              </a:spcAft>
              <a:buNone/>
            </a:pPr>
            <a:br>
              <a:rPr lang="en-US"/>
            </a:br>
            <a:r>
              <a:rPr lang="en-US"/>
              <a:t>Pattern suggests hypothyroid + possible autoimmune</a:t>
            </a:r>
            <a:endParaRPr/>
          </a:p>
          <a:p>
            <a:pPr indent="0" lvl="0" marL="0" rtl="0" algn="l">
              <a:spcBef>
                <a:spcPts val="0"/>
              </a:spcBef>
              <a:spcAft>
                <a:spcPts val="0"/>
              </a:spcAft>
              <a:buClr>
                <a:schemeClr val="dk1"/>
              </a:buClr>
              <a:buSzPts val="1100"/>
              <a:buFont typeface="Arial"/>
              <a:buNone/>
            </a:pPr>
            <a:r>
              <a:rPr lang="en-US"/>
              <a:t>Labs:</a:t>
            </a:r>
            <a:endParaRPr/>
          </a:p>
          <a:p>
            <a:pPr indent="-298450" lvl="0" marL="457200" rtl="0" algn="l">
              <a:lnSpc>
                <a:spcPct val="115000"/>
              </a:lnSpc>
              <a:spcBef>
                <a:spcPts val="1200"/>
              </a:spcBef>
              <a:spcAft>
                <a:spcPts val="0"/>
              </a:spcAft>
              <a:buClr>
                <a:schemeClr val="dk1"/>
              </a:buClr>
              <a:buSzPts val="1100"/>
              <a:buChar char="●"/>
            </a:pPr>
            <a:r>
              <a:rPr lang="en-US"/>
              <a:t>↑ TSH, low-normal FT4, low FT3</a:t>
            </a:r>
            <a:endParaRPr/>
          </a:p>
          <a:p>
            <a:pPr indent="-298450" lvl="0" marL="457200" rtl="0" algn="l">
              <a:lnSpc>
                <a:spcPct val="115000"/>
              </a:lnSpc>
              <a:spcBef>
                <a:spcPts val="0"/>
              </a:spcBef>
              <a:spcAft>
                <a:spcPts val="0"/>
              </a:spcAft>
              <a:buClr>
                <a:schemeClr val="dk1"/>
              </a:buClr>
              <a:buSzPts val="1100"/>
              <a:buChar char="●"/>
            </a:pPr>
            <a:r>
              <a:rPr lang="en-US"/>
              <a:t>↑ TPO antibodies</a:t>
            </a:r>
            <a:endParaRPr/>
          </a:p>
          <a:p>
            <a:pPr indent="0" lvl="0" marL="0" rtl="0" algn="l">
              <a:lnSpc>
                <a:spcPct val="115000"/>
              </a:lnSpc>
              <a:spcBef>
                <a:spcPts val="1200"/>
              </a:spcBef>
              <a:spcAft>
                <a:spcPts val="0"/>
              </a:spcAft>
              <a:buClr>
                <a:schemeClr val="dk1"/>
              </a:buClr>
              <a:buSzPts val="1100"/>
              <a:buFont typeface="Arial"/>
              <a:buNone/>
            </a:pPr>
            <a:r>
              <a:rPr lang="en-US"/>
              <a:t>Symptoms match:</a:t>
            </a:r>
            <a:endParaRPr/>
          </a:p>
          <a:p>
            <a:pPr indent="-298450" lvl="0" marL="457200" rtl="0" algn="l">
              <a:lnSpc>
                <a:spcPct val="115000"/>
              </a:lnSpc>
              <a:spcBef>
                <a:spcPts val="1200"/>
              </a:spcBef>
              <a:spcAft>
                <a:spcPts val="0"/>
              </a:spcAft>
              <a:buClr>
                <a:schemeClr val="dk1"/>
              </a:buClr>
              <a:buSzPts val="1100"/>
              <a:buChar char="●"/>
            </a:pPr>
            <a:r>
              <a:rPr lang="en-US"/>
              <a:t>Fatigue, weight gain, constipation</a:t>
            </a:r>
            <a:endParaRPr/>
          </a:p>
          <a:p>
            <a:pPr indent="-298450" lvl="0" marL="457200" rtl="0" algn="l">
              <a:lnSpc>
                <a:spcPct val="115000"/>
              </a:lnSpc>
              <a:spcBef>
                <a:spcPts val="0"/>
              </a:spcBef>
              <a:spcAft>
                <a:spcPts val="0"/>
              </a:spcAft>
              <a:buClr>
                <a:schemeClr val="dk1"/>
              </a:buClr>
              <a:buSzPts val="1100"/>
              <a:buChar char="●"/>
            </a:pPr>
            <a:r>
              <a:rPr lang="en-US"/>
              <a:t>Hair thinning, cold intolerance</a:t>
            </a:r>
            <a:endParaRPr/>
          </a:p>
          <a:p>
            <a:pPr indent="0" lvl="0" marL="0" rtl="0" algn="l">
              <a:lnSpc>
                <a:spcPct val="115000"/>
              </a:lnSpc>
              <a:spcBef>
                <a:spcPts val="1200"/>
              </a:spcBef>
              <a:spcAft>
                <a:spcPts val="0"/>
              </a:spcAft>
              <a:buClr>
                <a:schemeClr val="dk1"/>
              </a:buClr>
              <a:buSzPts val="1100"/>
              <a:buFont typeface="Arial"/>
              <a:buNone/>
            </a:pPr>
            <a:r>
              <a:rPr lang="en-US"/>
              <a:t>Why refer:</a:t>
            </a:r>
            <a:endParaRPr/>
          </a:p>
          <a:p>
            <a:pPr indent="-298450" lvl="0" marL="457200" rtl="0" algn="l">
              <a:lnSpc>
                <a:spcPct val="115000"/>
              </a:lnSpc>
              <a:spcBef>
                <a:spcPts val="1200"/>
              </a:spcBef>
              <a:spcAft>
                <a:spcPts val="0"/>
              </a:spcAft>
              <a:buClr>
                <a:schemeClr val="dk1"/>
              </a:buClr>
              <a:buSzPts val="1100"/>
              <a:buChar char="●"/>
            </a:pPr>
            <a:r>
              <a:rPr lang="en-US"/>
              <a:t>Autoimmune disease requires diagnosis</a:t>
            </a:r>
            <a:endParaRPr/>
          </a:p>
          <a:p>
            <a:pPr indent="-298450" lvl="0" marL="457200" rtl="0" algn="l">
              <a:lnSpc>
                <a:spcPct val="115000"/>
              </a:lnSpc>
              <a:spcBef>
                <a:spcPts val="0"/>
              </a:spcBef>
              <a:spcAft>
                <a:spcPts val="0"/>
              </a:spcAft>
              <a:buClr>
                <a:schemeClr val="dk1"/>
              </a:buClr>
              <a:buSzPts val="1100"/>
              <a:buChar char="●"/>
            </a:pPr>
            <a:r>
              <a:rPr lang="en-US"/>
              <a:t>May need medication + monitoring</a:t>
            </a:r>
            <a:endParaRPr/>
          </a:p>
          <a:p>
            <a:pPr indent="0" lvl="0" marL="0" rtl="0" algn="l">
              <a:lnSpc>
                <a:spcPct val="115000"/>
              </a:lnSpc>
              <a:spcBef>
                <a:spcPts val="1200"/>
              </a:spcBef>
              <a:spcAft>
                <a:spcPts val="0"/>
              </a:spcAft>
              <a:buClr>
                <a:schemeClr val="dk1"/>
              </a:buClr>
              <a:buSzPts val="1100"/>
              <a:buFont typeface="Arial"/>
              <a:buNone/>
            </a:pPr>
            <a:r>
              <a:rPr lang="en-US"/>
              <a:t>Nutrition role (after referral):</a:t>
            </a:r>
            <a:endParaRPr/>
          </a:p>
          <a:p>
            <a:pPr indent="-298450" lvl="0" marL="457200" rtl="0" algn="l">
              <a:lnSpc>
                <a:spcPct val="115000"/>
              </a:lnSpc>
              <a:spcBef>
                <a:spcPts val="1200"/>
              </a:spcBef>
              <a:spcAft>
                <a:spcPts val="0"/>
              </a:spcAft>
              <a:buClr>
                <a:schemeClr val="dk1"/>
              </a:buClr>
              <a:buSzPts val="1100"/>
              <a:buChar char="●"/>
            </a:pPr>
            <a:r>
              <a:rPr lang="en-US"/>
              <a:t>Selenium</a:t>
            </a:r>
            <a:endParaRPr/>
          </a:p>
          <a:p>
            <a:pPr indent="-298450" lvl="0" marL="457200" rtl="0" algn="l">
              <a:lnSpc>
                <a:spcPct val="115000"/>
              </a:lnSpc>
              <a:spcBef>
                <a:spcPts val="0"/>
              </a:spcBef>
              <a:spcAft>
                <a:spcPts val="0"/>
              </a:spcAft>
              <a:buClr>
                <a:schemeClr val="dk1"/>
              </a:buClr>
              <a:buSzPts val="1100"/>
              <a:buChar char="●"/>
            </a:pPr>
            <a:r>
              <a:rPr lang="en-US"/>
              <a:t>Anti-inflammatory diet</a:t>
            </a:r>
            <a:endParaRPr/>
          </a:p>
          <a:p>
            <a:pPr indent="-298450" lvl="0" marL="457200" rtl="0" algn="l">
              <a:lnSpc>
                <a:spcPct val="115000"/>
              </a:lnSpc>
              <a:spcBef>
                <a:spcPts val="0"/>
              </a:spcBef>
              <a:spcAft>
                <a:spcPts val="0"/>
              </a:spcAft>
              <a:buClr>
                <a:schemeClr val="dk1"/>
              </a:buClr>
              <a:buSzPts val="1100"/>
              <a:buChar char="●"/>
            </a:pPr>
            <a:r>
              <a:rPr lang="en-US"/>
              <a:t>Gut + blood sugar support</a:t>
            </a:r>
            <a:endParaRPr/>
          </a:p>
          <a:p>
            <a:pPr indent="0" lvl="0" marL="0" rtl="0" algn="l">
              <a:lnSpc>
                <a:spcPct val="115000"/>
              </a:lnSpc>
              <a:spcBef>
                <a:spcPts val="1200"/>
              </a:spcBef>
              <a:spcAft>
                <a:spcPts val="0"/>
              </a:spcAft>
              <a:buClr>
                <a:schemeClr val="dk1"/>
              </a:buClr>
              <a:buSzPts val="1100"/>
              <a:buFont typeface="Arial"/>
              <a:buNone/>
            </a:pPr>
            <a:r>
              <a:rPr lang="en-US"/>
              <a:t>Incorrect practice:</a:t>
            </a:r>
            <a:endParaRPr/>
          </a:p>
          <a:p>
            <a:pPr indent="-298450" lvl="0" marL="457200" rtl="0" algn="l">
              <a:lnSpc>
                <a:spcPct val="115000"/>
              </a:lnSpc>
              <a:spcBef>
                <a:spcPts val="1200"/>
              </a:spcBef>
              <a:spcAft>
                <a:spcPts val="0"/>
              </a:spcAft>
              <a:buClr>
                <a:schemeClr val="dk1"/>
              </a:buClr>
              <a:buSzPts val="1100"/>
              <a:buChar char="●"/>
            </a:pPr>
            <a:r>
              <a:rPr lang="en-US"/>
              <a:t>Treating with supplements only</a:t>
            </a:r>
            <a:endParaRPr/>
          </a:p>
          <a:p>
            <a:pPr indent="-298450" lvl="0" marL="457200" rtl="0" algn="l">
              <a:lnSpc>
                <a:spcPct val="115000"/>
              </a:lnSpc>
              <a:spcBef>
                <a:spcPts val="0"/>
              </a:spcBef>
              <a:spcAft>
                <a:spcPts val="0"/>
              </a:spcAft>
              <a:buClr>
                <a:schemeClr val="dk1"/>
              </a:buClr>
              <a:buSzPts val="1100"/>
              <a:buChar char="●"/>
            </a:pPr>
            <a:r>
              <a:rPr lang="en-US"/>
              <a:t>Ignoring antibodies</a:t>
            </a:r>
            <a:endParaRPr/>
          </a:p>
          <a:p>
            <a:pPr indent="-298450" lvl="0" marL="457200" rtl="0" algn="l">
              <a:lnSpc>
                <a:spcPct val="115000"/>
              </a:lnSpc>
              <a:spcBef>
                <a:spcPts val="0"/>
              </a:spcBef>
              <a:spcAft>
                <a:spcPts val="0"/>
              </a:spcAft>
              <a:buClr>
                <a:schemeClr val="dk1"/>
              </a:buClr>
              <a:buSzPts val="1100"/>
              <a:buChar char="●"/>
            </a:pPr>
            <a:r>
              <a:rPr lang="en-US"/>
              <a:t>Not referring</a:t>
            </a:r>
            <a:endParaRPr/>
          </a:p>
          <a:p>
            <a:pPr indent="0" lvl="0" marL="0" rtl="0" algn="l">
              <a:lnSpc>
                <a:spcPct val="115000"/>
              </a:lnSpc>
              <a:spcBef>
                <a:spcPts val="1200"/>
              </a:spcBef>
              <a:spcAft>
                <a:spcPts val="0"/>
              </a:spcAft>
              <a:buClr>
                <a:schemeClr val="dk1"/>
              </a:buClr>
              <a:buSzPts val="1100"/>
              <a:buFont typeface="Arial"/>
              <a:buNone/>
            </a:pPr>
            <a:r>
              <a:rPr lang="en-US"/>
              <a:t>Big takeaway: labs + symptoms + antibodies = refer</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1" name="Google Shape;871;p8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en-US"/>
              <a:t>Functional Iron Deficiency example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Labs pattern:</a:t>
            </a:r>
            <a:endParaRPr/>
          </a:p>
          <a:p>
            <a:pPr indent="-298450" lvl="0" marL="457200" rtl="0" algn="l">
              <a:lnSpc>
                <a:spcPct val="115000"/>
              </a:lnSpc>
              <a:spcBef>
                <a:spcPts val="1200"/>
              </a:spcBef>
              <a:spcAft>
                <a:spcPts val="0"/>
              </a:spcAft>
              <a:buClr>
                <a:schemeClr val="dk1"/>
              </a:buClr>
              <a:buSzPts val="1100"/>
              <a:buChar char="●"/>
            </a:pPr>
            <a:r>
              <a:rPr lang="en-US"/>
              <a:t>Ferritin normal/high</a:t>
            </a:r>
            <a:endParaRPr/>
          </a:p>
          <a:p>
            <a:pPr indent="-298450" lvl="0" marL="457200" rtl="0" algn="l">
              <a:lnSpc>
                <a:spcPct val="115000"/>
              </a:lnSpc>
              <a:spcBef>
                <a:spcPts val="0"/>
              </a:spcBef>
              <a:spcAft>
                <a:spcPts val="0"/>
              </a:spcAft>
              <a:buClr>
                <a:schemeClr val="dk1"/>
              </a:buClr>
              <a:buSzPts val="1100"/>
              <a:buChar char="●"/>
            </a:pPr>
            <a:r>
              <a:rPr lang="en-US"/>
              <a:t>↓ serum iron + ↓ TSAT (Transferrin Saturation)</a:t>
            </a:r>
            <a:endParaRPr/>
          </a:p>
          <a:p>
            <a:pPr indent="-298450" lvl="0" marL="457200" rtl="0" algn="l">
              <a:lnSpc>
                <a:spcPct val="115000"/>
              </a:lnSpc>
              <a:spcBef>
                <a:spcPts val="0"/>
              </a:spcBef>
              <a:spcAft>
                <a:spcPts val="0"/>
              </a:spcAft>
              <a:buClr>
                <a:schemeClr val="dk1"/>
              </a:buClr>
              <a:buSzPts val="1100"/>
              <a:buChar char="●"/>
            </a:pPr>
            <a:r>
              <a:rPr lang="en-US"/>
              <a:t>↑ CRP</a:t>
            </a:r>
            <a:endParaRPr/>
          </a:p>
          <a:p>
            <a:pPr indent="0" lvl="0" marL="0" rtl="0" algn="l">
              <a:lnSpc>
                <a:spcPct val="115000"/>
              </a:lnSpc>
              <a:spcBef>
                <a:spcPts val="1200"/>
              </a:spcBef>
              <a:spcAft>
                <a:spcPts val="0"/>
              </a:spcAft>
              <a:buClr>
                <a:schemeClr val="dk1"/>
              </a:buClr>
              <a:buSzPts val="1100"/>
              <a:buFont typeface="Arial"/>
              <a:buNone/>
            </a:pPr>
            <a:r>
              <a:rPr lang="en-US"/>
              <a:t>Interpretation:</a:t>
            </a:r>
            <a:endParaRPr/>
          </a:p>
          <a:p>
            <a:pPr indent="-298450" lvl="0" marL="457200" rtl="0" algn="l">
              <a:lnSpc>
                <a:spcPct val="115000"/>
              </a:lnSpc>
              <a:spcBef>
                <a:spcPts val="1200"/>
              </a:spcBef>
              <a:spcAft>
                <a:spcPts val="0"/>
              </a:spcAft>
              <a:buClr>
                <a:schemeClr val="dk1"/>
              </a:buClr>
              <a:buSzPts val="1100"/>
              <a:buChar char="●"/>
            </a:pPr>
            <a:r>
              <a:rPr lang="en-US"/>
              <a:t>Iron is stored but not available</a:t>
            </a:r>
            <a:endParaRPr/>
          </a:p>
          <a:p>
            <a:pPr indent="-298450" lvl="0" marL="457200" rtl="0" algn="l">
              <a:lnSpc>
                <a:spcPct val="115000"/>
              </a:lnSpc>
              <a:spcBef>
                <a:spcPts val="0"/>
              </a:spcBef>
              <a:spcAft>
                <a:spcPts val="0"/>
              </a:spcAft>
              <a:buClr>
                <a:schemeClr val="dk1"/>
              </a:buClr>
              <a:buSzPts val="1100"/>
              <a:buChar char="●"/>
            </a:pPr>
            <a:r>
              <a:rPr lang="en-US"/>
              <a:t>Inflammation blocking utilization</a:t>
            </a:r>
            <a:endParaRPr/>
          </a:p>
          <a:p>
            <a:pPr indent="0" lvl="0" marL="0" rtl="0" algn="l">
              <a:lnSpc>
                <a:spcPct val="115000"/>
              </a:lnSpc>
              <a:spcBef>
                <a:spcPts val="1200"/>
              </a:spcBef>
              <a:spcAft>
                <a:spcPts val="0"/>
              </a:spcAft>
              <a:buClr>
                <a:schemeClr val="dk1"/>
              </a:buClr>
              <a:buSzPts val="1100"/>
              <a:buFont typeface="Arial"/>
              <a:buNone/>
            </a:pPr>
            <a:r>
              <a:rPr lang="en-US"/>
              <a:t>Symptoms:</a:t>
            </a:r>
            <a:endParaRPr/>
          </a:p>
          <a:p>
            <a:pPr indent="-298450" lvl="0" marL="457200" rtl="0" algn="l">
              <a:lnSpc>
                <a:spcPct val="115000"/>
              </a:lnSpc>
              <a:spcBef>
                <a:spcPts val="1200"/>
              </a:spcBef>
              <a:spcAft>
                <a:spcPts val="0"/>
              </a:spcAft>
              <a:buClr>
                <a:schemeClr val="dk1"/>
              </a:buClr>
              <a:buSzPts val="1100"/>
              <a:buChar char="●"/>
            </a:pPr>
            <a:r>
              <a:rPr lang="en-US"/>
              <a:t>Fatigue, brain fog, hair loss, low endurance</a:t>
            </a:r>
            <a:endParaRPr/>
          </a:p>
          <a:p>
            <a:pPr indent="0" lvl="0" marL="0" rtl="0" algn="l">
              <a:lnSpc>
                <a:spcPct val="115000"/>
              </a:lnSpc>
              <a:spcBef>
                <a:spcPts val="1200"/>
              </a:spcBef>
              <a:spcAft>
                <a:spcPts val="0"/>
              </a:spcAft>
              <a:buClr>
                <a:schemeClr val="dk1"/>
              </a:buClr>
              <a:buSzPts val="1100"/>
              <a:buFont typeface="Arial"/>
              <a:buNone/>
            </a:pPr>
            <a:r>
              <a:rPr lang="en-US"/>
              <a:t>Why refer:</a:t>
            </a:r>
            <a:endParaRPr/>
          </a:p>
          <a:p>
            <a:pPr indent="-298450" lvl="0" marL="457200" rtl="0" algn="l">
              <a:lnSpc>
                <a:spcPct val="115000"/>
              </a:lnSpc>
              <a:spcBef>
                <a:spcPts val="1200"/>
              </a:spcBef>
              <a:spcAft>
                <a:spcPts val="0"/>
              </a:spcAft>
              <a:buClr>
                <a:schemeClr val="dk1"/>
              </a:buClr>
              <a:buSzPts val="1100"/>
              <a:buChar char="●"/>
            </a:pPr>
            <a:r>
              <a:rPr lang="en-US"/>
              <a:t>Underlying inflammation must be identified</a:t>
            </a:r>
            <a:endParaRPr/>
          </a:p>
          <a:p>
            <a:pPr indent="-298450" lvl="0" marL="457200" rtl="0" algn="l">
              <a:lnSpc>
                <a:spcPct val="115000"/>
              </a:lnSpc>
              <a:spcBef>
                <a:spcPts val="0"/>
              </a:spcBef>
              <a:spcAft>
                <a:spcPts val="0"/>
              </a:spcAft>
              <a:buClr>
                <a:schemeClr val="dk1"/>
              </a:buClr>
              <a:buSzPts val="1100"/>
              <a:buChar char="●"/>
            </a:pPr>
            <a:r>
              <a:rPr lang="en-US"/>
              <a:t>Not a simple iron deficiency</a:t>
            </a:r>
            <a:endParaRPr/>
          </a:p>
          <a:p>
            <a:pPr indent="0" lvl="0" marL="0" rtl="0" algn="l">
              <a:lnSpc>
                <a:spcPct val="115000"/>
              </a:lnSpc>
              <a:spcBef>
                <a:spcPts val="1200"/>
              </a:spcBef>
              <a:spcAft>
                <a:spcPts val="0"/>
              </a:spcAft>
              <a:buClr>
                <a:schemeClr val="dk1"/>
              </a:buClr>
              <a:buSzPts val="1100"/>
              <a:buFont typeface="Arial"/>
              <a:buNone/>
            </a:pPr>
            <a:r>
              <a:rPr lang="en-US"/>
              <a:t>Incorrect approach:</a:t>
            </a:r>
            <a:endParaRPr/>
          </a:p>
          <a:p>
            <a:pPr indent="-298450" lvl="0" marL="457200" rtl="0" algn="l">
              <a:lnSpc>
                <a:spcPct val="115000"/>
              </a:lnSpc>
              <a:spcBef>
                <a:spcPts val="1200"/>
              </a:spcBef>
              <a:spcAft>
                <a:spcPts val="0"/>
              </a:spcAft>
              <a:buClr>
                <a:schemeClr val="dk1"/>
              </a:buClr>
              <a:buSzPts val="1100"/>
              <a:buChar char="●"/>
            </a:pPr>
            <a:r>
              <a:rPr lang="en-US"/>
              <a:t>High-dose iron without investigation</a:t>
            </a:r>
            <a:endParaRPr/>
          </a:p>
          <a:p>
            <a:pPr indent="-298450" lvl="0" marL="457200" rtl="0" algn="l">
              <a:lnSpc>
                <a:spcPct val="115000"/>
              </a:lnSpc>
              <a:spcBef>
                <a:spcPts val="0"/>
              </a:spcBef>
              <a:spcAft>
                <a:spcPts val="0"/>
              </a:spcAft>
              <a:buClr>
                <a:schemeClr val="dk1"/>
              </a:buClr>
              <a:buSzPts val="1100"/>
              <a:buChar char="●"/>
            </a:pPr>
            <a:r>
              <a:rPr lang="en-US"/>
              <a:t>Ignoring CRP</a:t>
            </a:r>
            <a:endParaRPr/>
          </a:p>
          <a:p>
            <a:pPr indent="-298450" lvl="0" marL="457200" rtl="0" algn="l">
              <a:lnSpc>
                <a:spcPct val="115000"/>
              </a:lnSpc>
              <a:spcBef>
                <a:spcPts val="0"/>
              </a:spcBef>
              <a:spcAft>
                <a:spcPts val="0"/>
              </a:spcAft>
              <a:buClr>
                <a:schemeClr val="dk1"/>
              </a:buClr>
              <a:buSzPts val="1100"/>
              <a:buChar char="●"/>
            </a:pPr>
            <a:r>
              <a:rPr lang="en-US"/>
              <a:t>Assuming ferritin = adequate</a:t>
            </a:r>
            <a:endParaRPr/>
          </a:p>
          <a:p>
            <a:pPr indent="0" lvl="0" marL="0" rtl="0" algn="l">
              <a:lnSpc>
                <a:spcPct val="115000"/>
              </a:lnSpc>
              <a:spcBef>
                <a:spcPts val="1200"/>
              </a:spcBef>
              <a:spcAft>
                <a:spcPts val="0"/>
              </a:spcAft>
              <a:buClr>
                <a:schemeClr val="dk1"/>
              </a:buClr>
              <a:buSzPts val="1100"/>
              <a:buFont typeface="Arial"/>
              <a:buNone/>
            </a:pPr>
            <a:r>
              <a:rPr lang="en-US"/>
              <a:t>Risk:</a:t>
            </a:r>
            <a:endParaRPr/>
          </a:p>
          <a:p>
            <a:pPr indent="-298450" lvl="0" marL="457200" rtl="0" algn="l">
              <a:lnSpc>
                <a:spcPct val="115000"/>
              </a:lnSpc>
              <a:spcBef>
                <a:spcPts val="1200"/>
              </a:spcBef>
              <a:spcAft>
                <a:spcPts val="0"/>
              </a:spcAft>
              <a:buClr>
                <a:schemeClr val="dk1"/>
              </a:buClr>
              <a:buSzPts val="1100"/>
              <a:buChar char="●"/>
            </a:pPr>
            <a:r>
              <a:rPr lang="en-US"/>
              <a:t>Excess iron → ↑ oxidative stress, inflammation</a:t>
            </a:r>
            <a:endParaRPr/>
          </a:p>
          <a:p>
            <a:pPr indent="0" lvl="0" marL="0" rtl="0" algn="l">
              <a:lnSpc>
                <a:spcPct val="115000"/>
              </a:lnSpc>
              <a:spcBef>
                <a:spcPts val="1200"/>
              </a:spcBef>
              <a:spcAft>
                <a:spcPts val="0"/>
              </a:spcAft>
              <a:buClr>
                <a:schemeClr val="dk1"/>
              </a:buClr>
              <a:buSzPts val="1100"/>
              <a:buFont typeface="Arial"/>
              <a:buNone/>
            </a:pPr>
            <a:r>
              <a:rPr lang="en-US">
                <a:highlight>
                  <a:srgbClr val="FFFF00"/>
                </a:highlight>
              </a:rPr>
              <a:t>Big takeaway: ferritin alone is misleading</a:t>
            </a:r>
            <a:endParaRPr>
              <a:highlight>
                <a:srgbClr val="FFFF00"/>
              </a:highlight>
            </a:endParaRPr>
          </a:p>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3" name="Google Shape;883;p8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1. Correct Answer: B</a:t>
            </a:r>
            <a:endParaRPr/>
          </a:p>
          <a:p>
            <a:pPr indent="0" lvl="0" marL="0" rtl="0" algn="l">
              <a:spcBef>
                <a:spcPts val="0"/>
              </a:spcBef>
              <a:spcAft>
                <a:spcPts val="0"/>
              </a:spcAft>
              <a:buNone/>
            </a:pPr>
            <a:r>
              <a:rPr lang="en-US" sz="1200">
                <a:latin typeface="Calibri"/>
                <a:ea typeface="Calibri"/>
                <a:cs typeface="Calibri"/>
                <a:sym typeface="Calibri"/>
              </a:rPr>
              <a:t>Rationale: PKU is caused by deficiency of phenylalanine hydroxylase, leading to accumulation of phenylalanine and reduced tyrosine synthesis.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2. Correct Answer: C</a:t>
            </a:r>
            <a:endParaRPr/>
          </a:p>
          <a:p>
            <a:pPr indent="0" lvl="0" marL="0" rtl="0" algn="l">
              <a:spcBef>
                <a:spcPts val="0"/>
              </a:spcBef>
              <a:spcAft>
                <a:spcPts val="0"/>
              </a:spcAft>
              <a:buNone/>
            </a:pPr>
            <a:r>
              <a:rPr lang="en-US" sz="1200">
                <a:latin typeface="Calibri"/>
                <a:ea typeface="Calibri"/>
                <a:cs typeface="Calibri"/>
                <a:sym typeface="Calibri"/>
              </a:rPr>
              <a:t>Rationale: Individuals with FAODs cannot rely on fat for energy during fasting, making avoidance of fasting critical to prevent hypoglycemia and metabolic crisis.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3. Correct Answer: C</a:t>
            </a:r>
            <a:endParaRPr/>
          </a:p>
          <a:p>
            <a:pPr indent="0" lvl="0" marL="0" rtl="0" algn="l">
              <a:spcBef>
                <a:spcPts val="0"/>
              </a:spcBef>
              <a:spcAft>
                <a:spcPts val="0"/>
              </a:spcAft>
              <a:buNone/>
            </a:pPr>
            <a:r>
              <a:rPr lang="en-US" sz="1200">
                <a:latin typeface="Calibri"/>
                <a:ea typeface="Calibri"/>
                <a:cs typeface="Calibri"/>
                <a:sym typeface="Calibri"/>
              </a:rPr>
              <a:t>Rationale: Urea cycle disorders impair nitrogen disposal, leading to hyperammonemia and neurologic risk.</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4.</a:t>
            </a:r>
            <a:br>
              <a:rPr lang="en-US" sz="1200">
                <a:latin typeface="Calibri"/>
                <a:ea typeface="Calibri"/>
                <a:cs typeface="Calibri"/>
                <a:sym typeface="Calibri"/>
              </a:rPr>
            </a:b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94" name="Google Shape;894;p8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4. Correct Answer: C</a:t>
            </a:r>
            <a:endParaRPr/>
          </a:p>
          <a:p>
            <a:pPr indent="0" lvl="0" marL="0" rtl="0" algn="l">
              <a:spcBef>
                <a:spcPts val="0"/>
              </a:spcBef>
              <a:spcAft>
                <a:spcPts val="0"/>
              </a:spcAft>
              <a:buNone/>
            </a:pPr>
            <a:r>
              <a:rPr lang="en-US" sz="1200">
                <a:latin typeface="Calibri"/>
                <a:ea typeface="Calibri"/>
                <a:cs typeface="Calibri"/>
                <a:sym typeface="Calibri"/>
              </a:rPr>
              <a:t>Rationale: MSUD involves impaired metabolism of leucine, isoleucine, and valine, requiring controlled intake using specialized medical formulas.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5. Correct Answer: C</a:t>
            </a:r>
            <a:endParaRPr/>
          </a:p>
          <a:p>
            <a:pPr indent="0" lvl="0" marL="0" rtl="0" algn="l">
              <a:spcBef>
                <a:spcPts val="0"/>
              </a:spcBef>
              <a:spcAft>
                <a:spcPts val="0"/>
              </a:spcAft>
              <a:buNone/>
            </a:pPr>
            <a:r>
              <a:rPr lang="en-US" sz="1200">
                <a:latin typeface="Calibri"/>
                <a:ea typeface="Calibri"/>
                <a:cs typeface="Calibri"/>
                <a:sym typeface="Calibri"/>
              </a:rPr>
              <a:t>Rationale: Lactose contains galactose, which cannot be properly metabolized in galactosemia and must be strictly avoided.</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6. Correct Answer: B</a:t>
            </a:r>
            <a:endParaRPr/>
          </a:p>
          <a:p>
            <a:pPr indent="0" lvl="0" marL="0" rtl="0" algn="l">
              <a:spcBef>
                <a:spcPts val="0"/>
              </a:spcBef>
              <a:spcAft>
                <a:spcPts val="0"/>
              </a:spcAft>
              <a:buNone/>
            </a:pPr>
            <a:r>
              <a:rPr lang="en-US" sz="1200">
                <a:latin typeface="Calibri"/>
                <a:ea typeface="Calibri"/>
                <a:cs typeface="Calibri"/>
                <a:sym typeface="Calibri"/>
              </a:rPr>
              <a:t>Rationale: Catabolism increases breakdown of body tissues, worsening metabolite accumulation in IEMs; adequate caloric intake is essential for metabolic stability.</a:t>
            </a:r>
            <a:endParaRPr/>
          </a:p>
          <a:p>
            <a:pPr indent="0" lvl="0" marL="0" rtl="0" algn="l">
              <a:spcBef>
                <a:spcPts val="0"/>
              </a:spcBef>
              <a:spcAft>
                <a:spcPts val="0"/>
              </a:spcAft>
              <a:buNone/>
            </a:pPr>
            <a:br>
              <a:rPr lang="en-US" sz="1200">
                <a:latin typeface="Calibri"/>
                <a:ea typeface="Calibri"/>
                <a:cs typeface="Calibri"/>
                <a:sym typeface="Calibri"/>
              </a:rPr>
            </a:b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8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5" name="Google Shape;905;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8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6" name="Google Shape;916;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8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Domain V = intervention + monitoring</a:t>
            </a:r>
            <a:endParaRPr/>
          </a:p>
          <a:p>
            <a:pPr indent="0" lvl="0" marL="0" rtl="0" algn="l">
              <a:spcBef>
                <a:spcPts val="0"/>
              </a:spcBef>
              <a:spcAft>
                <a:spcPts val="0"/>
              </a:spcAft>
              <a:buClr>
                <a:schemeClr val="dk1"/>
              </a:buClr>
              <a:buSzPts val="1100"/>
              <a:buFont typeface="Arial"/>
              <a:buNone/>
            </a:pPr>
            <a:r>
              <a:rPr lang="en-US"/>
              <a:t>Focus:</a:t>
            </a:r>
            <a:endParaRPr/>
          </a:p>
          <a:p>
            <a:pPr indent="-298450" lvl="0" marL="457200" rtl="0" algn="l">
              <a:lnSpc>
                <a:spcPct val="115000"/>
              </a:lnSpc>
              <a:spcBef>
                <a:spcPts val="1200"/>
              </a:spcBef>
              <a:spcAft>
                <a:spcPts val="0"/>
              </a:spcAft>
              <a:buClr>
                <a:schemeClr val="dk1"/>
              </a:buClr>
              <a:buSzPts val="1100"/>
              <a:buChar char="●"/>
            </a:pPr>
            <a:r>
              <a:rPr lang="en-US"/>
              <a:t>Diets + contraindications</a:t>
            </a:r>
            <a:endParaRPr/>
          </a:p>
          <a:p>
            <a:pPr indent="-298450" lvl="0" marL="457200" rtl="0" algn="l">
              <a:lnSpc>
                <a:spcPct val="115000"/>
              </a:lnSpc>
              <a:spcBef>
                <a:spcPts val="0"/>
              </a:spcBef>
              <a:spcAft>
                <a:spcPts val="0"/>
              </a:spcAft>
              <a:buClr>
                <a:schemeClr val="dk1"/>
              </a:buClr>
              <a:buSzPts val="1100"/>
              <a:buChar char="●"/>
            </a:pPr>
            <a:r>
              <a:rPr lang="en-US"/>
              <a:t>Drug–nutrient interactions</a:t>
            </a:r>
            <a:endParaRPr/>
          </a:p>
          <a:p>
            <a:pPr indent="-298450" lvl="0" marL="457200" rtl="0" algn="l">
              <a:lnSpc>
                <a:spcPct val="115000"/>
              </a:lnSpc>
              <a:spcBef>
                <a:spcPts val="0"/>
              </a:spcBef>
              <a:spcAft>
                <a:spcPts val="0"/>
              </a:spcAft>
              <a:buClr>
                <a:schemeClr val="dk1"/>
              </a:buClr>
              <a:buSzPts val="1100"/>
              <a:buChar char="●"/>
            </a:pPr>
            <a:r>
              <a:rPr lang="en-US"/>
              <a:t>Nutrient depletions</a:t>
            </a:r>
            <a:endParaRPr/>
          </a:p>
          <a:p>
            <a:pPr indent="0" lvl="0" marL="0" rtl="0" algn="l">
              <a:lnSpc>
                <a:spcPct val="115000"/>
              </a:lnSpc>
              <a:spcBef>
                <a:spcPts val="1200"/>
              </a:spcBef>
              <a:spcAft>
                <a:spcPts val="0"/>
              </a:spcAft>
              <a:buClr>
                <a:schemeClr val="dk1"/>
              </a:buClr>
              <a:buSzPts val="1100"/>
              <a:buFont typeface="Arial"/>
              <a:buNone/>
            </a:pPr>
            <a:r>
              <a:rPr lang="en-US"/>
              <a:t>Personalize care:</a:t>
            </a:r>
            <a:endParaRPr/>
          </a:p>
          <a:p>
            <a:pPr indent="-298450" lvl="0" marL="457200" rtl="0" algn="l">
              <a:lnSpc>
                <a:spcPct val="115000"/>
              </a:lnSpc>
              <a:spcBef>
                <a:spcPts val="1200"/>
              </a:spcBef>
              <a:spcAft>
                <a:spcPts val="0"/>
              </a:spcAft>
              <a:buClr>
                <a:schemeClr val="dk1"/>
              </a:buClr>
              <a:buSzPts val="1100"/>
              <a:buChar char="●"/>
            </a:pPr>
            <a:r>
              <a:rPr lang="en-US"/>
              <a:t>Culture, lifestyle, preferences</a:t>
            </a:r>
            <a:endParaRPr/>
          </a:p>
          <a:p>
            <a:pPr indent="0" lvl="0" marL="0" rtl="0" algn="l">
              <a:lnSpc>
                <a:spcPct val="115000"/>
              </a:lnSpc>
              <a:spcBef>
                <a:spcPts val="1200"/>
              </a:spcBef>
              <a:spcAft>
                <a:spcPts val="0"/>
              </a:spcAft>
              <a:buClr>
                <a:schemeClr val="dk1"/>
              </a:buClr>
              <a:buSzPts val="1100"/>
              <a:buFont typeface="Arial"/>
              <a:buNone/>
            </a:pPr>
            <a:r>
              <a:rPr lang="en-US"/>
              <a:t>Use evidence-based guidelines</a:t>
            </a:r>
            <a:endParaRPr/>
          </a:p>
          <a:p>
            <a:pPr indent="0" lvl="0" marL="0" rtl="0" algn="l">
              <a:spcBef>
                <a:spcPts val="0"/>
              </a:spcBef>
              <a:spcAft>
                <a:spcPts val="0"/>
              </a:spcAft>
              <a:buClr>
                <a:schemeClr val="dk1"/>
              </a:buClr>
              <a:buSzPts val="1100"/>
              <a:buFont typeface="Arial"/>
              <a:buNone/>
            </a:pPr>
            <a:r>
              <a:rPr lang="en-US"/>
              <a:t>Support adherence</a:t>
            </a:r>
            <a:endParaRPr/>
          </a:p>
          <a:p>
            <a:pPr indent="0" lvl="0" marL="0" rtl="0" algn="l">
              <a:spcBef>
                <a:spcPts val="0"/>
              </a:spcBef>
              <a:spcAft>
                <a:spcPts val="0"/>
              </a:spcAft>
              <a:buClr>
                <a:schemeClr val="dk1"/>
              </a:buClr>
              <a:buSzPts val="1100"/>
              <a:buFont typeface="Arial"/>
              <a:buNone/>
            </a:pPr>
            <a:r>
              <a:rPr lang="en-US"/>
              <a:t>Blue headings = new topics</a:t>
            </a:r>
            <a:endParaRPr/>
          </a:p>
          <a:p>
            <a:pPr indent="0" lvl="0" marL="0" rtl="0" algn="l">
              <a:spcBef>
                <a:spcPts val="0"/>
              </a:spcBef>
              <a:spcAft>
                <a:spcPts val="0"/>
              </a:spcAft>
              <a:buNone/>
            </a:pPr>
            <a:r>
              <a:t/>
            </a:r>
            <a:endParaRPr/>
          </a:p>
        </p:txBody>
      </p:sp>
      <p:sp>
        <p:nvSpPr>
          <p:cNvPr id="927" name="Google Shape;927;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p9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Let’s talk about </a:t>
            </a:r>
            <a:r>
              <a:rPr lang="en-US"/>
              <a:t>cultural competencies and how to </a:t>
            </a:r>
            <a:r>
              <a:rPr lang="en-US"/>
              <a:t>Integrate personal + cultural beliefs into plans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Why it matters:</a:t>
            </a:r>
            <a:endParaRPr/>
          </a:p>
          <a:p>
            <a:pPr indent="-298450" lvl="0" marL="457200" rtl="0" algn="l">
              <a:lnSpc>
                <a:spcPct val="115000"/>
              </a:lnSpc>
              <a:spcBef>
                <a:spcPts val="1200"/>
              </a:spcBef>
              <a:spcAft>
                <a:spcPts val="0"/>
              </a:spcAft>
              <a:buClr>
                <a:schemeClr val="dk1"/>
              </a:buClr>
              <a:buSzPts val="1100"/>
              <a:buChar char="●"/>
            </a:pPr>
            <a:r>
              <a:rPr lang="en-US"/>
              <a:t>Improves adherence</a:t>
            </a:r>
            <a:endParaRPr/>
          </a:p>
          <a:p>
            <a:pPr indent="-298450" lvl="0" marL="457200" rtl="0" algn="l">
              <a:lnSpc>
                <a:spcPct val="115000"/>
              </a:lnSpc>
              <a:spcBef>
                <a:spcPts val="0"/>
              </a:spcBef>
              <a:spcAft>
                <a:spcPts val="0"/>
              </a:spcAft>
              <a:buClr>
                <a:schemeClr val="dk1"/>
              </a:buClr>
              <a:buSzPts val="1100"/>
              <a:buChar char="●"/>
            </a:pPr>
            <a:r>
              <a:rPr lang="en-US"/>
              <a:t>Builds trust + rapport</a:t>
            </a:r>
            <a:endParaRPr/>
          </a:p>
          <a:p>
            <a:pPr indent="-298450" lvl="0" marL="457200" rtl="0" algn="l">
              <a:lnSpc>
                <a:spcPct val="115000"/>
              </a:lnSpc>
              <a:spcBef>
                <a:spcPts val="0"/>
              </a:spcBef>
              <a:spcAft>
                <a:spcPts val="0"/>
              </a:spcAft>
              <a:buClr>
                <a:schemeClr val="dk1"/>
              </a:buClr>
              <a:buSzPts val="1100"/>
              <a:buChar char="●"/>
            </a:pPr>
            <a:r>
              <a:rPr lang="en-US"/>
              <a:t>Fits real-life context</a:t>
            </a:r>
            <a:endParaRPr/>
          </a:p>
          <a:p>
            <a:pPr indent="-298450" lvl="0" marL="457200" rtl="0" algn="l">
              <a:lnSpc>
                <a:spcPct val="115000"/>
              </a:lnSpc>
              <a:spcBef>
                <a:spcPts val="0"/>
              </a:spcBef>
              <a:spcAft>
                <a:spcPts val="0"/>
              </a:spcAft>
              <a:buClr>
                <a:schemeClr val="dk1"/>
              </a:buClr>
              <a:buSzPts val="1100"/>
              <a:buChar char="●"/>
            </a:pPr>
            <a:r>
              <a:rPr lang="en-US"/>
              <a:t>Supports ethical care</a:t>
            </a:r>
            <a:endParaRPr/>
          </a:p>
          <a:p>
            <a:pPr indent="0" lvl="0" marL="0" rtl="0" algn="l">
              <a:spcBef>
                <a:spcPts val="1200"/>
              </a:spcBef>
              <a:spcAft>
                <a:spcPts val="0"/>
              </a:spcAft>
              <a:buNone/>
            </a:pPr>
            <a:r>
              <a:t/>
            </a:r>
            <a:endParaRPr/>
          </a:p>
        </p:txBody>
      </p:sp>
      <p:sp>
        <p:nvSpPr>
          <p:cNvPr id="938" name="Google Shape;938;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p9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Key Areas to Consider with Cultural Considerations</a:t>
            </a:r>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Cultural food practices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Traditions, staples, meal patterns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Modify, don’t eliminate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Religious beliefs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Dietary laws, fasting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Adjust timing + choices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Personal values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Views on food, supplements,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Align language + approach</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Family/social context</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Shared meals, decision-makers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Use family-friendly strategies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Access + environment</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Budget, food access, time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Keep plans realistic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Big takeaway: meet the client where they are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950" name="Google Shape;950;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9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Strategies to incorporate: </a:t>
            </a:r>
            <a:br>
              <a:rPr lang="en-US"/>
            </a:br>
            <a:endParaRPr/>
          </a:p>
          <a:p>
            <a:pPr indent="0" lvl="0" marL="0" rtl="0" algn="l">
              <a:spcBef>
                <a:spcPts val="0"/>
              </a:spcBef>
              <a:spcAft>
                <a:spcPts val="0"/>
              </a:spcAft>
              <a:buNone/>
            </a:pPr>
            <a:r>
              <a:rPr lang="en-US"/>
              <a:t>Use open-ended questions</a:t>
            </a:r>
            <a:endParaRPr/>
          </a:p>
          <a:p>
            <a:pPr indent="-298450" lvl="0" marL="457200" rtl="0" algn="l">
              <a:lnSpc>
                <a:spcPct val="115000"/>
              </a:lnSpc>
              <a:spcBef>
                <a:spcPts val="1200"/>
              </a:spcBef>
              <a:spcAft>
                <a:spcPts val="0"/>
              </a:spcAft>
              <a:buClr>
                <a:schemeClr val="dk1"/>
              </a:buClr>
              <a:buSzPts val="1100"/>
              <a:buChar char="●"/>
            </a:pPr>
            <a:r>
              <a:rPr lang="en-US"/>
              <a:t>Let the client teach you</a:t>
            </a:r>
            <a:endParaRPr/>
          </a:p>
          <a:p>
            <a:pPr indent="0" lvl="0" marL="0" rtl="0" algn="l">
              <a:lnSpc>
                <a:spcPct val="115000"/>
              </a:lnSpc>
              <a:spcBef>
                <a:spcPts val="1200"/>
              </a:spcBef>
              <a:spcAft>
                <a:spcPts val="0"/>
              </a:spcAft>
              <a:buClr>
                <a:schemeClr val="dk1"/>
              </a:buClr>
              <a:buSzPts val="1100"/>
              <a:buFont typeface="Arial"/>
              <a:buNone/>
            </a:pPr>
            <a:r>
              <a:rPr lang="en-US"/>
              <a:t>Practice cultural humility</a:t>
            </a:r>
            <a:endParaRPr/>
          </a:p>
          <a:p>
            <a:pPr indent="-298450" lvl="0" marL="457200" rtl="0" algn="l">
              <a:lnSpc>
                <a:spcPct val="115000"/>
              </a:lnSpc>
              <a:spcBef>
                <a:spcPts val="1200"/>
              </a:spcBef>
              <a:spcAft>
                <a:spcPts val="0"/>
              </a:spcAft>
              <a:buClr>
                <a:schemeClr val="dk1"/>
              </a:buClr>
              <a:buSzPts val="1100"/>
              <a:buChar char="●"/>
            </a:pPr>
            <a:r>
              <a:rPr lang="en-US"/>
              <a:t>Acknowledge what you don’t know</a:t>
            </a:r>
            <a:endParaRPr/>
          </a:p>
          <a:p>
            <a:pPr indent="0" lvl="0" marL="0" rtl="0" algn="l">
              <a:lnSpc>
                <a:spcPct val="115000"/>
              </a:lnSpc>
              <a:spcBef>
                <a:spcPts val="1200"/>
              </a:spcBef>
              <a:spcAft>
                <a:spcPts val="0"/>
              </a:spcAft>
              <a:buClr>
                <a:schemeClr val="dk1"/>
              </a:buClr>
              <a:buSzPts val="1100"/>
              <a:buFont typeface="Arial"/>
              <a:buNone/>
            </a:pPr>
            <a:r>
              <a:rPr lang="en-US"/>
              <a:t>Avoid assumptions</a:t>
            </a:r>
            <a:endParaRPr/>
          </a:p>
          <a:p>
            <a:pPr indent="-298450" lvl="0" marL="457200" rtl="0" algn="l">
              <a:lnSpc>
                <a:spcPct val="115000"/>
              </a:lnSpc>
              <a:spcBef>
                <a:spcPts val="1200"/>
              </a:spcBef>
              <a:spcAft>
                <a:spcPts val="0"/>
              </a:spcAft>
              <a:buClr>
                <a:schemeClr val="dk1"/>
              </a:buClr>
              <a:buSzPts val="1100"/>
              <a:buChar char="●"/>
            </a:pPr>
            <a:r>
              <a:rPr lang="en-US"/>
              <a:t>No generalizing</a:t>
            </a:r>
            <a:endParaRPr/>
          </a:p>
          <a:p>
            <a:pPr indent="0" lvl="0" marL="0" rtl="0" algn="l">
              <a:lnSpc>
                <a:spcPct val="115000"/>
              </a:lnSpc>
              <a:spcBef>
                <a:spcPts val="1200"/>
              </a:spcBef>
              <a:spcAft>
                <a:spcPts val="0"/>
              </a:spcAft>
              <a:buClr>
                <a:schemeClr val="dk1"/>
              </a:buClr>
              <a:buSzPts val="1100"/>
              <a:buFont typeface="Arial"/>
              <a:buNone/>
            </a:pPr>
            <a:r>
              <a:rPr lang="en-US"/>
              <a:t>Collaborate on goals</a:t>
            </a:r>
            <a:endParaRPr/>
          </a:p>
          <a:p>
            <a:pPr indent="-298450" lvl="0" marL="457200" rtl="0" algn="l">
              <a:lnSpc>
                <a:spcPct val="115000"/>
              </a:lnSpc>
              <a:spcBef>
                <a:spcPts val="1200"/>
              </a:spcBef>
              <a:spcAft>
                <a:spcPts val="0"/>
              </a:spcAft>
              <a:buClr>
                <a:schemeClr val="dk1"/>
              </a:buClr>
              <a:buSzPts val="1100"/>
              <a:buChar char="●"/>
            </a:pPr>
            <a:r>
              <a:rPr lang="en-US"/>
              <a:t>Co-create, don’t prescribe</a:t>
            </a:r>
            <a:endParaRPr/>
          </a:p>
          <a:p>
            <a:pPr indent="0" lvl="0" marL="0" rtl="0" algn="l">
              <a:lnSpc>
                <a:spcPct val="115000"/>
              </a:lnSpc>
              <a:spcBef>
                <a:spcPts val="1200"/>
              </a:spcBef>
              <a:spcAft>
                <a:spcPts val="0"/>
              </a:spcAft>
              <a:buClr>
                <a:schemeClr val="dk1"/>
              </a:buClr>
              <a:buSzPts val="1100"/>
              <a:buFont typeface="Arial"/>
              <a:buNone/>
            </a:pPr>
            <a:r>
              <a:rPr lang="en-US"/>
              <a:t>Adapt, don’t replace</a:t>
            </a:r>
            <a:endParaRPr/>
          </a:p>
          <a:p>
            <a:pPr indent="-298450" lvl="0" marL="457200" rtl="0" algn="l">
              <a:lnSpc>
                <a:spcPct val="115000"/>
              </a:lnSpc>
              <a:spcBef>
                <a:spcPts val="1200"/>
              </a:spcBef>
              <a:spcAft>
                <a:spcPts val="0"/>
              </a:spcAft>
              <a:buClr>
                <a:schemeClr val="dk1"/>
              </a:buClr>
              <a:buSzPts val="1100"/>
              <a:buChar char="●"/>
            </a:pPr>
            <a:r>
              <a:rPr lang="en-US"/>
              <a:t>Modify traditional foods</a:t>
            </a:r>
            <a:endParaRPr/>
          </a:p>
          <a:p>
            <a:pPr indent="0" lvl="0" marL="0" rtl="0" algn="l">
              <a:lnSpc>
                <a:spcPct val="115000"/>
              </a:lnSpc>
              <a:spcBef>
                <a:spcPts val="1200"/>
              </a:spcBef>
              <a:spcAft>
                <a:spcPts val="0"/>
              </a:spcAft>
              <a:buClr>
                <a:schemeClr val="dk1"/>
              </a:buClr>
              <a:buSzPts val="1100"/>
              <a:buFont typeface="Arial"/>
              <a:buNone/>
            </a:pPr>
            <a:r>
              <a:rPr lang="en-US"/>
              <a:t>Document preferences</a:t>
            </a:r>
            <a:endParaRPr/>
          </a:p>
          <a:p>
            <a:pPr indent="-298450" lvl="0" marL="457200" rtl="0" algn="l">
              <a:lnSpc>
                <a:spcPct val="115000"/>
              </a:lnSpc>
              <a:spcBef>
                <a:spcPts val="1200"/>
              </a:spcBef>
              <a:spcAft>
                <a:spcPts val="0"/>
              </a:spcAft>
              <a:buClr>
                <a:schemeClr val="dk1"/>
              </a:buClr>
              <a:buSzPts val="1100"/>
              <a:buChar char="●"/>
            </a:pPr>
            <a:r>
              <a:rPr lang="en-US"/>
              <a:t>Ensure continuity of care</a:t>
            </a:r>
            <a:endParaRPr/>
          </a:p>
        </p:txBody>
      </p:sp>
      <p:sp>
        <p:nvSpPr>
          <p:cNvPr id="965" name="Google Shape;965;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77" name="Google Shape;977;p9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Here’s a real-world application: A client from a Caribbean background with type 2 diabetes values traditional rice-and-beans meals.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Don’t remove the cultural food</a:t>
            </a:r>
            <a:endParaRPr/>
          </a:p>
          <a:p>
            <a:pPr indent="-298450" lvl="0" marL="457200" rtl="0" algn="l">
              <a:lnSpc>
                <a:spcPct val="115000"/>
              </a:lnSpc>
              <a:spcBef>
                <a:spcPts val="1200"/>
              </a:spcBef>
              <a:spcAft>
                <a:spcPts val="0"/>
              </a:spcAft>
              <a:buClr>
                <a:schemeClr val="dk1"/>
              </a:buClr>
              <a:buSzPts val="1100"/>
              <a:buChar char="●"/>
            </a:pPr>
            <a:r>
              <a:rPr lang="en-US"/>
              <a:t>Keep rice + beans</a:t>
            </a:r>
            <a:endParaRPr/>
          </a:p>
          <a:p>
            <a:pPr indent="0" lvl="0" marL="0" rtl="0" algn="l">
              <a:lnSpc>
                <a:spcPct val="115000"/>
              </a:lnSpc>
              <a:spcBef>
                <a:spcPts val="1200"/>
              </a:spcBef>
              <a:spcAft>
                <a:spcPts val="0"/>
              </a:spcAft>
              <a:buClr>
                <a:schemeClr val="dk1"/>
              </a:buClr>
              <a:buSzPts val="1100"/>
              <a:buFont typeface="Arial"/>
              <a:buNone/>
            </a:pPr>
            <a:r>
              <a:rPr lang="en-US"/>
              <a:t>Modify instead:</a:t>
            </a:r>
            <a:endParaRPr/>
          </a:p>
          <a:p>
            <a:pPr indent="-298450" lvl="0" marL="457200" rtl="0" algn="l">
              <a:lnSpc>
                <a:spcPct val="115000"/>
              </a:lnSpc>
              <a:spcBef>
                <a:spcPts val="1200"/>
              </a:spcBef>
              <a:spcAft>
                <a:spcPts val="0"/>
              </a:spcAft>
              <a:buClr>
                <a:schemeClr val="dk1"/>
              </a:buClr>
              <a:buSzPts val="1100"/>
              <a:buChar char="●"/>
            </a:pPr>
            <a:r>
              <a:rPr lang="en-US"/>
              <a:t>Adjust portions</a:t>
            </a:r>
            <a:endParaRPr/>
          </a:p>
          <a:p>
            <a:pPr indent="-298450" lvl="0" marL="457200" rtl="0" algn="l">
              <a:lnSpc>
                <a:spcPct val="115000"/>
              </a:lnSpc>
              <a:spcBef>
                <a:spcPts val="0"/>
              </a:spcBef>
              <a:spcAft>
                <a:spcPts val="0"/>
              </a:spcAft>
              <a:buClr>
                <a:schemeClr val="dk1"/>
              </a:buClr>
              <a:buSzPts val="1100"/>
              <a:buChar char="●"/>
            </a:pPr>
            <a:r>
              <a:rPr lang="en-US"/>
              <a:t>Improve cooking method</a:t>
            </a:r>
            <a:endParaRPr/>
          </a:p>
          <a:p>
            <a:pPr indent="-298450" lvl="0" marL="457200" rtl="0" algn="l">
              <a:lnSpc>
                <a:spcPct val="115000"/>
              </a:lnSpc>
              <a:spcBef>
                <a:spcPts val="0"/>
              </a:spcBef>
              <a:spcAft>
                <a:spcPts val="0"/>
              </a:spcAft>
              <a:buClr>
                <a:schemeClr val="dk1"/>
              </a:buClr>
              <a:buSzPts val="1100"/>
              <a:buChar char="●"/>
            </a:pPr>
            <a:r>
              <a:rPr lang="en-US"/>
              <a:t>Add fiber + lean protein</a:t>
            </a:r>
            <a:endParaRPr/>
          </a:p>
          <a:p>
            <a:pPr indent="0" lvl="0" marL="0" rtl="0" algn="l">
              <a:lnSpc>
                <a:spcPct val="115000"/>
              </a:lnSpc>
              <a:spcBef>
                <a:spcPts val="1200"/>
              </a:spcBef>
              <a:spcAft>
                <a:spcPts val="0"/>
              </a:spcAft>
              <a:buClr>
                <a:schemeClr val="dk1"/>
              </a:buClr>
              <a:buSzPts val="1100"/>
              <a:buFont typeface="Arial"/>
              <a:buNone/>
            </a:pPr>
            <a:r>
              <a:rPr lang="en-US"/>
              <a:t>Educate using familiar foods</a:t>
            </a:r>
            <a:endParaRPr/>
          </a:p>
          <a:p>
            <a:pPr indent="-298450" lvl="0" marL="457200" rtl="0" algn="l">
              <a:lnSpc>
                <a:spcPct val="115000"/>
              </a:lnSpc>
              <a:spcBef>
                <a:spcPts val="1200"/>
              </a:spcBef>
              <a:spcAft>
                <a:spcPts val="0"/>
              </a:spcAft>
              <a:buClr>
                <a:schemeClr val="dk1"/>
              </a:buClr>
              <a:buSzPts val="1100"/>
              <a:buChar char="●"/>
            </a:pPr>
            <a:r>
              <a:rPr lang="en-US"/>
              <a:t>Not substitutions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p9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8" name="Google Shape;988;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p9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Application of National Guidelines, Policies, Consensus Recommendations, and Evidence-Based research in the development of personalized Therapeutic Interventions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Use a clear hierarchy</a:t>
            </a:r>
            <a:endParaRPr/>
          </a:p>
          <a:p>
            <a:pPr indent="0" lvl="0" marL="0" rtl="0" algn="l">
              <a:spcBef>
                <a:spcPts val="0"/>
              </a:spcBef>
              <a:spcAft>
                <a:spcPts val="0"/>
              </a:spcAft>
              <a:buClr>
                <a:schemeClr val="dk1"/>
              </a:buClr>
              <a:buSzPts val="1100"/>
              <a:buFont typeface="Arial"/>
              <a:buNone/>
            </a:pPr>
            <a:r>
              <a:rPr lang="en-US"/>
              <a:t>Start with:</a:t>
            </a:r>
            <a:endParaRPr/>
          </a:p>
          <a:p>
            <a:pPr indent="-298450" lvl="0" marL="457200" rtl="0" algn="l">
              <a:lnSpc>
                <a:spcPct val="115000"/>
              </a:lnSpc>
              <a:spcBef>
                <a:spcPts val="1200"/>
              </a:spcBef>
              <a:spcAft>
                <a:spcPts val="0"/>
              </a:spcAft>
              <a:buClr>
                <a:schemeClr val="dk1"/>
              </a:buClr>
              <a:buSzPts val="1100"/>
              <a:buChar char="●"/>
            </a:pPr>
            <a:r>
              <a:rPr lang="en-US"/>
              <a:t>National guidelines + safety policies</a:t>
            </a:r>
            <a:endParaRPr/>
          </a:p>
          <a:p>
            <a:pPr indent="0" lvl="0" marL="0" rtl="0" algn="l">
              <a:lnSpc>
                <a:spcPct val="115000"/>
              </a:lnSpc>
              <a:spcBef>
                <a:spcPts val="1200"/>
              </a:spcBef>
              <a:spcAft>
                <a:spcPts val="0"/>
              </a:spcAft>
              <a:buClr>
                <a:schemeClr val="dk1"/>
              </a:buClr>
              <a:buSzPts val="1100"/>
              <a:buFont typeface="Arial"/>
              <a:buNone/>
            </a:pPr>
            <a:r>
              <a:rPr lang="en-US"/>
              <a:t>Then:</a:t>
            </a:r>
            <a:endParaRPr/>
          </a:p>
          <a:p>
            <a:pPr indent="-298450" lvl="0" marL="457200" rtl="0" algn="l">
              <a:lnSpc>
                <a:spcPct val="115000"/>
              </a:lnSpc>
              <a:spcBef>
                <a:spcPts val="1200"/>
              </a:spcBef>
              <a:spcAft>
                <a:spcPts val="0"/>
              </a:spcAft>
              <a:buClr>
                <a:schemeClr val="dk1"/>
              </a:buClr>
              <a:buSzPts val="1100"/>
              <a:buChar char="●"/>
            </a:pPr>
            <a:r>
              <a:rPr lang="en-US"/>
              <a:t>Clinical consensus</a:t>
            </a:r>
            <a:endParaRPr/>
          </a:p>
          <a:p>
            <a:pPr indent="0" lvl="0" marL="0" rtl="0" algn="l">
              <a:lnSpc>
                <a:spcPct val="115000"/>
              </a:lnSpc>
              <a:spcBef>
                <a:spcPts val="1200"/>
              </a:spcBef>
              <a:spcAft>
                <a:spcPts val="0"/>
              </a:spcAft>
              <a:buClr>
                <a:schemeClr val="dk1"/>
              </a:buClr>
              <a:buSzPts val="1100"/>
              <a:buFont typeface="Arial"/>
              <a:buNone/>
            </a:pPr>
            <a:r>
              <a:rPr lang="en-US"/>
              <a:t>Then:</a:t>
            </a:r>
            <a:endParaRPr/>
          </a:p>
          <a:p>
            <a:pPr indent="-298450" lvl="0" marL="457200" rtl="0" algn="l">
              <a:lnSpc>
                <a:spcPct val="115000"/>
              </a:lnSpc>
              <a:spcBef>
                <a:spcPts val="1200"/>
              </a:spcBef>
              <a:spcAft>
                <a:spcPts val="0"/>
              </a:spcAft>
              <a:buClr>
                <a:schemeClr val="dk1"/>
              </a:buClr>
              <a:buSzPts val="1100"/>
              <a:buChar char="●"/>
            </a:pPr>
            <a:r>
              <a:rPr lang="en-US"/>
              <a:t>Best available evidence</a:t>
            </a:r>
            <a:endParaRPr/>
          </a:p>
          <a:p>
            <a:pPr indent="0" lvl="0" marL="0" rtl="0" algn="l">
              <a:lnSpc>
                <a:spcPct val="115000"/>
              </a:lnSpc>
              <a:spcBef>
                <a:spcPts val="1200"/>
              </a:spcBef>
              <a:spcAft>
                <a:spcPts val="0"/>
              </a:spcAft>
              <a:buClr>
                <a:schemeClr val="dk1"/>
              </a:buClr>
              <a:buSzPts val="1100"/>
              <a:buFont typeface="Arial"/>
              <a:buNone/>
            </a:pPr>
            <a:r>
              <a:rPr lang="en-US"/>
              <a:t>Finally:</a:t>
            </a:r>
            <a:endParaRPr/>
          </a:p>
          <a:p>
            <a:pPr indent="-298450" lvl="0" marL="457200" rtl="0" algn="l">
              <a:lnSpc>
                <a:spcPct val="115000"/>
              </a:lnSpc>
              <a:spcBef>
                <a:spcPts val="1200"/>
              </a:spcBef>
              <a:spcAft>
                <a:spcPts val="0"/>
              </a:spcAft>
              <a:buClr>
                <a:schemeClr val="dk1"/>
              </a:buClr>
              <a:buSzPts val="1100"/>
              <a:buChar char="●"/>
            </a:pPr>
            <a:r>
              <a:rPr lang="en-US"/>
              <a:t>Personalize to the client</a:t>
            </a:r>
            <a:endParaRPr/>
          </a:p>
          <a:p>
            <a:pPr indent="-298450" lvl="1" marL="914400" rtl="0" algn="l">
              <a:lnSpc>
                <a:spcPct val="115000"/>
              </a:lnSpc>
              <a:spcBef>
                <a:spcPts val="0"/>
              </a:spcBef>
              <a:spcAft>
                <a:spcPts val="0"/>
              </a:spcAft>
              <a:buClr>
                <a:schemeClr val="dk1"/>
              </a:buClr>
              <a:buSzPts val="1100"/>
              <a:buChar char="○"/>
            </a:pPr>
            <a:r>
              <a:rPr lang="en-US"/>
              <a:t>Labs, symptoms</a:t>
            </a:r>
            <a:endParaRPr/>
          </a:p>
          <a:p>
            <a:pPr indent="-298450" lvl="1" marL="914400" rtl="0" algn="l">
              <a:lnSpc>
                <a:spcPct val="115000"/>
              </a:lnSpc>
              <a:spcBef>
                <a:spcPts val="0"/>
              </a:spcBef>
              <a:spcAft>
                <a:spcPts val="0"/>
              </a:spcAft>
              <a:buClr>
                <a:schemeClr val="dk1"/>
              </a:buClr>
              <a:buSzPts val="1100"/>
              <a:buChar char="○"/>
            </a:pPr>
            <a:r>
              <a:rPr lang="en-US"/>
              <a:t>Preferences, culture</a:t>
            </a:r>
            <a:endParaRPr/>
          </a:p>
          <a:p>
            <a:pPr indent="-298450" lvl="1" marL="914400" rtl="0" algn="l">
              <a:lnSpc>
                <a:spcPct val="115000"/>
              </a:lnSpc>
              <a:spcBef>
                <a:spcPts val="0"/>
              </a:spcBef>
              <a:spcAft>
                <a:spcPts val="0"/>
              </a:spcAft>
              <a:buClr>
                <a:schemeClr val="dk1"/>
              </a:buClr>
              <a:buSzPts val="1100"/>
              <a:buChar char="○"/>
            </a:pPr>
            <a:r>
              <a:rPr lang="en-US"/>
              <a:t>Comorbidities, feasibility</a:t>
            </a:r>
            <a:endParaRPr/>
          </a:p>
          <a:p>
            <a:pPr indent="0" lvl="0" marL="0" rtl="0" algn="l">
              <a:spcBef>
                <a:spcPts val="1200"/>
              </a:spcBef>
              <a:spcAft>
                <a:spcPts val="0"/>
              </a:spcAft>
              <a:buNone/>
            </a:pPr>
            <a:r>
              <a:t/>
            </a:r>
            <a:endParaRPr/>
          </a:p>
        </p:txBody>
      </p:sp>
      <p:sp>
        <p:nvSpPr>
          <p:cNvPr id="1000" name="Google Shape;1000;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p9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What Each Evidence Layer Contributes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National guidelines = foundation</a:t>
            </a:r>
            <a:endParaRPr/>
          </a:p>
          <a:p>
            <a:pPr indent="0" lvl="0" marL="0" rtl="0" algn="l">
              <a:spcBef>
                <a:spcPts val="0"/>
              </a:spcBef>
              <a:spcAft>
                <a:spcPts val="0"/>
              </a:spcAft>
              <a:buClr>
                <a:schemeClr val="dk1"/>
              </a:buClr>
              <a:buSzPts val="1100"/>
              <a:buFont typeface="Arial"/>
              <a:buNone/>
            </a:pPr>
            <a:r>
              <a:rPr lang="en-US"/>
              <a:t>Purpose:</a:t>
            </a:r>
            <a:endParaRPr/>
          </a:p>
          <a:p>
            <a:pPr indent="-298450" lvl="0" marL="457200" rtl="0" algn="l">
              <a:lnSpc>
                <a:spcPct val="115000"/>
              </a:lnSpc>
              <a:spcBef>
                <a:spcPts val="1200"/>
              </a:spcBef>
              <a:spcAft>
                <a:spcPts val="0"/>
              </a:spcAft>
              <a:buClr>
                <a:schemeClr val="dk1"/>
              </a:buClr>
              <a:buSzPts val="1100"/>
              <a:buChar char="●"/>
            </a:pPr>
            <a:r>
              <a:rPr lang="en-US"/>
              <a:t>Set safety + baseline standards</a:t>
            </a:r>
            <a:endParaRPr/>
          </a:p>
          <a:p>
            <a:pPr indent="-298450" lvl="0" marL="457200" rtl="0" algn="l">
              <a:lnSpc>
                <a:spcPct val="115000"/>
              </a:lnSpc>
              <a:spcBef>
                <a:spcPts val="0"/>
              </a:spcBef>
              <a:spcAft>
                <a:spcPts val="0"/>
              </a:spcAft>
              <a:buClr>
                <a:schemeClr val="dk1"/>
              </a:buClr>
              <a:buSzPts val="1100"/>
              <a:buChar char="●"/>
            </a:pPr>
            <a:r>
              <a:rPr lang="en-US"/>
              <a:t>Guide population-level best practices</a:t>
            </a:r>
            <a:endParaRPr/>
          </a:p>
          <a:p>
            <a:pPr indent="0" lvl="0" marL="0" rtl="0" algn="l">
              <a:lnSpc>
                <a:spcPct val="115000"/>
              </a:lnSpc>
              <a:spcBef>
                <a:spcPts val="1200"/>
              </a:spcBef>
              <a:spcAft>
                <a:spcPts val="0"/>
              </a:spcAft>
              <a:buClr>
                <a:schemeClr val="dk1"/>
              </a:buClr>
              <a:buSzPts val="1100"/>
              <a:buFont typeface="Arial"/>
              <a:buNone/>
            </a:pPr>
            <a:r>
              <a:rPr lang="en-US"/>
              <a:t>Examples:</a:t>
            </a:r>
            <a:endParaRPr/>
          </a:p>
          <a:p>
            <a:pPr indent="-298450" lvl="0" marL="457200" rtl="0" algn="l">
              <a:lnSpc>
                <a:spcPct val="115000"/>
              </a:lnSpc>
              <a:spcBef>
                <a:spcPts val="1200"/>
              </a:spcBef>
              <a:spcAft>
                <a:spcPts val="0"/>
              </a:spcAft>
              <a:buClr>
                <a:schemeClr val="dk1"/>
              </a:buClr>
              <a:buSzPts val="1100"/>
              <a:buChar char="●"/>
            </a:pPr>
            <a:r>
              <a:rPr lang="en-US"/>
              <a:t>DGA</a:t>
            </a:r>
            <a:endParaRPr/>
          </a:p>
          <a:p>
            <a:pPr indent="-298450" lvl="0" marL="457200" rtl="0" algn="l">
              <a:lnSpc>
                <a:spcPct val="115000"/>
              </a:lnSpc>
              <a:spcBef>
                <a:spcPts val="0"/>
              </a:spcBef>
              <a:spcAft>
                <a:spcPts val="0"/>
              </a:spcAft>
              <a:buClr>
                <a:schemeClr val="dk1"/>
              </a:buClr>
              <a:buSzPts val="1100"/>
              <a:buChar char="●"/>
            </a:pPr>
            <a:r>
              <a:rPr lang="en-US"/>
              <a:t>DRIs + ULs</a:t>
            </a:r>
            <a:endParaRPr/>
          </a:p>
          <a:p>
            <a:pPr indent="-298450" lvl="0" marL="457200" rtl="0" algn="l">
              <a:lnSpc>
                <a:spcPct val="115000"/>
              </a:lnSpc>
              <a:spcBef>
                <a:spcPts val="0"/>
              </a:spcBef>
              <a:spcAft>
                <a:spcPts val="0"/>
              </a:spcAft>
              <a:buClr>
                <a:schemeClr val="dk1"/>
              </a:buClr>
              <a:buSzPts val="1100"/>
              <a:buChar char="●"/>
            </a:pPr>
            <a:r>
              <a:rPr lang="en-US"/>
              <a:t>USPSTF</a:t>
            </a:r>
            <a:endParaRPr/>
          </a:p>
          <a:p>
            <a:pPr indent="-298450" lvl="0" marL="457200" rtl="0" algn="l">
              <a:lnSpc>
                <a:spcPct val="115000"/>
              </a:lnSpc>
              <a:spcBef>
                <a:spcPts val="0"/>
              </a:spcBef>
              <a:spcAft>
                <a:spcPts val="0"/>
              </a:spcAft>
              <a:buClr>
                <a:schemeClr val="dk1"/>
              </a:buClr>
              <a:buSzPts val="1100"/>
              <a:buChar char="●"/>
            </a:pPr>
            <a:r>
              <a:rPr lang="en-US"/>
              <a:t>FDA, CDC, NIH</a:t>
            </a:r>
            <a:endParaRPr/>
          </a:p>
          <a:p>
            <a:pPr indent="0" lvl="0" marL="0" rtl="0" algn="l">
              <a:lnSpc>
                <a:spcPct val="115000"/>
              </a:lnSpc>
              <a:spcBef>
                <a:spcPts val="1200"/>
              </a:spcBef>
              <a:spcAft>
                <a:spcPts val="0"/>
              </a:spcAft>
              <a:buClr>
                <a:schemeClr val="dk1"/>
              </a:buClr>
              <a:buSzPts val="1100"/>
              <a:buFont typeface="Arial"/>
              <a:buNone/>
            </a:pPr>
            <a:r>
              <a:rPr lang="en-US"/>
              <a:t>Clinical use:</a:t>
            </a:r>
            <a:endParaRPr/>
          </a:p>
          <a:p>
            <a:pPr indent="-298450" lvl="0" marL="457200" rtl="0" algn="l">
              <a:lnSpc>
                <a:spcPct val="115000"/>
              </a:lnSpc>
              <a:spcBef>
                <a:spcPts val="1200"/>
              </a:spcBef>
              <a:spcAft>
                <a:spcPts val="0"/>
              </a:spcAft>
              <a:buClr>
                <a:schemeClr val="dk1"/>
              </a:buClr>
              <a:buSzPts val="1100"/>
              <a:buChar char="●"/>
            </a:pPr>
            <a:r>
              <a:rPr lang="en-US"/>
              <a:t>Ensure nutrient adequacy</a:t>
            </a:r>
            <a:endParaRPr/>
          </a:p>
          <a:p>
            <a:pPr indent="-298450" lvl="0" marL="457200" rtl="0" algn="l">
              <a:lnSpc>
                <a:spcPct val="115000"/>
              </a:lnSpc>
              <a:spcBef>
                <a:spcPts val="0"/>
              </a:spcBef>
              <a:spcAft>
                <a:spcPts val="0"/>
              </a:spcAft>
              <a:buClr>
                <a:schemeClr val="dk1"/>
              </a:buClr>
              <a:buSzPts val="1100"/>
              <a:buChar char="●"/>
            </a:pPr>
            <a:r>
              <a:rPr lang="en-US"/>
              <a:t>Guide food patterns</a:t>
            </a:r>
            <a:endParaRPr/>
          </a:p>
          <a:p>
            <a:pPr indent="-298450" lvl="0" marL="457200" rtl="0" algn="l">
              <a:lnSpc>
                <a:spcPct val="115000"/>
              </a:lnSpc>
              <a:spcBef>
                <a:spcPts val="0"/>
              </a:spcBef>
              <a:spcAft>
                <a:spcPts val="0"/>
              </a:spcAft>
              <a:buClr>
                <a:schemeClr val="dk1"/>
              </a:buClr>
              <a:buSzPts val="1100"/>
              <a:buChar char="●"/>
            </a:pPr>
            <a:r>
              <a:rPr lang="en-US"/>
              <a:t>Set safe supplement limits</a:t>
            </a:r>
            <a:endParaRPr/>
          </a:p>
          <a:p>
            <a:pPr indent="0" lvl="0" marL="0" rtl="0" algn="l">
              <a:lnSpc>
                <a:spcPct val="115000"/>
              </a:lnSpc>
              <a:spcBef>
                <a:spcPts val="1200"/>
              </a:spcBef>
              <a:spcAft>
                <a:spcPts val="0"/>
              </a:spcAft>
              <a:buClr>
                <a:schemeClr val="dk1"/>
              </a:buClr>
              <a:buSzPts val="1100"/>
              <a:buFont typeface="Arial"/>
              <a:buNone/>
            </a:pPr>
            <a:r>
              <a:rPr lang="en-US"/>
              <a:t>Big takeaway: start with safety + adequacy</a:t>
            </a:r>
            <a:endParaRPr/>
          </a:p>
          <a:p>
            <a:pPr indent="0" lvl="0" marL="0" rtl="0" algn="l">
              <a:spcBef>
                <a:spcPts val="0"/>
              </a:spcBef>
              <a:spcAft>
                <a:spcPts val="0"/>
              </a:spcAft>
              <a:buNone/>
            </a:pPr>
            <a:r>
              <a:t/>
            </a:r>
            <a:endParaRPr/>
          </a:p>
        </p:txBody>
      </p:sp>
      <p:sp>
        <p:nvSpPr>
          <p:cNvPr id="1011" name="Google Shape;1011;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p9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For consensus recommendations (these are professional organization)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Their purpose is to translate evidence into actionable practices.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Examples:</a:t>
            </a:r>
            <a:endParaRPr/>
          </a:p>
          <a:p>
            <a:pPr indent="-298450" lvl="0" marL="457200" rtl="0" algn="l">
              <a:lnSpc>
                <a:spcPct val="115000"/>
              </a:lnSpc>
              <a:spcBef>
                <a:spcPts val="1200"/>
              </a:spcBef>
              <a:spcAft>
                <a:spcPts val="0"/>
              </a:spcAft>
              <a:buClr>
                <a:schemeClr val="dk1"/>
              </a:buClr>
              <a:buSzPts val="1100"/>
              <a:buChar char="●"/>
            </a:pPr>
            <a:r>
              <a:rPr lang="en-US"/>
              <a:t>ADA, AHA/ACC, AGA</a:t>
            </a:r>
            <a:endParaRPr/>
          </a:p>
          <a:p>
            <a:pPr indent="-298450" lvl="0" marL="457200" rtl="0" algn="l">
              <a:lnSpc>
                <a:spcPct val="115000"/>
              </a:lnSpc>
              <a:spcBef>
                <a:spcPts val="0"/>
              </a:spcBef>
              <a:spcAft>
                <a:spcPts val="0"/>
              </a:spcAft>
              <a:buClr>
                <a:schemeClr val="dk1"/>
              </a:buClr>
              <a:buSzPts val="1100"/>
              <a:buChar char="●"/>
            </a:pPr>
            <a:r>
              <a:rPr lang="en-US"/>
              <a:t>Endocrine Society, ACOG</a:t>
            </a:r>
            <a:endParaRPr/>
          </a:p>
          <a:p>
            <a:pPr indent="0" lvl="0" marL="0" rtl="0" algn="l">
              <a:lnSpc>
                <a:spcPct val="115000"/>
              </a:lnSpc>
              <a:spcBef>
                <a:spcPts val="1200"/>
              </a:spcBef>
              <a:spcAft>
                <a:spcPts val="0"/>
              </a:spcAft>
              <a:buClr>
                <a:schemeClr val="dk1"/>
              </a:buClr>
              <a:buSzPts val="1100"/>
              <a:buFont typeface="Arial"/>
              <a:buNone/>
            </a:pPr>
            <a:r>
              <a:rPr lang="en-US"/>
              <a:t>Clinical use:</a:t>
            </a:r>
            <a:endParaRPr/>
          </a:p>
          <a:p>
            <a:pPr indent="-298450" lvl="0" marL="457200" rtl="0" algn="l">
              <a:lnSpc>
                <a:spcPct val="115000"/>
              </a:lnSpc>
              <a:spcBef>
                <a:spcPts val="1200"/>
              </a:spcBef>
              <a:spcAft>
                <a:spcPts val="0"/>
              </a:spcAft>
              <a:buClr>
                <a:schemeClr val="dk1"/>
              </a:buClr>
              <a:buSzPts val="1100"/>
              <a:buChar char="●"/>
            </a:pPr>
            <a:r>
              <a:rPr lang="en-US"/>
              <a:t>Set disease-specific targets</a:t>
            </a:r>
            <a:endParaRPr/>
          </a:p>
          <a:p>
            <a:pPr indent="-298450" lvl="0" marL="457200" rtl="0" algn="l">
              <a:lnSpc>
                <a:spcPct val="115000"/>
              </a:lnSpc>
              <a:spcBef>
                <a:spcPts val="0"/>
              </a:spcBef>
              <a:spcAft>
                <a:spcPts val="0"/>
              </a:spcAft>
              <a:buClr>
                <a:schemeClr val="dk1"/>
              </a:buClr>
              <a:buSzPts val="1100"/>
              <a:buChar char="●"/>
            </a:pPr>
            <a:r>
              <a:rPr lang="en-US"/>
              <a:t>Guide diet patterns</a:t>
            </a:r>
            <a:endParaRPr/>
          </a:p>
          <a:p>
            <a:pPr indent="-298450" lvl="0" marL="457200" rtl="0" algn="l">
              <a:lnSpc>
                <a:spcPct val="115000"/>
              </a:lnSpc>
              <a:spcBef>
                <a:spcPts val="0"/>
              </a:spcBef>
              <a:spcAft>
                <a:spcPts val="0"/>
              </a:spcAft>
              <a:buClr>
                <a:schemeClr val="dk1"/>
              </a:buClr>
              <a:buSzPts val="1100"/>
              <a:buChar char="●"/>
            </a:pPr>
            <a:r>
              <a:rPr lang="en-US"/>
              <a:t>Clarify when to refer</a:t>
            </a:r>
            <a:endParaRPr/>
          </a:p>
        </p:txBody>
      </p:sp>
      <p:sp>
        <p:nvSpPr>
          <p:cNvPr id="1022" name="Google Shape;1022;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p9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As for evidence based research, this is used to fill gaps, refine interventions, and individualize when guidelines allow for flexibility.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Sources:</a:t>
            </a:r>
            <a:endParaRPr/>
          </a:p>
          <a:p>
            <a:pPr indent="-298450" lvl="0" marL="457200" rtl="0" algn="l">
              <a:lnSpc>
                <a:spcPct val="115000"/>
              </a:lnSpc>
              <a:spcBef>
                <a:spcPts val="1200"/>
              </a:spcBef>
              <a:spcAft>
                <a:spcPts val="0"/>
              </a:spcAft>
              <a:buClr>
                <a:schemeClr val="dk1"/>
              </a:buClr>
              <a:buSzPts val="1100"/>
              <a:buChar char="●"/>
            </a:pPr>
            <a:r>
              <a:rPr lang="en-US"/>
              <a:t>Systematic reviews, RCTs</a:t>
            </a:r>
            <a:endParaRPr/>
          </a:p>
          <a:p>
            <a:pPr indent="-298450" lvl="0" marL="457200" rtl="0" algn="l">
              <a:lnSpc>
                <a:spcPct val="115000"/>
              </a:lnSpc>
              <a:spcBef>
                <a:spcPts val="0"/>
              </a:spcBef>
              <a:spcAft>
                <a:spcPts val="0"/>
              </a:spcAft>
              <a:buClr>
                <a:schemeClr val="dk1"/>
              </a:buClr>
              <a:buSzPts val="1100"/>
              <a:buChar char="●"/>
            </a:pPr>
            <a:r>
              <a:rPr lang="en-US"/>
              <a:t>Cohort studies</a:t>
            </a:r>
            <a:endParaRPr/>
          </a:p>
          <a:p>
            <a:pPr indent="-298450" lvl="0" marL="457200" rtl="0" algn="l">
              <a:lnSpc>
                <a:spcPct val="115000"/>
              </a:lnSpc>
              <a:spcBef>
                <a:spcPts val="0"/>
              </a:spcBef>
              <a:spcAft>
                <a:spcPts val="0"/>
              </a:spcAft>
              <a:buClr>
                <a:schemeClr val="dk1"/>
              </a:buClr>
              <a:buSzPts val="1100"/>
              <a:buChar char="●"/>
            </a:pPr>
            <a:r>
              <a:rPr lang="en-US"/>
              <a:t>Mechanistic (supportive, not primary research)</a:t>
            </a:r>
            <a:endParaRPr/>
          </a:p>
          <a:p>
            <a:pPr indent="0" lvl="0" marL="0" rtl="0" algn="l">
              <a:lnSpc>
                <a:spcPct val="115000"/>
              </a:lnSpc>
              <a:spcBef>
                <a:spcPts val="1200"/>
              </a:spcBef>
              <a:spcAft>
                <a:spcPts val="0"/>
              </a:spcAft>
              <a:buClr>
                <a:schemeClr val="dk1"/>
              </a:buClr>
              <a:buSzPts val="1100"/>
              <a:buFont typeface="Arial"/>
              <a:buNone/>
            </a:pPr>
            <a:r>
              <a:rPr lang="en-US"/>
              <a:t>How to use:</a:t>
            </a:r>
            <a:endParaRPr/>
          </a:p>
          <a:p>
            <a:pPr indent="-298450" lvl="0" marL="457200" rtl="0" algn="l">
              <a:lnSpc>
                <a:spcPct val="115000"/>
              </a:lnSpc>
              <a:spcBef>
                <a:spcPts val="1200"/>
              </a:spcBef>
              <a:spcAft>
                <a:spcPts val="0"/>
              </a:spcAft>
              <a:buClr>
                <a:schemeClr val="dk1"/>
              </a:buClr>
              <a:buSzPts val="1100"/>
              <a:buChar char="●"/>
            </a:pPr>
            <a:r>
              <a:rPr lang="en-US"/>
              <a:t>Helps with choosing between valid options (e.g., diet patterns)</a:t>
            </a:r>
            <a:endParaRPr/>
          </a:p>
          <a:p>
            <a:pPr indent="-298450" lvl="0" marL="457200" rtl="0" algn="l">
              <a:lnSpc>
                <a:spcPct val="115000"/>
              </a:lnSpc>
              <a:spcBef>
                <a:spcPts val="0"/>
              </a:spcBef>
              <a:spcAft>
                <a:spcPts val="0"/>
              </a:spcAft>
              <a:buClr>
                <a:schemeClr val="dk1"/>
              </a:buClr>
              <a:buSzPts val="1100"/>
              <a:buChar char="●"/>
            </a:pPr>
            <a:r>
              <a:rPr lang="en-US"/>
              <a:t>Personalize dosing (within ULs)</a:t>
            </a:r>
            <a:endParaRPr/>
          </a:p>
        </p:txBody>
      </p:sp>
      <p:sp>
        <p:nvSpPr>
          <p:cNvPr id="1033" name="Google Shape;1033;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p9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 how do we use guidelines for personalization in practice?</a:t>
            </a:r>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1) Define the problem + endpoints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Diagnosis, comorbidities, meds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Set targets: symptoms + labs, vitals, body comp</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2) Choose guideline base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Start with guideline approved dietary plan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Ensure adequacy (DRIs) + safety (ULs)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3) Add consensus targets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Diabetes → A1c, carb strategy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HTN → sodium, potassium, DASH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Lipids → sat fat, fiber, weight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4) Layer evidence-based tweaks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Meal timing, protein, fiber targets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Specific “doses” (e.g., soluble fiber)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Adjuncts if appropriate (e.g., omega-3s)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5) Personalize context</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Culture, preferences, budget, schedule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Access, GI tolerance, stress, readiness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Genetics inform risk, not destiny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6) Monitor + adjust</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Track outcomes, reassess regularly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Document rationale + safety</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044" name="Google Shape;1044;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p10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Here’s a great cheat sheet for determining how to use evidence layers for personalized care</a:t>
            </a:r>
            <a:endParaRPr/>
          </a:p>
        </p:txBody>
      </p:sp>
      <p:sp>
        <p:nvSpPr>
          <p:cNvPr id="1056" name="Google Shape;1056;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p10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quickly go over some case examples</a:t>
            </a:r>
            <a:r>
              <a:rPr lang="en-US"/>
              <a:t> of how to use layered evidence practices for varying cases: </a:t>
            </a:r>
            <a:br>
              <a:rPr lang="en-US"/>
            </a:br>
            <a:endParaRPr/>
          </a:p>
          <a:p>
            <a:pPr indent="0" lvl="0" marL="0" rtl="0" algn="l">
              <a:spcBef>
                <a:spcPts val="0"/>
              </a:spcBef>
              <a:spcAft>
                <a:spcPts val="0"/>
              </a:spcAft>
              <a:buNone/>
            </a:pPr>
            <a:r>
              <a:rPr lang="en-US"/>
              <a:t>Remember - DGA = Dietary Guidelines for Americans</a:t>
            </a:r>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Example 1: Type 2 Diabetes + rice/beans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Start: DGA-style pattern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Consensus: ADA → flexible carb approaches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Evidence: fiber + legumes improve glycemic control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Personalize: keep rice/beans, adjust portions, add protein + veggies, monitor A1c/CGM</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Example 2: Hypertension + busy schedule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Start: DGA sodium + potassium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Consensus: DASH pattern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Evidence: DASH + sodium reduction lowers BP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Personalize: simple meal templates, snack options, gradual sodium reduction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Example 3: IBS-C</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Start: fiber + hydration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Consensus: low-FODMAP (short-term)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Evidence: soluble fiber (psyllium) helpful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Personalize: culturally appropriate swaps, symptom tracking, reintroduction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Big takeaway: same framework → different execution</a:t>
            </a:r>
            <a:endParaRPr/>
          </a:p>
        </p:txBody>
      </p:sp>
      <p:sp>
        <p:nvSpPr>
          <p:cNvPr id="1068" name="Google Shape;1068;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p10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1" name="Google Shape;1081;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10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Slides 99 - 105 are going to be your references for how to use each evidence layer for the top MNT conditions that you may experience in practice and on the exam. Don’t get too deep in the weeds with these. Look over them, reference them, but don’t lose hours of studying on these next 6 slides. </a:t>
            </a:r>
            <a:br>
              <a:rPr lang="en-US"/>
            </a:br>
            <a:br>
              <a:rPr lang="en-US"/>
            </a:br>
            <a:r>
              <a:rPr lang="en-US"/>
              <a:t>Once again, slides 99-105 are reference sheets for varying conditions. </a:t>
            </a:r>
            <a:endParaRPr/>
          </a:p>
        </p:txBody>
      </p:sp>
      <p:sp>
        <p:nvSpPr>
          <p:cNvPr id="1093" name="Google Shape;1093;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tx">
  <p:cSld name="TITLE_AND_BODY">
    <p:spTree>
      <p:nvGrpSpPr>
        <p:cNvPr id="9" name="Shape 9"/>
        <p:cNvGrpSpPr/>
        <p:nvPr/>
      </p:nvGrpSpPr>
      <p:grpSpPr>
        <a:xfrm>
          <a:off x="0" y="0"/>
          <a:ext cx="0" cy="0"/>
          <a:chOff x="0" y="0"/>
          <a:chExt cx="0" cy="0"/>
        </a:xfrm>
      </p:grpSpPr>
      <p:sp>
        <p:nvSpPr>
          <p:cNvPr id="10" name="Google Shape;10;p157"/>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58"/>
          <p:cNvSpPr txBox="1"/>
          <p:nvPr>
            <p:ph type="title"/>
          </p:nvPr>
        </p:nvSpPr>
        <p:spPr>
          <a:xfrm>
            <a:off x="685800" y="2130425"/>
            <a:ext cx="7772400" cy="1470025"/>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3" name="Google Shape;13;p158"/>
          <p:cNvSpPr txBox="1"/>
          <p:nvPr>
            <p:ph idx="1" type="body"/>
          </p:nvPr>
        </p:nvSpPr>
        <p:spPr>
          <a:xfrm>
            <a:off x="1371600" y="3886200"/>
            <a:ext cx="6400800" cy="1752600"/>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700"/>
              </a:spcBef>
              <a:spcAft>
                <a:spcPts val="0"/>
              </a:spcAft>
              <a:buClr>
                <a:srgbClr val="888888"/>
              </a:buClr>
              <a:buSzPts val="3200"/>
              <a:buFont typeface="Calibri"/>
              <a:buNone/>
              <a:defRPr>
                <a:solidFill>
                  <a:srgbClr val="888888"/>
                </a:solidFill>
              </a:defRPr>
            </a:lvl1pPr>
            <a:lvl2pPr indent="-228600" lvl="1" marL="914400" algn="ctr">
              <a:lnSpc>
                <a:spcPct val="100000"/>
              </a:lnSpc>
              <a:spcBef>
                <a:spcPts val="700"/>
              </a:spcBef>
              <a:spcAft>
                <a:spcPts val="0"/>
              </a:spcAft>
              <a:buClr>
                <a:srgbClr val="888888"/>
              </a:buClr>
              <a:buSzPts val="3200"/>
              <a:buFont typeface="Calibri"/>
              <a:buNone/>
              <a:defRPr>
                <a:solidFill>
                  <a:srgbClr val="888888"/>
                </a:solidFill>
              </a:defRPr>
            </a:lvl2pPr>
            <a:lvl3pPr indent="-228600" lvl="2" marL="1371600" algn="ctr">
              <a:lnSpc>
                <a:spcPct val="100000"/>
              </a:lnSpc>
              <a:spcBef>
                <a:spcPts val="700"/>
              </a:spcBef>
              <a:spcAft>
                <a:spcPts val="0"/>
              </a:spcAft>
              <a:buClr>
                <a:srgbClr val="888888"/>
              </a:buClr>
              <a:buSzPts val="3200"/>
              <a:buFont typeface="Calibri"/>
              <a:buNone/>
              <a:defRPr>
                <a:solidFill>
                  <a:srgbClr val="888888"/>
                </a:solidFill>
              </a:defRPr>
            </a:lvl3pPr>
            <a:lvl4pPr indent="-228600" lvl="3" marL="1828800" algn="ctr">
              <a:lnSpc>
                <a:spcPct val="100000"/>
              </a:lnSpc>
              <a:spcBef>
                <a:spcPts val="700"/>
              </a:spcBef>
              <a:spcAft>
                <a:spcPts val="0"/>
              </a:spcAft>
              <a:buClr>
                <a:srgbClr val="888888"/>
              </a:buClr>
              <a:buSzPts val="3200"/>
              <a:buFont typeface="Calibri"/>
              <a:buNone/>
              <a:defRPr>
                <a:solidFill>
                  <a:srgbClr val="888888"/>
                </a:solidFill>
              </a:defRPr>
            </a:lvl4pPr>
            <a:lvl5pPr indent="-228600" lvl="4" marL="2286000" algn="ctr">
              <a:lnSpc>
                <a:spcPct val="100000"/>
              </a:lnSpc>
              <a:spcBef>
                <a:spcPts val="700"/>
              </a:spcBef>
              <a:spcAft>
                <a:spcPts val="0"/>
              </a:spcAft>
              <a:buClr>
                <a:srgbClr val="888888"/>
              </a:buClr>
              <a:buSzPts val="3200"/>
              <a:buFont typeface="Calibri"/>
              <a:buNone/>
              <a:defRPr>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4" name="Google Shape;14;p158"/>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 name="Shape 15"/>
        <p:cNvGrpSpPr/>
        <p:nvPr/>
      </p:nvGrpSpPr>
      <p:grpSpPr>
        <a:xfrm>
          <a:off x="0" y="0"/>
          <a:ext cx="0" cy="0"/>
          <a:chOff x="0" y="0"/>
          <a:chExt cx="0" cy="0"/>
        </a:xfrm>
      </p:grpSpPr>
      <p:sp>
        <p:nvSpPr>
          <p:cNvPr id="16" name="Google Shape;16;p159"/>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7" name="Google Shape;17;p159"/>
          <p:cNvSpPr txBox="1"/>
          <p:nvPr>
            <p:ph idx="1" type="body"/>
          </p:nvPr>
        </p:nvSpPr>
        <p:spPr>
          <a:xfrm>
            <a:off x="457200" y="1600200"/>
            <a:ext cx="8229600" cy="45259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8" name="Google Shape;18;p159"/>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9" name="Shape 19"/>
        <p:cNvGrpSpPr/>
        <p:nvPr/>
      </p:nvGrpSpPr>
      <p:grpSpPr>
        <a:xfrm>
          <a:off x="0" y="0"/>
          <a:ext cx="0" cy="0"/>
          <a:chOff x="0" y="0"/>
          <a:chExt cx="0" cy="0"/>
        </a:xfrm>
      </p:grpSpPr>
      <p:sp>
        <p:nvSpPr>
          <p:cNvPr id="20" name="Google Shape;20;p160"/>
          <p:cNvSpPr txBox="1"/>
          <p:nvPr>
            <p:ph type="title"/>
          </p:nvPr>
        </p:nvSpPr>
        <p:spPr>
          <a:xfrm>
            <a:off x="722312" y="4406900"/>
            <a:ext cx="7772401" cy="1362075"/>
          </a:xfrm>
          <a:prstGeom prst="rect">
            <a:avLst/>
          </a:prstGeom>
          <a:noFill/>
          <a:ln>
            <a:noFill/>
          </a:ln>
        </p:spPr>
        <p:txBody>
          <a:bodyPr anchorCtr="0" anchor="t" bIns="45700" lIns="45700" spcFirstLastPara="1" rIns="45700" wrap="square" tIns="45700">
            <a:normAutofit/>
          </a:bodyPr>
          <a:lstStyle>
            <a:lvl1pPr lvl="0" algn="l">
              <a:lnSpc>
                <a:spcPct val="100000"/>
              </a:lnSpc>
              <a:spcBef>
                <a:spcPts val="0"/>
              </a:spcBef>
              <a:spcAft>
                <a:spcPts val="0"/>
              </a:spcAft>
              <a:buClr>
                <a:srgbClr val="000000"/>
              </a:buClr>
              <a:buSzPts val="4000"/>
              <a:buFont typeface="Calibri"/>
              <a:buNone/>
              <a:defRPr b="1" sz="4000" cap="none"/>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1" name="Google Shape;21;p160"/>
          <p:cNvSpPr txBox="1"/>
          <p:nvPr>
            <p:ph idx="1" type="body"/>
          </p:nvPr>
        </p:nvSpPr>
        <p:spPr>
          <a:xfrm>
            <a:off x="722312" y="2906713"/>
            <a:ext cx="7772401" cy="1500207"/>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400"/>
              </a:spcBef>
              <a:spcAft>
                <a:spcPts val="0"/>
              </a:spcAft>
              <a:buClr>
                <a:srgbClr val="888888"/>
              </a:buClr>
              <a:buSzPts val="2000"/>
              <a:buFont typeface="Calibri"/>
              <a:buNone/>
              <a:defRPr sz="2000">
                <a:solidFill>
                  <a:srgbClr val="888888"/>
                </a:solidFill>
              </a:defRPr>
            </a:lvl1pPr>
            <a:lvl2pPr indent="-228600" lvl="1" marL="914400" algn="l">
              <a:lnSpc>
                <a:spcPct val="100000"/>
              </a:lnSpc>
              <a:spcBef>
                <a:spcPts val="400"/>
              </a:spcBef>
              <a:spcAft>
                <a:spcPts val="0"/>
              </a:spcAft>
              <a:buClr>
                <a:srgbClr val="888888"/>
              </a:buClr>
              <a:buSzPts val="2000"/>
              <a:buFont typeface="Calibri"/>
              <a:buNone/>
              <a:defRPr sz="2000">
                <a:solidFill>
                  <a:srgbClr val="888888"/>
                </a:solidFill>
              </a:defRPr>
            </a:lvl2pPr>
            <a:lvl3pPr indent="-228600" lvl="2" marL="1371600" algn="l">
              <a:lnSpc>
                <a:spcPct val="100000"/>
              </a:lnSpc>
              <a:spcBef>
                <a:spcPts val="400"/>
              </a:spcBef>
              <a:spcAft>
                <a:spcPts val="0"/>
              </a:spcAft>
              <a:buClr>
                <a:srgbClr val="888888"/>
              </a:buClr>
              <a:buSzPts val="2000"/>
              <a:buFont typeface="Calibri"/>
              <a:buNone/>
              <a:defRPr sz="2000">
                <a:solidFill>
                  <a:srgbClr val="888888"/>
                </a:solidFill>
              </a:defRPr>
            </a:lvl3pPr>
            <a:lvl4pPr indent="-228600" lvl="3" marL="1828800" algn="l">
              <a:lnSpc>
                <a:spcPct val="100000"/>
              </a:lnSpc>
              <a:spcBef>
                <a:spcPts val="400"/>
              </a:spcBef>
              <a:spcAft>
                <a:spcPts val="0"/>
              </a:spcAft>
              <a:buClr>
                <a:srgbClr val="888888"/>
              </a:buClr>
              <a:buSzPts val="2000"/>
              <a:buFont typeface="Calibri"/>
              <a:buNone/>
              <a:defRPr sz="2000">
                <a:solidFill>
                  <a:srgbClr val="888888"/>
                </a:solidFill>
              </a:defRPr>
            </a:lvl4pPr>
            <a:lvl5pPr indent="-228600" lvl="4" marL="2286000" algn="l">
              <a:lnSpc>
                <a:spcPct val="100000"/>
              </a:lnSpc>
              <a:spcBef>
                <a:spcPts val="400"/>
              </a:spcBef>
              <a:spcAft>
                <a:spcPts val="0"/>
              </a:spcAft>
              <a:buClr>
                <a:srgbClr val="888888"/>
              </a:buClr>
              <a:buSzPts val="2000"/>
              <a:buFont typeface="Calibri"/>
              <a:buNone/>
              <a:defRPr sz="2000">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2" name="Google Shape;22;p160"/>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3" name="Shape 23"/>
        <p:cNvGrpSpPr/>
        <p:nvPr/>
      </p:nvGrpSpPr>
      <p:grpSpPr>
        <a:xfrm>
          <a:off x="0" y="0"/>
          <a:ext cx="0" cy="0"/>
          <a:chOff x="0" y="0"/>
          <a:chExt cx="0" cy="0"/>
        </a:xfrm>
      </p:grpSpPr>
      <p:sp>
        <p:nvSpPr>
          <p:cNvPr id="24" name="Google Shape;24;p161"/>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5" name="Google Shape;25;p161"/>
          <p:cNvSpPr txBox="1"/>
          <p:nvPr>
            <p:ph idx="1" type="body"/>
          </p:nvPr>
        </p:nvSpPr>
        <p:spPr>
          <a:xfrm>
            <a:off x="457200" y="1600200"/>
            <a:ext cx="4038600" cy="4525963"/>
          </a:xfrm>
          <a:prstGeom prst="rect">
            <a:avLst/>
          </a:prstGeom>
          <a:noFill/>
          <a:ln>
            <a:noFill/>
          </a:ln>
        </p:spPr>
        <p:txBody>
          <a:bodyPr anchorCtr="0" anchor="t" bIns="45700" lIns="45700" spcFirstLastPara="1" rIns="45700" wrap="square" tIns="45700">
            <a:normAutofit/>
          </a:bodyPr>
          <a:lstStyle>
            <a:lvl1pPr indent="-406400" lvl="0" marL="457200" algn="l">
              <a:lnSpc>
                <a:spcPct val="100000"/>
              </a:lnSpc>
              <a:spcBef>
                <a:spcPts val="600"/>
              </a:spcBef>
              <a:spcAft>
                <a:spcPts val="0"/>
              </a:spcAft>
              <a:buClr>
                <a:srgbClr val="000000"/>
              </a:buClr>
              <a:buSzPts val="2800"/>
              <a:buChar char="•"/>
              <a:defRPr sz="2800"/>
            </a:lvl1pPr>
            <a:lvl2pPr indent="-406400" lvl="1" marL="914400" algn="l">
              <a:lnSpc>
                <a:spcPct val="100000"/>
              </a:lnSpc>
              <a:spcBef>
                <a:spcPts val="600"/>
              </a:spcBef>
              <a:spcAft>
                <a:spcPts val="0"/>
              </a:spcAft>
              <a:buClr>
                <a:srgbClr val="000000"/>
              </a:buClr>
              <a:buSzPts val="2800"/>
              <a:buChar char="–"/>
              <a:defRPr sz="2800"/>
            </a:lvl2pPr>
            <a:lvl3pPr indent="-406400" lvl="2" marL="1371600" algn="l">
              <a:lnSpc>
                <a:spcPct val="100000"/>
              </a:lnSpc>
              <a:spcBef>
                <a:spcPts val="600"/>
              </a:spcBef>
              <a:spcAft>
                <a:spcPts val="0"/>
              </a:spcAft>
              <a:buClr>
                <a:srgbClr val="000000"/>
              </a:buClr>
              <a:buSzPts val="2800"/>
              <a:buChar char="•"/>
              <a:defRPr sz="2800"/>
            </a:lvl3pPr>
            <a:lvl4pPr indent="-406400" lvl="3" marL="1828800" algn="l">
              <a:lnSpc>
                <a:spcPct val="100000"/>
              </a:lnSpc>
              <a:spcBef>
                <a:spcPts val="600"/>
              </a:spcBef>
              <a:spcAft>
                <a:spcPts val="0"/>
              </a:spcAft>
              <a:buClr>
                <a:srgbClr val="000000"/>
              </a:buClr>
              <a:buSzPts val="2800"/>
              <a:buChar char="–"/>
              <a:defRPr sz="2800"/>
            </a:lvl4pPr>
            <a:lvl5pPr indent="-406400" lvl="4" marL="2286000" algn="l">
              <a:lnSpc>
                <a:spcPct val="100000"/>
              </a:lnSpc>
              <a:spcBef>
                <a:spcPts val="600"/>
              </a:spcBef>
              <a:spcAft>
                <a:spcPts val="0"/>
              </a:spcAft>
              <a:buClr>
                <a:srgbClr val="000000"/>
              </a:buClr>
              <a:buSzPts val="2800"/>
              <a:buChar char="»"/>
              <a:defRPr sz="28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6" name="Google Shape;26;p161"/>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7" name="Shape 27"/>
        <p:cNvGrpSpPr/>
        <p:nvPr/>
      </p:nvGrpSpPr>
      <p:grpSpPr>
        <a:xfrm>
          <a:off x="0" y="0"/>
          <a:ext cx="0" cy="0"/>
          <a:chOff x="0" y="0"/>
          <a:chExt cx="0" cy="0"/>
        </a:xfrm>
      </p:grpSpPr>
      <p:sp>
        <p:nvSpPr>
          <p:cNvPr id="28" name="Google Shape;28;p162"/>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9" name="Google Shape;29;p162"/>
          <p:cNvSpPr txBox="1"/>
          <p:nvPr>
            <p:ph idx="1" type="body"/>
          </p:nvPr>
        </p:nvSpPr>
        <p:spPr>
          <a:xfrm>
            <a:off x="457200" y="1535112"/>
            <a:ext cx="4040188" cy="639763"/>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500"/>
              </a:spcBef>
              <a:spcAft>
                <a:spcPts val="0"/>
              </a:spcAft>
              <a:buClr>
                <a:srgbClr val="000000"/>
              </a:buClr>
              <a:buSzPts val="2400"/>
              <a:buFont typeface="Calibri"/>
              <a:buNone/>
              <a:defRPr b="1" sz="2400"/>
            </a:lvl1pPr>
            <a:lvl2pPr indent="-228600" lvl="1" marL="914400" algn="l">
              <a:lnSpc>
                <a:spcPct val="100000"/>
              </a:lnSpc>
              <a:spcBef>
                <a:spcPts val="500"/>
              </a:spcBef>
              <a:spcAft>
                <a:spcPts val="0"/>
              </a:spcAft>
              <a:buClr>
                <a:srgbClr val="000000"/>
              </a:buClr>
              <a:buSzPts val="2400"/>
              <a:buFont typeface="Calibri"/>
              <a:buNone/>
              <a:defRPr b="1" sz="2400"/>
            </a:lvl2pPr>
            <a:lvl3pPr indent="-228600" lvl="2" marL="1371600" algn="l">
              <a:lnSpc>
                <a:spcPct val="100000"/>
              </a:lnSpc>
              <a:spcBef>
                <a:spcPts val="500"/>
              </a:spcBef>
              <a:spcAft>
                <a:spcPts val="0"/>
              </a:spcAft>
              <a:buClr>
                <a:srgbClr val="000000"/>
              </a:buClr>
              <a:buSzPts val="2400"/>
              <a:buFont typeface="Calibri"/>
              <a:buNone/>
              <a:defRPr b="1" sz="2400"/>
            </a:lvl3pPr>
            <a:lvl4pPr indent="-228600" lvl="3" marL="1828800" algn="l">
              <a:lnSpc>
                <a:spcPct val="100000"/>
              </a:lnSpc>
              <a:spcBef>
                <a:spcPts val="500"/>
              </a:spcBef>
              <a:spcAft>
                <a:spcPts val="0"/>
              </a:spcAft>
              <a:buClr>
                <a:srgbClr val="000000"/>
              </a:buClr>
              <a:buSzPts val="2400"/>
              <a:buFont typeface="Calibri"/>
              <a:buNone/>
              <a:defRPr b="1" sz="2400"/>
            </a:lvl4pPr>
            <a:lvl5pPr indent="-228600" lvl="4" marL="2286000" algn="l">
              <a:lnSpc>
                <a:spcPct val="100000"/>
              </a:lnSpc>
              <a:spcBef>
                <a:spcPts val="500"/>
              </a:spcBef>
              <a:spcAft>
                <a:spcPts val="0"/>
              </a:spcAft>
              <a:buClr>
                <a:srgbClr val="000000"/>
              </a:buClr>
              <a:buSzPts val="2400"/>
              <a:buFont typeface="Calibri"/>
              <a:buNone/>
              <a:defRPr b="1" sz="2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0" name="Google Shape;30;p162"/>
          <p:cNvSpPr txBox="1"/>
          <p:nvPr>
            <p:ph idx="2" type="body"/>
          </p:nvPr>
        </p:nvSpPr>
        <p:spPr>
          <a:xfrm>
            <a:off x="4645025" y="1535111"/>
            <a:ext cx="4041775" cy="639783"/>
          </a:xfrm>
          <a:prstGeom prst="rect">
            <a:avLst/>
          </a:prstGeom>
          <a:noFill/>
          <a:ln>
            <a:noFill/>
          </a:ln>
        </p:spPr>
        <p:txBody>
          <a:bodyPr anchorCtr="0" anchor="b"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1" name="Google Shape;31;p162"/>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2" name="Shape 32"/>
        <p:cNvGrpSpPr/>
        <p:nvPr/>
      </p:nvGrpSpPr>
      <p:grpSpPr>
        <a:xfrm>
          <a:off x="0" y="0"/>
          <a:ext cx="0" cy="0"/>
          <a:chOff x="0" y="0"/>
          <a:chExt cx="0" cy="0"/>
        </a:xfrm>
      </p:grpSpPr>
      <p:sp>
        <p:nvSpPr>
          <p:cNvPr id="33" name="Google Shape;33;p163"/>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4" name="Google Shape;34;p163"/>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5" name="Shape 35"/>
        <p:cNvGrpSpPr/>
        <p:nvPr/>
      </p:nvGrpSpPr>
      <p:grpSpPr>
        <a:xfrm>
          <a:off x="0" y="0"/>
          <a:ext cx="0" cy="0"/>
          <a:chOff x="0" y="0"/>
          <a:chExt cx="0" cy="0"/>
        </a:xfrm>
      </p:grpSpPr>
      <p:sp>
        <p:nvSpPr>
          <p:cNvPr id="36" name="Google Shape;36;p164"/>
          <p:cNvSpPr txBox="1"/>
          <p:nvPr>
            <p:ph type="title"/>
          </p:nvPr>
        </p:nvSpPr>
        <p:spPr>
          <a:xfrm>
            <a:off x="457200" y="273050"/>
            <a:ext cx="3008316" cy="1162050"/>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7" name="Google Shape;37;p164"/>
          <p:cNvSpPr txBox="1"/>
          <p:nvPr>
            <p:ph idx="1" type="body"/>
          </p:nvPr>
        </p:nvSpPr>
        <p:spPr>
          <a:xfrm>
            <a:off x="3575050" y="273050"/>
            <a:ext cx="5111750" cy="585311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8" name="Google Shape;38;p164"/>
          <p:cNvSpPr txBox="1"/>
          <p:nvPr>
            <p:ph idx="2" type="body"/>
          </p:nvPr>
        </p:nvSpPr>
        <p:spPr>
          <a:xfrm>
            <a:off x="457198" y="1435100"/>
            <a:ext cx="3008317" cy="46910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9" name="Google Shape;39;p164"/>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40" name="Shape 40"/>
        <p:cNvGrpSpPr/>
        <p:nvPr/>
      </p:nvGrpSpPr>
      <p:grpSpPr>
        <a:xfrm>
          <a:off x="0" y="0"/>
          <a:ext cx="0" cy="0"/>
          <a:chOff x="0" y="0"/>
          <a:chExt cx="0" cy="0"/>
        </a:xfrm>
      </p:grpSpPr>
      <p:sp>
        <p:nvSpPr>
          <p:cNvPr id="41" name="Google Shape;41;p165"/>
          <p:cNvSpPr txBox="1"/>
          <p:nvPr>
            <p:ph type="title"/>
          </p:nvPr>
        </p:nvSpPr>
        <p:spPr>
          <a:xfrm>
            <a:off x="1792288" y="4800600"/>
            <a:ext cx="5486404" cy="566738"/>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42" name="Google Shape;42;p165"/>
          <p:cNvSpPr/>
          <p:nvPr>
            <p:ph idx="2" type="pic"/>
          </p:nvPr>
        </p:nvSpPr>
        <p:spPr>
          <a:xfrm>
            <a:off x="1792288" y="612775"/>
            <a:ext cx="5486404" cy="4114800"/>
          </a:xfrm>
          <a:prstGeom prst="rect">
            <a:avLst/>
          </a:prstGeom>
          <a:noFill/>
          <a:ln>
            <a:noFill/>
          </a:ln>
        </p:spPr>
      </p:sp>
      <p:sp>
        <p:nvSpPr>
          <p:cNvPr id="43" name="Google Shape;43;p165"/>
          <p:cNvSpPr txBox="1"/>
          <p:nvPr>
            <p:ph idx="1" type="body"/>
          </p:nvPr>
        </p:nvSpPr>
        <p:spPr>
          <a:xfrm>
            <a:off x="1792288" y="5367337"/>
            <a:ext cx="5486404" cy="804882"/>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300"/>
              </a:spcBef>
              <a:spcAft>
                <a:spcPts val="0"/>
              </a:spcAft>
              <a:buClr>
                <a:srgbClr val="000000"/>
              </a:buClr>
              <a:buSzPts val="1400"/>
              <a:buFont typeface="Calibri"/>
              <a:buNone/>
              <a:defRPr sz="1400"/>
            </a:lvl1pPr>
            <a:lvl2pPr indent="-228600" lvl="1" marL="914400" algn="l">
              <a:lnSpc>
                <a:spcPct val="100000"/>
              </a:lnSpc>
              <a:spcBef>
                <a:spcPts val="300"/>
              </a:spcBef>
              <a:spcAft>
                <a:spcPts val="0"/>
              </a:spcAft>
              <a:buClr>
                <a:srgbClr val="000000"/>
              </a:buClr>
              <a:buSzPts val="1400"/>
              <a:buFont typeface="Calibri"/>
              <a:buNone/>
              <a:defRPr sz="1400"/>
            </a:lvl2pPr>
            <a:lvl3pPr indent="-228600" lvl="2" marL="1371600" algn="l">
              <a:lnSpc>
                <a:spcPct val="100000"/>
              </a:lnSpc>
              <a:spcBef>
                <a:spcPts val="300"/>
              </a:spcBef>
              <a:spcAft>
                <a:spcPts val="0"/>
              </a:spcAft>
              <a:buClr>
                <a:srgbClr val="000000"/>
              </a:buClr>
              <a:buSzPts val="1400"/>
              <a:buFont typeface="Calibri"/>
              <a:buNone/>
              <a:defRPr sz="1400"/>
            </a:lvl3pPr>
            <a:lvl4pPr indent="-228600" lvl="3" marL="1828800" algn="l">
              <a:lnSpc>
                <a:spcPct val="100000"/>
              </a:lnSpc>
              <a:spcBef>
                <a:spcPts val="300"/>
              </a:spcBef>
              <a:spcAft>
                <a:spcPts val="0"/>
              </a:spcAft>
              <a:buClr>
                <a:srgbClr val="000000"/>
              </a:buClr>
              <a:buSzPts val="1400"/>
              <a:buFont typeface="Calibri"/>
              <a:buNone/>
              <a:defRPr sz="1400"/>
            </a:lvl4pPr>
            <a:lvl5pPr indent="-228600" lvl="4" marL="2286000" algn="l">
              <a:lnSpc>
                <a:spcPct val="100000"/>
              </a:lnSpc>
              <a:spcBef>
                <a:spcPts val="300"/>
              </a:spcBef>
              <a:spcAft>
                <a:spcPts val="0"/>
              </a:spcAft>
              <a:buClr>
                <a:srgbClr val="000000"/>
              </a:buClr>
              <a:buSzPts val="1400"/>
              <a:buFont typeface="Calibri"/>
              <a:buNone/>
              <a:defRPr sz="1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44" name="Google Shape;44;p165"/>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56"/>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56"/>
          <p:cNvSpPr txBox="1"/>
          <p:nvPr>
            <p:ph idx="1" type="body"/>
          </p:nvPr>
        </p:nvSpPr>
        <p:spPr>
          <a:xfrm>
            <a:off x="10207625" y="3657600"/>
            <a:ext cx="7162800" cy="6629400"/>
          </a:xfrm>
          <a:prstGeom prst="rect">
            <a:avLst/>
          </a:prstGeom>
          <a:noFill/>
          <a:ln>
            <a:noFill/>
          </a:ln>
        </p:spPr>
        <p:txBody>
          <a:bodyPr anchorCtr="0" anchor="t" bIns="45700" lIns="45700" spcFirstLastPara="1" rIns="45700" wrap="square" tIns="45700">
            <a:norm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56"/>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6.png"/><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6.png"/><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6.png"/><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6.png"/><Relationship Id="rId4" Type="http://schemas.openxmlformats.org/officeDocument/2006/relationships/image" Target="../media/image3.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 Id="rId3" Type="http://schemas.openxmlformats.org/officeDocument/2006/relationships/image" Target="../media/image6.png"/><Relationship Id="rId4" Type="http://schemas.openxmlformats.org/officeDocument/2006/relationships/image" Target="../media/image3.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6.png"/><Relationship Id="rId4" Type="http://schemas.openxmlformats.org/officeDocument/2006/relationships/image" Target="../media/image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 Id="rId3" Type="http://schemas.openxmlformats.org/officeDocument/2006/relationships/image" Target="../media/image6.png"/><Relationship Id="rId4" Type="http://schemas.openxmlformats.org/officeDocument/2006/relationships/image" Target="../media/image3.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6.png"/><Relationship Id="rId4" Type="http://schemas.openxmlformats.org/officeDocument/2006/relationships/image" Target="../media/image3.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6.png"/><Relationship Id="rId4" Type="http://schemas.openxmlformats.org/officeDocument/2006/relationships/image" Target="../media/image3.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6.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 Id="rId3" Type="http://schemas.openxmlformats.org/officeDocument/2006/relationships/image" Target="../media/image6.png"/><Relationship Id="rId4" Type="http://schemas.openxmlformats.org/officeDocument/2006/relationships/image" Target="../media/image3.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 Id="rId3" Type="http://schemas.openxmlformats.org/officeDocument/2006/relationships/image" Target="../media/image6.png"/><Relationship Id="rId4" Type="http://schemas.openxmlformats.org/officeDocument/2006/relationships/image" Target="../media/image3.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 Id="rId3" Type="http://schemas.openxmlformats.org/officeDocument/2006/relationships/image" Target="../media/image6.png"/><Relationship Id="rId4" Type="http://schemas.openxmlformats.org/officeDocument/2006/relationships/image" Target="../media/image3.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6.png"/><Relationship Id="rId4" Type="http://schemas.openxmlformats.org/officeDocument/2006/relationships/image" Target="../media/image3.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 Id="rId3" Type="http://schemas.openxmlformats.org/officeDocument/2006/relationships/image" Target="../media/image6.png"/><Relationship Id="rId4" Type="http://schemas.openxmlformats.org/officeDocument/2006/relationships/image" Target="../media/image3.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 Id="rId3" Type="http://schemas.openxmlformats.org/officeDocument/2006/relationships/image" Target="../media/image6.png"/><Relationship Id="rId4" Type="http://schemas.openxmlformats.org/officeDocument/2006/relationships/image" Target="../media/image3.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 Id="rId3" Type="http://schemas.openxmlformats.org/officeDocument/2006/relationships/image" Target="../media/image6.png"/><Relationship Id="rId4" Type="http://schemas.openxmlformats.org/officeDocument/2006/relationships/image" Target="../media/image3.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 Id="rId3" Type="http://schemas.openxmlformats.org/officeDocument/2006/relationships/image" Target="../media/image6.png"/><Relationship Id="rId4" Type="http://schemas.openxmlformats.org/officeDocument/2006/relationships/image" Target="../media/image3.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 Id="rId3" Type="http://schemas.openxmlformats.org/officeDocument/2006/relationships/image" Target="../media/image6.png"/><Relationship Id="rId4" Type="http://schemas.openxmlformats.org/officeDocument/2006/relationships/image" Target="../media/image3.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 Id="rId3" Type="http://schemas.openxmlformats.org/officeDocument/2006/relationships/image" Target="../media/image6.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3.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 Id="rId3" Type="http://schemas.openxmlformats.org/officeDocument/2006/relationships/image" Target="../media/image6.png"/><Relationship Id="rId4" Type="http://schemas.openxmlformats.org/officeDocument/2006/relationships/image" Target="../media/image3.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 Id="rId3" Type="http://schemas.openxmlformats.org/officeDocument/2006/relationships/image" Target="../media/image6.png"/><Relationship Id="rId4" Type="http://schemas.openxmlformats.org/officeDocument/2006/relationships/image" Target="../media/image3.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 Id="rId3" Type="http://schemas.openxmlformats.org/officeDocument/2006/relationships/image" Target="../media/image6.png"/><Relationship Id="rId4" Type="http://schemas.openxmlformats.org/officeDocument/2006/relationships/image" Target="../media/image3.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 Id="rId3" Type="http://schemas.openxmlformats.org/officeDocument/2006/relationships/image" Target="../media/image6.png"/><Relationship Id="rId4" Type="http://schemas.openxmlformats.org/officeDocument/2006/relationships/image" Target="../media/image3.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 Id="rId3" Type="http://schemas.openxmlformats.org/officeDocument/2006/relationships/image" Target="../media/image6.png"/><Relationship Id="rId4" Type="http://schemas.openxmlformats.org/officeDocument/2006/relationships/image" Target="../media/image3.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 Id="rId3" Type="http://schemas.openxmlformats.org/officeDocument/2006/relationships/image" Target="../media/image6.png"/><Relationship Id="rId4" Type="http://schemas.openxmlformats.org/officeDocument/2006/relationships/image" Target="../media/image3.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 Id="rId3" Type="http://schemas.openxmlformats.org/officeDocument/2006/relationships/image" Target="../media/image6.png"/><Relationship Id="rId4" Type="http://schemas.openxmlformats.org/officeDocument/2006/relationships/image" Target="../media/image3.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 Id="rId3" Type="http://schemas.openxmlformats.org/officeDocument/2006/relationships/image" Target="../media/image6.png"/><Relationship Id="rId4" Type="http://schemas.openxmlformats.org/officeDocument/2006/relationships/image" Target="../media/image3.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 Id="rId3" Type="http://schemas.openxmlformats.org/officeDocument/2006/relationships/image" Target="../media/image6.png"/><Relationship Id="rId4" Type="http://schemas.openxmlformats.org/officeDocument/2006/relationships/image" Target="../media/image3.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 Id="rId3" Type="http://schemas.openxmlformats.org/officeDocument/2006/relationships/image" Target="../media/image6.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3.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 Id="rId3" Type="http://schemas.openxmlformats.org/officeDocument/2006/relationships/image" Target="../media/image6.png"/><Relationship Id="rId4" Type="http://schemas.openxmlformats.org/officeDocument/2006/relationships/image" Target="../media/image3.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 Id="rId3" Type="http://schemas.openxmlformats.org/officeDocument/2006/relationships/image" Target="../media/image6.png"/><Relationship Id="rId4" Type="http://schemas.openxmlformats.org/officeDocument/2006/relationships/image" Target="../media/image3.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 Id="rId3" Type="http://schemas.openxmlformats.org/officeDocument/2006/relationships/image" Target="../media/image6.png"/><Relationship Id="rId4" Type="http://schemas.openxmlformats.org/officeDocument/2006/relationships/image" Target="../media/image3.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 Id="rId3" Type="http://schemas.openxmlformats.org/officeDocument/2006/relationships/image" Target="../media/image6.png"/><Relationship Id="rId4" Type="http://schemas.openxmlformats.org/officeDocument/2006/relationships/image" Target="../media/image3.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 Id="rId3" Type="http://schemas.openxmlformats.org/officeDocument/2006/relationships/image" Target="../media/image6.png"/><Relationship Id="rId4" Type="http://schemas.openxmlformats.org/officeDocument/2006/relationships/image" Target="../media/image3.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 Id="rId3" Type="http://schemas.openxmlformats.org/officeDocument/2006/relationships/image" Target="../media/image6.png"/><Relationship Id="rId4" Type="http://schemas.openxmlformats.org/officeDocument/2006/relationships/image" Target="../media/image3.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 Id="rId3" Type="http://schemas.openxmlformats.org/officeDocument/2006/relationships/image" Target="../media/image6.png"/><Relationship Id="rId4" Type="http://schemas.openxmlformats.org/officeDocument/2006/relationships/image" Target="../media/image3.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 Id="rId3" Type="http://schemas.openxmlformats.org/officeDocument/2006/relationships/image" Target="../media/image6.png"/><Relationship Id="rId4" Type="http://schemas.openxmlformats.org/officeDocument/2006/relationships/image" Target="../media/image3.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 Id="rId3" Type="http://schemas.openxmlformats.org/officeDocument/2006/relationships/image" Target="../media/image6.png"/><Relationship Id="rId4" Type="http://schemas.openxmlformats.org/officeDocument/2006/relationships/image" Target="../media/image3.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 Id="rId3" Type="http://schemas.openxmlformats.org/officeDocument/2006/relationships/image" Target="../media/image6.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3.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 Id="rId3" Type="http://schemas.openxmlformats.org/officeDocument/2006/relationships/image" Target="../media/image6.png"/><Relationship Id="rId4" Type="http://schemas.openxmlformats.org/officeDocument/2006/relationships/image" Target="../media/image3.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 Id="rId3" Type="http://schemas.openxmlformats.org/officeDocument/2006/relationships/image" Target="../media/image6.png"/><Relationship Id="rId4" Type="http://schemas.openxmlformats.org/officeDocument/2006/relationships/image" Target="../media/image3.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 Id="rId3" Type="http://schemas.openxmlformats.org/officeDocument/2006/relationships/image" Target="../media/image6.png"/><Relationship Id="rId4" Type="http://schemas.openxmlformats.org/officeDocument/2006/relationships/image" Target="../media/image3.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 Id="rId3" Type="http://schemas.openxmlformats.org/officeDocument/2006/relationships/image" Target="../media/image6.png"/><Relationship Id="rId4" Type="http://schemas.openxmlformats.org/officeDocument/2006/relationships/image" Target="../media/image3.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 Id="rId3" Type="http://schemas.openxmlformats.org/officeDocument/2006/relationships/image" Target="../media/image6.png"/><Relationship Id="rId4" Type="http://schemas.openxmlformats.org/officeDocument/2006/relationships/image" Target="../media/image3.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 Id="rId3" Type="http://schemas.openxmlformats.org/officeDocument/2006/relationships/image" Target="../media/image6.png"/><Relationship Id="rId4" Type="http://schemas.openxmlformats.org/officeDocument/2006/relationships/image" Target="../media/image3.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 Id="rId3" Type="http://schemas.openxmlformats.org/officeDocument/2006/relationships/image" Target="../media/image6.png"/><Relationship Id="rId4" Type="http://schemas.openxmlformats.org/officeDocument/2006/relationships/image" Target="../media/image3.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 Id="rId3" Type="http://schemas.openxmlformats.org/officeDocument/2006/relationships/image" Target="../media/image6.png"/><Relationship Id="rId4" Type="http://schemas.openxmlformats.org/officeDocument/2006/relationships/image" Target="../media/image3.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 Id="rId3" Type="http://schemas.openxmlformats.org/officeDocument/2006/relationships/image" Target="../media/image6.png"/><Relationship Id="rId4" Type="http://schemas.openxmlformats.org/officeDocument/2006/relationships/image" Target="../media/image3.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 Id="rId3" Type="http://schemas.openxmlformats.org/officeDocument/2006/relationships/image" Target="../media/image6.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3.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 Id="rId3" Type="http://schemas.openxmlformats.org/officeDocument/2006/relationships/image" Target="../media/image6.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6.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6.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6.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6.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6.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6.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6.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6.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6.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6.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6.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6.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6.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6.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6.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6.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6.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6.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6.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6.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6.pn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6.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6.png"/><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6.png"/><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6.pn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6.png"/><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6.pn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6.png"/><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6.png"/><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6.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6.pn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6.png"/><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6.png"/><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6.png"/><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6.png"/><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6.png"/><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6.png"/><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6.png"/><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6.png"/><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6.png"/><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6.png"/><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6.png"/><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6.png"/><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11" Type="http://schemas.openxmlformats.org/officeDocument/2006/relationships/hyperlink" Target="https://www.nationalacademies.org/" TargetMode="External"/><Relationship Id="rId10" Type="http://schemas.openxmlformats.org/officeDocument/2006/relationships/hyperlink" Target="https://www.who.int/" TargetMode="External"/><Relationship Id="rId13" Type="http://schemas.openxmlformats.org/officeDocument/2006/relationships/hyperlink" Target="https://diabetesjournals.org/care/issue/47/Supplement_1" TargetMode="External"/><Relationship Id="rId12" Type="http://schemas.openxmlformats.org/officeDocument/2006/relationships/hyperlink" Target="https://www.jacc.org/doi/10.1016/j.jacc.2019.03.010" TargetMode="External"/><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s://www.nutritioncaremanual.org/" TargetMode="External"/><Relationship Id="rId15" Type="http://schemas.openxmlformats.org/officeDocument/2006/relationships/hyperlink" Target="https://www.endocrine.org/clinical-practice-guidelines" TargetMode="External"/><Relationship Id="rId14" Type="http://schemas.openxmlformats.org/officeDocument/2006/relationships/hyperlink" Target="https://www.liebertpub.com/doi/10.1089/thy.2015.0020" TargetMode="External"/><Relationship Id="rId5" Type="http://schemas.openxmlformats.org/officeDocument/2006/relationships/hyperlink" Target="https://rarediseases.info.nih.gov/" TargetMode="External"/><Relationship Id="rId6" Type="http://schemas.openxmlformats.org/officeDocument/2006/relationships/hyperlink" Target="https://www.acmg.net/" TargetMode="External"/><Relationship Id="rId7" Type="http://schemas.openxmlformats.org/officeDocument/2006/relationships/hyperlink" Target="https://www.ncbi.nlm.nih.gov/books/NBK1116/" TargetMode="External"/><Relationship Id="rId8" Type="http://schemas.openxmlformats.org/officeDocument/2006/relationships/hyperlink" Target="https://rarediseases.org/"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hyperlink" Target="https://www.kidney.org/professionals/guidelines" TargetMode="External"/><Relationship Id="rId6" Type="http://schemas.openxmlformats.org/officeDocument/2006/relationships/hyperlink" Target="https://www.who.int/publications/i/item/9789240000124" TargetMode="External"/><Relationship Id="rId7" Type="http://schemas.openxmlformats.org/officeDocument/2006/relationships/hyperlink" Target="https://ashpublications.org/bloodadvances"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7.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6.png"/><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6.png"/><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6.png"/><Relationship Id="rId4" Type="http://schemas.openxmlformats.org/officeDocument/2006/relationships/image" Target="../media/image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6.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6.png"/><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6.png"/><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6.png"/><Relationship Id="rId4" Type="http://schemas.openxmlformats.org/officeDocument/2006/relationships/image" Target="../media/image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6.png"/><Relationship Id="rId4" Type="http://schemas.openxmlformats.org/officeDocument/2006/relationships/image" Target="../media/image3.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 Id="rId3" Type="http://schemas.openxmlformats.org/officeDocument/2006/relationships/image" Target="../media/image6.png"/><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6.png"/><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 Id="rId3" Type="http://schemas.openxmlformats.org/officeDocument/2006/relationships/image" Target="../media/image6.png"/><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6.png"/><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6.png"/><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6.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48" name="Shape 48"/>
        <p:cNvGrpSpPr/>
        <p:nvPr/>
      </p:nvGrpSpPr>
      <p:grpSpPr>
        <a:xfrm>
          <a:off x="0" y="0"/>
          <a:ext cx="0" cy="0"/>
          <a:chOff x="0" y="0"/>
          <a:chExt cx="0" cy="0"/>
        </a:xfrm>
      </p:grpSpPr>
      <p:sp>
        <p:nvSpPr>
          <p:cNvPr id="49" name="Google Shape;49;p1"/>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 name="Google Shape;50;p1"/>
          <p:cNvSpPr/>
          <p:nvPr/>
        </p:nvSpPr>
        <p:spPr>
          <a:xfrm>
            <a:off x="1227773" y="4163619"/>
            <a:ext cx="110239" cy="281901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 name="Google Shape;51;p1"/>
          <p:cNvSpPr/>
          <p:nvPr/>
        </p:nvSpPr>
        <p:spPr>
          <a:xfrm>
            <a:off x="-2777871" y="-207073"/>
            <a:ext cx="3806574" cy="208323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 name="Google Shape;52;p1"/>
          <p:cNvSpPr/>
          <p:nvPr/>
        </p:nvSpPr>
        <p:spPr>
          <a:xfrm>
            <a:off x="1543050" y="-1"/>
            <a:ext cx="3515334" cy="3194719"/>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 name="Google Shape;53;p1"/>
          <p:cNvSpPr txBox="1"/>
          <p:nvPr/>
        </p:nvSpPr>
        <p:spPr>
          <a:xfrm>
            <a:off x="1848442" y="8986256"/>
            <a:ext cx="14601579" cy="607557"/>
          </a:xfrm>
          <a:prstGeom prst="rect">
            <a:avLst/>
          </a:prstGeom>
          <a:noFill/>
          <a:ln>
            <a:noFill/>
          </a:ln>
        </p:spPr>
        <p:txBody>
          <a:bodyPr anchorCtr="0" anchor="t" bIns="0" lIns="0" spcFirstLastPara="1" rIns="0" wrap="square" tIns="0">
            <a:spAutoFit/>
          </a:bodyPr>
          <a:lstStyle/>
          <a:p>
            <a:pPr indent="0" lvl="0" marL="0" marR="0" rtl="0" algn="l">
              <a:lnSpc>
                <a:spcPct val="95833"/>
              </a:lnSpc>
              <a:spcBef>
                <a:spcPts val="0"/>
              </a:spcBef>
              <a:spcAft>
                <a:spcPts val="0"/>
              </a:spcAft>
              <a:buClr>
                <a:srgbClr val="0433FF"/>
              </a:buClr>
              <a:buSzPts val="4800"/>
              <a:buFont typeface="Arial"/>
              <a:buNone/>
            </a:pPr>
            <a:r>
              <a:rPr b="1" i="0" lang="en-US" sz="4800" u="none" cap="none" strike="noStrike">
                <a:solidFill>
                  <a:srgbClr val="0433FF"/>
                </a:solidFill>
                <a:latin typeface="Arial"/>
                <a:ea typeface="Arial"/>
                <a:cs typeface="Arial"/>
                <a:sym typeface="Arial"/>
              </a:rPr>
              <a:t>CNS EXAM PREP COURSE</a:t>
            </a:r>
            <a:endParaRPr/>
          </a:p>
        </p:txBody>
      </p:sp>
      <p:sp>
        <p:nvSpPr>
          <p:cNvPr id="54" name="Google Shape;54;p1"/>
          <p:cNvSpPr txBox="1"/>
          <p:nvPr/>
        </p:nvSpPr>
        <p:spPr>
          <a:xfrm>
            <a:off x="17258512" y="9210674"/>
            <a:ext cx="153964"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1</a:t>
            </a:r>
            <a:endParaRPr/>
          </a:p>
        </p:txBody>
      </p:sp>
      <p:sp>
        <p:nvSpPr>
          <p:cNvPr id="55" name="Google Shape;55;p1"/>
          <p:cNvSpPr/>
          <p:nvPr/>
        </p:nvSpPr>
        <p:spPr>
          <a:xfrm>
            <a:off x="14240805" y="-207074"/>
            <a:ext cx="308612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 name="Google Shape;56;p1"/>
          <p:cNvSpPr txBox="1"/>
          <p:nvPr/>
        </p:nvSpPr>
        <p:spPr>
          <a:xfrm>
            <a:off x="1848443" y="3792182"/>
            <a:ext cx="9853200" cy="3570000"/>
          </a:xfrm>
          <a:prstGeom prst="rect">
            <a:avLst/>
          </a:prstGeom>
          <a:noFill/>
          <a:ln>
            <a:noFill/>
          </a:ln>
        </p:spPr>
        <p:txBody>
          <a:bodyPr anchorCtr="0" anchor="t" bIns="0" lIns="0" spcFirstLastPara="1" rIns="0" wrap="square" tIns="0">
            <a:spAutoFit/>
          </a:bodyPr>
          <a:lstStyle/>
          <a:p>
            <a:pPr indent="0" lvl="0" marL="0" marR="0" rtl="0" algn="l">
              <a:lnSpc>
                <a:spcPct val="143283"/>
              </a:lnSpc>
              <a:spcBef>
                <a:spcPts val="0"/>
              </a:spcBef>
              <a:spcAft>
                <a:spcPts val="0"/>
              </a:spcAft>
              <a:buClr>
                <a:srgbClr val="1C5739"/>
              </a:buClr>
              <a:buSzPts val="6700"/>
              <a:buFont typeface="Poppins SemiBold"/>
              <a:buNone/>
            </a:pPr>
            <a:r>
              <a:rPr b="1" i="0" lang="en-US" sz="6000" u="none" cap="none" strike="noStrike">
                <a:solidFill>
                  <a:srgbClr val="1C5739"/>
                </a:solidFill>
                <a:latin typeface="Poppins SemiBold"/>
                <a:ea typeface="Poppins SemiBold"/>
                <a:cs typeface="Poppins SemiBold"/>
                <a:sym typeface="Poppins SemiBold"/>
              </a:rPr>
              <a:t>Domain IV- Nutrition Assessment &amp; V Clinical Intervention-Monitoring</a:t>
            </a:r>
            <a:endParaRPr sz="6000"/>
          </a:p>
        </p:txBody>
      </p:sp>
      <p:grpSp>
        <p:nvGrpSpPr>
          <p:cNvPr id="57" name="Google Shape;57;p1"/>
          <p:cNvGrpSpPr/>
          <p:nvPr/>
        </p:nvGrpSpPr>
        <p:grpSpPr>
          <a:xfrm>
            <a:off x="11608608" y="-86303"/>
            <a:ext cx="6670201" cy="10912571"/>
            <a:chOff x="-2" y="-1"/>
            <a:chExt cx="6670200" cy="10912569"/>
          </a:xfrm>
        </p:grpSpPr>
        <p:pic>
          <p:nvPicPr>
            <p:cNvPr descr="student-849828_1280.jpg" id="58" name="Google Shape;58;p1"/>
            <p:cNvPicPr preferRelativeResize="0"/>
            <p:nvPr/>
          </p:nvPicPr>
          <p:blipFill rotWithShape="1">
            <a:blip r:embed="rId5">
              <a:alphaModFix/>
            </a:blip>
            <a:srcRect b="0" l="28766" r="28766" t="0"/>
            <a:stretch/>
          </p:blipFill>
          <p:spPr>
            <a:xfrm>
              <a:off x="-2" y="-1"/>
              <a:ext cx="6670097" cy="10467091"/>
            </a:xfrm>
            <a:prstGeom prst="rect">
              <a:avLst/>
            </a:prstGeom>
            <a:noFill/>
            <a:ln>
              <a:noFill/>
            </a:ln>
          </p:spPr>
        </p:pic>
        <p:sp>
          <p:nvSpPr>
            <p:cNvPr id="59" name="Google Shape;59;p1"/>
            <p:cNvSpPr txBox="1"/>
            <p:nvPr/>
          </p:nvSpPr>
          <p:spPr>
            <a:xfrm>
              <a:off x="-2" y="10543268"/>
              <a:ext cx="6670200" cy="369300"/>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Helvetica Neue"/>
                <a:buNone/>
              </a:pPr>
              <a:r>
                <a:t/>
              </a:r>
              <a:endParaRPr/>
            </a:p>
          </p:txBody>
        </p:sp>
      </p:grpSp>
      <p:sp>
        <p:nvSpPr>
          <p:cNvPr id="60" name="Google Shape;60;p1"/>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latin typeface="Calibri"/>
                <a:ea typeface="Calibri"/>
                <a:cs typeface="Calibri"/>
                <a:sym typeface="Calibri"/>
              </a:rPr>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 name="Google Shape;146;p10"/>
          <p:cNvSpPr txBox="1"/>
          <p:nvPr/>
        </p:nvSpPr>
        <p:spPr>
          <a:xfrm>
            <a:off x="11009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Core Functional Laboratory Markers &amp; Optimal Ranges</a:t>
            </a:r>
            <a:endParaRPr/>
          </a:p>
        </p:txBody>
      </p:sp>
      <p:sp>
        <p:nvSpPr>
          <p:cNvPr id="147" name="Google Shape;147;p1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 name="Google Shape;148;p10"/>
          <p:cNvSpPr txBox="1"/>
          <p:nvPr/>
        </p:nvSpPr>
        <p:spPr>
          <a:xfrm>
            <a:off x="6213778" y="3360873"/>
            <a:ext cx="498634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Liver &amp; Detoxification Capacity</a:t>
            </a:r>
            <a:endParaRPr/>
          </a:p>
        </p:txBody>
      </p:sp>
      <p:graphicFrame>
        <p:nvGraphicFramePr>
          <p:cNvPr id="149" name="Google Shape;149;p10"/>
          <p:cNvGraphicFramePr/>
          <p:nvPr/>
        </p:nvGraphicFramePr>
        <p:xfrm>
          <a:off x="2927343" y="4158884"/>
          <a:ext cx="3000000" cy="3000000"/>
        </p:xfrm>
        <a:graphic>
          <a:graphicData uri="http://schemas.openxmlformats.org/drawingml/2006/table">
            <a:tbl>
              <a:tblPr bandRow="1">
                <a:noFill/>
                <a:tableStyleId>{FAEE6C6C-321E-4E4F-A754-BCF26006E713}</a:tableStyleId>
              </a:tblPr>
              <a:tblGrid>
                <a:gridCol w="3334900"/>
                <a:gridCol w="3947675"/>
                <a:gridCol w="4855050"/>
              </a:tblGrid>
              <a:tr h="13121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Meaning</a:t>
                      </a:r>
                      <a:endParaRPr/>
                    </a:p>
                  </a:txBody>
                  <a:tcPr marT="12700" marB="12700" marR="12700" marL="12700" anchor="ctr"/>
                </a:tc>
              </a:tr>
              <a:tr h="846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10–26 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Hepatic stress</a:t>
                      </a:r>
                      <a:endParaRPr/>
                    </a:p>
                  </a:txBody>
                  <a:tcPr marT="12700" marB="12700" marR="12700" marL="12700" anchor="ctr"/>
                </a:tc>
              </a:tr>
              <a:tr h="846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AST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10–26 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Mitochondrial health</a:t>
                      </a:r>
                      <a:endParaRPr/>
                    </a:p>
                  </a:txBody>
                  <a:tcPr marT="12700" marB="12700" marR="12700" marL="12700" anchor="ctr"/>
                </a:tc>
              </a:tr>
              <a:tr h="1312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AST:ALT Ratio</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~1:1</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Balanced liver function</a:t>
                      </a:r>
                      <a:endParaRPr/>
                    </a:p>
                  </a:txBody>
                  <a:tcPr marT="12700" marB="12700" marR="12700" marL="12700" anchor="ctr"/>
                </a:tc>
              </a:tr>
              <a:tr h="1312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Bilirubin (total)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0.4–1.0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Detox capacity</a:t>
                      </a:r>
                      <a:endParaRPr/>
                    </a:p>
                  </a:txBody>
                  <a:tcPr marT="12700" marB="12700" marR="12700" marL="12700" anchor="ctr"/>
                </a:tc>
              </a:tr>
            </a:tbl>
          </a:graphicData>
        </a:graphic>
      </p:graphicFrame>
      <p:sp>
        <p:nvSpPr>
          <p:cNvPr id="150" name="Google Shape;150;p10"/>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5" name="Shape 1105"/>
        <p:cNvGrpSpPr/>
        <p:nvPr/>
      </p:nvGrpSpPr>
      <p:grpSpPr>
        <a:xfrm>
          <a:off x="0" y="0"/>
          <a:ext cx="0" cy="0"/>
          <a:chOff x="0" y="0"/>
          <a:chExt cx="0" cy="0"/>
        </a:xfrm>
      </p:grpSpPr>
      <p:sp>
        <p:nvSpPr>
          <p:cNvPr id="1106" name="Google Shape;1106;p10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07" name="Google Shape;1107;p105"/>
          <p:cNvGrpSpPr/>
          <p:nvPr/>
        </p:nvGrpSpPr>
        <p:grpSpPr>
          <a:xfrm>
            <a:off x="-528013" y="-8"/>
            <a:ext cx="19048349" cy="3086115"/>
            <a:chOff x="-1" y="-1"/>
            <a:chExt cx="19048347" cy="3086114"/>
          </a:xfrm>
        </p:grpSpPr>
        <p:sp>
          <p:nvSpPr>
            <p:cNvPr id="1108" name="Google Shape;1108;p105"/>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09" name="Google Shape;1109;p105"/>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10" name="Google Shape;1110;p105"/>
          <p:cNvSpPr txBox="1"/>
          <p:nvPr/>
        </p:nvSpPr>
        <p:spPr>
          <a:xfrm>
            <a:off x="500930" y="1146277"/>
            <a:ext cx="17619514" cy="963532"/>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Cardiovascular Disease/Dyslipidemia</a:t>
            </a:r>
            <a:endParaRPr/>
          </a:p>
        </p:txBody>
      </p:sp>
      <p:sp>
        <p:nvSpPr>
          <p:cNvPr id="1111" name="Google Shape;1111;p10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12" name="Google Shape;1112;p105"/>
          <p:cNvGraphicFramePr/>
          <p:nvPr/>
        </p:nvGraphicFramePr>
        <p:xfrm>
          <a:off x="1177875" y="3784424"/>
          <a:ext cx="3000000" cy="3000000"/>
        </p:xfrm>
        <a:graphic>
          <a:graphicData uri="http://schemas.openxmlformats.org/drawingml/2006/table">
            <a:tbl>
              <a:tblPr bandRow="1">
                <a:noFill/>
                <a:tableStyleId>{FAEE6C6C-321E-4E4F-A754-BCF26006E713}</a:tableStyleId>
              </a:tblPr>
              <a:tblGrid>
                <a:gridCol w="2723350"/>
                <a:gridCol w="4399675"/>
                <a:gridCol w="2067475"/>
                <a:gridCol w="3535625"/>
                <a:gridCol w="2799600"/>
              </a:tblGrid>
              <a:tr h="11474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Consensus Basis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Core Therapeutic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Nutrition Levers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 Considerations</a:t>
                      </a:r>
                      <a:endParaRPr/>
                    </a:p>
                  </a:txBody>
                  <a:tcPr marT="12700" marB="12700" marR="12700" marL="12700" anchor="ctr"/>
                </a:tc>
              </a:tr>
              <a:tr h="1147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National 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DRIs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LDL-C reduction, BP control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Limit saturated fat; emphasize unsaturated fats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Cultural fat sources (oils vs animal fats)</a:t>
                      </a:r>
                      <a:endParaRPr/>
                    </a:p>
                  </a:txBody>
                  <a:tcPr marT="12700" marB="12700" marR="12700" marL="12700" anchor="ctr"/>
                </a:tc>
              </a:tr>
              <a:tr h="1147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Consensus Recommendations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American Heart Association / American College of Cardiology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LDL, non-HDL, BP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DASH or Mediterranean patterns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Sodium sensitivity, cooking habits</a:t>
                      </a:r>
                      <a:endParaRPr/>
                    </a:p>
                  </a:txBody>
                  <a:tcPr marT="12700" marB="12700" marR="12700" marL="12700" anchor="ctr"/>
                </a:tc>
              </a:tr>
              <a:tr h="1147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Meta-analyses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ASCVD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Soluble fiber (5–10 g/day), plant sterols, omega-3s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Supplement tolerance, budget</a:t>
                      </a:r>
                      <a:endParaRPr/>
                    </a:p>
                  </a:txBody>
                  <a:tcPr marT="12700" marB="12700" marR="12700" marL="12700" anchor="ctr"/>
                </a:tc>
              </a:tr>
              <a:tr h="1147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AHA/ACC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Lipids, BP, weight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Iterate fat/fiber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Medication interactions (statins)</a:t>
                      </a:r>
                      <a:endParaRPr/>
                    </a:p>
                  </a:txBody>
                  <a:tcPr marT="12700" marB="12700" marR="12700" marL="12700" anchor="ctr"/>
                </a:tc>
              </a:tr>
            </a:tbl>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10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18" name="Google Shape;1118;p106"/>
          <p:cNvGrpSpPr/>
          <p:nvPr/>
        </p:nvGrpSpPr>
        <p:grpSpPr>
          <a:xfrm>
            <a:off x="-528013" y="-8"/>
            <a:ext cx="19048349" cy="3086115"/>
            <a:chOff x="-1" y="-1"/>
            <a:chExt cx="19048347" cy="3086114"/>
          </a:xfrm>
        </p:grpSpPr>
        <p:sp>
          <p:nvSpPr>
            <p:cNvPr id="1119" name="Google Shape;1119;p106"/>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20" name="Google Shape;1120;p106"/>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21" name="Google Shape;1121;p106"/>
          <p:cNvSpPr txBox="1"/>
          <p:nvPr/>
        </p:nvSpPr>
        <p:spPr>
          <a:xfrm>
            <a:off x="1491530" y="1146277"/>
            <a:ext cx="17619514" cy="963532"/>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Hypertension</a:t>
            </a:r>
            <a:endParaRPr/>
          </a:p>
        </p:txBody>
      </p:sp>
      <p:sp>
        <p:nvSpPr>
          <p:cNvPr id="1122" name="Google Shape;1122;p10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23" name="Google Shape;1123;p106"/>
          <p:cNvGraphicFramePr/>
          <p:nvPr/>
        </p:nvGraphicFramePr>
        <p:xfrm>
          <a:off x="2000250" y="3746498"/>
          <a:ext cx="3000000" cy="3000000"/>
        </p:xfrm>
        <a:graphic>
          <a:graphicData uri="http://schemas.openxmlformats.org/drawingml/2006/table">
            <a:tbl>
              <a:tblPr bandRow="1">
                <a:noFill/>
                <a:tableStyleId>{FAEE6C6C-321E-4E4F-A754-BCF26006E713}</a:tableStyleId>
              </a:tblPr>
              <a:tblGrid>
                <a:gridCol w="2487975"/>
                <a:gridCol w="2477475"/>
                <a:gridCol w="2374650"/>
                <a:gridCol w="3989200"/>
                <a:gridCol w="2759375"/>
              </a:tblGrid>
              <a:tr h="1221425">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Consensus Basis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Core Therapeutic Targets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Nutrition Levers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 Considerations</a:t>
                      </a:r>
                      <a:endParaRPr/>
                    </a:p>
                  </a:txBody>
                  <a:tcPr marT="12700" marB="12700" marR="12700" marL="12700" anchor="ctr"/>
                </a:tc>
              </a:tr>
              <a:tr h="1221425">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National Guidelines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DRIs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BP reduction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Sodium ≤2,300 mg/day (or lower if appropriate)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Processed food reliance</a:t>
                      </a:r>
                      <a:endParaRPr/>
                    </a:p>
                  </a:txBody>
                  <a:tcPr marT="12700" marB="12700" marR="12700" marL="12700" anchor="ctr"/>
                </a:tc>
              </a:tr>
              <a:tr h="1221425">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Consensus Recommendations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American Heart Association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BP &lt;130/80 (individualized)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DASH eating pattern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Cultural seasoning practices</a:t>
                      </a:r>
                      <a:endParaRPr/>
                    </a:p>
                  </a:txBody>
                  <a:tcPr marT="12700" marB="12700" marR="12700" marL="12700" anchor="ctr"/>
                </a:tc>
              </a:tr>
              <a:tr h="1221425">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RCTs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Lower systolic/diastolic BP</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Potassium-rich foods (if safe), weight loss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CKD risk, medication use</a:t>
                      </a:r>
                      <a:endParaRPr/>
                    </a:p>
                  </a:txBody>
                  <a:tcPr marT="12700" marB="12700" marR="12700" marL="12700" anchor="ctr"/>
                </a:tc>
              </a:tr>
              <a:tr h="788000">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AHA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Home BP readings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Gradual sodium reduction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Adherence feasibility</a:t>
                      </a:r>
                      <a:endParaRPr/>
                    </a:p>
                  </a:txBody>
                  <a:tcPr marT="12700" marB="12700" marR="12700" marL="12700" anchor="ctr"/>
                </a:tc>
              </a:tr>
            </a:tbl>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7" name="Shape 1127"/>
        <p:cNvGrpSpPr/>
        <p:nvPr/>
      </p:nvGrpSpPr>
      <p:grpSpPr>
        <a:xfrm>
          <a:off x="0" y="0"/>
          <a:ext cx="0" cy="0"/>
          <a:chOff x="0" y="0"/>
          <a:chExt cx="0" cy="0"/>
        </a:xfrm>
      </p:grpSpPr>
      <p:sp>
        <p:nvSpPr>
          <p:cNvPr id="1128" name="Google Shape;1128;p10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29" name="Google Shape;1129;p107"/>
          <p:cNvGrpSpPr/>
          <p:nvPr/>
        </p:nvGrpSpPr>
        <p:grpSpPr>
          <a:xfrm>
            <a:off x="-528013" y="-8"/>
            <a:ext cx="19048349" cy="3086115"/>
            <a:chOff x="-1" y="-1"/>
            <a:chExt cx="19048347" cy="3086114"/>
          </a:xfrm>
        </p:grpSpPr>
        <p:sp>
          <p:nvSpPr>
            <p:cNvPr id="1130" name="Google Shape;1130;p107"/>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31" name="Google Shape;1131;p107"/>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32" name="Google Shape;1132;p107"/>
          <p:cNvSpPr txBox="1"/>
          <p:nvPr/>
        </p:nvSpPr>
        <p:spPr>
          <a:xfrm>
            <a:off x="1389930" y="585032"/>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Gastrointestinal Disorders (IBS, Constipation, Dysbiosis)</a:t>
            </a:r>
            <a:endParaRPr/>
          </a:p>
        </p:txBody>
      </p:sp>
      <p:sp>
        <p:nvSpPr>
          <p:cNvPr id="1133" name="Google Shape;1133;p10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34" name="Google Shape;1134;p107"/>
          <p:cNvGraphicFramePr/>
          <p:nvPr/>
        </p:nvGraphicFramePr>
        <p:xfrm>
          <a:off x="2172540" y="3492498"/>
          <a:ext cx="3000000" cy="3000000"/>
        </p:xfrm>
        <a:graphic>
          <a:graphicData uri="http://schemas.openxmlformats.org/drawingml/2006/table">
            <a:tbl>
              <a:tblPr bandRow="1">
                <a:noFill/>
                <a:tableStyleId>{FAEE6C6C-321E-4E4F-A754-BCF26006E713}</a:tableStyleId>
              </a:tblPr>
              <a:tblGrid>
                <a:gridCol w="2209650"/>
                <a:gridCol w="3126750"/>
                <a:gridCol w="2443450"/>
                <a:gridCol w="3416825"/>
                <a:gridCol w="2450575"/>
              </a:tblGrid>
              <a:tr h="1317650">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Guideline / Consensus Basis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Core Therapeutic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Evidence-Based Nutrition Levers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Personalization Considerations</a:t>
                      </a:r>
                      <a:endParaRPr/>
                    </a:p>
                  </a:txBody>
                  <a:tcPr marT="12700" marB="12700" marR="12700" marL="12700" anchor="ctr"/>
                </a:tc>
              </a:tr>
              <a:tr h="1317650">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National 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DRIs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Bowel regularity, symptom relief</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Fiber and hydration adequacy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Baseline GI tolerance</a:t>
                      </a:r>
                      <a:endParaRPr/>
                    </a:p>
                  </a:txBody>
                  <a:tcPr marT="12700" marB="12700" marR="12700" marL="12700" anchor="ctr"/>
                </a:tc>
              </a:tr>
              <a:tr h="1317650">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Consensus Recommendations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American Gastroenterological Association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Symptom control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Low-FODMAP short-term with reintroduction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Cultural food compatibility</a:t>
                      </a:r>
                      <a:endParaRPr/>
                    </a:p>
                  </a:txBody>
                  <a:tcPr marT="12700" marB="12700" marR="12700" marL="12700" anchor="ctr"/>
                </a:tc>
              </a:tr>
              <a:tr h="1317650">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RCTs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Improve stool form, reduce pain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Soluble fiber (psyllium); targeted probiotics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Avoid over-restriction</a:t>
                      </a:r>
                      <a:endParaRPr/>
                    </a:p>
                  </a:txBody>
                  <a:tcPr marT="12700" marB="12700" marR="12700" marL="12700" anchor="ctr"/>
                </a:tc>
              </a:tr>
              <a:tr h="850100">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Monitoring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AGA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Stool frequency, pain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Reintroduce tolerated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Long-term diet diversity</a:t>
                      </a:r>
                      <a:endParaRPr/>
                    </a:p>
                  </a:txBody>
                  <a:tcPr marT="12700" marB="12700" marR="12700" marL="12700" anchor="ctr"/>
                </a:tc>
              </a:tr>
            </a:tbl>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8" name="Shape 1138"/>
        <p:cNvGrpSpPr/>
        <p:nvPr/>
      </p:nvGrpSpPr>
      <p:grpSpPr>
        <a:xfrm>
          <a:off x="0" y="0"/>
          <a:ext cx="0" cy="0"/>
          <a:chOff x="0" y="0"/>
          <a:chExt cx="0" cy="0"/>
        </a:xfrm>
      </p:grpSpPr>
      <p:sp>
        <p:nvSpPr>
          <p:cNvPr id="1139" name="Google Shape;1139;p10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40" name="Google Shape;1140;p108"/>
          <p:cNvGrpSpPr/>
          <p:nvPr/>
        </p:nvGrpSpPr>
        <p:grpSpPr>
          <a:xfrm>
            <a:off x="-528013" y="-8"/>
            <a:ext cx="19048349" cy="3086115"/>
            <a:chOff x="-1" y="-1"/>
            <a:chExt cx="19048347" cy="3086114"/>
          </a:xfrm>
        </p:grpSpPr>
        <p:sp>
          <p:nvSpPr>
            <p:cNvPr id="1141" name="Google Shape;1141;p108"/>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42" name="Google Shape;1142;p108"/>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43" name="Google Shape;1143;p108"/>
          <p:cNvSpPr txBox="1"/>
          <p:nvPr/>
        </p:nvSpPr>
        <p:spPr>
          <a:xfrm>
            <a:off x="1389925" y="585025"/>
            <a:ext cx="16656000" cy="2216400"/>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Hormonal &amp; Endocrine Disorders (PCOS, Thyroid, Adrenal)</a:t>
            </a:r>
            <a:endParaRPr/>
          </a:p>
        </p:txBody>
      </p:sp>
      <p:sp>
        <p:nvSpPr>
          <p:cNvPr id="1144" name="Google Shape;1144;p10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45" name="Google Shape;1145;p108"/>
          <p:cNvGraphicFramePr/>
          <p:nvPr/>
        </p:nvGraphicFramePr>
        <p:xfrm>
          <a:off x="1489075" y="3403424"/>
          <a:ext cx="3000000" cy="3000000"/>
        </p:xfrm>
        <a:graphic>
          <a:graphicData uri="http://schemas.openxmlformats.org/drawingml/2006/table">
            <a:tbl>
              <a:tblPr bandRow="1">
                <a:noFill/>
                <a:tableStyleId>{FAEE6C6C-321E-4E4F-A754-BCF26006E713}</a:tableStyleId>
              </a:tblPr>
              <a:tblGrid>
                <a:gridCol w="2433125"/>
                <a:gridCol w="2423025"/>
                <a:gridCol w="3624175"/>
                <a:gridCol w="4016800"/>
                <a:gridCol w="2698325"/>
              </a:tblGrid>
              <a:tr h="12039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Consensus Basis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Core Therapeutic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Nutrition Levers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 Considerations</a:t>
                      </a:r>
                      <a:endParaRPr/>
                    </a:p>
                  </a:txBody>
                  <a:tcPr marT="12700" marB="12700" marR="12700" marL="12700" anchor="ctr"/>
                </a:tc>
              </a:tr>
              <a:tr h="1203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National 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DRIs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Hormone support, metabolic health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Balanced macronutrients, micronutrient adequacy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Energy needs, stress</a:t>
                      </a:r>
                      <a:endParaRPr/>
                    </a:p>
                  </a:txBody>
                  <a:tcPr marT="12700" marB="12700" marR="12700" marL="12700" anchor="ctr"/>
                </a:tc>
              </a:tr>
              <a:tr h="1203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Consensus Recommendations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Endocrine Society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Improve insulin sensitivity, symptom control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Weight-neutral or loss-supportive strategies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Menstrual status, meds</a:t>
                      </a:r>
                      <a:endParaRPr/>
                    </a:p>
                  </a:txBody>
                  <a:tcPr marT="12700" marB="12700" marR="12700" marL="12700" anchor="ctr"/>
                </a:tc>
              </a:tr>
              <a:tr h="1203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inflammation, insulin resistance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Adequate protein; anti-inflammatory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GI tolerance, preferences</a:t>
                      </a:r>
                      <a:endParaRPr/>
                    </a:p>
                  </a:txBody>
                  <a:tcPr marT="12700" marB="12700" marR="12700" marL="12700" anchor="ctr"/>
                </a:tc>
              </a:tr>
              <a:tr h="1203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Endocrine 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Labs (TSH, insulin, lipids)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Adjust intake accordingly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unnecessary restriction</a:t>
                      </a:r>
                      <a:endParaRPr/>
                    </a:p>
                  </a:txBody>
                  <a:tcPr marT="12700" marB="12700" marR="12700" marL="12700" anchor="ctr"/>
                </a:tc>
              </a:tr>
            </a:tbl>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
        <p:nvSpPr>
          <p:cNvPr id="1150" name="Google Shape;1150;p10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51" name="Google Shape;1151;p109"/>
          <p:cNvGrpSpPr/>
          <p:nvPr/>
        </p:nvGrpSpPr>
        <p:grpSpPr>
          <a:xfrm>
            <a:off x="-528013" y="-8"/>
            <a:ext cx="19048349" cy="3086115"/>
            <a:chOff x="-1" y="-1"/>
            <a:chExt cx="19048347" cy="3086114"/>
          </a:xfrm>
        </p:grpSpPr>
        <p:sp>
          <p:nvSpPr>
            <p:cNvPr id="1152" name="Google Shape;1152;p109"/>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53" name="Google Shape;1153;p109"/>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54" name="Google Shape;1154;p109"/>
          <p:cNvSpPr txBox="1"/>
          <p:nvPr/>
        </p:nvSpPr>
        <p:spPr>
          <a:xfrm>
            <a:off x="1389930" y="585032"/>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Autoimmune / Chronic Inflammatory Conditions</a:t>
            </a:r>
            <a:endParaRPr/>
          </a:p>
        </p:txBody>
      </p:sp>
      <p:sp>
        <p:nvSpPr>
          <p:cNvPr id="1155" name="Google Shape;1155;p10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56" name="Google Shape;1156;p109"/>
          <p:cNvGraphicFramePr/>
          <p:nvPr/>
        </p:nvGraphicFramePr>
        <p:xfrm>
          <a:off x="1539875" y="3651074"/>
          <a:ext cx="3000000" cy="3000000"/>
        </p:xfrm>
        <a:graphic>
          <a:graphicData uri="http://schemas.openxmlformats.org/drawingml/2006/table">
            <a:tbl>
              <a:tblPr bandRow="1">
                <a:noFill/>
                <a:tableStyleId>{FAEE6C6C-321E-4E4F-A754-BCF26006E713}</a:tableStyleId>
              </a:tblPr>
              <a:tblGrid>
                <a:gridCol w="2668200"/>
                <a:gridCol w="2657175"/>
                <a:gridCol w="3776450"/>
                <a:gridCol w="3147100"/>
                <a:gridCol w="2959325"/>
              </a:tblGrid>
              <a:tr h="1202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Consensus Basis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Core Therapeutic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Nutrition Levers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 Considerations</a:t>
                      </a:r>
                      <a:endParaRPr/>
                    </a:p>
                  </a:txBody>
                  <a:tcPr marT="12700" marB="12700" marR="12700" marL="12700" anchor="ctr"/>
                </a:tc>
              </a:tr>
              <a:tr h="1202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National 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DRIs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inflammation, prevent deficiencies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Nutrient density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 sensitivities</a:t>
                      </a:r>
                      <a:endParaRPr/>
                    </a:p>
                  </a:txBody>
                  <a:tcPr marT="12700" marB="12700" marR="12700" marL="12700" anchor="ctr"/>
                </a:tc>
              </a:tr>
              <a:tr h="1202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Consensus Recommendations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Disease-specific societies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Symptom management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 dietary patterns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Flare vs remission</a:t>
                      </a:r>
                      <a:endParaRPr/>
                    </a:p>
                  </a:txBody>
                  <a:tcPr marT="12700" marB="12700" marR="12700" marL="12700" anchor="ctr"/>
                </a:tc>
              </a:tr>
              <a:tr h="1202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Systematic reviews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inflammatory markers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Omega-3s, polyphenol-rich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Supplement safety</a:t>
                      </a:r>
                      <a:endParaRPr/>
                    </a:p>
                  </a:txBody>
                  <a:tcPr marT="12700" marB="12700" marR="12700" marL="12700" anchor="ctr"/>
                </a:tc>
              </a:tr>
              <a:tr h="7758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Clinical standards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CRP, 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Liberalize diet when stable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Quality of life</a:t>
                      </a:r>
                      <a:endParaRPr/>
                    </a:p>
                  </a:txBody>
                  <a:tcPr marT="12700" marB="12700" marR="12700" marL="12700" anchor="ctr"/>
                </a:tc>
              </a:tr>
            </a:tbl>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11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62" name="Google Shape;1162;p110"/>
          <p:cNvGrpSpPr/>
          <p:nvPr/>
        </p:nvGrpSpPr>
        <p:grpSpPr>
          <a:xfrm>
            <a:off x="-528013" y="-8"/>
            <a:ext cx="19048349" cy="3086115"/>
            <a:chOff x="-1" y="-1"/>
            <a:chExt cx="19048347" cy="3086114"/>
          </a:xfrm>
        </p:grpSpPr>
        <p:sp>
          <p:nvSpPr>
            <p:cNvPr id="1163" name="Google Shape;1163;p110"/>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64" name="Google Shape;1164;p110"/>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65" name="Google Shape;1165;p110"/>
          <p:cNvSpPr txBox="1"/>
          <p:nvPr/>
        </p:nvSpPr>
        <p:spPr>
          <a:xfrm>
            <a:off x="1415330" y="1061282"/>
            <a:ext cx="17619514" cy="9635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Obesity / Metabolic Syndrome</a:t>
            </a:r>
            <a:endParaRPr/>
          </a:p>
        </p:txBody>
      </p:sp>
      <p:sp>
        <p:nvSpPr>
          <p:cNvPr id="1166" name="Google Shape;1166;p11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67" name="Google Shape;1167;p110"/>
          <p:cNvGraphicFramePr/>
          <p:nvPr/>
        </p:nvGraphicFramePr>
        <p:xfrm>
          <a:off x="1951930" y="3568698"/>
          <a:ext cx="3000000" cy="3000000"/>
        </p:xfrm>
        <a:graphic>
          <a:graphicData uri="http://schemas.openxmlformats.org/drawingml/2006/table">
            <a:tbl>
              <a:tblPr bandRow="1">
                <a:noFill/>
                <a:tableStyleId>{FAEE6C6C-321E-4E4F-A754-BCF26006E713}</a:tableStyleId>
              </a:tblPr>
              <a:tblGrid>
                <a:gridCol w="2460850"/>
                <a:gridCol w="2600825"/>
                <a:gridCol w="3455525"/>
                <a:gridCol w="3137675"/>
                <a:gridCol w="2729250"/>
              </a:tblGrid>
              <a:tr h="13178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Consensus Basis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Core Therapeutic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Nutrition Levers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 Considerations</a:t>
                      </a:r>
                      <a:endParaRPr/>
                    </a:p>
                  </a:txBody>
                  <a:tcPr marT="12700" marB="12700" marR="12700" marL="12700" anchor="ctr"/>
                </a:tc>
              </a:tr>
              <a:tr h="13178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National 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DRIs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 reduction, metabolic improvement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Energy balance, nutrient adequacy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History of dieting</a:t>
                      </a:r>
                      <a:endParaRPr/>
                    </a:p>
                  </a:txBody>
                  <a:tcPr marT="12700" marB="12700" marR="12700" marL="12700" anchor="ctr"/>
                </a:tc>
              </a:tr>
              <a:tr h="13178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Consensus Recommendations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USPSTF; professional societies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5–10% weight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Structured eating patterns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 stigma sensitivity</a:t>
                      </a:r>
                      <a:endParaRPr/>
                    </a:p>
                  </a:txBody>
                  <a:tcPr marT="12700" marB="12700" marR="12700" marL="12700" anchor="ctr"/>
                </a:tc>
              </a:tr>
              <a:tr h="13178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Improve insulin resistance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adequacy, fiber, meal structure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Sustainability</a:t>
                      </a:r>
                      <a:endParaRPr/>
                    </a:p>
                  </a:txBody>
                  <a:tcPr marT="12700" marB="12700" marR="12700" marL="12700" anchor="ctr"/>
                </a:tc>
              </a:tr>
              <a:tr h="850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USPSTF</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 waist,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Adjust pace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Behavior readiness</a:t>
                      </a:r>
                      <a:endParaRPr/>
                    </a:p>
                  </a:txBody>
                  <a:tcPr marT="12700" marB="12700" marR="12700" marL="12700" anchor="ctr"/>
                </a:tc>
              </a:tr>
            </a:tbl>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sp>
        <p:nvSpPr>
          <p:cNvPr id="1172" name="Google Shape;1172;p11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73" name="Google Shape;1173;p111"/>
          <p:cNvGrpSpPr/>
          <p:nvPr/>
        </p:nvGrpSpPr>
        <p:grpSpPr>
          <a:xfrm>
            <a:off x="-528013" y="-8"/>
            <a:ext cx="19048349" cy="3086115"/>
            <a:chOff x="-1" y="-1"/>
            <a:chExt cx="19048347" cy="3086114"/>
          </a:xfrm>
        </p:grpSpPr>
        <p:sp>
          <p:nvSpPr>
            <p:cNvPr id="1174" name="Google Shape;1174;p111"/>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75" name="Google Shape;1175;p111"/>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76" name="Google Shape;1176;p111"/>
          <p:cNvSpPr txBox="1"/>
          <p:nvPr/>
        </p:nvSpPr>
        <p:spPr>
          <a:xfrm>
            <a:off x="1364530" y="670025"/>
            <a:ext cx="17619600" cy="2216400"/>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Diabetes Type 2 </a:t>
            </a:r>
            <a:endParaRPr b="0" i="0" sz="6900" u="none" cap="none" strike="noStrike">
              <a:solidFill>
                <a:srgbClr val="FFFFFF"/>
              </a:solidFill>
              <a:latin typeface="Poppins"/>
              <a:ea typeface="Poppins"/>
              <a:cs typeface="Poppins"/>
              <a:sym typeface="Poppins"/>
            </a:endParaRPr>
          </a:p>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with Labs</a:t>
            </a:r>
            <a:endParaRPr/>
          </a:p>
        </p:txBody>
      </p:sp>
      <p:sp>
        <p:nvSpPr>
          <p:cNvPr id="1177" name="Google Shape;1177;p11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78" name="Google Shape;1178;p111"/>
          <p:cNvGraphicFramePr/>
          <p:nvPr/>
        </p:nvGraphicFramePr>
        <p:xfrm>
          <a:off x="1878534" y="3776348"/>
          <a:ext cx="3000000" cy="3000000"/>
        </p:xfrm>
        <a:graphic>
          <a:graphicData uri="http://schemas.openxmlformats.org/drawingml/2006/table">
            <a:tbl>
              <a:tblPr bandRow="1">
                <a:noFill/>
                <a:tableStyleId>{FAEE6C6C-321E-4E4F-A754-BCF26006E713}</a:tableStyleId>
              </a:tblPr>
              <a:tblGrid>
                <a:gridCol w="3082175"/>
                <a:gridCol w="2426800"/>
                <a:gridCol w="2648375"/>
                <a:gridCol w="6373600"/>
              </a:tblGrid>
              <a:tr h="11397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2564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 A1c, postprandial hyperglycemia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A1c 8.2%; fasting glucose 155 mg/dL; TG 220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ADA consensus; RCTs on fiber/carbohydrate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Maintain cultural carbs; reduce refined grains; ≥30 g/day fiber (legumes, vegetables); protein with meals; weight-neutral approach; monitor A1c</a:t>
                      </a:r>
                      <a:endParaRPr/>
                    </a:p>
                  </a:txBody>
                  <a:tcPr marT="12700" marB="12700" marR="12700" marL="12700" anchor="ctr"/>
                </a:tc>
              </a:tr>
              <a:tr h="1833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Insulin resistance with normal fasting glucose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Fasting insulin ↑; HOMA-IR ↑; A1c 5.9%</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ADA; metabolic syndrome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Lower glycemic load; balanced macronutrients; meal timing consistency; physical activity support</a:t>
                      </a:r>
                      <a:endParaRPr/>
                    </a:p>
                  </a:txBody>
                  <a:tcPr marT="12700" marB="12700" marR="12700" marL="12700" anchor="ctr"/>
                </a:tc>
              </a:tr>
            </a:tbl>
          </a:graphicData>
        </a:graphic>
      </p:graphicFrame>
      <p:sp>
        <p:nvSpPr>
          <p:cNvPr id="1179" name="Google Shape;1179;p111"/>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
        <p:nvSpPr>
          <p:cNvPr id="1184" name="Google Shape;1184;p11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85" name="Google Shape;1185;p112"/>
          <p:cNvGrpSpPr/>
          <p:nvPr/>
        </p:nvGrpSpPr>
        <p:grpSpPr>
          <a:xfrm>
            <a:off x="-528013" y="-8"/>
            <a:ext cx="19048349" cy="3086115"/>
            <a:chOff x="-1" y="-1"/>
            <a:chExt cx="19048347" cy="3086114"/>
          </a:xfrm>
        </p:grpSpPr>
        <p:sp>
          <p:nvSpPr>
            <p:cNvPr id="1186" name="Google Shape;1186;p112"/>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87" name="Google Shape;1187;p112"/>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88" name="Google Shape;1188;p112"/>
          <p:cNvSpPr txBox="1"/>
          <p:nvPr/>
        </p:nvSpPr>
        <p:spPr>
          <a:xfrm>
            <a:off x="136453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Cardiovascular Disease / Dyslipidemia with Labs</a:t>
            </a:r>
            <a:endParaRPr/>
          </a:p>
        </p:txBody>
      </p:sp>
      <p:sp>
        <p:nvSpPr>
          <p:cNvPr id="1189" name="Google Shape;1189;p11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90" name="Google Shape;1190;p112"/>
          <p:cNvGraphicFramePr/>
          <p:nvPr/>
        </p:nvGraphicFramePr>
        <p:xfrm>
          <a:off x="1673338" y="3668398"/>
          <a:ext cx="3000000" cy="3000000"/>
        </p:xfrm>
        <a:graphic>
          <a:graphicData uri="http://schemas.openxmlformats.org/drawingml/2006/table">
            <a:tbl>
              <a:tblPr bandRow="1">
                <a:noFill/>
                <a:tableStyleId>{FAEE6C6C-321E-4E4F-A754-BCF26006E713}</a:tableStyleId>
              </a:tblPr>
              <a:tblGrid>
                <a:gridCol w="3158175"/>
                <a:gridCol w="1997525"/>
                <a:gridCol w="3749475"/>
                <a:gridCol w="6036150"/>
              </a:tblGrid>
              <a:tr h="1908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944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 LDL-C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LDL-C 168 mg/dL; non-HDL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AHA/ACC; soluble fiber &amp; plant sterol meta-analyses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Mediterranean-style pattern; saturated fat &lt;10%; soluble fiber 5–10 g/day; plant sterols if tolerated</a:t>
                      </a:r>
                      <a:endParaRPr/>
                    </a:p>
                  </a:txBody>
                  <a:tcPr marT="12700" marB="12700" marR="12700" marL="12700" anchor="ctr"/>
                </a:tc>
              </a:tr>
              <a:tr h="19084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Hypertriglyceridemia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TG 280 mg/dL; HDL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AHA/ACC; omega-3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refined carbs/alcohol; increase omega-3–rich foods; weight management</a:t>
                      </a:r>
                      <a:endParaRPr/>
                    </a:p>
                  </a:txBody>
                  <a:tcPr marT="12700" marB="12700" marR="12700" marL="12700" anchor="ctr"/>
                </a:tc>
              </a:tr>
            </a:tbl>
          </a:graphicData>
        </a:graphic>
      </p:graphicFrame>
      <p:sp>
        <p:nvSpPr>
          <p:cNvPr id="1191" name="Google Shape;1191;p112"/>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sp>
        <p:nvSpPr>
          <p:cNvPr id="1196" name="Google Shape;1196;p11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97" name="Google Shape;1197;p113"/>
          <p:cNvGrpSpPr/>
          <p:nvPr/>
        </p:nvGrpSpPr>
        <p:grpSpPr>
          <a:xfrm>
            <a:off x="-528013" y="-8"/>
            <a:ext cx="19048349" cy="3086115"/>
            <a:chOff x="-1" y="-1"/>
            <a:chExt cx="19048347" cy="3086114"/>
          </a:xfrm>
        </p:grpSpPr>
        <p:sp>
          <p:nvSpPr>
            <p:cNvPr id="1198" name="Google Shape;1198;p113"/>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99" name="Google Shape;1199;p113"/>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00" name="Google Shape;1200;p113"/>
          <p:cNvSpPr txBox="1"/>
          <p:nvPr/>
        </p:nvSpPr>
        <p:spPr>
          <a:xfrm>
            <a:off x="136453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Cardiovascular Disease / Dyslipidemia with Labs</a:t>
            </a:r>
            <a:endParaRPr/>
          </a:p>
        </p:txBody>
      </p:sp>
      <p:sp>
        <p:nvSpPr>
          <p:cNvPr id="1201" name="Google Shape;1201;p11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02" name="Google Shape;1202;p113"/>
          <p:cNvGraphicFramePr/>
          <p:nvPr/>
        </p:nvGraphicFramePr>
        <p:xfrm>
          <a:off x="2476500" y="3606798"/>
          <a:ext cx="3000000" cy="3000000"/>
        </p:xfrm>
        <a:graphic>
          <a:graphicData uri="http://schemas.openxmlformats.org/drawingml/2006/table">
            <a:tbl>
              <a:tblPr bandRow="1">
                <a:noFill/>
                <a:tableStyleId>{FAEE6C6C-321E-4E4F-A754-BCF26006E713}</a:tableStyleId>
              </a:tblPr>
              <a:tblGrid>
                <a:gridCol w="1864600"/>
                <a:gridCol w="1997525"/>
                <a:gridCol w="3749475"/>
                <a:gridCol w="6036150"/>
              </a:tblGrid>
              <a:tr h="1908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944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 LDL-C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LDL-C 168 mg/dL; non-HDL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AHA/ACC; soluble fiber &amp; plant sterol meta-analyses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Mediterranean-style pattern; saturated fat &lt;10%; soluble fiber 5–10 g/day; plant sterols if tolerated</a:t>
                      </a:r>
                      <a:endParaRPr/>
                    </a:p>
                  </a:txBody>
                  <a:tcPr marT="12700" marB="12700" marR="12700" marL="12700" anchor="ctr"/>
                </a:tc>
              </a:tr>
              <a:tr h="19084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Hypertriglyceridemia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TG 280 mg/dL; HDL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AHA/ACC; omega-3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refined carbs/alcohol; increase omega-3–rich foods; weight management</a:t>
                      </a:r>
                      <a:endParaRPr/>
                    </a:p>
                  </a:txBody>
                  <a:tcPr marT="12700" marB="12700" marR="12700" marL="12700" anchor="ctr"/>
                </a:tc>
              </a:tr>
            </a:tbl>
          </a:graphicData>
        </a:graphic>
      </p:graphicFrame>
      <p:sp>
        <p:nvSpPr>
          <p:cNvPr id="1203" name="Google Shape;1203;p113"/>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11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09" name="Google Shape;1209;p114"/>
          <p:cNvGrpSpPr/>
          <p:nvPr/>
        </p:nvGrpSpPr>
        <p:grpSpPr>
          <a:xfrm>
            <a:off x="-528013" y="-8"/>
            <a:ext cx="19048349" cy="3086115"/>
            <a:chOff x="-1" y="-1"/>
            <a:chExt cx="19048347" cy="3086114"/>
          </a:xfrm>
        </p:grpSpPr>
        <p:sp>
          <p:nvSpPr>
            <p:cNvPr id="1210" name="Google Shape;1210;p114"/>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11" name="Google Shape;1211;p114"/>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12" name="Google Shape;1212;p114"/>
          <p:cNvSpPr txBox="1"/>
          <p:nvPr/>
        </p:nvSpPr>
        <p:spPr>
          <a:xfrm>
            <a:off x="136453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Hypertension </a:t>
            </a:r>
            <a:endParaRPr/>
          </a:p>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with Labs</a:t>
            </a:r>
            <a:endParaRPr/>
          </a:p>
        </p:txBody>
      </p:sp>
      <p:sp>
        <p:nvSpPr>
          <p:cNvPr id="1213" name="Google Shape;1213;p11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14" name="Google Shape;1214;p114"/>
          <p:cNvGraphicFramePr/>
          <p:nvPr/>
        </p:nvGraphicFramePr>
        <p:xfrm>
          <a:off x="1962942" y="3867148"/>
          <a:ext cx="3000000" cy="3000000"/>
        </p:xfrm>
        <a:graphic>
          <a:graphicData uri="http://schemas.openxmlformats.org/drawingml/2006/table">
            <a:tbl>
              <a:tblPr bandRow="1">
                <a:noFill/>
                <a:tableStyleId>{FAEE6C6C-321E-4E4F-A754-BCF26006E713}</a:tableStyleId>
              </a:tblPr>
              <a:tblGrid>
                <a:gridCol w="2241925"/>
                <a:gridCol w="2984900"/>
                <a:gridCol w="2390175"/>
                <a:gridCol w="6745100"/>
              </a:tblGrid>
              <a:tr h="18523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8523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Stage 1 hypertension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BP 138/86 mmHg; sodium intake high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DASH trials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DASH pattern; gradual sodium reduction; potassium-rich foods if renal function normal</a:t>
                      </a:r>
                      <a:endParaRPr/>
                    </a:p>
                  </a:txBody>
                  <a:tcPr marT="12700" marB="12700" marR="12700" marL="12700" anchor="ctr"/>
                </a:tc>
              </a:tr>
              <a:tr h="18523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Hypertension with CKD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BP elevated; eGFR borderline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AHA; nephrology consensus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 sodium; cautious potassium; individualized protein intake</a:t>
                      </a:r>
                      <a:endParaRPr/>
                    </a:p>
                  </a:txBody>
                  <a:tcPr marT="12700" marB="12700" marR="12700" marL="12700" anchor="ctr"/>
                </a:tc>
              </a:tr>
            </a:tbl>
          </a:graphicData>
        </a:graphic>
      </p:graphicFrame>
      <p:sp>
        <p:nvSpPr>
          <p:cNvPr id="1215" name="Google Shape;1215;p114"/>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6" name="Google Shape;156;p11"/>
          <p:cNvSpPr txBox="1"/>
          <p:nvPr/>
        </p:nvSpPr>
        <p:spPr>
          <a:xfrm>
            <a:off x="11009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Core Functional Laboratory Markers &amp; Optimal Ranges</a:t>
            </a:r>
            <a:endParaRPr/>
          </a:p>
        </p:txBody>
      </p:sp>
      <p:sp>
        <p:nvSpPr>
          <p:cNvPr id="157" name="Google Shape;157;p1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8" name="Google Shape;158;p11"/>
          <p:cNvSpPr txBox="1"/>
          <p:nvPr/>
        </p:nvSpPr>
        <p:spPr>
          <a:xfrm>
            <a:off x="6442378" y="3357698"/>
            <a:ext cx="4630918"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Kidney &amp; Electrolyte Balance</a:t>
            </a:r>
            <a:endParaRPr/>
          </a:p>
        </p:txBody>
      </p:sp>
      <p:graphicFrame>
        <p:nvGraphicFramePr>
          <p:cNvPr id="159" name="Google Shape;159;p11"/>
          <p:cNvGraphicFramePr/>
          <p:nvPr/>
        </p:nvGraphicFramePr>
        <p:xfrm>
          <a:off x="2821281" y="4478963"/>
          <a:ext cx="3000000" cy="3000000"/>
        </p:xfrm>
        <a:graphic>
          <a:graphicData uri="http://schemas.openxmlformats.org/drawingml/2006/table">
            <a:tbl>
              <a:tblPr bandRow="1">
                <a:noFill/>
                <a:tableStyleId>{FAEE6C6C-321E-4E4F-A754-BCF26006E713}</a:tableStyleId>
              </a:tblPr>
              <a:tblGrid>
                <a:gridCol w="2546400"/>
                <a:gridCol w="4518325"/>
                <a:gridCol w="5285025"/>
              </a:tblGrid>
              <a:tr h="12334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Insight</a:t>
                      </a:r>
                      <a:endParaRPr/>
                    </a:p>
                  </a:txBody>
                  <a:tcPr marT="12700" marB="12700" marR="12700" marL="12700" anchor="ctr"/>
                </a:tc>
              </a:tr>
              <a:tr h="1233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Creatinine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0.6–1.0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Muscle &amp; renal health</a:t>
                      </a:r>
                      <a:endParaRPr/>
                    </a:p>
                  </a:txBody>
                  <a:tcPr marT="12700" marB="12700" marR="12700" marL="12700" anchor="ctr"/>
                </a:tc>
              </a:tr>
              <a:tr h="795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BUN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10–16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metabolism</a:t>
                      </a:r>
                      <a:endParaRPr/>
                    </a:p>
                  </a:txBody>
                  <a:tcPr marT="12700" marB="12700" marR="12700" marL="12700" anchor="ctr"/>
                </a:tc>
              </a:tr>
              <a:tr h="795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Sodium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138–142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Hydration status</a:t>
                      </a:r>
                      <a:endParaRPr/>
                    </a:p>
                  </a:txBody>
                  <a:tcPr marT="12700" marB="12700" marR="12700" marL="12700" anchor="ctr"/>
                </a:tc>
              </a:tr>
              <a:tr h="1233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4.0–4.5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Cellular signaling</a:t>
                      </a:r>
                      <a:endParaRPr/>
                    </a:p>
                  </a:txBody>
                  <a:tcPr marT="12700" marB="12700" marR="12700" marL="12700" anchor="ctr"/>
                </a:tc>
              </a:tr>
            </a:tbl>
          </a:graphicData>
        </a:graphic>
      </p:graphicFrame>
      <p:sp>
        <p:nvSpPr>
          <p:cNvPr id="160" name="Google Shape;160;p11"/>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sp>
        <p:nvSpPr>
          <p:cNvPr id="1220" name="Google Shape;1220;p11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21" name="Google Shape;1221;p115"/>
          <p:cNvGrpSpPr/>
          <p:nvPr/>
        </p:nvGrpSpPr>
        <p:grpSpPr>
          <a:xfrm>
            <a:off x="-528013" y="-8"/>
            <a:ext cx="19048349" cy="3086115"/>
            <a:chOff x="-1" y="-1"/>
            <a:chExt cx="19048347" cy="3086114"/>
          </a:xfrm>
        </p:grpSpPr>
        <p:sp>
          <p:nvSpPr>
            <p:cNvPr id="1222" name="Google Shape;1222;p115"/>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23" name="Google Shape;1223;p115"/>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24" name="Google Shape;1224;p115"/>
          <p:cNvSpPr txBox="1"/>
          <p:nvPr/>
        </p:nvSpPr>
        <p:spPr>
          <a:xfrm>
            <a:off x="136453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Gastrointestinal Disorders – IBS-C with Labs</a:t>
            </a:r>
            <a:endParaRPr/>
          </a:p>
        </p:txBody>
      </p:sp>
      <p:sp>
        <p:nvSpPr>
          <p:cNvPr id="1225" name="Google Shape;1225;p11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26" name="Google Shape;1226;p115"/>
          <p:cNvGraphicFramePr/>
          <p:nvPr/>
        </p:nvGraphicFramePr>
        <p:xfrm>
          <a:off x="2603500" y="3613148"/>
          <a:ext cx="3000000" cy="3000000"/>
        </p:xfrm>
        <a:graphic>
          <a:graphicData uri="http://schemas.openxmlformats.org/drawingml/2006/table">
            <a:tbl>
              <a:tblPr bandRow="1">
                <a:noFill/>
                <a:tableStyleId>{FAEE6C6C-321E-4E4F-A754-BCF26006E713}</a:tableStyleId>
              </a:tblPr>
              <a:tblGrid>
                <a:gridCol w="1807100"/>
                <a:gridCol w="3687400"/>
                <a:gridCol w="2490225"/>
                <a:gridCol w="5770175"/>
              </a:tblGrid>
              <a:tr h="18227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822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Constipation, bloating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Normal labs; Bristol stool type 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AGA; RCTs on soluble fiber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Soluble fiber (psyllium); hydration; avoid excess insoluble fiber initially</a:t>
                      </a:r>
                      <a:endParaRPr/>
                    </a:p>
                  </a:txBody>
                  <a:tcPr marT="12700" marB="12700" marR="12700" marL="12700" anchor="ctr"/>
                </a:tc>
              </a:tr>
              <a:tr h="1822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IBS with food triggers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Negative celiac panel; symptom diary positive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AGA; low-FODMAP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Short-term low-FODMAP; phased reintroduction; preserve diet diversity</a:t>
                      </a:r>
                      <a:endParaRPr/>
                    </a:p>
                  </a:txBody>
                  <a:tcPr marT="12700" marB="12700" marR="12700" marL="12700" anchor="ctr"/>
                </a:tc>
              </a:tr>
            </a:tbl>
          </a:graphicData>
        </a:graphic>
      </p:graphicFrame>
      <p:sp>
        <p:nvSpPr>
          <p:cNvPr id="1227" name="Google Shape;1227;p115"/>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1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33" name="Google Shape;1233;p116"/>
          <p:cNvGrpSpPr/>
          <p:nvPr/>
        </p:nvGrpSpPr>
        <p:grpSpPr>
          <a:xfrm>
            <a:off x="-528013" y="-8"/>
            <a:ext cx="19048349" cy="3086115"/>
            <a:chOff x="-1" y="-1"/>
            <a:chExt cx="19048347" cy="3086114"/>
          </a:xfrm>
        </p:grpSpPr>
        <p:sp>
          <p:nvSpPr>
            <p:cNvPr id="1234" name="Google Shape;1234;p116"/>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35" name="Google Shape;1235;p116"/>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36" name="Google Shape;1236;p116"/>
          <p:cNvSpPr txBox="1"/>
          <p:nvPr/>
        </p:nvSpPr>
        <p:spPr>
          <a:xfrm>
            <a:off x="67119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Hormonal </a:t>
            </a:r>
            <a:endParaRPr/>
          </a:p>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Disorders – PCOS with Labs</a:t>
            </a:r>
            <a:endParaRPr/>
          </a:p>
        </p:txBody>
      </p:sp>
      <p:sp>
        <p:nvSpPr>
          <p:cNvPr id="1237" name="Google Shape;1237;p11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38" name="Google Shape;1238;p116"/>
          <p:cNvGraphicFramePr/>
          <p:nvPr/>
        </p:nvGraphicFramePr>
        <p:xfrm>
          <a:off x="2551458" y="3829048"/>
          <a:ext cx="3000000" cy="3000000"/>
        </p:xfrm>
        <a:graphic>
          <a:graphicData uri="http://schemas.openxmlformats.org/drawingml/2006/table">
            <a:tbl>
              <a:tblPr bandRow="1">
                <a:noFill/>
                <a:tableStyleId>{FAEE6C6C-321E-4E4F-A754-BCF26006E713}</a:tableStyleId>
              </a:tblPr>
              <a:tblGrid>
                <a:gridCol w="2185975"/>
                <a:gridCol w="2676375"/>
                <a:gridCol w="3266425"/>
                <a:gridCol w="5730175"/>
              </a:tblGrid>
              <a:tr h="12414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9970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Irregular cycles, insulin resistance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Fasting insulin ↑; A1c 5.7%; androgens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Endocrine Society; insulin-sensitizing diet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Balanced carbs; protein adequacy; anti-inflammatory pattern; weight-neutral if appropriate</a:t>
                      </a:r>
                      <a:endParaRPr/>
                    </a:p>
                  </a:txBody>
                  <a:tcPr marT="12700" marB="12700" marR="12700" marL="12700" anchor="ctr"/>
                </a:tc>
              </a:tr>
              <a:tr h="1924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PCOS with dyslipidemia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LDL/TG mildly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Endocrine + CVD overlap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Mediterranean-style pattern; fiber focus</a:t>
                      </a:r>
                      <a:endParaRPr/>
                    </a:p>
                  </a:txBody>
                  <a:tcPr marT="12700" marB="12700" marR="12700" marL="12700" anchor="ctr"/>
                </a:tc>
              </a:tr>
            </a:tbl>
          </a:graphicData>
        </a:graphic>
      </p:graphicFrame>
      <p:sp>
        <p:nvSpPr>
          <p:cNvPr id="1239" name="Google Shape;1239;p116"/>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3" name="Shape 1243"/>
        <p:cNvGrpSpPr/>
        <p:nvPr/>
      </p:nvGrpSpPr>
      <p:grpSpPr>
        <a:xfrm>
          <a:off x="0" y="0"/>
          <a:ext cx="0" cy="0"/>
          <a:chOff x="0" y="0"/>
          <a:chExt cx="0" cy="0"/>
        </a:xfrm>
      </p:grpSpPr>
      <p:sp>
        <p:nvSpPr>
          <p:cNvPr id="1244" name="Google Shape;1244;p11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45" name="Google Shape;1245;p117"/>
          <p:cNvGrpSpPr/>
          <p:nvPr/>
        </p:nvGrpSpPr>
        <p:grpSpPr>
          <a:xfrm>
            <a:off x="-528013" y="-8"/>
            <a:ext cx="19048349" cy="3086115"/>
            <a:chOff x="-1" y="-1"/>
            <a:chExt cx="19048347" cy="3086114"/>
          </a:xfrm>
        </p:grpSpPr>
        <p:sp>
          <p:nvSpPr>
            <p:cNvPr id="1246" name="Google Shape;1246;p117"/>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47" name="Google Shape;1247;p117"/>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48" name="Google Shape;1248;p117"/>
          <p:cNvSpPr txBox="1"/>
          <p:nvPr/>
        </p:nvSpPr>
        <p:spPr>
          <a:xfrm>
            <a:off x="67119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Thyroid Disorders – Hypothyroidism with Labs</a:t>
            </a:r>
            <a:endParaRPr/>
          </a:p>
        </p:txBody>
      </p:sp>
      <p:sp>
        <p:nvSpPr>
          <p:cNvPr id="1249" name="Google Shape;1249;p11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50" name="Google Shape;1250;p117"/>
          <p:cNvGraphicFramePr/>
          <p:nvPr/>
        </p:nvGraphicFramePr>
        <p:xfrm>
          <a:off x="2622699" y="3759198"/>
          <a:ext cx="3000000" cy="3000000"/>
        </p:xfrm>
        <a:graphic>
          <a:graphicData uri="http://schemas.openxmlformats.org/drawingml/2006/table">
            <a:tbl>
              <a:tblPr bandRow="1">
                <a:noFill/>
                <a:tableStyleId>{FAEE6C6C-321E-4E4F-A754-BCF26006E713}</a:tableStyleId>
              </a:tblPr>
              <a:tblGrid>
                <a:gridCol w="1878900"/>
                <a:gridCol w="2156300"/>
                <a:gridCol w="3343525"/>
                <a:gridCol w="6337775"/>
              </a:tblGrid>
              <a:tr h="18386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873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Fatigue, weight gain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TSH ↑; free T4 low-normal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Endocrine Society; micronutrient adequacy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Ensure iodine, selenium, iron adequacy from food; balanced energy intake</a:t>
                      </a:r>
                      <a:endParaRPr/>
                    </a:p>
                  </a:txBody>
                  <a:tcPr marT="12700" marB="12700" marR="12700" marL="12700" anchor="ctr"/>
                </a:tc>
              </a:tr>
              <a:tr h="1838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Autoimmune thyroiditis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TPO antibodies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Autoimmune nutrition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 diet; avoid unnecessary restriction; monitor nutrient sufficiency</a:t>
                      </a:r>
                      <a:endParaRPr/>
                    </a:p>
                  </a:txBody>
                  <a:tcPr marT="12700" marB="12700" marR="12700" marL="12700" anchor="ctr"/>
                </a:tc>
              </a:tr>
            </a:tbl>
          </a:graphicData>
        </a:graphic>
      </p:graphicFrame>
      <p:sp>
        <p:nvSpPr>
          <p:cNvPr id="1251" name="Google Shape;1251;p117"/>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5" name="Shape 1255"/>
        <p:cNvGrpSpPr/>
        <p:nvPr/>
      </p:nvGrpSpPr>
      <p:grpSpPr>
        <a:xfrm>
          <a:off x="0" y="0"/>
          <a:ext cx="0" cy="0"/>
          <a:chOff x="0" y="0"/>
          <a:chExt cx="0" cy="0"/>
        </a:xfrm>
      </p:grpSpPr>
      <p:sp>
        <p:nvSpPr>
          <p:cNvPr id="1256" name="Google Shape;1256;p11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57" name="Google Shape;1257;p118"/>
          <p:cNvGrpSpPr/>
          <p:nvPr/>
        </p:nvGrpSpPr>
        <p:grpSpPr>
          <a:xfrm>
            <a:off x="-528013" y="-8"/>
            <a:ext cx="19048349" cy="3086115"/>
            <a:chOff x="-1" y="-1"/>
            <a:chExt cx="19048347" cy="3086114"/>
          </a:xfrm>
        </p:grpSpPr>
        <p:sp>
          <p:nvSpPr>
            <p:cNvPr id="1258" name="Google Shape;1258;p118"/>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59" name="Google Shape;1259;p118"/>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60" name="Google Shape;1260;p118"/>
          <p:cNvSpPr txBox="1"/>
          <p:nvPr/>
        </p:nvSpPr>
        <p:spPr>
          <a:xfrm>
            <a:off x="67119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Autoimmune / Chronic Inflammation with Labs</a:t>
            </a:r>
            <a:endParaRPr/>
          </a:p>
        </p:txBody>
      </p:sp>
      <p:sp>
        <p:nvSpPr>
          <p:cNvPr id="1261" name="Google Shape;1261;p11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62" name="Google Shape;1262;p118"/>
          <p:cNvGraphicFramePr/>
          <p:nvPr/>
        </p:nvGraphicFramePr>
        <p:xfrm>
          <a:off x="2143323" y="3790948"/>
          <a:ext cx="3000000" cy="3000000"/>
        </p:xfrm>
        <a:graphic>
          <a:graphicData uri="http://schemas.openxmlformats.org/drawingml/2006/table">
            <a:tbl>
              <a:tblPr bandRow="1">
                <a:noFill/>
                <a:tableStyleId>{FAEE6C6C-321E-4E4F-A754-BCF26006E713}</a:tableStyleId>
              </a:tblPr>
              <a:tblGrid>
                <a:gridCol w="1913150"/>
                <a:gridCol w="2082125"/>
                <a:gridCol w="3220350"/>
                <a:gridCol w="6785725"/>
              </a:tblGrid>
              <a:tr h="18799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879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Joint pain,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CRP ↑; ESR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anti-inflammatory diet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Mediterranean/anti-inflammatory pattern; omega-3 foods; polyphenol-rich plants</a:t>
                      </a:r>
                      <a:endParaRPr/>
                    </a:p>
                  </a:txBody>
                  <a:tcPr marT="12700" marB="12700" marR="12700" marL="12700" anchor="ctr"/>
                </a:tc>
              </a:tr>
              <a:tr h="1879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Autoimmune flare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Inflammatory markers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Disease-specific consensus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Temporary elimination only if evidence-supported; reintroduce systematically</a:t>
                      </a:r>
                      <a:endParaRPr/>
                    </a:p>
                  </a:txBody>
                  <a:tcPr marT="12700" marB="12700" marR="12700" marL="12700" anchor="ctr"/>
                </a:tc>
              </a:tr>
            </a:tbl>
          </a:graphicData>
        </a:graphic>
      </p:graphicFrame>
      <p:sp>
        <p:nvSpPr>
          <p:cNvPr id="1263" name="Google Shape;1263;p118"/>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sp>
        <p:nvSpPr>
          <p:cNvPr id="1268" name="Google Shape;1268;p11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69" name="Google Shape;1269;p119"/>
          <p:cNvGrpSpPr/>
          <p:nvPr/>
        </p:nvGrpSpPr>
        <p:grpSpPr>
          <a:xfrm>
            <a:off x="-528013" y="-8"/>
            <a:ext cx="19048349" cy="3086115"/>
            <a:chOff x="-1" y="-1"/>
            <a:chExt cx="19048347" cy="3086114"/>
          </a:xfrm>
        </p:grpSpPr>
        <p:sp>
          <p:nvSpPr>
            <p:cNvPr id="1270" name="Google Shape;1270;p119"/>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71" name="Google Shape;1271;p119"/>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72" name="Google Shape;1272;p119"/>
          <p:cNvSpPr txBox="1"/>
          <p:nvPr/>
        </p:nvSpPr>
        <p:spPr>
          <a:xfrm>
            <a:off x="67119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Obesity / Metabolic Syndrome with Labs</a:t>
            </a:r>
            <a:endParaRPr/>
          </a:p>
        </p:txBody>
      </p:sp>
      <p:sp>
        <p:nvSpPr>
          <p:cNvPr id="1273" name="Google Shape;1273;p11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74" name="Google Shape;1274;p119"/>
          <p:cNvGraphicFramePr/>
          <p:nvPr/>
        </p:nvGraphicFramePr>
        <p:xfrm>
          <a:off x="3162300" y="3543298"/>
          <a:ext cx="3000000" cy="3000000"/>
        </p:xfrm>
        <a:graphic>
          <a:graphicData uri="http://schemas.openxmlformats.org/drawingml/2006/table">
            <a:tbl>
              <a:tblPr bandRow="1">
                <a:noFill/>
                <a:tableStyleId>{FAEE6C6C-321E-4E4F-A754-BCF26006E713}</a:tableStyleId>
              </a:tblPr>
              <a:tblGrid>
                <a:gridCol w="1913025"/>
                <a:gridCol w="3163325"/>
                <a:gridCol w="2653450"/>
                <a:gridCol w="4524325"/>
              </a:tblGrid>
              <a:tr h="20273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9348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Central adiposity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Waist circumference ↑; TG ↑; HDL ↓</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DGA; USPSTF; RCTs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adequacy; fiber ≥30 g/day; structured meals</a:t>
                      </a:r>
                      <a:endParaRPr/>
                    </a:p>
                  </a:txBody>
                  <a:tcPr marT="12700" marB="12700" marR="12700" marL="12700" anchor="ctr"/>
                </a:tc>
              </a:tr>
              <a:tr h="2027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 cycling history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Normal labs but metabolic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Behavioral + nutrition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Weight-neutral metabolic focus; gradual habit changes</a:t>
                      </a:r>
                      <a:endParaRPr/>
                    </a:p>
                  </a:txBody>
                  <a:tcPr marT="12700" marB="12700" marR="12700" marL="12700" anchor="ctr"/>
                </a:tc>
              </a:tr>
            </a:tbl>
          </a:graphicData>
        </a:graphic>
      </p:graphicFrame>
      <p:sp>
        <p:nvSpPr>
          <p:cNvPr id="1275" name="Google Shape;1275;p119"/>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12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81" name="Google Shape;1281;p120"/>
          <p:cNvGrpSpPr/>
          <p:nvPr/>
        </p:nvGrpSpPr>
        <p:grpSpPr>
          <a:xfrm>
            <a:off x="-528013" y="-8"/>
            <a:ext cx="19048349" cy="3086115"/>
            <a:chOff x="-1" y="-1"/>
            <a:chExt cx="19048347" cy="3086114"/>
          </a:xfrm>
        </p:grpSpPr>
        <p:sp>
          <p:nvSpPr>
            <p:cNvPr id="1282" name="Google Shape;1282;p120"/>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83" name="Google Shape;1283;p120"/>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84" name="Google Shape;1284;p120"/>
          <p:cNvSpPr txBox="1"/>
          <p:nvPr/>
        </p:nvSpPr>
        <p:spPr>
          <a:xfrm>
            <a:off x="671190" y="670025"/>
            <a:ext cx="17619514" cy="1916033"/>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Summary Table - Micronutrient Deficiency with Labs</a:t>
            </a:r>
            <a:endParaRPr/>
          </a:p>
        </p:txBody>
      </p:sp>
      <p:sp>
        <p:nvSpPr>
          <p:cNvPr id="1285" name="Google Shape;1285;p12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86" name="Google Shape;1286;p120"/>
          <p:cNvGraphicFramePr/>
          <p:nvPr/>
        </p:nvGraphicFramePr>
        <p:xfrm>
          <a:off x="2766466" y="3765548"/>
          <a:ext cx="3000000" cy="3000000"/>
        </p:xfrm>
        <a:graphic>
          <a:graphicData uri="http://schemas.openxmlformats.org/drawingml/2006/table">
            <a:tbl>
              <a:tblPr bandRow="1">
                <a:noFill/>
                <a:tableStyleId>{FAEE6C6C-321E-4E4F-A754-BCF26006E713}</a:tableStyleId>
              </a:tblPr>
              <a:tblGrid>
                <a:gridCol w="2222650"/>
                <a:gridCol w="2104200"/>
                <a:gridCol w="3028875"/>
                <a:gridCol w="6073225"/>
              </a:tblGrid>
              <a:tr h="19607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Labs / Findings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 / Evidence Anchor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Personalized Therapeutic Intervention</a:t>
                      </a:r>
                      <a:endParaRPr/>
                    </a:p>
                  </a:txBody>
                  <a:tcPr marT="12700" marB="12700" marR="12700" marL="12700" anchor="ctr"/>
                </a:tc>
              </a:tr>
              <a:tr h="19607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Fatigue, hair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Ferritin 12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DRIs; iron repletion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Iron-rich foods + absorption strategies; supplement if indicated</a:t>
                      </a:r>
                      <a:endParaRPr/>
                    </a:p>
                  </a:txBody>
                  <a:tcPr marT="12700" marB="12700" marR="12700" marL="12700" anchor="ctr"/>
                </a:tc>
              </a:tr>
              <a:tr h="19607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Neuropathy 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B12 220 pg/mL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DRIs; neurologic risk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B12 repletion; assess absorption</a:t>
                      </a:r>
                      <a:endParaRPr/>
                    </a:p>
                  </a:txBody>
                  <a:tcPr marT="12700" marB="12700" marR="12700" marL="12700" anchor="ctr"/>
                </a:tc>
              </a:tr>
            </a:tbl>
          </a:graphicData>
        </a:graphic>
      </p:graphicFrame>
      <p:sp>
        <p:nvSpPr>
          <p:cNvPr id="1287" name="Google Shape;1287;p120"/>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12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93" name="Google Shape;1293;p121"/>
          <p:cNvGrpSpPr/>
          <p:nvPr/>
        </p:nvGrpSpPr>
        <p:grpSpPr>
          <a:xfrm>
            <a:off x="-528013" y="-8"/>
            <a:ext cx="19048349" cy="3086115"/>
            <a:chOff x="-1" y="-1"/>
            <a:chExt cx="19048347" cy="3086114"/>
          </a:xfrm>
        </p:grpSpPr>
        <p:sp>
          <p:nvSpPr>
            <p:cNvPr id="1294" name="Google Shape;1294;p121"/>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95" name="Google Shape;1295;p121"/>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96" name="Google Shape;1296;p121"/>
          <p:cNvSpPr txBox="1"/>
          <p:nvPr/>
        </p:nvSpPr>
        <p:spPr>
          <a:xfrm>
            <a:off x="1249948" y="485684"/>
            <a:ext cx="16981336"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Effectiveness and Contraindications of Various Diets</a:t>
            </a:r>
            <a:endParaRPr/>
          </a:p>
        </p:txBody>
      </p:sp>
      <p:sp>
        <p:nvSpPr>
          <p:cNvPr id="1297" name="Google Shape;1297;p12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98" name="Google Shape;1298;p121"/>
          <p:cNvSpPr txBox="1"/>
          <p:nvPr/>
        </p:nvSpPr>
        <p:spPr>
          <a:xfrm>
            <a:off x="1101852" y="4075257"/>
            <a:ext cx="15788618" cy="34442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No single diet fits all conditions</a:t>
            </a:r>
            <a:r>
              <a:rPr b="0" i="0" lang="en-US" sz="3200" u="none" cap="none" strike="noStrike">
                <a:solidFill>
                  <a:srgbClr val="000000"/>
                </a:solidFill>
                <a:latin typeface="Times"/>
                <a:ea typeface="Times"/>
                <a:cs typeface="Times"/>
                <a:sym typeface="Times"/>
              </a:rPr>
              <a:t>—multiple patterns are acceptable within guidelines.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Contraindications often relate to life stage, medical conditions, or psychological history</a:t>
            </a:r>
            <a:r>
              <a:rPr b="0" i="0" lang="en-US" sz="3200" u="none" cap="none" strike="noStrike">
                <a:solidFill>
                  <a:srgbClr val="000000"/>
                </a:solidFill>
                <a:latin typeface="Times"/>
                <a:ea typeface="Times"/>
                <a:cs typeface="Times"/>
                <a:sym typeface="Times"/>
              </a:rPr>
              <a:t>, not just labs.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Short-term therapeutic diets</a:t>
            </a:r>
            <a:r>
              <a:rPr b="0" i="0" lang="en-US" sz="3200" u="none" cap="none" strike="noStrike">
                <a:solidFill>
                  <a:srgbClr val="000000"/>
                </a:solidFill>
                <a:latin typeface="Times"/>
                <a:ea typeface="Times"/>
                <a:cs typeface="Times"/>
                <a:sym typeface="Times"/>
              </a:rPr>
              <a:t> (e.g., keto, low-FODMAP, elimination) require </a:t>
            </a:r>
            <a:r>
              <a:rPr b="1" i="0" lang="en-US" sz="3200" u="none" cap="none" strike="noStrike">
                <a:solidFill>
                  <a:srgbClr val="000000"/>
                </a:solidFill>
                <a:latin typeface="Times"/>
                <a:ea typeface="Times"/>
                <a:cs typeface="Times"/>
                <a:sym typeface="Times"/>
              </a:rPr>
              <a:t>clear exit strategies</a:t>
            </a:r>
            <a:r>
              <a:rPr b="0" i="0" lang="en-US" sz="3200" u="none" cap="none" strike="noStrike">
                <a:solidFill>
                  <a:srgbClr val="000000"/>
                </a:solidFill>
                <a:latin typeface="Times"/>
                <a:ea typeface="Times"/>
                <a:cs typeface="Times"/>
                <a:sym typeface="Times"/>
              </a:rPr>
              <a:t>.</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Sustainability and nutrient adequacy</a:t>
            </a:r>
            <a:r>
              <a:rPr b="0" i="0" lang="en-US" sz="3200" u="none" cap="none" strike="noStrike">
                <a:solidFill>
                  <a:srgbClr val="000000"/>
                </a:solidFill>
                <a:latin typeface="Times"/>
                <a:ea typeface="Times"/>
                <a:cs typeface="Times"/>
                <a:sym typeface="Times"/>
              </a:rPr>
              <a:t> determine long-term effectiveness.</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2" name="Shape 1302"/>
        <p:cNvGrpSpPr/>
        <p:nvPr/>
      </p:nvGrpSpPr>
      <p:grpSpPr>
        <a:xfrm>
          <a:off x="0" y="0"/>
          <a:ext cx="0" cy="0"/>
          <a:chOff x="0" y="0"/>
          <a:chExt cx="0" cy="0"/>
        </a:xfrm>
      </p:grpSpPr>
      <p:sp>
        <p:nvSpPr>
          <p:cNvPr id="1303" name="Google Shape;1303;p12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04" name="Google Shape;1304;p122"/>
          <p:cNvGrpSpPr/>
          <p:nvPr/>
        </p:nvGrpSpPr>
        <p:grpSpPr>
          <a:xfrm>
            <a:off x="-20323" y="-31379"/>
            <a:ext cx="18420223" cy="2984354"/>
            <a:chOff x="0" y="-1"/>
            <a:chExt cx="18420221" cy="2984352"/>
          </a:xfrm>
        </p:grpSpPr>
        <p:sp>
          <p:nvSpPr>
            <p:cNvPr id="1305" name="Google Shape;1305;p122"/>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06" name="Google Shape;1306;p122"/>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07" name="Google Shape;1307;p122"/>
          <p:cNvSpPr txBox="1"/>
          <p:nvPr/>
        </p:nvSpPr>
        <p:spPr>
          <a:xfrm>
            <a:off x="1173748" y="180882"/>
            <a:ext cx="16981336"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Type 2 Diabetes: Mediterranean vs Low-Carbohydrate vs DASH</a:t>
            </a:r>
            <a:endParaRPr/>
          </a:p>
        </p:txBody>
      </p:sp>
      <p:sp>
        <p:nvSpPr>
          <p:cNvPr id="1308" name="Google Shape;1308;p12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09" name="Google Shape;1309;p122"/>
          <p:cNvGraphicFramePr/>
          <p:nvPr/>
        </p:nvGraphicFramePr>
        <p:xfrm>
          <a:off x="568869" y="3244675"/>
          <a:ext cx="3000000" cy="3000000"/>
        </p:xfrm>
        <a:graphic>
          <a:graphicData uri="http://schemas.openxmlformats.org/drawingml/2006/table">
            <a:tbl>
              <a:tblPr bandRow="1">
                <a:noFill/>
                <a:tableStyleId>{FAEE6C6C-321E-4E4F-A754-BCF26006E713}</a:tableStyleId>
              </a:tblPr>
              <a:tblGrid>
                <a:gridCol w="2114725"/>
                <a:gridCol w="2953275"/>
                <a:gridCol w="2833425"/>
                <a:gridCol w="2643025"/>
                <a:gridCol w="2492800"/>
                <a:gridCol w="4113000"/>
              </a:tblGrid>
              <a:tr h="15252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Effectiveness for Glycemic Control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Advantages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Fit Patients</a:t>
                      </a:r>
                      <a:endParaRPr/>
                    </a:p>
                  </a:txBody>
                  <a:tcPr marT="12700" marB="12700" marR="12700" marL="12700" anchor="ctr"/>
                </a:tc>
              </a:tr>
              <a:tr h="15252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Moderate–strong A1c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Improves lipids, insulin sensitivity, CV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Requires portion awareness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absolute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T2DM with dyslipidemia, long-term sustainability needs</a:t>
                      </a:r>
                      <a:endParaRPr/>
                    </a:p>
                  </a:txBody>
                  <a:tcPr marT="12700" marB="12700" marR="12700" marL="12700" anchor="ctr"/>
                </a:tc>
              </a:tr>
              <a:tr h="15252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Low-Carb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Strong short-term A1c and TG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Rapid glucose improvement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Adherence variability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Pregnancy, eating disorder history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Insulin resistance, high TG</a:t>
                      </a:r>
                      <a:endParaRPr/>
                    </a:p>
                  </a:txBody>
                  <a:tcPr marT="12700" marB="12700" marR="12700" marL="12700" anchor="ctr"/>
                </a:tc>
              </a:tr>
              <a:tr h="15252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DASH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 A1c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BP and CV benefit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Less glycemic impact than low-carb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CKD with hyperkalemia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T2DM + hypertension</a:t>
                      </a:r>
                      <a:endParaRPr/>
                    </a:p>
                  </a:txBody>
                  <a:tcPr marT="12700" marB="12700" marR="12700" marL="12700" anchor="ctr"/>
                </a:tc>
              </a:tr>
            </a:tbl>
          </a:graphicData>
        </a:graphic>
      </p:graphicFrame>
      <p:sp>
        <p:nvSpPr>
          <p:cNvPr id="1310" name="Google Shape;1310;p122"/>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12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16" name="Google Shape;1316;p123"/>
          <p:cNvGrpSpPr/>
          <p:nvPr/>
        </p:nvGrpSpPr>
        <p:grpSpPr>
          <a:xfrm>
            <a:off x="-20323" y="-31379"/>
            <a:ext cx="18420223" cy="2984354"/>
            <a:chOff x="0" y="-1"/>
            <a:chExt cx="18420221" cy="2984352"/>
          </a:xfrm>
        </p:grpSpPr>
        <p:sp>
          <p:nvSpPr>
            <p:cNvPr id="1317" name="Google Shape;1317;p123"/>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18" name="Google Shape;1318;p123"/>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19" name="Google Shape;1319;p123"/>
          <p:cNvSpPr txBox="1"/>
          <p:nvPr/>
        </p:nvSpPr>
        <p:spPr>
          <a:xfrm>
            <a:off x="792747" y="318439"/>
            <a:ext cx="17355888"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Hypertension: DASH vs Mediterranean vs Low-Carbohydrate</a:t>
            </a:r>
            <a:endParaRPr/>
          </a:p>
        </p:txBody>
      </p:sp>
      <p:sp>
        <p:nvSpPr>
          <p:cNvPr id="1320" name="Google Shape;1320;p12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21" name="Google Shape;1321;p123"/>
          <p:cNvGraphicFramePr/>
          <p:nvPr/>
        </p:nvGraphicFramePr>
        <p:xfrm>
          <a:off x="1262901" y="3441698"/>
          <a:ext cx="3000000" cy="3000000"/>
        </p:xfrm>
        <a:graphic>
          <a:graphicData uri="http://schemas.openxmlformats.org/drawingml/2006/table">
            <a:tbl>
              <a:tblPr bandRow="1">
                <a:noFill/>
                <a:tableStyleId>{FAEE6C6C-321E-4E4F-A754-BCF26006E713}</a:tableStyleId>
              </a:tblPr>
              <a:tblGrid>
                <a:gridCol w="2280000"/>
                <a:gridCol w="2714725"/>
                <a:gridCol w="2723850"/>
                <a:gridCol w="2931650"/>
                <a:gridCol w="2863350"/>
                <a:gridCol w="2340150"/>
              </a:tblGrid>
              <a:tr h="15291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Effectiveness for BP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Advantages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Fit Patients</a:t>
                      </a:r>
                      <a:endParaRPr/>
                    </a:p>
                  </a:txBody>
                  <a:tcPr marT="12700" marB="12700" marR="12700" marL="12700" anchor="ctr"/>
                </a:tc>
              </a:tr>
              <a:tr h="15291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DASH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Strong BP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Evidence-based BP lowering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Requires sodium literacy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CKD with high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Primary hypertension</a:t>
                      </a:r>
                      <a:endParaRPr/>
                    </a:p>
                  </a:txBody>
                  <a:tcPr marT="12700" marB="12700" marR="12700" marL="12700" anchor="ctr"/>
                </a:tc>
              </a:tr>
              <a:tr h="15291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 BP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CV risk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Sodium not explicitly restricted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absolute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HTN + dyslipidemia</a:t>
                      </a:r>
                      <a:endParaRPr/>
                    </a:p>
                  </a:txBody>
                  <a:tcPr marT="12700" marB="12700" marR="12700" marL="12700" anchor="ctr"/>
                </a:tc>
              </a:tr>
              <a:tr h="15291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Low-Carb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Mild–moderate BP effect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 and TG improvement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Not BP-targeted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Pregnancy, CKD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HTN + insulin resistance</a:t>
                      </a:r>
                      <a:endParaRPr/>
                    </a:p>
                  </a:txBody>
                  <a:tcPr marT="12700" marB="12700" marR="12700" marL="12700" anchor="ctr"/>
                </a:tc>
              </a:tr>
            </a:tbl>
          </a:graphicData>
        </a:graphic>
      </p:graphicFrame>
      <p:sp>
        <p:nvSpPr>
          <p:cNvPr id="1322" name="Google Shape;1322;p123"/>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6" name="Shape 1326"/>
        <p:cNvGrpSpPr/>
        <p:nvPr/>
      </p:nvGrpSpPr>
      <p:grpSpPr>
        <a:xfrm>
          <a:off x="0" y="0"/>
          <a:ext cx="0" cy="0"/>
          <a:chOff x="0" y="0"/>
          <a:chExt cx="0" cy="0"/>
        </a:xfrm>
      </p:grpSpPr>
      <p:sp>
        <p:nvSpPr>
          <p:cNvPr id="1327" name="Google Shape;1327;p12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28" name="Google Shape;1328;p124"/>
          <p:cNvGrpSpPr/>
          <p:nvPr/>
        </p:nvGrpSpPr>
        <p:grpSpPr>
          <a:xfrm>
            <a:off x="-20323" y="-31379"/>
            <a:ext cx="18420223" cy="2984354"/>
            <a:chOff x="0" y="-1"/>
            <a:chExt cx="18420221" cy="2984352"/>
          </a:xfrm>
        </p:grpSpPr>
        <p:sp>
          <p:nvSpPr>
            <p:cNvPr id="1329" name="Google Shape;1329;p124"/>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30" name="Google Shape;1330;p124"/>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31" name="Google Shape;1331;p124"/>
          <p:cNvSpPr txBox="1"/>
          <p:nvPr/>
        </p:nvSpPr>
        <p:spPr>
          <a:xfrm>
            <a:off x="384842" y="324280"/>
            <a:ext cx="17609888" cy="227303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Cardiovascular Disease / Dyslipidemia: Mediterranean vs DASH vs Low-Fat</a:t>
            </a:r>
            <a:endParaRPr/>
          </a:p>
        </p:txBody>
      </p:sp>
      <p:sp>
        <p:nvSpPr>
          <p:cNvPr id="1332" name="Google Shape;1332;p12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33" name="Google Shape;1333;p124"/>
          <p:cNvGraphicFramePr/>
          <p:nvPr/>
        </p:nvGraphicFramePr>
        <p:xfrm>
          <a:off x="1115313" y="3136899"/>
          <a:ext cx="3000000" cy="3000000"/>
        </p:xfrm>
        <a:graphic>
          <a:graphicData uri="http://schemas.openxmlformats.org/drawingml/2006/table">
            <a:tbl>
              <a:tblPr bandRow="1">
                <a:noFill/>
                <a:tableStyleId>{FAEE6C6C-321E-4E4F-A754-BCF26006E713}</a:tableStyleId>
              </a:tblPr>
              <a:tblGrid>
                <a:gridCol w="2231000"/>
                <a:gridCol w="2880700"/>
                <a:gridCol w="2058525"/>
                <a:gridCol w="2889300"/>
                <a:gridCol w="2790775"/>
                <a:gridCol w="3298650"/>
              </a:tblGrid>
              <a:tr h="1625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Effectiveness for Lipids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Advantages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Fit Patients</a:t>
                      </a:r>
                      <a:endParaRPr/>
                    </a:p>
                  </a:txBody>
                  <a:tcPr marT="12700" marB="12700" marR="12700" marL="12700" anchor="ctr"/>
                </a:tc>
              </a:tr>
              <a:tr h="1625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Strong LDL &amp; ASCVD risk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Energy dense if portions unchecked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absolute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Established CVD</a:t>
                      </a:r>
                      <a:endParaRPr/>
                    </a:p>
                  </a:txBody>
                  <a:tcPr marT="12700" marB="12700" marR="12700" marL="12700" anchor="ctr"/>
                </a:tc>
              </a:tr>
              <a:tr h="1625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DASH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 lipid improvement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BP + lipid benefit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Less TG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CKD potassium caution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CVD + HTN</a:t>
                      </a:r>
                      <a:endParaRPr/>
                    </a:p>
                  </a:txBody>
                  <a:tcPr marT="12700" marB="12700" marR="12700" marL="12700" anchor="ctr"/>
                </a:tc>
              </a:tr>
              <a:tr h="1625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Low-Fat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Variable LDL lowering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Simple messaging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Can worsen TG if refined carbs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Metabolic syndrome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LDL without insulin resistance</a:t>
                      </a:r>
                      <a:endParaRPr/>
                    </a:p>
                  </a:txBody>
                  <a:tcPr marT="12700" marB="12700" marR="12700" marL="12700" anchor="ctr"/>
                </a:tc>
              </a:tr>
            </a:tbl>
          </a:graphicData>
        </a:graphic>
      </p:graphicFrame>
      <p:sp>
        <p:nvSpPr>
          <p:cNvPr id="1334" name="Google Shape;1334;p124"/>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2"/>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6" name="Google Shape;166;p1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7" name="Google Shape;167;p12"/>
          <p:cNvSpPr txBox="1"/>
          <p:nvPr/>
        </p:nvSpPr>
        <p:spPr>
          <a:xfrm>
            <a:off x="1151717" y="405072"/>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Pattern Recognition (More Important Than Single Values)</a:t>
            </a:r>
            <a:endParaRPr/>
          </a:p>
        </p:txBody>
      </p:sp>
      <p:sp>
        <p:nvSpPr>
          <p:cNvPr id="168" name="Google Shape;168;p1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9" name="Google Shape;169;p12"/>
          <p:cNvSpPr txBox="1"/>
          <p:nvPr/>
        </p:nvSpPr>
        <p:spPr>
          <a:xfrm>
            <a:off x="1410123" y="4079476"/>
            <a:ext cx="7912200" cy="3632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3000" u="none" cap="none" strike="noStrike">
                <a:solidFill>
                  <a:srgbClr val="000000"/>
                </a:solidFill>
                <a:latin typeface="Times"/>
                <a:ea typeface="Times"/>
                <a:cs typeface="Times"/>
                <a:sym typeface="Times"/>
              </a:rPr>
              <a:t>Functional interpretation emphasizes:</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Ratios (TG:HDL, AST:ALT)</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Trends over time</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Symptom correlation</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Life-stage and stress context</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Dietary intake and supplement use</a:t>
            </a:r>
            <a:endParaRPr sz="3000"/>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8" name="Shape 1338"/>
        <p:cNvGrpSpPr/>
        <p:nvPr/>
      </p:nvGrpSpPr>
      <p:grpSpPr>
        <a:xfrm>
          <a:off x="0" y="0"/>
          <a:ext cx="0" cy="0"/>
          <a:chOff x="0" y="0"/>
          <a:chExt cx="0" cy="0"/>
        </a:xfrm>
      </p:grpSpPr>
      <p:sp>
        <p:nvSpPr>
          <p:cNvPr id="1339" name="Google Shape;1339;p12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40" name="Google Shape;1340;p125"/>
          <p:cNvGrpSpPr/>
          <p:nvPr/>
        </p:nvGrpSpPr>
        <p:grpSpPr>
          <a:xfrm>
            <a:off x="-20323" y="-31379"/>
            <a:ext cx="18420223" cy="2984354"/>
            <a:chOff x="0" y="-1"/>
            <a:chExt cx="18420221" cy="2984352"/>
          </a:xfrm>
        </p:grpSpPr>
        <p:sp>
          <p:nvSpPr>
            <p:cNvPr id="1341" name="Google Shape;1341;p125"/>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42" name="Google Shape;1342;p125"/>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43" name="Google Shape;1343;p125"/>
          <p:cNvSpPr txBox="1"/>
          <p:nvPr/>
        </p:nvSpPr>
        <p:spPr>
          <a:xfrm>
            <a:off x="613442" y="330123"/>
            <a:ext cx="17610000" cy="1899300"/>
          </a:xfrm>
          <a:prstGeom prst="rect">
            <a:avLst/>
          </a:prstGeom>
          <a:noFill/>
          <a:ln>
            <a:noFill/>
          </a:ln>
        </p:spPr>
        <p:txBody>
          <a:bodyPr anchorCtr="0" anchor="t" bIns="0" lIns="0" spcFirstLastPara="1" rIns="0" wrap="square" tIns="0">
            <a:spAutoFit/>
          </a:bodyPr>
          <a:lstStyle/>
          <a:p>
            <a:pPr indent="0" lvl="0" marL="0" marR="0" rtl="0" algn="l">
              <a:lnSpc>
                <a:spcPct val="146774"/>
              </a:lnSpc>
              <a:spcBef>
                <a:spcPts val="0"/>
              </a:spcBef>
              <a:spcAft>
                <a:spcPts val="0"/>
              </a:spcAft>
              <a:buClr>
                <a:srgbClr val="FFFFFF"/>
              </a:buClr>
              <a:buSzPts val="6200"/>
              <a:buFont typeface="Poppins"/>
              <a:buNone/>
            </a:pPr>
            <a:r>
              <a:rPr b="0" i="0" lang="en-US" sz="5000" u="none" cap="none" strike="noStrike">
                <a:solidFill>
                  <a:srgbClr val="FFFFFF"/>
                </a:solidFill>
                <a:latin typeface="Poppins"/>
                <a:ea typeface="Poppins"/>
                <a:cs typeface="Poppins"/>
                <a:sym typeface="Poppins"/>
              </a:rPr>
              <a:t>IBS (Constipation-Predominant): Low-FODMAP vs High-Fiber vs Mediterranean</a:t>
            </a:r>
            <a:endParaRPr sz="5000"/>
          </a:p>
        </p:txBody>
      </p:sp>
      <p:sp>
        <p:nvSpPr>
          <p:cNvPr id="1344" name="Google Shape;1344;p12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45" name="Google Shape;1345;p125"/>
          <p:cNvGraphicFramePr/>
          <p:nvPr/>
        </p:nvGraphicFramePr>
        <p:xfrm>
          <a:off x="1564526" y="3213099"/>
          <a:ext cx="3000000" cy="3000000"/>
        </p:xfrm>
        <a:graphic>
          <a:graphicData uri="http://schemas.openxmlformats.org/drawingml/2006/table">
            <a:tbl>
              <a:tblPr bandRow="1">
                <a:noFill/>
                <a:tableStyleId>{FAEE6C6C-321E-4E4F-A754-BCF26006E713}</a:tableStyleId>
              </a:tblPr>
              <a:tblGrid>
                <a:gridCol w="2837875"/>
                <a:gridCol w="2935900"/>
                <a:gridCol w="1938725"/>
                <a:gridCol w="2140800"/>
                <a:gridCol w="2861275"/>
                <a:gridCol w="2993150"/>
              </a:tblGrid>
              <a:tr h="1641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Symptom Relief Effectiveness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Advantages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Fit Patients</a:t>
                      </a:r>
                      <a:endParaRPr/>
                    </a:p>
                  </a:txBody>
                  <a:tcPr marT="12700" marB="12700" marR="12700" marL="12700" anchor="ctr"/>
                </a:tc>
              </a:tr>
              <a:tr h="1641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Low-FODMAP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Strong symptom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Rapid bloating relief</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Not long-term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Eating disorder history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IBS with severe bloating</a:t>
                      </a:r>
                      <a:endParaRPr/>
                    </a:p>
                  </a:txBody>
                  <a:tcPr marT="12700" marB="12700" marR="12700" marL="12700" anchor="ctr"/>
                </a:tc>
              </a:tr>
              <a:tr h="1641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High-Fiber (soluble-focused)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 improvement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Supports gut health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Poor tolerance initially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Severe bloating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IBS-C</a:t>
                      </a:r>
                      <a:endParaRPr/>
                    </a:p>
                  </a:txBody>
                  <a:tcPr marT="12700" marB="12700" marR="12700" marL="12700" anchor="ctr"/>
                </a:tc>
              </a:tr>
              <a:tr h="1641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Mild–moderate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Slower symptom relief</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absolute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IBS with systemic inflammation</a:t>
                      </a:r>
                      <a:endParaRPr/>
                    </a:p>
                  </a:txBody>
                  <a:tcPr marT="12700" marB="12700" marR="12700" marL="12700" anchor="ctr"/>
                </a:tc>
              </a:tr>
            </a:tbl>
          </a:graphicData>
        </a:graphic>
      </p:graphicFrame>
      <p:sp>
        <p:nvSpPr>
          <p:cNvPr id="1346" name="Google Shape;1346;p125"/>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sp>
        <p:nvSpPr>
          <p:cNvPr id="1351" name="Google Shape;1351;p12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52" name="Google Shape;1352;p126"/>
          <p:cNvGrpSpPr/>
          <p:nvPr/>
        </p:nvGrpSpPr>
        <p:grpSpPr>
          <a:xfrm>
            <a:off x="-20323" y="-31379"/>
            <a:ext cx="18420223" cy="2984354"/>
            <a:chOff x="0" y="-1"/>
            <a:chExt cx="18420221" cy="2984352"/>
          </a:xfrm>
        </p:grpSpPr>
        <p:sp>
          <p:nvSpPr>
            <p:cNvPr id="1353" name="Google Shape;1353;p126"/>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54" name="Google Shape;1354;p126"/>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55" name="Google Shape;1355;p126"/>
          <p:cNvSpPr txBox="1"/>
          <p:nvPr/>
        </p:nvSpPr>
        <p:spPr>
          <a:xfrm>
            <a:off x="613442" y="330123"/>
            <a:ext cx="17609888" cy="2261348"/>
          </a:xfrm>
          <a:prstGeom prst="rect">
            <a:avLst/>
          </a:prstGeom>
          <a:noFill/>
          <a:ln>
            <a:noFill/>
          </a:ln>
        </p:spPr>
        <p:txBody>
          <a:bodyPr anchorCtr="0" anchor="t" bIns="0" lIns="0" spcFirstLastPara="1" rIns="0" wrap="square" tIns="0">
            <a:spAutoFit/>
          </a:bodyPr>
          <a:lstStyle/>
          <a:p>
            <a:pPr indent="0" lvl="0" marL="0" marR="0" rtl="0" algn="l">
              <a:lnSpc>
                <a:spcPct val="146774"/>
              </a:lnSpc>
              <a:spcBef>
                <a:spcPts val="0"/>
              </a:spcBef>
              <a:spcAft>
                <a:spcPts val="0"/>
              </a:spcAft>
              <a:buClr>
                <a:srgbClr val="FFFFFF"/>
              </a:buClr>
              <a:buSzPts val="6200"/>
              <a:buFont typeface="Poppins"/>
              <a:buNone/>
            </a:pPr>
            <a:r>
              <a:rPr b="0" i="0" lang="en-US" sz="6200" u="none" cap="none" strike="noStrike">
                <a:solidFill>
                  <a:srgbClr val="FFFFFF"/>
                </a:solidFill>
                <a:latin typeface="Poppins"/>
                <a:ea typeface="Poppins"/>
                <a:cs typeface="Poppins"/>
                <a:sym typeface="Poppins"/>
              </a:rPr>
              <a:t>PCOS: Mediterranean vs Low-Carbohydrate vs Plant-Based</a:t>
            </a:r>
            <a:endParaRPr/>
          </a:p>
        </p:txBody>
      </p:sp>
      <p:sp>
        <p:nvSpPr>
          <p:cNvPr id="1356" name="Google Shape;1356;p12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57" name="Google Shape;1357;p126"/>
          <p:cNvGraphicFramePr/>
          <p:nvPr/>
        </p:nvGraphicFramePr>
        <p:xfrm>
          <a:off x="1161504" y="3270096"/>
          <a:ext cx="3000000" cy="3000000"/>
        </p:xfrm>
        <a:graphic>
          <a:graphicData uri="http://schemas.openxmlformats.org/drawingml/2006/table">
            <a:tbl>
              <a:tblPr bandRow="1">
                <a:noFill/>
                <a:tableStyleId>{FAEE6C6C-321E-4E4F-A754-BCF26006E713}</a:tableStyleId>
              </a:tblPr>
              <a:tblGrid>
                <a:gridCol w="2497525"/>
                <a:gridCol w="3038325"/>
                <a:gridCol w="2638075"/>
                <a:gridCol w="2218575"/>
                <a:gridCol w="2922225"/>
                <a:gridCol w="2650275"/>
              </a:tblGrid>
              <a:tr h="1823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Effectiveness for Insulin Resistance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Advantages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Fit Patients</a:t>
                      </a:r>
                      <a:endParaRPr/>
                    </a:p>
                  </a:txBody>
                  <a:tcPr marT="12700" marB="12700" marR="12700" marL="12700" anchor="ctr"/>
                </a:tc>
              </a:tr>
              <a:tr h="11764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Moderate–strong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Hormone &amp; CV support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Weight loss slower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absolute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PCOS with dyslipidemia</a:t>
                      </a:r>
                      <a:endParaRPr/>
                    </a:p>
                  </a:txBody>
                  <a:tcPr marT="12700" marB="12700" marR="12700" marL="12700" anchor="ctr"/>
                </a:tc>
              </a:tr>
              <a:tr h="1823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Low-Carb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Strong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Rapid insulin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Sustainability concerns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Pregnancy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PCOS + insulin resistance</a:t>
                      </a:r>
                      <a:endParaRPr/>
                    </a:p>
                  </a:txBody>
                  <a:tcPr marT="12700" marB="12700" marR="12700" marL="12700" anchor="ctr"/>
                </a:tc>
              </a:tr>
              <a:tr h="1823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Plant-Based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Improves insulin sensitivity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adequacy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Iron/B12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PCOS preferring vegetarian</a:t>
                      </a:r>
                      <a:endParaRPr/>
                    </a:p>
                  </a:txBody>
                  <a:tcPr marT="12700" marB="12700" marR="12700" marL="12700" anchor="ctr"/>
                </a:tc>
              </a:tr>
            </a:tbl>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1" name="Shape 1361"/>
        <p:cNvGrpSpPr/>
        <p:nvPr/>
      </p:nvGrpSpPr>
      <p:grpSpPr>
        <a:xfrm>
          <a:off x="0" y="0"/>
          <a:ext cx="0" cy="0"/>
          <a:chOff x="0" y="0"/>
          <a:chExt cx="0" cy="0"/>
        </a:xfrm>
      </p:grpSpPr>
      <p:sp>
        <p:nvSpPr>
          <p:cNvPr id="1362" name="Google Shape;1362;p12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63" name="Google Shape;1363;p127"/>
          <p:cNvGrpSpPr/>
          <p:nvPr/>
        </p:nvGrpSpPr>
        <p:grpSpPr>
          <a:xfrm>
            <a:off x="-20323" y="-31379"/>
            <a:ext cx="18420223" cy="2984354"/>
            <a:chOff x="0" y="-1"/>
            <a:chExt cx="18420221" cy="2984352"/>
          </a:xfrm>
        </p:grpSpPr>
        <p:sp>
          <p:nvSpPr>
            <p:cNvPr id="1364" name="Google Shape;1364;p127"/>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65" name="Google Shape;1365;p127"/>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66" name="Google Shape;1366;p127"/>
          <p:cNvSpPr txBox="1"/>
          <p:nvPr/>
        </p:nvSpPr>
        <p:spPr>
          <a:xfrm>
            <a:off x="613442" y="330123"/>
            <a:ext cx="17609888" cy="2261348"/>
          </a:xfrm>
          <a:prstGeom prst="rect">
            <a:avLst/>
          </a:prstGeom>
          <a:noFill/>
          <a:ln>
            <a:noFill/>
          </a:ln>
        </p:spPr>
        <p:txBody>
          <a:bodyPr anchorCtr="0" anchor="t" bIns="0" lIns="0" spcFirstLastPara="1" rIns="0" wrap="square" tIns="0">
            <a:spAutoFit/>
          </a:bodyPr>
          <a:lstStyle/>
          <a:p>
            <a:pPr indent="0" lvl="0" marL="0" marR="0" rtl="0" algn="l">
              <a:lnSpc>
                <a:spcPct val="146774"/>
              </a:lnSpc>
              <a:spcBef>
                <a:spcPts val="0"/>
              </a:spcBef>
              <a:spcAft>
                <a:spcPts val="0"/>
              </a:spcAft>
              <a:buClr>
                <a:srgbClr val="FFFFFF"/>
              </a:buClr>
              <a:buSzPts val="5600"/>
              <a:buFont typeface="Poppins"/>
              <a:buNone/>
            </a:pPr>
            <a:r>
              <a:rPr b="0" i="0" lang="en-US" sz="5600" u="none" cap="none" strike="noStrike">
                <a:solidFill>
                  <a:srgbClr val="FFFFFF"/>
                </a:solidFill>
                <a:latin typeface="Poppins"/>
                <a:ea typeface="Poppins"/>
                <a:cs typeface="Poppins"/>
                <a:sym typeface="Poppins"/>
              </a:rPr>
              <a:t>Obesity / Metabolic Syndrome: Mediterranean vs Low-Carbohydrate vs</a:t>
            </a:r>
            <a:r>
              <a:rPr b="0" i="0" lang="en-US" sz="6200" u="none" cap="none" strike="noStrike">
                <a:solidFill>
                  <a:srgbClr val="FFFFFF"/>
                </a:solidFill>
                <a:latin typeface="Poppins"/>
                <a:ea typeface="Poppins"/>
                <a:cs typeface="Poppins"/>
                <a:sym typeface="Poppins"/>
              </a:rPr>
              <a:t> </a:t>
            </a:r>
            <a:r>
              <a:rPr b="0" i="0" lang="en-US" sz="5900" u="none" cap="none" strike="noStrike">
                <a:solidFill>
                  <a:srgbClr val="FFFFFF"/>
                </a:solidFill>
                <a:latin typeface="Poppins"/>
                <a:ea typeface="Poppins"/>
                <a:cs typeface="Poppins"/>
                <a:sym typeface="Poppins"/>
              </a:rPr>
              <a:t>Intermittent Fasting</a:t>
            </a:r>
            <a:endParaRPr/>
          </a:p>
        </p:txBody>
      </p:sp>
      <p:sp>
        <p:nvSpPr>
          <p:cNvPr id="1367" name="Google Shape;1367;p12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68" name="Google Shape;1368;p127"/>
          <p:cNvGraphicFramePr/>
          <p:nvPr/>
        </p:nvGraphicFramePr>
        <p:xfrm>
          <a:off x="1198812" y="3086099"/>
          <a:ext cx="3000000" cy="3000000"/>
        </p:xfrm>
        <a:graphic>
          <a:graphicData uri="http://schemas.openxmlformats.org/drawingml/2006/table">
            <a:tbl>
              <a:tblPr bandRow="1">
                <a:noFill/>
                <a:tableStyleId>{FAEE6C6C-321E-4E4F-A754-BCF26006E713}</a:tableStyleId>
              </a:tblPr>
              <a:tblGrid>
                <a:gridCol w="2124700"/>
                <a:gridCol w="3043575"/>
                <a:gridCol w="2889050"/>
                <a:gridCol w="2040250"/>
                <a:gridCol w="2989175"/>
                <a:gridCol w="2803625"/>
              </a:tblGrid>
              <a:tr h="16691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Effectiveness for Weight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Advantages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Fit Patients</a:t>
                      </a:r>
                      <a:endParaRPr/>
                    </a:p>
                  </a:txBody>
                  <a:tcPr marT="12700" marB="12700" marR="12700" marL="12700" anchor="ctr"/>
                </a:tc>
              </a:tr>
              <a:tr h="16691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Long-term adherence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Slower weight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absolute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Chronic weight management</a:t>
                      </a:r>
                      <a:endParaRPr/>
                    </a:p>
                  </a:txBody>
                  <a:tcPr marT="12700" marB="12700" marR="12700" marL="12700" anchor="ctr"/>
                </a:tc>
              </a:tr>
              <a:tr h="16691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Low-Carb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Strong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TG and glucose improvement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Adherence drop-off</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Eating disorder history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Metabolic syndrome</a:t>
                      </a:r>
                      <a:endParaRPr/>
                    </a:p>
                  </a:txBody>
                  <a:tcPr marT="12700" marB="12700" marR="12700" marL="12700" anchor="ctr"/>
                </a:tc>
              </a:tr>
              <a:tr h="16691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Intermittent Fasting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Moderate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Simplifies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Not behavior-neutral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Pregnancy, ED history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Structured lifestyle</a:t>
                      </a:r>
                      <a:endParaRPr/>
                    </a:p>
                  </a:txBody>
                  <a:tcPr marT="12700" marB="12700" marR="12700" marL="12700" anchor="ctr"/>
                </a:tc>
              </a:tr>
            </a:tbl>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12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74" name="Google Shape;1374;p128"/>
          <p:cNvGrpSpPr/>
          <p:nvPr/>
        </p:nvGrpSpPr>
        <p:grpSpPr>
          <a:xfrm>
            <a:off x="-20323" y="-31379"/>
            <a:ext cx="18420223" cy="2984354"/>
            <a:chOff x="0" y="-1"/>
            <a:chExt cx="18420221" cy="2984352"/>
          </a:xfrm>
        </p:grpSpPr>
        <p:sp>
          <p:nvSpPr>
            <p:cNvPr id="1375" name="Google Shape;1375;p128"/>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76" name="Google Shape;1376;p128"/>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77" name="Google Shape;1377;p128"/>
          <p:cNvSpPr txBox="1"/>
          <p:nvPr/>
        </p:nvSpPr>
        <p:spPr>
          <a:xfrm>
            <a:off x="638842" y="337424"/>
            <a:ext cx="17609888" cy="2246744"/>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Autoimmune / Inflammatory Conditions: Mediterranean vs Elimination vs </a:t>
            </a:r>
            <a:r>
              <a:rPr b="0" i="0" lang="en-US" sz="5600" u="none" cap="none" strike="noStrike">
                <a:solidFill>
                  <a:srgbClr val="FFFFFF"/>
                </a:solidFill>
                <a:latin typeface="Poppins"/>
                <a:ea typeface="Poppins"/>
                <a:cs typeface="Poppins"/>
                <a:sym typeface="Poppins"/>
              </a:rPr>
              <a:t>Paleo-Style</a:t>
            </a:r>
            <a:endParaRPr/>
          </a:p>
        </p:txBody>
      </p:sp>
      <p:sp>
        <p:nvSpPr>
          <p:cNvPr id="1378" name="Google Shape;1378;p12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79" name="Google Shape;1379;p128"/>
          <p:cNvGraphicFramePr/>
          <p:nvPr/>
        </p:nvGraphicFramePr>
        <p:xfrm>
          <a:off x="1066800" y="3136899"/>
          <a:ext cx="3000000" cy="3000000"/>
        </p:xfrm>
        <a:graphic>
          <a:graphicData uri="http://schemas.openxmlformats.org/drawingml/2006/table">
            <a:tbl>
              <a:tblPr bandRow="1">
                <a:noFill/>
                <a:tableStyleId>{FAEE6C6C-321E-4E4F-A754-BCF26006E713}</a:tableStyleId>
              </a:tblPr>
              <a:tblGrid>
                <a:gridCol w="2513300"/>
                <a:gridCol w="3108525"/>
                <a:gridCol w="2892950"/>
                <a:gridCol w="2249175"/>
                <a:gridCol w="2920000"/>
                <a:gridCol w="2712350"/>
              </a:tblGrid>
              <a:tr h="1658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Effectiveness for Inflammation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Advantages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Fit Patients</a:t>
                      </a:r>
                      <a:endParaRPr/>
                    </a:p>
                  </a:txBody>
                  <a:tcPr marT="12700" marB="12700" marR="12700" marL="12700" anchor="ctr"/>
                </a:tc>
              </a:tr>
              <a:tr h="1658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Strong anti-inflammatory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Nutrient dense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Requires cooking skills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absolute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Long-term autoimmune care</a:t>
                      </a:r>
                      <a:endParaRPr/>
                    </a:p>
                  </a:txBody>
                  <a:tcPr marT="12700" marB="12700" marR="12700" marL="12700" anchor="ctr"/>
                </a:tc>
              </a:tr>
              <a:tr h="1658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Elimination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Variable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Identifies triggers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Nutrient deficiency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Long-term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Flare identification</a:t>
                      </a:r>
                      <a:endParaRPr/>
                    </a:p>
                  </a:txBody>
                  <a:tcPr marT="12700" marB="12700" marR="12700" marL="12700" anchor="ctr"/>
                </a:tc>
              </a:tr>
              <a:tr h="1658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Paleo-Style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Limited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Reduces ultra-processed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Calcium/fiber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CKD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Short-term experimentation</a:t>
                      </a:r>
                      <a:endParaRPr/>
                    </a:p>
                  </a:txBody>
                  <a:tcPr marT="12700" marB="12700" marR="12700" marL="12700" anchor="ctr"/>
                </a:tc>
              </a:tr>
            </a:tbl>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12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85" name="Google Shape;1385;p129"/>
          <p:cNvGrpSpPr/>
          <p:nvPr/>
        </p:nvGrpSpPr>
        <p:grpSpPr>
          <a:xfrm>
            <a:off x="-20323" y="-31379"/>
            <a:ext cx="18420223" cy="2984354"/>
            <a:chOff x="0" y="-1"/>
            <a:chExt cx="18420221" cy="2984352"/>
          </a:xfrm>
        </p:grpSpPr>
        <p:sp>
          <p:nvSpPr>
            <p:cNvPr id="1386" name="Google Shape;1386;p129"/>
            <p:cNvSpPr/>
            <p:nvPr/>
          </p:nvSpPr>
          <p:spPr>
            <a:xfrm>
              <a:off x="0" y="-1"/>
              <a:ext cx="18420221" cy="2984352"/>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87" name="Google Shape;1387;p129"/>
            <p:cNvSpPr txBox="1"/>
            <p:nvPr/>
          </p:nvSpPr>
          <p:spPr>
            <a:xfrm>
              <a:off x="0" y="1"/>
              <a:ext cx="1842022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88" name="Google Shape;1388;p129"/>
          <p:cNvSpPr txBox="1"/>
          <p:nvPr/>
        </p:nvSpPr>
        <p:spPr>
          <a:xfrm>
            <a:off x="1173748" y="180882"/>
            <a:ext cx="16981336"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Summary Table - Effectiveness and Contraindications of Various Diets</a:t>
            </a:r>
            <a:endParaRPr/>
          </a:p>
        </p:txBody>
      </p:sp>
      <p:sp>
        <p:nvSpPr>
          <p:cNvPr id="1389" name="Google Shape;1389;p12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90" name="Google Shape;1390;p129"/>
          <p:cNvGraphicFramePr/>
          <p:nvPr/>
        </p:nvGraphicFramePr>
        <p:xfrm>
          <a:off x="270912" y="2901775"/>
          <a:ext cx="3000000" cy="3000000"/>
        </p:xfrm>
        <a:graphic>
          <a:graphicData uri="http://schemas.openxmlformats.org/drawingml/2006/table">
            <a:tbl>
              <a:tblPr bandRow="1">
                <a:noFill/>
                <a:tableStyleId>{FAEE6C6C-321E-4E4F-A754-BCF26006E713}</a:tableStyleId>
              </a:tblPr>
              <a:tblGrid>
                <a:gridCol w="2621775"/>
                <a:gridCol w="3671200"/>
                <a:gridCol w="2404850"/>
                <a:gridCol w="3317450"/>
                <a:gridCol w="2994575"/>
                <a:gridCol w="2827925"/>
              </a:tblGrid>
              <a:tr h="3498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Diet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Primary Therapeutic Uses (Effectiveness)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Evidence Strength (General)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Potential Benefits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Contraindications / Cautions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Clinical Notes</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Mediterranean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CVD prevention, type 2 diabetes, metabolic syndrome, inflammation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 (RCTs, meta-analyses)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Improves lipid profile, glycemic control, reduces ASCVD risk</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Few absolute contraindications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Adaptable across cultures; portion awareness needed</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DASH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Hypertension, CVD risk reduction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 (RCTs)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Lowers BP, improves lipid markers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Caution in CKD if potassium is high</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Gradual sodium reduction improves adherence</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Low-Carbohydrate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Type 2 diabetes, metabolic syndrome, weight loss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Moderate–Strong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Improves glycemia, TG reduction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Pregnancy, eating disorders, advanced CKD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Carb quality more important than elimination</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Ketogenic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Refractory epilepsy; short-term glycemic control</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 (epilepsy), Moderate (metabolic)</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Rapid glucose lowering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Pregnancy, liver disease, pancreatitis, eating disorder hx</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Requires close monitoring; micronutrient risk</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Plant-Based / Vegetarian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CVD prevention, diabetes, weight management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Improves insulin sensitivity, lowers LDL</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Risk of B12, iron, zinc deficiency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Ensure protein quality and micronutrient adequacy</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Vegan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Ethical, metabolic health</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Moderate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LDL reduction, improved insulin sensitivity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Pregnancy, older adults without supplementation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B12 supplementation mandatory</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Low-FODMAP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IBS symptom management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 (short-term)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Reduces bloating, pain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Not for long-term use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Must reintroduce foods to prevent deficiencies</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Gluten-Free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Celiac disease, NCGS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 (celiac), Limited (general population)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Symptom relief in celiac</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Unnecessary restriction in non-celiac</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Risk of low fiber and micronutrients</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Paleo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Weight loss, glycemic control</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Limited–Moderate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Reduces ultra-processed foods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CKD risk, calcium inadequacy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Not evidence-based for long-term disease prevention</a:t>
                      </a:r>
                      <a:endParaRPr/>
                    </a:p>
                  </a:txBody>
                  <a:tcPr marT="12700" marB="12700" marR="12700" marL="12700" anchor="ctr"/>
                </a:tc>
              </a:tr>
              <a:tr h="542275">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Intermittent Fasting (Time-Restricted Eating)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Weight loss, insulin sensitivity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Moderate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Improves metabolic flexibility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Pregnancy, eating disorders, adrenal dysregulation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Meal timing should align with lifestyle</a:t>
                      </a:r>
                      <a:endParaRPr/>
                    </a:p>
                  </a:txBody>
                  <a:tcPr marT="12700" marB="12700" marR="12700" marL="12700" anchor="ctr"/>
                </a:tc>
              </a:tr>
              <a:tr h="349850">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Low-Fat Diet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Hyperlipidemia, weight loss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Moderate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Reduces total energy intake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Can worsen glycemia if carb quality poor</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Fat quality matters more than quantity</a:t>
                      </a:r>
                      <a:endParaRPr/>
                    </a:p>
                  </a:txBody>
                  <a:tcPr marT="12700" marB="12700" marR="12700" marL="12700" anchor="ctr"/>
                </a:tc>
              </a:tr>
              <a:tr h="349850">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Elimination Diets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Food sensitivities, autoimmune flares (short-term)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Limited–Moderate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Identifies triggers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Risk of nutrient deficiencies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Use only with reintroduction plan</a:t>
                      </a:r>
                      <a:endParaRPr/>
                    </a:p>
                  </a:txBody>
                  <a:tcPr marT="12700" marB="12700" marR="12700" marL="12700" anchor="ctr"/>
                </a:tc>
              </a:tr>
              <a:tr h="349850">
                <a:tc>
                  <a:txBody>
                    <a:bodyPr/>
                    <a:lstStyle/>
                    <a:p>
                      <a:pPr indent="0" lvl="0" marL="0" marR="0" rtl="0" algn="l">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Elemental / Very Low-Calorie Diets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Severe GI disease, pre-op</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 (medical use)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GI rest, rapid weight loss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Long-term use contraindicated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Medical supervision required</a:t>
                      </a:r>
                      <a:endParaRPr/>
                    </a:p>
                  </a:txBody>
                  <a:tcPr marT="12700" marB="12700" marR="12700" marL="12700" anchor="ctr"/>
                </a:tc>
              </a:tr>
            </a:tbl>
          </a:graphicData>
        </a:graphic>
      </p:graphicFrame>
      <p:sp>
        <p:nvSpPr>
          <p:cNvPr id="1391" name="Google Shape;1391;p129"/>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sp>
        <p:nvSpPr>
          <p:cNvPr id="1396" name="Google Shape;1396;p13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97" name="Google Shape;1397;p130"/>
          <p:cNvGrpSpPr/>
          <p:nvPr/>
        </p:nvGrpSpPr>
        <p:grpSpPr>
          <a:xfrm>
            <a:off x="-528025" y="3"/>
            <a:ext cx="19048347" cy="4383825"/>
            <a:chOff x="-1" y="-1"/>
            <a:chExt cx="19048347" cy="3086114"/>
          </a:xfrm>
        </p:grpSpPr>
        <p:sp>
          <p:nvSpPr>
            <p:cNvPr id="1398" name="Google Shape;1398;p130"/>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99" name="Google Shape;1399;p130"/>
            <p:cNvSpPr txBox="1"/>
            <p:nvPr/>
          </p:nvSpPr>
          <p:spPr>
            <a:xfrm>
              <a:off x="-1" y="1"/>
              <a:ext cx="19048200" cy="791100"/>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00" name="Google Shape;1400;p130"/>
          <p:cNvSpPr txBox="1"/>
          <p:nvPr/>
        </p:nvSpPr>
        <p:spPr>
          <a:xfrm>
            <a:off x="1066097" y="487772"/>
            <a:ext cx="17367900" cy="3709500"/>
          </a:xfrm>
          <a:prstGeom prst="rect">
            <a:avLst/>
          </a:prstGeom>
          <a:noFill/>
          <a:ln>
            <a:noFill/>
          </a:ln>
        </p:spPr>
        <p:txBody>
          <a:bodyPr anchorCtr="0" anchor="t" bIns="0" lIns="0" spcFirstLastPara="1" rIns="0" wrap="square" tIns="0">
            <a:spAutoFit/>
          </a:bodyPr>
          <a:lstStyle/>
          <a:p>
            <a:pPr indent="0" lvl="0" marL="0" marR="0" rtl="0" algn="l">
              <a:lnSpc>
                <a:spcPct val="154237"/>
              </a:lnSpc>
              <a:spcBef>
                <a:spcPts val="0"/>
              </a:spcBef>
              <a:spcAft>
                <a:spcPts val="0"/>
              </a:spcAft>
              <a:buClr>
                <a:srgbClr val="0433FF"/>
              </a:buClr>
              <a:buSzPts val="5900"/>
              <a:buFont typeface="Poppins"/>
              <a:buNone/>
            </a:pPr>
            <a:r>
              <a:rPr b="0" i="0" lang="en-US" sz="5900" u="none" cap="none" strike="noStrike">
                <a:solidFill>
                  <a:srgbClr val="0433FF"/>
                </a:solidFill>
                <a:latin typeface="Poppins"/>
                <a:ea typeface="Poppins"/>
                <a:cs typeface="Poppins"/>
                <a:sym typeface="Poppins"/>
              </a:rPr>
              <a:t>Interactions Between Drugs and Foods, Alcohol, Vitamins, Minerals, Herbs, Phytochemicals, and Zoochemicals</a:t>
            </a:r>
            <a:endParaRPr/>
          </a:p>
        </p:txBody>
      </p:sp>
      <p:sp>
        <p:nvSpPr>
          <p:cNvPr id="1401" name="Google Shape;1401;p13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130"/>
          <p:cNvSpPr txBox="1"/>
          <p:nvPr/>
        </p:nvSpPr>
        <p:spPr>
          <a:xfrm>
            <a:off x="1066093" y="4892869"/>
            <a:ext cx="16155900" cy="4155900"/>
          </a:xfrm>
          <a:prstGeom prst="rect">
            <a:avLst/>
          </a:prstGeom>
          <a:noFill/>
          <a:ln>
            <a:noFill/>
          </a:ln>
        </p:spPr>
        <p:txBody>
          <a:bodyPr anchorCtr="0" anchor="t" bIns="45700" lIns="45700" spcFirstLastPara="1" rIns="45700" wrap="square" tIns="45700">
            <a:spAutoFit/>
          </a:bodyPr>
          <a:lstStyle/>
          <a:p>
            <a:pPr indent="-320841" lvl="0" marL="320841" marR="0" rtl="0" algn="l">
              <a:lnSpc>
                <a:spcPct val="100000"/>
              </a:lnSpc>
              <a:spcBef>
                <a:spcPts val="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Timing matters</a:t>
            </a:r>
            <a:r>
              <a:rPr b="0" i="0" lang="en-US" sz="3200" u="none" cap="none" strike="noStrike">
                <a:solidFill>
                  <a:srgbClr val="000000"/>
                </a:solidFill>
                <a:latin typeface="Times"/>
                <a:ea typeface="Times"/>
                <a:cs typeface="Times"/>
                <a:sym typeface="Times"/>
              </a:rPr>
              <a:t>: Many interactions are mitigated by separating food/supplement and medication intake.</a:t>
            </a:r>
            <a:endParaRPr/>
          </a:p>
          <a:p>
            <a:pPr indent="-320841" lvl="0" marL="320841"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Consistency &gt; elimination</a:t>
            </a:r>
            <a:r>
              <a:rPr b="0" i="0" lang="en-US" sz="3200" u="none" cap="none" strike="noStrike">
                <a:solidFill>
                  <a:srgbClr val="000000"/>
                </a:solidFill>
                <a:latin typeface="Times"/>
                <a:ea typeface="Times"/>
                <a:cs typeface="Times"/>
                <a:sym typeface="Times"/>
              </a:rPr>
              <a:t> for nutrients like vitamin K.</a:t>
            </a:r>
            <a:endParaRPr/>
          </a:p>
          <a:p>
            <a:pPr indent="-320841" lvl="0" marL="320841"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Herbs and “natural” products can be pharmacologically active</a:t>
            </a:r>
            <a:r>
              <a:rPr b="0" i="0" lang="en-US" sz="3200" u="none" cap="none" strike="noStrike">
                <a:solidFill>
                  <a:srgbClr val="000000"/>
                </a:solidFill>
                <a:latin typeface="Times"/>
                <a:ea typeface="Times"/>
                <a:cs typeface="Times"/>
                <a:sym typeface="Times"/>
              </a:rPr>
              <a:t> and are common causes of adverse interactions.</a:t>
            </a:r>
            <a:endParaRPr/>
          </a:p>
          <a:p>
            <a:pPr indent="-320841" lvl="0" marL="320841"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Alcohol is a major modifier</a:t>
            </a:r>
            <a:r>
              <a:rPr b="0" i="0" lang="en-US" sz="3200" u="none" cap="none" strike="noStrike">
                <a:solidFill>
                  <a:srgbClr val="000000"/>
                </a:solidFill>
                <a:latin typeface="Times"/>
                <a:ea typeface="Times"/>
                <a:cs typeface="Times"/>
                <a:sym typeface="Times"/>
              </a:rPr>
              <a:t> of drug metabolism and toxicity.</a:t>
            </a:r>
            <a:endParaRPr/>
          </a:p>
          <a:p>
            <a:pPr indent="-320841" lvl="0" marL="320841"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Always screen supplements, fortified foods, and functional ingredients during intake.</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6" name="Shape 1406"/>
        <p:cNvGrpSpPr/>
        <p:nvPr/>
      </p:nvGrpSpPr>
      <p:grpSpPr>
        <a:xfrm>
          <a:off x="0" y="0"/>
          <a:ext cx="0" cy="0"/>
          <a:chOff x="0" y="0"/>
          <a:chExt cx="0" cy="0"/>
        </a:xfrm>
      </p:grpSpPr>
      <p:sp>
        <p:nvSpPr>
          <p:cNvPr id="1407" name="Google Shape;1407;p13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08" name="Google Shape;1408;p131"/>
          <p:cNvGrpSpPr/>
          <p:nvPr/>
        </p:nvGrpSpPr>
        <p:grpSpPr>
          <a:xfrm>
            <a:off x="-147012" y="-152408"/>
            <a:ext cx="19708749" cy="3086115"/>
            <a:chOff x="-1" y="-1"/>
            <a:chExt cx="19708747" cy="3086114"/>
          </a:xfrm>
        </p:grpSpPr>
        <p:sp>
          <p:nvSpPr>
            <p:cNvPr id="1409" name="Google Shape;1409;p131"/>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10" name="Google Shape;1410;p131"/>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11" name="Google Shape;1411;p131"/>
          <p:cNvSpPr txBox="1"/>
          <p:nvPr/>
        </p:nvSpPr>
        <p:spPr>
          <a:xfrm>
            <a:off x="843545" y="820300"/>
            <a:ext cx="17367798"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Drug–Food Interactions</a:t>
            </a:r>
            <a:endParaRPr/>
          </a:p>
        </p:txBody>
      </p:sp>
      <p:sp>
        <p:nvSpPr>
          <p:cNvPr id="1412" name="Google Shape;1412;p13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13" name="Google Shape;1413;p131"/>
          <p:cNvGraphicFramePr/>
          <p:nvPr/>
        </p:nvGraphicFramePr>
        <p:xfrm>
          <a:off x="1435100" y="3079749"/>
          <a:ext cx="3000000" cy="3000000"/>
        </p:xfrm>
        <a:graphic>
          <a:graphicData uri="http://schemas.openxmlformats.org/drawingml/2006/table">
            <a:tbl>
              <a:tblPr bandRow="1">
                <a:noFill/>
                <a:tableStyleId>{FAEE6C6C-321E-4E4F-A754-BCF26006E713}</a:tableStyleId>
              </a:tblPr>
              <a:tblGrid>
                <a:gridCol w="4403325"/>
                <a:gridCol w="4168575"/>
                <a:gridCol w="2924600"/>
                <a:gridCol w="4260950"/>
              </a:tblGrid>
              <a:tr h="724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Drug Class / Example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Food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 /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Guidance</a:t>
                      </a:r>
                      <a:endParaRPr/>
                    </a:p>
                  </a:txBody>
                  <a:tcPr marT="12700" marB="12700" marR="12700" marL="12700" anchor="ctr"/>
                </a:tc>
              </a:tr>
              <a:tr h="11444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Statins (simvastatin, atorvastatin)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Grapefruit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drug levels → myopathy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grapefruit; choose alternative fruit</a:t>
                      </a:r>
                      <a:endParaRPr/>
                    </a:p>
                  </a:txBody>
                  <a:tcPr marT="12700" marB="12700" marR="12700" marL="12700" anchor="ctr"/>
                </a:tc>
              </a:tr>
              <a:tr h="1123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MAOIs (Monoamine oxidase inhibitors - class of an</a:t>
                      </a:r>
                      <a:r>
                        <a:rPr lang="en-US" sz="2400">
                          <a:latin typeface="Times"/>
                          <a:ea typeface="Times"/>
                          <a:cs typeface="Times"/>
                          <a:sym typeface="Times"/>
                        </a:rPr>
                        <a:t>tidepressants &amp; Parkinson’s rx)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Tyramine-rich foods (aged cheese, cured meats)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Hypertensive crisis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Strict avoidance</a:t>
                      </a:r>
                      <a:endParaRPr/>
                    </a:p>
                  </a:txBody>
                  <a:tcPr marT="12700" marB="12700" marR="12700" marL="12700" anchor="ctr"/>
                </a:tc>
              </a:tr>
              <a:tr h="1123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Levothyroxine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High-fiber foods, soy, coffee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Take on empty stomach; separate by ≥4 hours</a:t>
                      </a:r>
                      <a:endParaRPr/>
                    </a:p>
                  </a:txBody>
                  <a:tcPr marT="12700" marB="12700" marR="12700" marL="12700" anchor="ctr"/>
                </a:tc>
              </a:tr>
              <a:tr h="724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Warfarin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K–rich foods (leafy greens)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anticoagulant effect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Maintain consistent vitamin K intake</a:t>
                      </a:r>
                      <a:endParaRPr/>
                    </a:p>
                  </a:txBody>
                  <a:tcPr marT="12700" marB="12700" marR="12700" marL="12700" anchor="ctr"/>
                </a:tc>
              </a:tr>
              <a:tr h="1123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Antibiotics (tetracyclines, fluoroquinolones)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Dairy, calcium-rich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Separate by 2–6 hours</a:t>
                      </a:r>
                      <a:endParaRPr/>
                    </a:p>
                  </a:txBody>
                  <a:tcPr marT="12700" marB="12700" marR="12700" marL="12700" anchor="ctr"/>
                </a:tc>
              </a:tr>
              <a:tr h="724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ACE inhibitors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High-potassium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Hyperkalemia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potassium intake</a:t>
                      </a:r>
                      <a:endParaRPr/>
                    </a:p>
                  </a:txBody>
                  <a:tcPr marT="12700" marB="12700" marR="12700" marL="12700" anchor="ctr"/>
                </a:tc>
              </a:tr>
            </a:tbl>
          </a:graphicData>
        </a:graphic>
      </p:graphicFrame>
      <p:sp>
        <p:nvSpPr>
          <p:cNvPr id="1414" name="Google Shape;1414;p131"/>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8" name="Shape 1418"/>
        <p:cNvGrpSpPr/>
        <p:nvPr/>
      </p:nvGrpSpPr>
      <p:grpSpPr>
        <a:xfrm>
          <a:off x="0" y="0"/>
          <a:ext cx="0" cy="0"/>
          <a:chOff x="0" y="0"/>
          <a:chExt cx="0" cy="0"/>
        </a:xfrm>
      </p:grpSpPr>
      <p:sp>
        <p:nvSpPr>
          <p:cNvPr id="1419" name="Google Shape;1419;p13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20" name="Google Shape;1420;p132"/>
          <p:cNvGrpSpPr/>
          <p:nvPr/>
        </p:nvGrpSpPr>
        <p:grpSpPr>
          <a:xfrm>
            <a:off x="-147012" y="-152408"/>
            <a:ext cx="19708749" cy="3086115"/>
            <a:chOff x="-1" y="-1"/>
            <a:chExt cx="19708747" cy="3086114"/>
          </a:xfrm>
        </p:grpSpPr>
        <p:sp>
          <p:nvSpPr>
            <p:cNvPr id="1421" name="Google Shape;1421;p132"/>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22" name="Google Shape;1422;p132"/>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23" name="Google Shape;1423;p132"/>
          <p:cNvSpPr txBox="1"/>
          <p:nvPr/>
        </p:nvSpPr>
        <p:spPr>
          <a:xfrm>
            <a:off x="843545" y="820300"/>
            <a:ext cx="17367798"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Drug–Alcohol Interactions</a:t>
            </a:r>
            <a:endParaRPr/>
          </a:p>
        </p:txBody>
      </p:sp>
      <p:sp>
        <p:nvSpPr>
          <p:cNvPr id="1424" name="Google Shape;1424;p13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25" name="Google Shape;1425;p132"/>
          <p:cNvGraphicFramePr/>
          <p:nvPr/>
        </p:nvGraphicFramePr>
        <p:xfrm>
          <a:off x="1519439" y="3213099"/>
          <a:ext cx="3000000" cy="3000000"/>
        </p:xfrm>
        <a:graphic>
          <a:graphicData uri="http://schemas.openxmlformats.org/drawingml/2006/table">
            <a:tbl>
              <a:tblPr bandRow="1">
                <a:noFill/>
                <a:tableStyleId>{FAEE6C6C-321E-4E4F-A754-BCF26006E713}</a:tableStyleId>
              </a:tblPr>
              <a:tblGrid>
                <a:gridCol w="3006800"/>
                <a:gridCol w="3661550"/>
                <a:gridCol w="4634475"/>
                <a:gridCol w="3946300"/>
              </a:tblGrid>
              <a:tr h="12248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Drug Class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Alcohol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 /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Guidance</a:t>
                      </a:r>
                      <a:endParaRPr/>
                    </a:p>
                  </a:txBody>
                  <a:tcPr marT="12700" marB="12700" marR="12700" marL="12700" anchor="ctr"/>
                </a:tc>
              </a:tr>
              <a:tr h="1224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Acetaminophen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Chronic alcohol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Hepatotoxicity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Limit or avoid alcohol</a:t>
                      </a:r>
                      <a:endParaRPr/>
                    </a:p>
                  </a:txBody>
                  <a:tcPr marT="12700" marB="12700" marR="12700" marL="12700" anchor="ctr"/>
                </a:tc>
              </a:tr>
              <a:tr h="790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Metformin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Excess alcohol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Lactic acidosis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binge drinking</a:t>
                      </a:r>
                      <a:endParaRPr/>
                    </a:p>
                  </a:txBody>
                  <a:tcPr marT="12700" marB="12700" marR="12700" marL="12700" anchor="ctr"/>
                </a:tc>
              </a:tr>
              <a:tr h="1224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Benzodiazepines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Alcohol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CNS depression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Contraindicated</a:t>
                      </a:r>
                      <a:endParaRPr/>
                    </a:p>
                  </a:txBody>
                  <a:tcPr marT="12700" marB="12700" marR="12700" marL="12700" anchor="ctr"/>
                </a:tc>
              </a:tr>
              <a:tr h="790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NSAIDs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Alcohol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GI bleeding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Minimize alcohol</a:t>
                      </a:r>
                      <a:endParaRPr/>
                    </a:p>
                  </a:txBody>
                  <a:tcPr marT="12700" marB="12700" marR="12700" marL="12700" anchor="ctr"/>
                </a:tc>
              </a:tr>
              <a:tr h="1224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Antidepressants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Alcohol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Sedation, reduced efficacy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or limit</a:t>
                      </a:r>
                      <a:endParaRPr/>
                    </a:p>
                  </a:txBody>
                  <a:tcPr marT="12700" marB="12700" marR="12700" marL="12700" anchor="ctr"/>
                </a:tc>
              </a:tr>
            </a:tbl>
          </a:graphicData>
        </a:graphic>
      </p:graphicFrame>
      <p:sp>
        <p:nvSpPr>
          <p:cNvPr id="1426" name="Google Shape;1426;p132"/>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0" name="Shape 1430"/>
        <p:cNvGrpSpPr/>
        <p:nvPr/>
      </p:nvGrpSpPr>
      <p:grpSpPr>
        <a:xfrm>
          <a:off x="0" y="0"/>
          <a:ext cx="0" cy="0"/>
          <a:chOff x="0" y="0"/>
          <a:chExt cx="0" cy="0"/>
        </a:xfrm>
      </p:grpSpPr>
      <p:sp>
        <p:nvSpPr>
          <p:cNvPr id="1431" name="Google Shape;1431;p13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32" name="Google Shape;1432;p133"/>
          <p:cNvGrpSpPr/>
          <p:nvPr/>
        </p:nvGrpSpPr>
        <p:grpSpPr>
          <a:xfrm>
            <a:off x="-147012" y="-152408"/>
            <a:ext cx="19708749" cy="3086115"/>
            <a:chOff x="-1" y="-1"/>
            <a:chExt cx="19708747" cy="3086114"/>
          </a:xfrm>
        </p:grpSpPr>
        <p:sp>
          <p:nvSpPr>
            <p:cNvPr id="1433" name="Google Shape;1433;p133"/>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34" name="Google Shape;1434;p133"/>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35" name="Google Shape;1435;p133"/>
          <p:cNvSpPr txBox="1"/>
          <p:nvPr/>
        </p:nvSpPr>
        <p:spPr>
          <a:xfrm>
            <a:off x="843545" y="820300"/>
            <a:ext cx="17367798"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Drug–Vitamin Interactions</a:t>
            </a:r>
            <a:endParaRPr/>
          </a:p>
        </p:txBody>
      </p:sp>
      <p:sp>
        <p:nvSpPr>
          <p:cNvPr id="1436" name="Google Shape;1436;p13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37" name="Google Shape;1437;p133"/>
          <p:cNvGraphicFramePr/>
          <p:nvPr/>
        </p:nvGraphicFramePr>
        <p:xfrm>
          <a:off x="1289050" y="3282948"/>
          <a:ext cx="3000000" cy="3000000"/>
        </p:xfrm>
        <a:graphic>
          <a:graphicData uri="http://schemas.openxmlformats.org/drawingml/2006/table">
            <a:tbl>
              <a:tblPr bandRow="1">
                <a:noFill/>
                <a:tableStyleId>{FAEE6C6C-321E-4E4F-A754-BCF26006E713}</a:tableStyleId>
              </a:tblPr>
              <a:tblGrid>
                <a:gridCol w="3224075"/>
                <a:gridCol w="3499875"/>
                <a:gridCol w="3481100"/>
                <a:gridCol w="5704675"/>
              </a:tblGrid>
              <a:tr h="13112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Drug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Vitamin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Guidance</a:t>
                      </a:r>
                      <a:endParaRPr/>
                    </a:p>
                  </a:txBody>
                  <a:tcPr marT="12700" marB="12700" marR="12700" marL="12700" anchor="ctr"/>
                </a:tc>
              </a:tr>
              <a:tr h="845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Warfarin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anticoagulation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Consistent intake only</a:t>
                      </a:r>
                      <a:endParaRPr/>
                    </a:p>
                  </a:txBody>
                  <a:tcPr marT="12700" marB="12700" marR="12700" marL="12700" anchor="ctr"/>
                </a:tc>
              </a:tr>
              <a:tr h="1311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Anticonvulsants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D,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Deficiency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and supplement as needed</a:t>
                      </a:r>
                      <a:endParaRPr/>
                    </a:p>
                  </a:txBody>
                  <a:tcPr marT="12700" marB="12700" marR="12700" marL="12700" anchor="ctr"/>
                </a:tc>
              </a:tr>
              <a:tr h="845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Metformin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B12 long-term</a:t>
                      </a:r>
                      <a:endParaRPr/>
                    </a:p>
                  </a:txBody>
                  <a:tcPr marT="12700" marB="12700" marR="12700" marL="12700" anchor="ctr"/>
                </a:tc>
              </a:tr>
              <a:tr h="1311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Oral contraceptives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Folate, 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Lower vitamin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Ensure adequacy</a:t>
                      </a:r>
                      <a:endParaRPr/>
                    </a:p>
                  </a:txBody>
                  <a:tcPr marT="12700" marB="12700" marR="12700" marL="12700" anchor="ctr"/>
                </a:tc>
              </a:tr>
              <a:tr h="845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Isoniazid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Neuropathy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Supplement B6</a:t>
                      </a:r>
                      <a:endParaRPr/>
                    </a:p>
                  </a:txBody>
                  <a:tcPr marT="12700" marB="12700" marR="12700" marL="12700" anchor="ctr"/>
                </a:tc>
              </a:tr>
            </a:tbl>
          </a:graphicData>
        </a:graphic>
      </p:graphicFrame>
      <p:sp>
        <p:nvSpPr>
          <p:cNvPr id="1438" name="Google Shape;1438;p133"/>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2" name="Shape 1442"/>
        <p:cNvGrpSpPr/>
        <p:nvPr/>
      </p:nvGrpSpPr>
      <p:grpSpPr>
        <a:xfrm>
          <a:off x="0" y="0"/>
          <a:ext cx="0" cy="0"/>
          <a:chOff x="0" y="0"/>
          <a:chExt cx="0" cy="0"/>
        </a:xfrm>
      </p:grpSpPr>
      <p:sp>
        <p:nvSpPr>
          <p:cNvPr id="1443" name="Google Shape;1443;p13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44" name="Google Shape;1444;p134"/>
          <p:cNvGrpSpPr/>
          <p:nvPr/>
        </p:nvGrpSpPr>
        <p:grpSpPr>
          <a:xfrm>
            <a:off x="-147012" y="-152408"/>
            <a:ext cx="19708749" cy="3086115"/>
            <a:chOff x="-1" y="-1"/>
            <a:chExt cx="19708747" cy="3086114"/>
          </a:xfrm>
        </p:grpSpPr>
        <p:sp>
          <p:nvSpPr>
            <p:cNvPr id="1445" name="Google Shape;1445;p134"/>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46" name="Google Shape;1446;p134"/>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47" name="Google Shape;1447;p134"/>
          <p:cNvSpPr txBox="1"/>
          <p:nvPr/>
        </p:nvSpPr>
        <p:spPr>
          <a:xfrm>
            <a:off x="843545" y="820300"/>
            <a:ext cx="17367798"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Drug–Mineral Interactions</a:t>
            </a:r>
            <a:endParaRPr/>
          </a:p>
        </p:txBody>
      </p:sp>
      <p:sp>
        <p:nvSpPr>
          <p:cNvPr id="1448" name="Google Shape;1448;p13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49" name="Google Shape;1449;p134"/>
          <p:cNvGraphicFramePr/>
          <p:nvPr/>
        </p:nvGraphicFramePr>
        <p:xfrm>
          <a:off x="1574800" y="3359148"/>
          <a:ext cx="3000000" cy="3000000"/>
        </p:xfrm>
        <a:graphic>
          <a:graphicData uri="http://schemas.openxmlformats.org/drawingml/2006/table">
            <a:tbl>
              <a:tblPr bandRow="1">
                <a:noFill/>
                <a:tableStyleId>{FAEE6C6C-321E-4E4F-A754-BCF26006E713}</a:tableStyleId>
              </a:tblPr>
              <a:tblGrid>
                <a:gridCol w="3194950"/>
                <a:gridCol w="4142450"/>
                <a:gridCol w="3267825"/>
                <a:gridCol w="5300050"/>
              </a:tblGrid>
              <a:tr h="7987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Drug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Mineral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Guidance</a:t>
                      </a:r>
                      <a:endParaRPr/>
                    </a:p>
                  </a:txBody>
                  <a:tcPr marT="12700" marB="12700" marR="12700" marL="12700" anchor="ctr"/>
                </a:tc>
              </a:tr>
              <a:tr h="7987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Levothyroxine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Calcium, 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Separate dosing by ≥4 hours</a:t>
                      </a:r>
                      <a:endParaRPr/>
                    </a:p>
                  </a:txBody>
                  <a:tcPr marT="12700" marB="12700" marR="12700" marL="12700" anchor="ctr"/>
                </a:tc>
              </a:tr>
              <a:tr h="1238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Diuretics (loop)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Potassium,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Depletion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electrolytes</a:t>
                      </a:r>
                      <a:endParaRPr/>
                    </a:p>
                  </a:txBody>
                  <a:tcPr marT="12700" marB="12700" marR="12700" marL="12700" anchor="ctr"/>
                </a:tc>
              </a:tr>
              <a:tr h="1238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ACE inhibitors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Hyperkalemia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high-dose supplements</a:t>
                      </a:r>
                      <a:endParaRPr/>
                    </a:p>
                  </a:txBody>
                  <a:tcPr marT="12700" marB="12700" marR="12700" marL="12700" anchor="ctr"/>
                </a:tc>
              </a:tr>
              <a:tr h="1238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PPIs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Hypomagnesemia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with long-term use</a:t>
                      </a:r>
                      <a:endParaRPr/>
                    </a:p>
                  </a:txBody>
                  <a:tcPr marT="12700" marB="12700" marR="12700" marL="12700" anchor="ctr"/>
                </a:tc>
              </a:tr>
              <a:tr h="1261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Fluoroquinolones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Zinc, 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drug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Separate dosing</a:t>
                      </a:r>
                      <a:endParaRPr/>
                    </a:p>
                  </a:txBody>
                  <a:tcPr marT="12700" marB="12700" marR="12700" marL="12700" anchor="ctr"/>
                </a:tc>
              </a:tr>
            </a:tbl>
          </a:graphicData>
        </a:graphic>
      </p:graphicFrame>
      <p:sp>
        <p:nvSpPr>
          <p:cNvPr id="1450" name="Google Shape;1450;p134"/>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3"/>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5" name="Google Shape;175;p1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6" name="Google Shape;176;p13"/>
          <p:cNvSpPr txBox="1"/>
          <p:nvPr/>
        </p:nvSpPr>
        <p:spPr>
          <a:xfrm>
            <a:off x="11771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Red Flags Warranting Medical Referral</a:t>
            </a:r>
            <a:endParaRPr/>
          </a:p>
        </p:txBody>
      </p:sp>
      <p:sp>
        <p:nvSpPr>
          <p:cNvPr id="177" name="Google Shape;177;p1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8" name="Google Shape;178;p13"/>
          <p:cNvSpPr txBox="1"/>
          <p:nvPr/>
        </p:nvSpPr>
        <p:spPr>
          <a:xfrm>
            <a:off x="1587926" y="4418150"/>
            <a:ext cx="11721000" cy="3016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3000" u="none" cap="none" strike="noStrike">
                <a:solidFill>
                  <a:srgbClr val="000000"/>
                </a:solidFill>
                <a:latin typeface="Times"/>
                <a:ea typeface="Times"/>
                <a:cs typeface="Times"/>
                <a:sym typeface="Times"/>
              </a:rPr>
              <a:t>Immediate referral is indicated when:</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Labs fall </a:t>
            </a:r>
            <a:r>
              <a:rPr b="1" i="0" lang="en-US" sz="3000" u="none" cap="none" strike="noStrike">
                <a:solidFill>
                  <a:srgbClr val="000000"/>
                </a:solidFill>
                <a:latin typeface="Times"/>
                <a:ea typeface="Times"/>
                <a:cs typeface="Times"/>
                <a:sym typeface="Times"/>
              </a:rPr>
              <a:t>outside conventional ranges</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Rapid changes occur without explanation</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Severe anemia, renal impairment, liver enzyme elevation</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Markers suggest autoimmune or endocrine pathology</a:t>
            </a:r>
            <a:endParaRPr sz="3000"/>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4" name="Shape 1454"/>
        <p:cNvGrpSpPr/>
        <p:nvPr/>
      </p:nvGrpSpPr>
      <p:grpSpPr>
        <a:xfrm>
          <a:off x="0" y="0"/>
          <a:ext cx="0" cy="0"/>
          <a:chOff x="0" y="0"/>
          <a:chExt cx="0" cy="0"/>
        </a:xfrm>
      </p:grpSpPr>
      <p:sp>
        <p:nvSpPr>
          <p:cNvPr id="1455" name="Google Shape;1455;p13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56" name="Google Shape;1456;p135"/>
          <p:cNvGrpSpPr/>
          <p:nvPr/>
        </p:nvGrpSpPr>
        <p:grpSpPr>
          <a:xfrm>
            <a:off x="-147012" y="-152408"/>
            <a:ext cx="19708749" cy="3086115"/>
            <a:chOff x="-1" y="-1"/>
            <a:chExt cx="19708747" cy="3086114"/>
          </a:xfrm>
        </p:grpSpPr>
        <p:sp>
          <p:nvSpPr>
            <p:cNvPr id="1457" name="Google Shape;1457;p135"/>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58" name="Google Shape;1458;p135"/>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59" name="Google Shape;1459;p135"/>
          <p:cNvSpPr txBox="1"/>
          <p:nvPr/>
        </p:nvSpPr>
        <p:spPr>
          <a:xfrm>
            <a:off x="843545" y="820300"/>
            <a:ext cx="17367798"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Drug–Herb Interactions</a:t>
            </a:r>
            <a:endParaRPr/>
          </a:p>
        </p:txBody>
      </p:sp>
      <p:sp>
        <p:nvSpPr>
          <p:cNvPr id="1460" name="Google Shape;1460;p13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61" name="Google Shape;1461;p135"/>
          <p:cNvGraphicFramePr/>
          <p:nvPr/>
        </p:nvGraphicFramePr>
        <p:xfrm>
          <a:off x="1479550" y="3397248"/>
          <a:ext cx="3000000" cy="3000000"/>
        </p:xfrm>
        <a:graphic>
          <a:graphicData uri="http://schemas.openxmlformats.org/drawingml/2006/table">
            <a:tbl>
              <a:tblPr bandRow="1">
                <a:noFill/>
                <a:tableStyleId>{FAEE6C6C-321E-4E4F-A754-BCF26006E713}</a:tableStyleId>
              </a:tblPr>
              <a:tblGrid>
                <a:gridCol w="3004175"/>
                <a:gridCol w="3932000"/>
                <a:gridCol w="5370275"/>
                <a:gridCol w="3528350"/>
              </a:tblGrid>
              <a:tr h="8965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Herb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Drug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 /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Guidance</a:t>
                      </a:r>
                      <a:endParaRPr/>
                    </a:p>
                  </a:txBody>
                  <a:tcPr marT="12700" marB="12700" marR="12700" marL="12700" anchor="ctr"/>
                </a:tc>
              </a:tr>
              <a:tr h="14158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 John’s wort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SSRIs, oral contraceptives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drug efficacy; serotonin syndrome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combination</a:t>
                      </a:r>
                      <a:endParaRPr/>
                    </a:p>
                  </a:txBody>
                  <a:tcPr marT="12700" marB="12700" marR="12700" marL="12700" anchor="ctr"/>
                </a:tc>
              </a:tr>
              <a:tr h="896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Ginkgo biloba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Anticoagulants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Bleeding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a:t>
                      </a:r>
                      <a:endParaRPr/>
                    </a:p>
                  </a:txBody>
                  <a:tcPr marT="12700" marB="12700" marR="12700" marL="12700" anchor="ctr"/>
                </a:tc>
              </a:tr>
              <a:tr h="896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Ginseng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Hypoglycemics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Hypoglycemia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glucose</a:t>
                      </a:r>
                      <a:endParaRPr/>
                    </a:p>
                  </a:txBody>
                  <a:tcPr marT="12700" marB="12700" marR="12700" marL="12700" anchor="ctr"/>
                </a:tc>
              </a:tr>
              <a:tr h="1389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Garlic (supplement)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Anticoagulants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Bleeding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Caution perioperatively</a:t>
                      </a:r>
                      <a:endParaRPr/>
                    </a:p>
                  </a:txBody>
                  <a:tcPr marT="12700" marB="12700" marR="12700" marL="12700" anchor="ctr"/>
                </a:tc>
              </a:tr>
              <a:tr h="896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Kava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CNS depressants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Sedation, hepatotoxicity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Contraindicated</a:t>
                      </a:r>
                      <a:endParaRPr/>
                    </a:p>
                  </a:txBody>
                  <a:tcPr marT="12700" marB="12700" marR="12700" marL="12700" anchor="ctr"/>
                </a:tc>
              </a:tr>
            </a:tbl>
          </a:graphicData>
        </a:graphic>
      </p:graphicFrame>
      <p:sp>
        <p:nvSpPr>
          <p:cNvPr id="1462" name="Google Shape;1462;p135"/>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1463" name="Google Shape;1463;p135"/>
          <p:cNvSpPr/>
          <p:nvPr/>
        </p:nvSpPr>
        <p:spPr>
          <a:xfrm>
            <a:off x="843550" y="4293750"/>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13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69" name="Google Shape;1469;p136"/>
          <p:cNvGrpSpPr/>
          <p:nvPr/>
        </p:nvGrpSpPr>
        <p:grpSpPr>
          <a:xfrm>
            <a:off x="-147012" y="-152408"/>
            <a:ext cx="19708749" cy="3086115"/>
            <a:chOff x="-1" y="-1"/>
            <a:chExt cx="19708747" cy="3086114"/>
          </a:xfrm>
        </p:grpSpPr>
        <p:sp>
          <p:nvSpPr>
            <p:cNvPr id="1470" name="Google Shape;1470;p136"/>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71" name="Google Shape;1471;p136"/>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72" name="Google Shape;1472;p136"/>
          <p:cNvSpPr txBox="1"/>
          <p:nvPr/>
        </p:nvSpPr>
        <p:spPr>
          <a:xfrm>
            <a:off x="843545" y="820301"/>
            <a:ext cx="17367798"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Drug–Phytochemical Interactions</a:t>
            </a:r>
            <a:endParaRPr/>
          </a:p>
        </p:txBody>
      </p:sp>
      <p:sp>
        <p:nvSpPr>
          <p:cNvPr id="1473" name="Google Shape;1473;p13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74" name="Google Shape;1474;p136"/>
          <p:cNvGraphicFramePr/>
          <p:nvPr/>
        </p:nvGraphicFramePr>
        <p:xfrm>
          <a:off x="1631950" y="3143249"/>
          <a:ext cx="3000000" cy="3000000"/>
        </p:xfrm>
        <a:graphic>
          <a:graphicData uri="http://schemas.openxmlformats.org/drawingml/2006/table">
            <a:tbl>
              <a:tblPr bandRow="1">
                <a:noFill/>
                <a:tableStyleId>{FAEE6C6C-321E-4E4F-A754-BCF26006E713}</a:tableStyleId>
              </a:tblPr>
              <a:tblGrid>
                <a:gridCol w="3490000"/>
                <a:gridCol w="4639750"/>
                <a:gridCol w="5040275"/>
                <a:gridCol w="2337600"/>
              </a:tblGrid>
              <a:tr h="928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Phytochemical Source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Drug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Guidance</a:t>
                      </a:r>
                      <a:endParaRPr/>
                    </a:p>
                  </a:txBody>
                  <a:tcPr marT="12700" marB="12700" marR="12700" marL="12700" anchor="ctr"/>
                </a:tc>
              </a:tr>
              <a:tr h="1466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Grapefruit flavonoids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Statins, calcium channel blockers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CYP3A4 inhibition → ↑ drug levels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grapefruit</a:t>
                      </a:r>
                      <a:endParaRPr/>
                    </a:p>
                  </a:txBody>
                  <a:tcPr marT="12700" marB="12700" marR="12700" marL="12700" anchor="ctr"/>
                </a:tc>
              </a:tr>
              <a:tr h="1439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Polyphenols (tea, coffee)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Iron supplements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iron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Separate intake</a:t>
                      </a:r>
                      <a:endParaRPr/>
                    </a:p>
                  </a:txBody>
                  <a:tcPr marT="12700" marB="12700" marR="12700" marL="12700" anchor="ctr"/>
                </a:tc>
              </a:tr>
              <a:tr h="928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Isoflavones (soy)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Thyroid meds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Separate dosing</a:t>
                      </a:r>
                      <a:endParaRPr/>
                    </a:p>
                  </a:txBody>
                  <a:tcPr marT="12700" marB="12700" marR="12700" marL="12700" anchor="ctr"/>
                </a:tc>
              </a:tr>
              <a:tr h="928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Curcumin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Anticoagulants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bleeding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Use cautiously</a:t>
                      </a:r>
                      <a:endParaRPr/>
                    </a:p>
                  </a:txBody>
                  <a:tcPr marT="12700" marB="12700" marR="12700" marL="12700" anchor="ctr"/>
                </a:tc>
              </a:tr>
              <a:tr h="928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Resveratrol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Anticoagulants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Potentiation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a:t>
                      </a:r>
                      <a:endParaRPr/>
                    </a:p>
                  </a:txBody>
                  <a:tcPr marT="12700" marB="12700" marR="12700" marL="12700" anchor="ctr"/>
                </a:tc>
              </a:tr>
            </a:tbl>
          </a:graphicData>
        </a:graphic>
      </p:graphicFrame>
      <p:sp>
        <p:nvSpPr>
          <p:cNvPr id="1475" name="Google Shape;1475;p136"/>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1476" name="Google Shape;1476;p136"/>
          <p:cNvSpPr/>
          <p:nvPr/>
        </p:nvSpPr>
        <p:spPr>
          <a:xfrm>
            <a:off x="843550" y="40717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0" name="Shape 1480"/>
        <p:cNvGrpSpPr/>
        <p:nvPr/>
      </p:nvGrpSpPr>
      <p:grpSpPr>
        <a:xfrm>
          <a:off x="0" y="0"/>
          <a:ext cx="0" cy="0"/>
          <a:chOff x="0" y="0"/>
          <a:chExt cx="0" cy="0"/>
        </a:xfrm>
      </p:grpSpPr>
      <p:sp>
        <p:nvSpPr>
          <p:cNvPr id="1481" name="Google Shape;1481;p13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82" name="Google Shape;1482;p137"/>
          <p:cNvGrpSpPr/>
          <p:nvPr/>
        </p:nvGrpSpPr>
        <p:grpSpPr>
          <a:xfrm>
            <a:off x="-147012" y="-152408"/>
            <a:ext cx="19708749" cy="3086115"/>
            <a:chOff x="-1" y="-1"/>
            <a:chExt cx="19708747" cy="3086114"/>
          </a:xfrm>
        </p:grpSpPr>
        <p:sp>
          <p:nvSpPr>
            <p:cNvPr id="1483" name="Google Shape;1483;p137"/>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84" name="Google Shape;1484;p137"/>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85" name="Google Shape;1485;p137"/>
          <p:cNvSpPr txBox="1"/>
          <p:nvPr/>
        </p:nvSpPr>
        <p:spPr>
          <a:xfrm>
            <a:off x="843545" y="820301"/>
            <a:ext cx="17367798" cy="2296161"/>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Drug–Zoochemical Interactions</a:t>
            </a:r>
            <a:endParaRPr/>
          </a:p>
          <a:p>
            <a:pPr indent="0" lvl="0" marL="0" marR="0" rtl="0" algn="l">
              <a:lnSpc>
                <a:spcPct val="100000"/>
              </a:lnSpc>
              <a:spcBef>
                <a:spcPts val="0"/>
              </a:spcBef>
              <a:spcAft>
                <a:spcPts val="0"/>
              </a:spcAft>
              <a:buClr>
                <a:srgbClr val="000000"/>
              </a:buClr>
              <a:buSzPts val="7400"/>
              <a:buFont typeface="Times"/>
              <a:buNone/>
            </a:pPr>
            <a:r>
              <a:t/>
            </a:r>
            <a:endParaRPr b="0" i="0" sz="7400" u="none" cap="none" strike="noStrike">
              <a:solidFill>
                <a:srgbClr val="FFFFFF"/>
              </a:solidFill>
              <a:latin typeface="Poppins"/>
              <a:ea typeface="Poppins"/>
              <a:cs typeface="Poppins"/>
              <a:sym typeface="Poppins"/>
            </a:endParaRPr>
          </a:p>
        </p:txBody>
      </p:sp>
      <p:sp>
        <p:nvSpPr>
          <p:cNvPr id="1486" name="Google Shape;1486;p13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87" name="Google Shape;1487;p137"/>
          <p:cNvGraphicFramePr/>
          <p:nvPr/>
        </p:nvGraphicFramePr>
        <p:xfrm>
          <a:off x="1631950" y="3143249"/>
          <a:ext cx="3000000" cy="3000000"/>
        </p:xfrm>
        <a:graphic>
          <a:graphicData uri="http://schemas.openxmlformats.org/drawingml/2006/table">
            <a:tbl>
              <a:tblPr bandRow="1">
                <a:noFill/>
                <a:tableStyleId>{FAEE6C6C-321E-4E4F-A754-BCF26006E713}</a:tableStyleId>
              </a:tblPr>
              <a:tblGrid>
                <a:gridCol w="3490000"/>
                <a:gridCol w="4639750"/>
                <a:gridCol w="5040275"/>
                <a:gridCol w="2337600"/>
              </a:tblGrid>
              <a:tr h="928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Phytochemical Source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Drug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Effect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Guidance</a:t>
                      </a:r>
                      <a:endParaRPr/>
                    </a:p>
                  </a:txBody>
                  <a:tcPr marT="12700" marB="12700" marR="12700" marL="12700" anchor="ctr"/>
                </a:tc>
              </a:tr>
              <a:tr h="1466425">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Fish oil (EPA/DHA)</a:t>
                      </a:r>
                      <a:endParaRPr/>
                    </a:p>
                  </a:txBody>
                  <a:tcPr marT="12700" marB="12700" marR="12700" marL="12700" anchor="ctr"/>
                </a:tc>
                <a:tc>
                  <a:txBody>
                    <a:bodyPr/>
                    <a:lstStyle/>
                    <a:p>
                      <a:pPr indent="0" lvl="0" marL="0" rtl="0" algn="ctr">
                        <a:spcBef>
                          <a:spcPts val="0"/>
                        </a:spcBef>
                        <a:spcAft>
                          <a:spcPts val="0"/>
                        </a:spcAft>
                        <a:buClr>
                          <a:schemeClr val="dk1"/>
                        </a:buClr>
                        <a:buSzPts val="1100"/>
                        <a:buFont typeface="Arial"/>
                        <a:buNone/>
                      </a:pPr>
                      <a:r>
                        <a:rPr lang="en-US" sz="2400">
                          <a:latin typeface="Times"/>
                          <a:ea typeface="Times"/>
                          <a:cs typeface="Times"/>
                          <a:sym typeface="Times"/>
                        </a:rPr>
                        <a:t>Anticoagulants, antiplatelets</a:t>
                      </a:r>
                      <a:endParaRPr sz="2400">
                        <a:latin typeface="Times"/>
                        <a:ea typeface="Times"/>
                        <a:cs typeface="Times"/>
                        <a:sym typeface="Times"/>
                      </a:endParaRPr>
                    </a:p>
                  </a:txBody>
                  <a:tcPr marT="12700" marB="12700" marR="12700" marL="12700" anchor="ctr"/>
                </a:tc>
                <a:tc>
                  <a:txBody>
                    <a:bodyPr/>
                    <a:lstStyle/>
                    <a:p>
                      <a:pPr indent="0" lvl="0" marL="0" rtl="0" algn="ctr">
                        <a:spcBef>
                          <a:spcPts val="0"/>
                        </a:spcBef>
                        <a:spcAft>
                          <a:spcPts val="0"/>
                        </a:spcAft>
                        <a:buClr>
                          <a:schemeClr val="dk1"/>
                        </a:buClr>
                        <a:buSzPts val="1100"/>
                        <a:buFont typeface="Arial"/>
                        <a:buNone/>
                      </a:pPr>
                      <a:r>
                        <a:rPr lang="en-US" sz="2400">
                          <a:latin typeface="Times"/>
                          <a:ea typeface="Times"/>
                          <a:cs typeface="Times"/>
                          <a:sym typeface="Times"/>
                        </a:rPr>
                        <a:t>↑ bleeding risk (additive effect)</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Use cautiously; monitor at higher doses (&gt;2–3 g/day)</a:t>
                      </a:r>
                      <a:endParaRPr/>
                    </a:p>
                  </a:txBody>
                  <a:tcPr marT="12700" marB="12700" marR="12700" marL="12700" anchor="ctr"/>
                </a:tc>
              </a:tr>
              <a:tr h="1439225">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Tyramine (aged/fermented animal foods)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MAO inhibitors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Hypertensive crisis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Avoid high-tyramine foods (aged meats, cured meats)</a:t>
                      </a:r>
                      <a:endParaRPr/>
                    </a:p>
                  </a:txBody>
                  <a:tcPr marT="12700" marB="12700" marR="12700" marL="12700" anchor="ctr"/>
                </a:tc>
              </a:tr>
              <a:tr h="928525">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L-carnitine (supplemental)</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Warfarin</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May alter anticoagulant effect (variable INR)</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Monitor INR if used</a:t>
                      </a:r>
                      <a:endParaRPr/>
                    </a:p>
                  </a:txBody>
                  <a:tcPr marT="12700" marB="12700" marR="12700" marL="12700" anchor="ctr"/>
                </a:tc>
              </a:tr>
              <a:tr h="928525">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Choline (high-dose supplements)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Anticholinergic medications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May counteract drug effects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Use cautiously</a:t>
                      </a:r>
                      <a:endParaRPr/>
                    </a:p>
                  </a:txBody>
                  <a:tcPr marT="12700" marB="12700" marR="12700" marL="12700" anchor="ctr"/>
                </a:tc>
              </a:tr>
              <a:tr h="928525">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Bioactive peptides (dairy proteins)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ACE inhibitors</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Additive BP-lowering effect</a:t>
                      </a:r>
                      <a:endParaRPr sz="2400">
                        <a:latin typeface="Times"/>
                        <a:ea typeface="Times"/>
                        <a:cs typeface="Times"/>
                        <a:sym typeface="Times"/>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a:latin typeface="Times"/>
                          <a:ea typeface="Times"/>
                          <a:cs typeface="Times"/>
                          <a:sym typeface="Times"/>
                        </a:rPr>
                        <a:t>Monitor BP; adjust if needed</a:t>
                      </a:r>
                      <a:endParaRPr/>
                    </a:p>
                  </a:txBody>
                  <a:tcPr marT="12700" marB="12700" marR="12700" marL="12700" anchor="ctr"/>
                </a:tc>
              </a:tr>
            </a:tbl>
          </a:graphicData>
        </a:graphic>
      </p:graphicFrame>
      <p:sp>
        <p:nvSpPr>
          <p:cNvPr id="1488" name="Google Shape;1488;p137"/>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2" name="Shape 1492"/>
        <p:cNvGrpSpPr/>
        <p:nvPr/>
      </p:nvGrpSpPr>
      <p:grpSpPr>
        <a:xfrm>
          <a:off x="0" y="0"/>
          <a:ext cx="0" cy="0"/>
          <a:chOff x="0" y="0"/>
          <a:chExt cx="0" cy="0"/>
        </a:xfrm>
      </p:grpSpPr>
      <p:sp>
        <p:nvSpPr>
          <p:cNvPr id="1493" name="Google Shape;1493;p138"/>
          <p:cNvSpPr/>
          <p:nvPr/>
        </p:nvSpPr>
        <p:spPr>
          <a:xfrm rot="10800000">
            <a:off x="-4" y="203197"/>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94" name="Google Shape;1494;p138"/>
          <p:cNvGrpSpPr/>
          <p:nvPr/>
        </p:nvGrpSpPr>
        <p:grpSpPr>
          <a:xfrm>
            <a:off x="-147012" y="-152408"/>
            <a:ext cx="19708749" cy="3086115"/>
            <a:chOff x="-1" y="-1"/>
            <a:chExt cx="19708747" cy="3086114"/>
          </a:xfrm>
        </p:grpSpPr>
        <p:sp>
          <p:nvSpPr>
            <p:cNvPr id="1495" name="Google Shape;1495;p138"/>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96" name="Google Shape;1496;p138"/>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97" name="Google Shape;1497;p138"/>
          <p:cNvSpPr txBox="1"/>
          <p:nvPr/>
        </p:nvSpPr>
        <p:spPr>
          <a:xfrm>
            <a:off x="1023463" y="388500"/>
            <a:ext cx="17367798" cy="3451861"/>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Nutrition–Medication Safety </a:t>
            </a:r>
            <a:endParaRPr/>
          </a:p>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Red Flags</a:t>
            </a:r>
            <a:endParaRPr/>
          </a:p>
          <a:p>
            <a:pPr indent="0" lvl="0" marL="0" marR="0" rtl="0" algn="l">
              <a:lnSpc>
                <a:spcPct val="100000"/>
              </a:lnSpc>
              <a:spcBef>
                <a:spcPts val="0"/>
              </a:spcBef>
              <a:spcAft>
                <a:spcPts val="0"/>
              </a:spcAft>
              <a:buClr>
                <a:srgbClr val="000000"/>
              </a:buClr>
              <a:buSzPts val="7400"/>
              <a:buFont typeface="Times"/>
              <a:buNone/>
            </a:pPr>
            <a:r>
              <a:t/>
            </a:r>
            <a:endParaRPr b="0" i="0" sz="7400" u="none" cap="none" strike="noStrike">
              <a:solidFill>
                <a:srgbClr val="FFFFFF"/>
              </a:solidFill>
              <a:latin typeface="Poppins"/>
              <a:ea typeface="Poppins"/>
              <a:cs typeface="Poppins"/>
              <a:sym typeface="Poppins"/>
            </a:endParaRPr>
          </a:p>
        </p:txBody>
      </p:sp>
      <p:sp>
        <p:nvSpPr>
          <p:cNvPr id="1498" name="Google Shape;1498;p13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99" name="Google Shape;1499;p138"/>
          <p:cNvGraphicFramePr/>
          <p:nvPr/>
        </p:nvGraphicFramePr>
        <p:xfrm>
          <a:off x="844550" y="10947399"/>
          <a:ext cx="3000000" cy="3000000"/>
        </p:xfrm>
        <a:graphic>
          <a:graphicData uri="http://schemas.openxmlformats.org/drawingml/2006/table">
            <a:tbl>
              <a:tblPr bandRow="1">
                <a:noFill/>
                <a:tableStyleId>{FAEE6C6C-321E-4E4F-A754-BCF26006E713}</a:tableStyleId>
              </a:tblPr>
              <a:tblGrid>
                <a:gridCol w="7319275"/>
                <a:gridCol w="4302075"/>
                <a:gridCol w="4108875"/>
              </a:tblGrid>
              <a:tr h="10449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Situation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Action</a:t>
                      </a:r>
                      <a:endParaRPr/>
                    </a:p>
                  </a:txBody>
                  <a:tcPr marT="12700" marB="12700" marR="12700" marL="12700" anchor="ctr"/>
                </a:tc>
              </a:tr>
              <a:tr h="1619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Multiple supplements + anticoagulants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Review all botanicals</a:t>
                      </a:r>
                      <a:endParaRPr/>
                    </a:p>
                  </a:txBody>
                  <a:tcPr marT="12700" marB="12700" marR="12700" marL="12700" anchor="ctr"/>
                </a:tc>
              </a:tr>
              <a:tr h="1044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Long-term PPI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Mg, B12 deficiency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labs</a:t>
                      </a:r>
                      <a:endParaRPr/>
                    </a:p>
                  </a:txBody>
                  <a:tcPr marT="12700" marB="12700" marR="12700" marL="12700" anchor="ctr"/>
                </a:tc>
              </a:tr>
              <a:tr h="1619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Polypharmacy + alcohol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CNS and liver toxicity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Counsel avoidance</a:t>
                      </a:r>
                      <a:endParaRPr/>
                    </a:p>
                  </a:txBody>
                  <a:tcPr marT="12700" marB="12700" marR="12700" marL="12700" anchor="ctr"/>
                </a:tc>
              </a:tr>
              <a:tr h="1044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Restrictive diets + meds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Nutrient deficiencies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Ensure adequacy</a:t>
                      </a:r>
                      <a:endParaRPr/>
                    </a:p>
                  </a:txBody>
                  <a:tcPr marT="12700" marB="12700" marR="12700" marL="12700" anchor="ctr"/>
                </a:tc>
              </a:tr>
            </a:tbl>
          </a:graphicData>
        </a:graphic>
      </p:graphicFrame>
      <p:sp>
        <p:nvSpPr>
          <p:cNvPr id="1500" name="Google Shape;1500;p138"/>
          <p:cNvSpPr txBox="1"/>
          <p:nvPr/>
        </p:nvSpPr>
        <p:spPr>
          <a:xfrm>
            <a:off x="2095927" y="3808550"/>
            <a:ext cx="14764200" cy="3201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Red Flags for Immediate Review</a:t>
            </a:r>
            <a:endParaRPr/>
          </a:p>
          <a:p>
            <a:pPr indent="0" lvl="0" marL="0" marR="0" rtl="0" algn="l">
              <a:lnSpc>
                <a:spcPct val="100000"/>
              </a:lnSpc>
              <a:spcBef>
                <a:spcPts val="1200"/>
              </a:spcBef>
              <a:spcAft>
                <a:spcPts val="0"/>
              </a:spcAft>
              <a:buClr>
                <a:srgbClr val="000000"/>
              </a:buClr>
              <a:buSzPts val="3200"/>
              <a:buFont typeface="Times"/>
              <a:buNone/>
            </a:pPr>
            <a:r>
              <a:rPr b="0" i="0" lang="en-US" sz="3200" u="none" cap="none" strike="noStrike">
                <a:solidFill>
                  <a:srgbClr val="000000"/>
                </a:solidFill>
                <a:latin typeface="Times"/>
                <a:ea typeface="Times"/>
                <a:cs typeface="Times"/>
                <a:sym typeface="Times"/>
              </a:rPr>
              <a:t>☐ Anticoagulants + multiple supplements/herbs</a:t>
            </a:r>
            <a:br>
              <a:rPr b="0" i="0" lang="en-US" sz="3200" u="none" cap="none" strike="noStrike">
                <a:solidFill>
                  <a:srgbClr val="000000"/>
                </a:solidFill>
                <a:latin typeface="Times"/>
                <a:ea typeface="Times"/>
                <a:cs typeface="Times"/>
                <a:sym typeface="Times"/>
              </a:rPr>
            </a:br>
            <a:r>
              <a:rPr b="0" i="0" lang="en-US" sz="3200" u="none" cap="none" strike="noStrike">
                <a:solidFill>
                  <a:srgbClr val="000000"/>
                </a:solidFill>
                <a:latin typeface="Times"/>
                <a:ea typeface="Times"/>
                <a:cs typeface="Times"/>
                <a:sym typeface="Times"/>
              </a:rPr>
              <a:t>☐ Thyroid meds + calcium (consider antacids) /iron without spacing</a:t>
            </a:r>
            <a:r>
              <a:rPr lang="en-US" sz="3200">
                <a:latin typeface="Times"/>
                <a:ea typeface="Times"/>
                <a:cs typeface="Times"/>
                <a:sym typeface="Times"/>
              </a:rPr>
              <a:t> (4 hours)</a:t>
            </a:r>
            <a:br>
              <a:rPr b="0" i="0" lang="en-US" sz="3200" u="none" cap="none" strike="noStrike">
                <a:solidFill>
                  <a:srgbClr val="000000"/>
                </a:solidFill>
                <a:latin typeface="Times"/>
                <a:ea typeface="Times"/>
                <a:cs typeface="Times"/>
                <a:sym typeface="Times"/>
              </a:rPr>
            </a:br>
            <a:r>
              <a:rPr b="0" i="0" lang="en-US" sz="3200" u="none" cap="none" strike="noStrike">
                <a:solidFill>
                  <a:srgbClr val="000000"/>
                </a:solidFill>
                <a:latin typeface="Times"/>
                <a:ea typeface="Times"/>
                <a:cs typeface="Times"/>
                <a:sym typeface="Times"/>
              </a:rPr>
              <a:t>☐ Alcohol + sedatives or liver-risk meds</a:t>
            </a:r>
            <a:br>
              <a:rPr b="0" i="0" lang="en-US" sz="3200" u="none" cap="none" strike="noStrike">
                <a:solidFill>
                  <a:srgbClr val="000000"/>
                </a:solidFill>
                <a:latin typeface="Times"/>
                <a:ea typeface="Times"/>
                <a:cs typeface="Times"/>
                <a:sym typeface="Times"/>
              </a:rPr>
            </a:br>
            <a:r>
              <a:rPr b="0" i="0" lang="en-US" sz="3200" u="none" cap="none" strike="noStrike">
                <a:solidFill>
                  <a:srgbClr val="000000"/>
                </a:solidFill>
                <a:latin typeface="Times"/>
                <a:ea typeface="Times"/>
                <a:cs typeface="Times"/>
                <a:sym typeface="Times"/>
              </a:rPr>
              <a:t>☐ Long-term restrictive diet + multiple medications</a:t>
            </a:r>
            <a:br>
              <a:rPr b="0" i="0" lang="en-US" sz="3200" u="none" cap="none" strike="noStrike">
                <a:solidFill>
                  <a:srgbClr val="000000"/>
                </a:solidFill>
                <a:latin typeface="Times"/>
                <a:ea typeface="Times"/>
                <a:cs typeface="Times"/>
                <a:sym typeface="Times"/>
              </a:rPr>
            </a:br>
            <a:r>
              <a:rPr b="0" i="0" lang="en-US" sz="3200" u="none" cap="none" strike="noStrike">
                <a:solidFill>
                  <a:srgbClr val="000000"/>
                </a:solidFill>
                <a:latin typeface="Times"/>
                <a:ea typeface="Times"/>
                <a:cs typeface="Times"/>
                <a:sym typeface="Times"/>
              </a:rPr>
              <a:t>☐ Polypharmacy (≥5 meds)</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sp>
        <p:nvSpPr>
          <p:cNvPr id="1505" name="Google Shape;1505;p13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06" name="Google Shape;1506;p139"/>
          <p:cNvGrpSpPr/>
          <p:nvPr/>
        </p:nvGrpSpPr>
        <p:grpSpPr>
          <a:xfrm>
            <a:off x="-528013" y="-8"/>
            <a:ext cx="19048349" cy="3086115"/>
            <a:chOff x="-1" y="-1"/>
            <a:chExt cx="19048347" cy="3086114"/>
          </a:xfrm>
        </p:grpSpPr>
        <p:sp>
          <p:nvSpPr>
            <p:cNvPr id="1507" name="Google Shape;1507;p139"/>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08" name="Google Shape;1508;p139"/>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09" name="Google Shape;1509;p139"/>
          <p:cNvSpPr txBox="1"/>
          <p:nvPr/>
        </p:nvSpPr>
        <p:spPr>
          <a:xfrm>
            <a:off x="1072147" y="416757"/>
            <a:ext cx="1736779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0433FF"/>
              </a:buClr>
              <a:buSzPts val="7100"/>
              <a:buFont typeface="Poppins"/>
              <a:buNone/>
            </a:pPr>
            <a:r>
              <a:rPr b="0" i="0" lang="en-US" sz="7100" u="none" cap="none" strike="noStrike">
                <a:solidFill>
                  <a:srgbClr val="0433FF"/>
                </a:solidFill>
                <a:latin typeface="Poppins"/>
                <a:ea typeface="Poppins"/>
                <a:cs typeface="Poppins"/>
                <a:sym typeface="Poppins"/>
              </a:rPr>
              <a:t>Nutrient Depletions Related to Commonly Used Drugs</a:t>
            </a:r>
            <a:endParaRPr/>
          </a:p>
        </p:txBody>
      </p:sp>
      <p:sp>
        <p:nvSpPr>
          <p:cNvPr id="1510" name="Google Shape;1510;p13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511" name="Google Shape;1511;p139"/>
          <p:cNvGraphicFramePr/>
          <p:nvPr/>
        </p:nvGraphicFramePr>
        <p:xfrm>
          <a:off x="366710" y="3155949"/>
          <a:ext cx="3000000" cy="3000000"/>
        </p:xfrm>
        <a:graphic>
          <a:graphicData uri="http://schemas.openxmlformats.org/drawingml/2006/table">
            <a:tbl>
              <a:tblPr bandRow="1">
                <a:noFill/>
                <a:tableStyleId>{FAEE6C6C-321E-4E4F-A754-BCF26006E713}</a:tableStyleId>
              </a:tblPr>
              <a:tblGrid>
                <a:gridCol w="4053750"/>
                <a:gridCol w="3091850"/>
                <a:gridCol w="2941475"/>
                <a:gridCol w="2631200"/>
                <a:gridCol w="4836325"/>
              </a:tblGrid>
              <a:tr h="4212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Drug Class / Example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Nutrients Commonly Depleted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Mechanism of Depletion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Clinical Signs / Risks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Nutrition &amp; Monitoring Considerations</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Metformin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Vitamin B12 (±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Reduced intestinal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Neuropathy, anemia,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Monitor B12 long-term; food-first + supplement if low</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Proton Pump Inhibitors (omeprazole, pantoprazole)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Magnesium, B12, iron, calcium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Reduced gastric acid impairs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Muscle cramps, anemia, bone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Monitor Mg/B12 with long-term use; emphasize absorbable forms</a:t>
                      </a:r>
                      <a:endParaRPr/>
                    </a:p>
                  </a:txBody>
                  <a:tcPr marT="12700" marB="12700" marR="12700" marL="12700" anchor="ctr"/>
                </a:tc>
              </a:tr>
              <a:tr h="27175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H2 Blockers (famotidine)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B12, 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Reduced acid secretion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Fatigue, anemia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Assess duration of therapy</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Loop Diuretics (furosemide)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Potassium, magnesium, calcium, thiamine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Increased urinary losses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Arrhythmias, weakness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Monitor electrolytes; food-first repletion</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Thiazide Diuretics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Potassium, magnesium, sodium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Renal excretion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Muscle cramps, glucose intolerance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Encourage potassium-rich foods if appropriate</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ACE Inhibitors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Zinc (occasionally)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Altered taste, urinary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Taste changes, appetite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Monitor zinc if taste disturbances occur</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Oral Contraceptives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Folate, B6, B12,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Altered metabolism and utilization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Fatigue, mood changes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Ensure micronutrient adequacy</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Anticonvulsants (phenytoin, carbamazepine)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Vitamin D, calcium, folate, 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Hepatic enzyme induction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Osteopenia, anemia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Bone health monitoring; vitamin D status</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Statins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Coenzyme Q10</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Inhibition of mevalonate pathway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Myalgia,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Food sources or supplementation if symptomatic</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Corticosteroids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Calcium, vitamin D, 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Increased urinary loss; bone resorption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Osteoporosis, muscle weakness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Bone-protective nutrition strategies</a:t>
                      </a:r>
                      <a:endParaRPr/>
                    </a:p>
                  </a:txBody>
                  <a:tcPr marT="12700" marB="12700" marR="12700" marL="12700" anchor="ctr"/>
                </a:tc>
              </a:tr>
              <a:tr h="27175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NSAIDs (chronic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Iron (via GI bleeding)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Mucosal injury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Iron-deficiency anemia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Monitor iron status if long-term</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Antibiotics (broad-spectrum)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Vitamin K, B vitamins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Gut microbiota disruption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Bleeding risk,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Encourage microbiome-supportive foods post-therapy</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Cholestyramine / bile acid sequestrants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Vitamins A, D, E,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Fat malabsorption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Night blindness, coagulopathy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Monitor fat-soluble vitamins</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Levodopa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Vitamin B6 (functional interaction)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Alters B6 utilization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Reduced drug efficacy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Protein redistribution; timing strategies</a:t>
                      </a:r>
                      <a:endParaRPr/>
                    </a:p>
                  </a:txBody>
                  <a:tcPr marT="12700" marB="12700" marR="12700" marL="12700" anchor="ctr"/>
                </a:tc>
              </a:tr>
              <a:tr h="27175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Methotrexate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Competitive inhibition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Mucositis, anemia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Folate supplementation standard</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Alcohol (chronic)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Thiamine, magnesium, folate, 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Impaired absorption &amp; utilization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Neuropathy, cardiomyopathy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Repletion and counseling essential</a:t>
                      </a:r>
                      <a:endParaRPr/>
                    </a:p>
                  </a:txBody>
                  <a:tcPr marT="12700" marB="12700" marR="12700" marL="12700" anchor="ctr"/>
                </a:tc>
              </a:tr>
              <a:tr h="421200">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Antidepressants (SSRIs)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Sodium (hyponatremia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SIADH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Confusion,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Monitor sodium in older adults</a:t>
                      </a:r>
                      <a:endParaRPr/>
                    </a:p>
                  </a:txBody>
                  <a:tcPr marT="12700" marB="12700" marR="12700" marL="12700" anchor="ctr"/>
                </a:tc>
              </a:tr>
            </a:tbl>
          </a:graphicData>
        </a:graphic>
      </p:graphicFrame>
      <p:sp>
        <p:nvSpPr>
          <p:cNvPr id="1512" name="Google Shape;1512;p139"/>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6" name="Shape 1516"/>
        <p:cNvGrpSpPr/>
        <p:nvPr/>
      </p:nvGrpSpPr>
      <p:grpSpPr>
        <a:xfrm>
          <a:off x="0" y="0"/>
          <a:ext cx="0" cy="0"/>
          <a:chOff x="0" y="0"/>
          <a:chExt cx="0" cy="0"/>
        </a:xfrm>
      </p:grpSpPr>
      <p:sp>
        <p:nvSpPr>
          <p:cNvPr id="1517" name="Google Shape;1517;p14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18" name="Google Shape;1518;p140"/>
          <p:cNvGrpSpPr/>
          <p:nvPr/>
        </p:nvGrpSpPr>
        <p:grpSpPr>
          <a:xfrm>
            <a:off x="-528013" y="-8"/>
            <a:ext cx="19048349" cy="3086115"/>
            <a:chOff x="-1" y="-1"/>
            <a:chExt cx="19048347" cy="3086114"/>
          </a:xfrm>
        </p:grpSpPr>
        <p:sp>
          <p:nvSpPr>
            <p:cNvPr id="1519" name="Google Shape;1519;p140"/>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20" name="Google Shape;1520;p140"/>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21" name="Google Shape;1521;p140"/>
          <p:cNvSpPr txBox="1"/>
          <p:nvPr/>
        </p:nvSpPr>
        <p:spPr>
          <a:xfrm>
            <a:off x="1072147" y="416756"/>
            <a:ext cx="17367796" cy="22963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Quick Clinical Patterns to Remember</a:t>
            </a:r>
            <a:endParaRPr/>
          </a:p>
        </p:txBody>
      </p:sp>
      <p:sp>
        <p:nvSpPr>
          <p:cNvPr id="1522" name="Google Shape;1522;p14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523" name="Google Shape;1523;p140"/>
          <p:cNvGraphicFramePr/>
          <p:nvPr/>
        </p:nvGraphicFramePr>
        <p:xfrm>
          <a:off x="1536300" y="3378198"/>
          <a:ext cx="3000000" cy="3000000"/>
        </p:xfrm>
        <a:graphic>
          <a:graphicData uri="http://schemas.openxmlformats.org/drawingml/2006/table">
            <a:tbl>
              <a:tblPr bandRow="1">
                <a:noFill/>
                <a:tableStyleId>{FAEE6C6C-321E-4E4F-A754-BCF26006E713}</a:tableStyleId>
              </a:tblPr>
              <a:tblGrid>
                <a:gridCol w="6794375"/>
                <a:gridCol w="8836550"/>
              </a:tblGrid>
              <a:tr h="8776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Nutrients at Risk</a:t>
                      </a:r>
                      <a:endParaRPr/>
                    </a:p>
                  </a:txBody>
                  <a:tcPr marT="12700" marB="12700" marR="12700" marL="12700" anchor="ctr"/>
                </a:tc>
              </a:tr>
              <a:tr h="877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Acid suppression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B12, iron, magnesium, calcium</a:t>
                      </a:r>
                      <a:endParaRPr/>
                    </a:p>
                  </a:txBody>
                  <a:tcPr marT="12700" marB="12700" marR="12700" marL="12700" anchor="ctr"/>
                </a:tc>
              </a:tr>
              <a:tr h="1360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Diuretics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Potassium, magnesium, thiamine</a:t>
                      </a:r>
                      <a:endParaRPr/>
                    </a:p>
                  </a:txBody>
                  <a:tcPr marT="12700" marB="12700" marR="12700" marL="12700" anchor="ctr"/>
                </a:tc>
              </a:tr>
              <a:tr h="1360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Hepatic enzyme inducers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D, folate</a:t>
                      </a:r>
                      <a:endParaRPr/>
                    </a:p>
                  </a:txBody>
                  <a:tcPr marT="12700" marB="12700" marR="12700" marL="12700" anchor="ctr"/>
                </a:tc>
              </a:tr>
              <a:tr h="877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Fat malabsorption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Vitamins A, D, E, K</a:t>
                      </a:r>
                      <a:endParaRPr/>
                    </a:p>
                  </a:txBody>
                  <a:tcPr marT="12700" marB="12700" marR="12700" marL="12700" anchor="ctr"/>
                </a:tc>
              </a:tr>
              <a:tr h="877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Microbiome disruption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K, B vitamins</a:t>
                      </a:r>
                      <a:endParaRPr/>
                    </a:p>
                  </a:txBody>
                  <a:tcPr marT="12700" marB="12700" marR="12700" marL="12700" anchor="ctr"/>
                </a:tc>
              </a:tr>
            </a:tbl>
          </a:graphicData>
        </a:graphic>
      </p:graphicFrame>
      <p:sp>
        <p:nvSpPr>
          <p:cNvPr id="1524" name="Google Shape;1524;p140"/>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8" name="Shape 1528"/>
        <p:cNvGrpSpPr/>
        <p:nvPr/>
      </p:nvGrpSpPr>
      <p:grpSpPr>
        <a:xfrm>
          <a:off x="0" y="0"/>
          <a:ext cx="0" cy="0"/>
          <a:chOff x="0" y="0"/>
          <a:chExt cx="0" cy="0"/>
        </a:xfrm>
      </p:grpSpPr>
      <p:sp>
        <p:nvSpPr>
          <p:cNvPr id="1529" name="Google Shape;1529;p14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30" name="Google Shape;1530;p141"/>
          <p:cNvGrpSpPr/>
          <p:nvPr/>
        </p:nvGrpSpPr>
        <p:grpSpPr>
          <a:xfrm>
            <a:off x="-528013" y="-8"/>
            <a:ext cx="19048349" cy="3086115"/>
            <a:chOff x="-1" y="-1"/>
            <a:chExt cx="19048347" cy="3086114"/>
          </a:xfrm>
        </p:grpSpPr>
        <p:sp>
          <p:nvSpPr>
            <p:cNvPr id="1531" name="Google Shape;1531;p141"/>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32" name="Google Shape;1532;p141"/>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33" name="Google Shape;1533;p14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534" name="Google Shape;1534;p141"/>
          <p:cNvGraphicFramePr/>
          <p:nvPr/>
        </p:nvGraphicFramePr>
        <p:xfrm>
          <a:off x="-674" y="-9106"/>
          <a:ext cx="3000000" cy="3000000"/>
        </p:xfrm>
        <a:graphic>
          <a:graphicData uri="http://schemas.openxmlformats.org/drawingml/2006/table">
            <a:tbl>
              <a:tblPr bandRow="1">
                <a:noFill/>
                <a:tableStyleId>{FAEE6C6C-321E-4E4F-A754-BCF26006E713}</a:tableStyleId>
              </a:tblPr>
              <a:tblGrid>
                <a:gridCol w="2756300"/>
                <a:gridCol w="2206725"/>
                <a:gridCol w="2890000"/>
                <a:gridCol w="4639500"/>
                <a:gridCol w="5874525"/>
              </a:tblGrid>
              <a:tr h="4256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Drug Class / Example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Nutrient at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Lab 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Threshold Trigger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Action When Triggered</a:t>
                      </a:r>
                      <a:endParaRPr/>
                    </a:p>
                  </a:txBody>
                  <a:tcPr marT="12700" marB="12700" marR="12700" marL="12700" anchor="ctr"/>
                </a:tc>
              </a:tr>
              <a:tr h="4256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Metformin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&lt;300 pg/mL</a:t>
                      </a:r>
                      <a:r>
                        <a:rPr b="0" lang="en-US" sz="1700" u="none" cap="none" strike="noStrike"/>
                        <a:t> (intervene); </a:t>
                      </a:r>
                      <a:r>
                        <a:rPr b="1" lang="en-US" sz="1700" u="none" cap="none" strike="noStrike">
                          <a:latin typeface="Times"/>
                          <a:ea typeface="Times"/>
                          <a:cs typeface="Times"/>
                          <a:sym typeface="Times"/>
                        </a:rPr>
                        <a:t>&lt;200 pg/mL</a:t>
                      </a:r>
                      <a:r>
                        <a:rPr b="0" lang="en-US" sz="1700" u="none" cap="none" strike="noStrike"/>
                        <a:t> (deficiency)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Supplement B12; assess neuropathy; monitor MMA if borderline</a:t>
                      </a:r>
                      <a:endParaRPr/>
                    </a:p>
                  </a:txBody>
                  <a:tcPr marT="12700" marB="12700" marR="12700" marL="12700" anchor="ctr"/>
                </a:tc>
              </a:tr>
              <a:tr h="4256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Proton Pump Inhibitors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Mg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&lt;1.8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Replete Mg; reassess need/duration of PPI</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&lt;300 pg/mL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Oral or parenteral B12 depending on symptoms</a:t>
                      </a:r>
                      <a:endParaRPr/>
                    </a:p>
                  </a:txBody>
                  <a:tcPr marT="12700" marB="12700" marR="12700" marL="12700" anchor="ctr"/>
                </a:tc>
              </a:tr>
              <a:tr h="42567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Ferritin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 ng/mL</a:t>
                      </a:r>
                      <a:r>
                        <a:rPr b="0" lang="en-US" sz="1700" u="none" cap="none" strike="noStrike"/>
                        <a:t> (general); </a:t>
                      </a:r>
                      <a:r>
                        <a:rPr b="1" lang="en-US" sz="1700" u="none" cap="none" strike="noStrike">
                          <a:latin typeface="Times"/>
                          <a:ea typeface="Times"/>
                          <a:cs typeface="Times"/>
                          <a:sym typeface="Times"/>
                        </a:rPr>
                        <a:t>&lt;45 ng/mL</a:t>
                      </a:r>
                      <a:r>
                        <a:rPr b="0" lang="en-US" sz="1700" u="none" cap="none" strike="noStrike"/>
                        <a:t> (symptomatic)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Iron repletion; evaluate GI loss</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Calcium/Vit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25-OH 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D repletion; bone risk assessment</a:t>
                      </a:r>
                      <a:endParaRPr/>
                    </a:p>
                  </a:txBody>
                  <a:tcPr marT="12700" marB="12700" marR="12700" marL="12700" anchor="ctr"/>
                </a:tc>
              </a:tr>
              <a:tr h="3087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H2 Blockers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&lt;300 pg/mL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Ensure adequacy; supplement if needed</a:t>
                      </a:r>
                      <a:endParaRPr/>
                    </a:p>
                  </a:txBody>
                  <a:tcPr marT="12700" marB="12700" marR="12700" marL="12700" anchor="ctr"/>
                </a:tc>
              </a:tr>
              <a:tr h="3176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Loop Diuretics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&lt;3.5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Food-first K⁺ (if safe) or supplement</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Mg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&lt;1.8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Mg repletion; check arrhythmia risk</a:t>
                      </a:r>
                      <a:endParaRPr/>
                    </a:p>
                  </a:txBody>
                  <a:tcPr marT="12700" marB="12700" marR="12700" marL="12700" anchor="ctr"/>
                </a:tc>
              </a:tr>
              <a:tr h="42567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Thiamine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Whole blood thiamine / clinical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Low or 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Thiamine supplementation</a:t>
                      </a:r>
                      <a:endParaRPr/>
                    </a:p>
                  </a:txBody>
                  <a:tcPr marT="12700" marB="12700" marR="12700" marL="12700" anchor="ctr"/>
                </a:tc>
              </a:tr>
              <a:tr h="3176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Thiazide Diuretics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&lt;3.5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Potassium repletion (food-first if appropriate)</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Mg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&lt;1.8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Mg repletion</a:t>
                      </a:r>
                      <a:endParaRPr/>
                    </a:p>
                  </a:txBody>
                  <a:tcPr marT="12700" marB="12700" marR="12700" marL="12700" anchor="ctr"/>
                </a:tc>
              </a:tr>
              <a:tr h="4458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ACE Inhibitors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Potassium (excess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&gt;5.0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 high-K⁺ supplements/foods; coordinate with prescriber</a:t>
                      </a:r>
                      <a:endParaRPr/>
                    </a:p>
                  </a:txBody>
                  <a:tcPr marT="12700" marB="12700" marR="12700" marL="12700" anchor="ctr"/>
                </a:tc>
              </a:tr>
              <a:tr h="3087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Oral Contraceptives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Serum/RBC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Low or low-normal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Ensure folate adequacy (food or supplement)</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Plasma PLP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&lt;20 nmol/L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B6 repletion</a:t>
                      </a:r>
                      <a:endParaRPr/>
                    </a:p>
                  </a:txBody>
                  <a:tcPr marT="12700" marB="12700" marR="12700" marL="12700" anchor="ctr"/>
                </a:tc>
              </a:tr>
              <a:tr h="3087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Anticonvulsants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25-OH 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D repletion; bone protection</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Calcium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Ca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Below lab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Calcium adequacy; assess vitamin D</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RBC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Folate supplementation</a:t>
                      </a:r>
                      <a:endParaRPr/>
                    </a:p>
                  </a:txBody>
                  <a:tcPr marT="12700" marB="12700" marR="12700" marL="12700" anchor="ctr"/>
                </a:tc>
              </a:tr>
              <a:tr h="4256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Statins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CoQ10</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(Clinical—no standard lab)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Myalgia/fatigue present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Consider CoQ10 trial; review dose</a:t>
                      </a:r>
                      <a:endParaRPr/>
                    </a:p>
                  </a:txBody>
                  <a:tcPr marT="12700" marB="12700" marR="12700" marL="12700" anchor="ctr"/>
                </a:tc>
              </a:tr>
              <a:tr h="3087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Corticosteroids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Calcium/Vit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25-OH 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D + calcium; bone density screening</a:t>
                      </a:r>
                      <a:endParaRPr/>
                    </a:p>
                  </a:txBody>
                  <a:tcPr marT="12700" marB="12700" marR="12700" marL="12700" anchor="ctr"/>
                </a:tc>
              </a:tr>
              <a:tr h="3176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&lt;3.5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Potassium repletion</a:t>
                      </a:r>
                      <a:endParaRPr/>
                    </a:p>
                  </a:txBody>
                  <a:tcPr marT="12700" marB="12700" marR="12700" marL="12700" anchor="ctr"/>
                </a:tc>
              </a:tr>
              <a:tr h="3087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NSAIDs (chronic)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Ferritin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&lt;30–45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Iron repletion; evaluate GI bleeding</a:t>
                      </a:r>
                      <a:endParaRPr/>
                    </a:p>
                  </a:txBody>
                  <a:tcPr marT="12700" marB="12700" marR="12700" marL="12700" anchor="ctr"/>
                </a:tc>
              </a:tr>
              <a:tr h="4256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Broad-Spectrum Antibiotics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PT/INR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INR ↑ without warfarin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K assessment/repletion</a:t>
                      </a:r>
                      <a:endParaRPr/>
                    </a:p>
                  </a:txBody>
                  <a:tcPr marT="12700" marB="12700" marR="12700" marL="12700" anchor="ctr"/>
                </a:tc>
              </a:tr>
              <a:tr h="4256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Bile Acid Sequestrants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Vitamins A, D, E,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25-OH D; INR; retinol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Below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Supplement fat-soluble vitamins</a:t>
                      </a:r>
                      <a:endParaRPr/>
                    </a:p>
                  </a:txBody>
                  <a:tcPr marT="12700" marB="12700" marR="12700" marL="12700" anchor="ctr"/>
                </a:tc>
              </a:tr>
              <a:tr h="4256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Levodopa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B6 (functional)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Clinical response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Reduced efficacy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Adjust protein timing; assess B6 intake</a:t>
                      </a:r>
                      <a:endParaRPr/>
                    </a:p>
                  </a:txBody>
                  <a:tcPr marT="12700" marB="12700" marR="12700" marL="12700" anchor="ctr"/>
                </a:tc>
              </a:tr>
              <a:tr h="3087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Methotrexate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RBC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Low or declining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Folate supplementation standard</a:t>
                      </a:r>
                      <a:endParaRPr/>
                    </a:p>
                  </a:txBody>
                  <a:tcPr marT="12700" marB="12700" marR="12700" marL="12700" anchor="ctr"/>
                </a:tc>
              </a:tr>
              <a:tr h="3087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Chronic Alcohol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Thiamine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Whole blood thiamine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Low or 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Immediate thiamine repletion</a:t>
                      </a:r>
                      <a:endParaRPr/>
                    </a:p>
                  </a:txBody>
                  <a:tcPr marT="12700" marB="12700" marR="12700" marL="12700" anchor="ctr"/>
                </a:tc>
              </a:tr>
              <a:tr h="3087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Mg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&lt;1.8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 repletion</a:t>
                      </a:r>
                      <a:endParaRPr/>
                    </a:p>
                  </a:txBody>
                  <a:tcPr marT="12700" marB="12700" marR="12700" marL="12700" anchor="ctr"/>
                </a:tc>
              </a:tr>
              <a:tr h="3176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SSRIs (older adults)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Sodium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Serum Na⁺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&lt;135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Evaluate hyponatremia; coordinate care</a:t>
                      </a:r>
                      <a:endParaRPr/>
                    </a:p>
                  </a:txBody>
                  <a:tcPr marT="12700" marB="12700" marR="12700" marL="12700" anchor="ctr"/>
                </a:tc>
              </a:tr>
            </a:tbl>
          </a:graphicData>
        </a:graphic>
      </p:graphicFrame>
      <p:sp>
        <p:nvSpPr>
          <p:cNvPr id="1535" name="Google Shape;1535;p141"/>
          <p:cNvSpPr/>
          <p:nvPr/>
        </p:nvSpPr>
        <p:spPr>
          <a:xfrm>
            <a:off x="17130975" y="8639850"/>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9" name="Shape 1539"/>
        <p:cNvGrpSpPr/>
        <p:nvPr/>
      </p:nvGrpSpPr>
      <p:grpSpPr>
        <a:xfrm>
          <a:off x="0" y="0"/>
          <a:ext cx="0" cy="0"/>
          <a:chOff x="0" y="0"/>
          <a:chExt cx="0" cy="0"/>
        </a:xfrm>
      </p:grpSpPr>
      <p:sp>
        <p:nvSpPr>
          <p:cNvPr id="1540" name="Google Shape;1540;p142"/>
          <p:cNvSpPr/>
          <p:nvPr/>
        </p:nvSpPr>
        <p:spPr>
          <a:xfrm rot="10800000">
            <a:off x="-4" y="203197"/>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41" name="Google Shape;1541;p142"/>
          <p:cNvGrpSpPr/>
          <p:nvPr/>
        </p:nvGrpSpPr>
        <p:grpSpPr>
          <a:xfrm>
            <a:off x="-147012" y="-152408"/>
            <a:ext cx="19708749" cy="3086115"/>
            <a:chOff x="-1" y="-1"/>
            <a:chExt cx="19708747" cy="3086114"/>
          </a:xfrm>
        </p:grpSpPr>
        <p:sp>
          <p:nvSpPr>
            <p:cNvPr id="1542" name="Google Shape;1542;p142"/>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43" name="Google Shape;1543;p142"/>
            <p:cNvSpPr txBox="1"/>
            <p:nvPr/>
          </p:nvSpPr>
          <p:spPr>
            <a:xfrm>
              <a:off x="660399" y="22860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44" name="Google Shape;1544;p142"/>
          <p:cNvSpPr txBox="1"/>
          <p:nvPr/>
        </p:nvSpPr>
        <p:spPr>
          <a:xfrm>
            <a:off x="1023463" y="769502"/>
            <a:ext cx="17367798"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High-Yield Intervention Triggers</a:t>
            </a:r>
            <a:endParaRPr/>
          </a:p>
        </p:txBody>
      </p:sp>
      <p:sp>
        <p:nvSpPr>
          <p:cNvPr id="1545" name="Google Shape;1545;p14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546" name="Google Shape;1546;p142"/>
          <p:cNvGraphicFramePr/>
          <p:nvPr/>
        </p:nvGraphicFramePr>
        <p:xfrm>
          <a:off x="844550" y="10947399"/>
          <a:ext cx="3000000" cy="3000000"/>
        </p:xfrm>
        <a:graphic>
          <a:graphicData uri="http://schemas.openxmlformats.org/drawingml/2006/table">
            <a:tbl>
              <a:tblPr bandRow="1">
                <a:noFill/>
                <a:tableStyleId>{FAEE6C6C-321E-4E4F-A754-BCF26006E713}</a:tableStyleId>
              </a:tblPr>
              <a:tblGrid>
                <a:gridCol w="7319275"/>
                <a:gridCol w="4302075"/>
                <a:gridCol w="4108875"/>
              </a:tblGrid>
              <a:tr h="10449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Situation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Action</a:t>
                      </a:r>
                      <a:endParaRPr/>
                    </a:p>
                  </a:txBody>
                  <a:tcPr marT="12700" marB="12700" marR="12700" marL="12700" anchor="ctr"/>
                </a:tc>
              </a:tr>
              <a:tr h="1619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Multiple supplements + anticoagulants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Review all botanicals</a:t>
                      </a:r>
                      <a:endParaRPr/>
                    </a:p>
                  </a:txBody>
                  <a:tcPr marT="12700" marB="12700" marR="12700" marL="12700" anchor="ctr"/>
                </a:tc>
              </a:tr>
              <a:tr h="1044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Long-term PPI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Mg, B12 deficiency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labs</a:t>
                      </a:r>
                      <a:endParaRPr/>
                    </a:p>
                  </a:txBody>
                  <a:tcPr marT="12700" marB="12700" marR="12700" marL="12700" anchor="ctr"/>
                </a:tc>
              </a:tr>
              <a:tr h="1619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Polypharmacy + alcohol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CNS and liver toxicity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Counsel avoidance</a:t>
                      </a:r>
                      <a:endParaRPr/>
                    </a:p>
                  </a:txBody>
                  <a:tcPr marT="12700" marB="12700" marR="12700" marL="12700" anchor="ctr"/>
                </a:tc>
              </a:tr>
              <a:tr h="1044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Restrictive diets + meds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Nutrient deficiencies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Ensure adequacy</a:t>
                      </a:r>
                      <a:endParaRPr/>
                    </a:p>
                  </a:txBody>
                  <a:tcPr marT="12700" marB="12700" marR="12700" marL="12700" anchor="ctr"/>
                </a:tc>
              </a:tr>
            </a:tbl>
          </a:graphicData>
        </a:graphic>
      </p:graphicFrame>
      <p:graphicFrame>
        <p:nvGraphicFramePr>
          <p:cNvPr id="1547" name="Google Shape;1547;p142"/>
          <p:cNvGraphicFramePr/>
          <p:nvPr/>
        </p:nvGraphicFramePr>
        <p:xfrm>
          <a:off x="1724025" y="3111325"/>
          <a:ext cx="3000000" cy="3000000"/>
        </p:xfrm>
        <a:graphic>
          <a:graphicData uri="http://schemas.openxmlformats.org/drawingml/2006/table">
            <a:tbl>
              <a:tblPr bandRow="1">
                <a:noFill/>
                <a:tableStyleId>{FAEE6C6C-321E-4E4F-A754-BCF26006E713}</a:tableStyleId>
              </a:tblPr>
              <a:tblGrid>
                <a:gridCol w="3711350"/>
                <a:gridCol w="3974800"/>
                <a:gridCol w="7730250"/>
              </a:tblGrid>
              <a:tr h="7661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Lab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Trigger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Priority Action</a:t>
                      </a:r>
                      <a:endParaRPr/>
                    </a:p>
                  </a:txBody>
                  <a:tcPr marT="12700" marB="12700" marR="12700" marL="12700" anchor="ctr"/>
                </a:tc>
              </a:tr>
              <a:tr h="1187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&lt;300 pg/mL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Supplement; assess neurologic symptoms</a:t>
                      </a:r>
                      <a:endParaRPr/>
                    </a:p>
                  </a:txBody>
                  <a:tcPr marT="12700" marB="12700" marR="12700" marL="12700" anchor="ctr"/>
                </a:tc>
              </a:tr>
              <a:tr h="7661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Ferritin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&lt;30–45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Iron repletion; investigate cause</a:t>
                      </a:r>
                      <a:endParaRPr/>
                    </a:p>
                  </a:txBody>
                  <a:tcPr marT="12700" marB="12700" marR="12700" marL="12700" anchor="ctr"/>
                </a:tc>
              </a:tr>
              <a:tr h="7661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&lt;1.8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Replete; review PPIs/diuretics</a:t>
                      </a:r>
                      <a:endParaRPr/>
                    </a:p>
                  </a:txBody>
                  <a:tcPr marT="12700" marB="12700" marR="12700" marL="12700" anchor="ctr"/>
                </a:tc>
              </a:tr>
              <a:tr h="1187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&lt;3.5 or &gt;5.0 mmol/L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Adjust intake; urgent review if severe</a:t>
                      </a:r>
                      <a:endParaRPr/>
                    </a:p>
                  </a:txBody>
                  <a:tcPr marT="12700" marB="12700" marR="12700" marL="12700" anchor="ctr"/>
                </a:tc>
              </a:tr>
              <a:tr h="7661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25-OH 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&lt;30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D repletion</a:t>
                      </a:r>
                      <a:endParaRPr/>
                    </a:p>
                  </a:txBody>
                  <a:tcPr marT="12700" marB="12700" marR="12700" marL="12700" anchor="ctr"/>
                </a:tc>
              </a:tr>
              <a:tr h="1187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INR (non-warfarin)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 (&gt;1.2)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Assess vitamin K status</a:t>
                      </a:r>
                      <a:endParaRPr/>
                    </a:p>
                  </a:txBody>
                  <a:tcPr marT="12700" marB="12700" marR="12700" marL="12700" anchor="ctr"/>
                </a:tc>
              </a:tr>
            </a:tbl>
          </a:graphicData>
        </a:graphic>
      </p:graphicFrame>
      <p:sp>
        <p:nvSpPr>
          <p:cNvPr id="1548" name="Google Shape;1548;p142"/>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2" name="Shape 1552"/>
        <p:cNvGrpSpPr/>
        <p:nvPr/>
      </p:nvGrpSpPr>
      <p:grpSpPr>
        <a:xfrm>
          <a:off x="0" y="0"/>
          <a:ext cx="0" cy="0"/>
          <a:chOff x="0" y="0"/>
          <a:chExt cx="0" cy="0"/>
        </a:xfrm>
      </p:grpSpPr>
      <p:sp>
        <p:nvSpPr>
          <p:cNvPr id="1553" name="Google Shape;1553;p14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54" name="Google Shape;1554;p143"/>
          <p:cNvGrpSpPr/>
          <p:nvPr/>
        </p:nvGrpSpPr>
        <p:grpSpPr>
          <a:xfrm>
            <a:off x="-528013" y="-8"/>
            <a:ext cx="19048349" cy="3086115"/>
            <a:chOff x="-1" y="-1"/>
            <a:chExt cx="19048347" cy="3086114"/>
          </a:xfrm>
        </p:grpSpPr>
        <p:sp>
          <p:nvSpPr>
            <p:cNvPr id="1555" name="Google Shape;1555;p143"/>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56" name="Google Shape;1556;p143"/>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57" name="Google Shape;1557;p143"/>
          <p:cNvSpPr txBox="1"/>
          <p:nvPr/>
        </p:nvSpPr>
        <p:spPr>
          <a:xfrm>
            <a:off x="1072147" y="416757"/>
            <a:ext cx="1736779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0433FF"/>
              </a:buClr>
              <a:buSzPts val="7100"/>
              <a:buFont typeface="Poppins"/>
              <a:buNone/>
            </a:pPr>
            <a:r>
              <a:rPr b="0" i="0" lang="en-US" sz="7100" u="none" cap="none" strike="noStrike">
                <a:solidFill>
                  <a:srgbClr val="0433FF"/>
                </a:solidFill>
                <a:latin typeface="Poppins"/>
                <a:ea typeface="Poppins"/>
                <a:cs typeface="Poppins"/>
                <a:sym typeface="Poppins"/>
              </a:rPr>
              <a:t>Gauging and Optimizing Client Compliance</a:t>
            </a:r>
            <a:endParaRPr/>
          </a:p>
        </p:txBody>
      </p:sp>
      <p:sp>
        <p:nvSpPr>
          <p:cNvPr id="1558" name="Google Shape;1558;p14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59" name="Google Shape;1559;p143"/>
          <p:cNvSpPr txBox="1"/>
          <p:nvPr/>
        </p:nvSpPr>
        <p:spPr>
          <a:xfrm>
            <a:off x="725928" y="3478350"/>
            <a:ext cx="7825500" cy="6101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latin typeface="Times New Roman"/>
                <a:ea typeface="Times New Roman"/>
                <a:cs typeface="Times New Roman"/>
                <a:sym typeface="Times New Roman"/>
              </a:rPr>
              <a:t>Gauging &amp; Optimizing Client Compliance (Adherence)</a:t>
            </a:r>
            <a:endParaRPr b="1" sz="2300">
              <a:solidFill>
                <a:schemeClr val="dk1"/>
              </a:solidFill>
              <a:latin typeface="Times New Roman"/>
              <a:ea typeface="Times New Roman"/>
              <a:cs typeface="Times New Roman"/>
              <a:sym typeface="Times New Roman"/>
            </a:endParaRPr>
          </a:p>
          <a:p>
            <a:pPr indent="-374650" lvl="0" marL="457200" rtl="0" algn="l">
              <a:lnSpc>
                <a:spcPct val="115000"/>
              </a:lnSpc>
              <a:spcBef>
                <a:spcPts val="120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Adherence = key determinant of outcomes</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Even the best plan fails if not realistic or aligned</a:t>
            </a:r>
            <a:endParaRPr sz="23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latin typeface="Times New Roman"/>
                <a:ea typeface="Times New Roman"/>
                <a:cs typeface="Times New Roman"/>
                <a:sym typeface="Times New Roman"/>
              </a:rPr>
              <a:t>What to Assess</a:t>
            </a:r>
            <a:endParaRPr b="1" sz="2300">
              <a:solidFill>
                <a:schemeClr val="dk1"/>
              </a:solidFill>
              <a:latin typeface="Times New Roman"/>
              <a:ea typeface="Times New Roman"/>
              <a:cs typeface="Times New Roman"/>
              <a:sym typeface="Times New Roman"/>
            </a:endParaRPr>
          </a:p>
          <a:p>
            <a:pPr indent="-374650" lvl="0" marL="457200" rtl="0" algn="l">
              <a:lnSpc>
                <a:spcPct val="115000"/>
              </a:lnSpc>
              <a:spcBef>
                <a:spcPts val="120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Understanding of the plan</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Motivation + readiness for change</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Self-efficacy (confidence)</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Environment (time, access, support)</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Psychological + stress factors</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Biological response (symptoms, labs)</a:t>
            </a:r>
            <a:endParaRPr sz="23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latin typeface="Times New Roman"/>
                <a:ea typeface="Times New Roman"/>
                <a:cs typeface="Times New Roman"/>
                <a:sym typeface="Times New Roman"/>
              </a:rPr>
              <a:t>Key Principles</a:t>
            </a:r>
            <a:endParaRPr b="1" sz="2300">
              <a:solidFill>
                <a:schemeClr val="dk1"/>
              </a:solidFill>
              <a:latin typeface="Times New Roman"/>
              <a:ea typeface="Times New Roman"/>
              <a:cs typeface="Times New Roman"/>
              <a:sym typeface="Times New Roman"/>
            </a:endParaRPr>
          </a:p>
          <a:p>
            <a:pPr indent="-374650" lvl="0" marL="457200" rtl="0" algn="l">
              <a:lnSpc>
                <a:spcPct val="115000"/>
              </a:lnSpc>
              <a:spcBef>
                <a:spcPts val="120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Adherence is dynamic (changes over time)</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Not just “willpower”</a:t>
            </a:r>
            <a:endParaRPr sz="2300">
              <a:latin typeface="Times New Roman"/>
              <a:ea typeface="Times New Roman"/>
              <a:cs typeface="Times New Roman"/>
              <a:sym typeface="Times New Roman"/>
            </a:endParaRPr>
          </a:p>
        </p:txBody>
      </p:sp>
      <p:sp>
        <p:nvSpPr>
          <p:cNvPr id="1560" name="Google Shape;1560;p143"/>
          <p:cNvSpPr txBox="1"/>
          <p:nvPr/>
        </p:nvSpPr>
        <p:spPr>
          <a:xfrm>
            <a:off x="10424175" y="3478350"/>
            <a:ext cx="6694500" cy="385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latin typeface="Times New Roman"/>
                <a:ea typeface="Times New Roman"/>
                <a:cs typeface="Times New Roman"/>
                <a:sym typeface="Times New Roman"/>
              </a:rPr>
              <a:t>How to Optimize</a:t>
            </a:r>
            <a:endParaRPr b="1" sz="2300">
              <a:solidFill>
                <a:schemeClr val="dk1"/>
              </a:solidFill>
              <a:latin typeface="Times New Roman"/>
              <a:ea typeface="Times New Roman"/>
              <a:cs typeface="Times New Roman"/>
              <a:sym typeface="Times New Roman"/>
            </a:endParaRPr>
          </a:p>
          <a:p>
            <a:pPr indent="-374650" lvl="0" marL="457200" rtl="0" algn="l">
              <a:lnSpc>
                <a:spcPct val="115000"/>
              </a:lnSpc>
              <a:spcBef>
                <a:spcPts val="120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Collaborative, client-centered approach</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Co-create + simplify interventions</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Prioritize highest-impact changes</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Build early wins to increase confidence</a:t>
            </a:r>
            <a:endParaRPr sz="23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latin typeface="Times New Roman"/>
                <a:ea typeface="Times New Roman"/>
                <a:cs typeface="Times New Roman"/>
                <a:sym typeface="Times New Roman"/>
              </a:rPr>
              <a:t>Clinical Approach</a:t>
            </a:r>
            <a:endParaRPr b="1" sz="2300">
              <a:solidFill>
                <a:schemeClr val="dk1"/>
              </a:solidFill>
              <a:latin typeface="Times New Roman"/>
              <a:ea typeface="Times New Roman"/>
              <a:cs typeface="Times New Roman"/>
              <a:sym typeface="Times New Roman"/>
            </a:endParaRPr>
          </a:p>
          <a:p>
            <a:pPr indent="-374650" lvl="0" marL="457200" rtl="0" algn="l">
              <a:lnSpc>
                <a:spcPct val="115000"/>
              </a:lnSpc>
              <a:spcBef>
                <a:spcPts val="120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Ongoing cycle: assess → adjust → monitor</a:t>
            </a:r>
            <a:endParaRPr sz="2300">
              <a:solidFill>
                <a:schemeClr val="dk1"/>
              </a:solidFill>
              <a:latin typeface="Times New Roman"/>
              <a:ea typeface="Times New Roman"/>
              <a:cs typeface="Times New Roman"/>
              <a:sym typeface="Times New Roman"/>
            </a:endParaRPr>
          </a:p>
          <a:p>
            <a:pPr indent="-374650" lvl="0" marL="457200" rtl="0" algn="l">
              <a:lnSpc>
                <a:spcPct val="115000"/>
              </a:lnSpc>
              <a:spcBef>
                <a:spcPts val="0"/>
              </a:spcBef>
              <a:spcAft>
                <a:spcPts val="0"/>
              </a:spcAft>
              <a:buClr>
                <a:schemeClr val="dk1"/>
              </a:buClr>
              <a:buSzPts val="2300"/>
              <a:buFont typeface="Times New Roman"/>
              <a:buChar char="●"/>
            </a:pPr>
            <a:r>
              <a:rPr lang="en-US" sz="2300">
                <a:solidFill>
                  <a:schemeClr val="dk1"/>
                </a:solidFill>
                <a:latin typeface="Times New Roman"/>
                <a:ea typeface="Times New Roman"/>
                <a:cs typeface="Times New Roman"/>
                <a:sym typeface="Times New Roman"/>
              </a:rPr>
              <a:t>Address barriers with empathy + precision</a:t>
            </a:r>
            <a:endParaRPr sz="2300">
              <a:latin typeface="Times New Roman"/>
              <a:ea typeface="Times New Roman"/>
              <a:cs typeface="Times New Roman"/>
              <a:sym typeface="Times New Roman"/>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4" name="Shape 1564"/>
        <p:cNvGrpSpPr/>
        <p:nvPr/>
      </p:nvGrpSpPr>
      <p:grpSpPr>
        <a:xfrm>
          <a:off x="0" y="0"/>
          <a:ext cx="0" cy="0"/>
          <a:chOff x="0" y="0"/>
          <a:chExt cx="0" cy="0"/>
        </a:xfrm>
      </p:grpSpPr>
      <p:sp>
        <p:nvSpPr>
          <p:cNvPr id="1565" name="Google Shape;1565;p14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66" name="Google Shape;1566;p144"/>
          <p:cNvGrpSpPr/>
          <p:nvPr/>
        </p:nvGrpSpPr>
        <p:grpSpPr>
          <a:xfrm>
            <a:off x="-528013" y="-8"/>
            <a:ext cx="19048349" cy="3086115"/>
            <a:chOff x="-1" y="-1"/>
            <a:chExt cx="19048347" cy="3086114"/>
          </a:xfrm>
        </p:grpSpPr>
        <p:sp>
          <p:nvSpPr>
            <p:cNvPr id="1567" name="Google Shape;1567;p144"/>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68" name="Google Shape;1568;p144"/>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69" name="Google Shape;1569;p144"/>
          <p:cNvSpPr txBox="1"/>
          <p:nvPr/>
        </p:nvSpPr>
        <p:spPr>
          <a:xfrm>
            <a:off x="1072147" y="416757"/>
            <a:ext cx="1736779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Gauging Client Compliance (Assessment Phase)</a:t>
            </a:r>
            <a:endParaRPr/>
          </a:p>
        </p:txBody>
      </p:sp>
      <p:sp>
        <p:nvSpPr>
          <p:cNvPr id="1570" name="Google Shape;1570;p14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571" name="Google Shape;1571;p144"/>
          <p:cNvGraphicFramePr/>
          <p:nvPr/>
        </p:nvGraphicFramePr>
        <p:xfrm>
          <a:off x="1908768" y="3993974"/>
          <a:ext cx="3000000" cy="3000000"/>
        </p:xfrm>
        <a:graphic>
          <a:graphicData uri="http://schemas.openxmlformats.org/drawingml/2006/table">
            <a:tbl>
              <a:tblPr bandRow="1">
                <a:noFill/>
                <a:tableStyleId>{FAEE6C6C-321E-4E4F-A754-BCF26006E713}</a:tableStyleId>
              </a:tblPr>
              <a:tblGrid>
                <a:gridCol w="4230875"/>
                <a:gridCol w="4440225"/>
                <a:gridCol w="5799350"/>
              </a:tblGrid>
              <a:tr h="5343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Domain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What to Assess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Sample Indicators</a:t>
                      </a:r>
                      <a:endParaRPr/>
                    </a:p>
                  </a:txBody>
                  <a:tcPr marT="12700" marB="12700" marR="12700" marL="12700" anchor="ctr"/>
                </a:tc>
              </a:tr>
              <a:tr h="828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Understanding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Clarity of recommendations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Can client explain the plan in their own words?</a:t>
                      </a:r>
                      <a:endParaRPr/>
                    </a:p>
                  </a:txBody>
                  <a:tcPr marT="12700" marB="12700" marR="12700" marL="12700" anchor="ctr"/>
                </a:tc>
              </a:tr>
              <a:tr h="7412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Beliefs &amp; Values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Cultural, personal, health beliefs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Alignment or conflict with intervention</a:t>
                      </a:r>
                      <a:endParaRPr/>
                    </a:p>
                  </a:txBody>
                  <a:tcPr marT="12700" marB="12700" marR="12700" marL="12700" anchor="ctr"/>
                </a:tc>
              </a:tr>
              <a:tr h="5343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Readiness to Change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Stage of change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Precontemplation → Maintenance</a:t>
                      </a:r>
                      <a:endParaRPr/>
                    </a:p>
                  </a:txBody>
                  <a:tcPr marT="12700" marB="12700" marR="12700" marL="12700" anchor="ctr"/>
                </a:tc>
              </a:tr>
              <a:tr h="7412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Self-Efficacy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Confidence in ability to follow plan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“On a scale of 1–10…”</a:t>
                      </a:r>
                      <a:endParaRPr/>
                    </a:p>
                  </a:txBody>
                  <a:tcPr marT="12700" marB="12700" marR="12700" marL="12700" anchor="ctr"/>
                </a:tc>
              </a:tr>
              <a:tr h="7412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Environment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 access, time, cooking skills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Structural barriers</a:t>
                      </a:r>
                      <a:endParaRPr/>
                    </a:p>
                  </a:txBody>
                  <a:tcPr marT="12700" marB="12700" marR="12700" marL="12700" anchor="ctr"/>
                </a:tc>
              </a:tr>
              <a:tr h="828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Psychological Factors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Stress, emotional eating, ED history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 flags for restriction or avoidance</a:t>
                      </a:r>
                      <a:endParaRPr/>
                    </a:p>
                  </a:txBody>
                  <a:tcPr marT="12700" marB="12700" marR="12700" marL="12700" anchor="ctr"/>
                </a:tc>
              </a:tr>
              <a:tr h="828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Medication &amp; Symptom Burden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Side effects, GI tolerance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Nutrition-related adverse effects</a:t>
                      </a:r>
                      <a:endParaRPr/>
                    </a:p>
                  </a:txBody>
                  <a:tcPr marT="12700" marB="12700" marR="12700" marL="12700" anchor="ctr"/>
                </a:tc>
              </a:tr>
            </a:tbl>
          </a:graphicData>
        </a:graphic>
      </p:graphicFrame>
      <p:sp>
        <p:nvSpPr>
          <p:cNvPr id="1572" name="Google Shape;1572;p144"/>
          <p:cNvSpPr txBox="1"/>
          <p:nvPr/>
        </p:nvSpPr>
        <p:spPr>
          <a:xfrm>
            <a:off x="7004728" y="3317661"/>
            <a:ext cx="3450562" cy="44475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Calibri"/>
              <a:buNone/>
            </a:pPr>
            <a:r>
              <a:rPr b="1" i="0" lang="en-US" sz="2800" u="none" cap="none" strike="noStrike">
                <a:solidFill>
                  <a:srgbClr val="000000"/>
                </a:solidFill>
                <a:latin typeface="Calibri"/>
                <a:ea typeface="Calibri"/>
                <a:cs typeface="Calibri"/>
                <a:sym typeface="Calibri"/>
              </a:rPr>
              <a:t>Key Domains to Assess</a:t>
            </a:r>
            <a:endParaRPr/>
          </a:p>
        </p:txBody>
      </p:sp>
      <p:sp>
        <p:nvSpPr>
          <p:cNvPr id="1573" name="Google Shape;1573;p144"/>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4"/>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 name="Google Shape;184;p1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5" name="Google Shape;185;p14"/>
          <p:cNvSpPr txBox="1"/>
          <p:nvPr/>
        </p:nvSpPr>
        <p:spPr>
          <a:xfrm>
            <a:off x="1151717" y="271724"/>
            <a:ext cx="16812962" cy="22671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Alignment of Functional Lab Ranges With Dietary Reference Intakes (DRI)</a:t>
            </a:r>
            <a:endParaRPr/>
          </a:p>
        </p:txBody>
      </p:sp>
      <p:sp>
        <p:nvSpPr>
          <p:cNvPr id="186" name="Google Shape;186;p1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7" name="Google Shape;187;p14"/>
          <p:cNvSpPr txBox="1"/>
          <p:nvPr/>
        </p:nvSpPr>
        <p:spPr>
          <a:xfrm>
            <a:off x="1395571" y="4157981"/>
            <a:ext cx="15496859" cy="3444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1" lang="en-US" sz="3200" u="none" cap="none" strike="noStrike">
                <a:solidFill>
                  <a:srgbClr val="000000"/>
                </a:solidFill>
                <a:latin typeface="Times"/>
                <a:ea typeface="Times"/>
                <a:cs typeface="Times"/>
                <a:sym typeface="Times"/>
              </a:rPr>
              <a:t>Key Concept for CNS Practice</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DRIs are population-based intake standards</a:t>
            </a:r>
            <a:r>
              <a:rPr b="0" i="0" lang="en-US" sz="3200" u="none" cap="none" strike="noStrike">
                <a:solidFill>
                  <a:srgbClr val="000000"/>
                </a:solidFill>
                <a:latin typeface="Times"/>
                <a:ea typeface="Times"/>
                <a:cs typeface="Times"/>
                <a:sym typeface="Times"/>
              </a:rPr>
              <a:t> designed to prevent deficiency and toxicity.</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Functional lab ranges assess physiologic sufficiency and optimal metabolic performance</a:t>
            </a:r>
            <a:r>
              <a:rPr b="0" i="0" lang="en-US" sz="3200" u="none" cap="none" strike="noStrike">
                <a:solidFill>
                  <a:srgbClr val="000000"/>
                </a:solidFill>
                <a:latin typeface="Times"/>
                <a:ea typeface="Times"/>
                <a:cs typeface="Times"/>
                <a:sym typeface="Times"/>
              </a:rPr>
              <a:t>.</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Labs often reveal </a:t>
            </a:r>
            <a:r>
              <a:rPr b="1" i="0" lang="en-US" sz="3200" u="none" cap="none" strike="noStrike">
                <a:solidFill>
                  <a:srgbClr val="000000"/>
                </a:solidFill>
                <a:latin typeface="Times"/>
                <a:ea typeface="Times"/>
                <a:cs typeface="Times"/>
                <a:sym typeface="Times"/>
              </a:rPr>
              <a:t>higher nutrient needs than the RDA</a:t>
            </a:r>
            <a:r>
              <a:rPr b="0" i="0" lang="en-US" sz="3200" u="none" cap="none" strike="noStrike">
                <a:solidFill>
                  <a:srgbClr val="000000"/>
                </a:solidFill>
                <a:latin typeface="Times"/>
                <a:ea typeface="Times"/>
                <a:cs typeface="Times"/>
                <a:sym typeface="Times"/>
              </a:rPr>
              <a:t>, especially with stress, inflammation, malabsorption, or chronic disease.</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7" name="Shape 1577"/>
        <p:cNvGrpSpPr/>
        <p:nvPr/>
      </p:nvGrpSpPr>
      <p:grpSpPr>
        <a:xfrm>
          <a:off x="0" y="0"/>
          <a:ext cx="0" cy="0"/>
          <a:chOff x="0" y="0"/>
          <a:chExt cx="0" cy="0"/>
        </a:xfrm>
      </p:grpSpPr>
      <p:sp>
        <p:nvSpPr>
          <p:cNvPr id="1578" name="Google Shape;1578;p14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79" name="Google Shape;1579;p145"/>
          <p:cNvGrpSpPr/>
          <p:nvPr/>
        </p:nvGrpSpPr>
        <p:grpSpPr>
          <a:xfrm>
            <a:off x="-528013" y="-8"/>
            <a:ext cx="19048349" cy="3086115"/>
            <a:chOff x="-1" y="-1"/>
            <a:chExt cx="19048347" cy="3086114"/>
          </a:xfrm>
        </p:grpSpPr>
        <p:sp>
          <p:nvSpPr>
            <p:cNvPr id="1580" name="Google Shape;1580;p145"/>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81" name="Google Shape;1581;p145"/>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82" name="Google Shape;1582;p145"/>
          <p:cNvSpPr txBox="1"/>
          <p:nvPr/>
        </p:nvSpPr>
        <p:spPr>
          <a:xfrm>
            <a:off x="1072147" y="416755"/>
            <a:ext cx="17367796" cy="2287635"/>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Gauging Client Compliance (Assessment Phase)</a:t>
            </a:r>
            <a:endParaRPr/>
          </a:p>
        </p:txBody>
      </p:sp>
      <p:sp>
        <p:nvSpPr>
          <p:cNvPr id="1583" name="Google Shape;1583;p14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584" name="Google Shape;1584;p145"/>
          <p:cNvGraphicFramePr/>
          <p:nvPr/>
        </p:nvGraphicFramePr>
        <p:xfrm>
          <a:off x="2270343" y="4222574"/>
          <a:ext cx="3000000" cy="3000000"/>
        </p:xfrm>
        <a:graphic>
          <a:graphicData uri="http://schemas.openxmlformats.org/drawingml/2006/table">
            <a:tbl>
              <a:tblPr bandRow="1">
                <a:noFill/>
                <a:tableStyleId>{FAEE6C6C-321E-4E4F-A754-BCF26006E713}</a:tableStyleId>
              </a:tblPr>
              <a:tblGrid>
                <a:gridCol w="2774125"/>
                <a:gridCol w="4165600"/>
                <a:gridCol w="3536550"/>
                <a:gridCol w="2975350"/>
              </a:tblGrid>
              <a:tr h="9247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Measure Type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Examples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Strengths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Limitations</a:t>
                      </a:r>
                      <a:endParaRPr/>
                    </a:p>
                  </a:txBody>
                  <a:tcPr marT="12700" marB="12700" marR="12700" marL="12700" anchor="ctr"/>
                </a:tc>
              </a:tr>
              <a:tr h="9247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Self-report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 logs, recalls, check-ins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Insight into behaviors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Recall bias</a:t>
                      </a:r>
                      <a:endParaRPr/>
                    </a:p>
                  </a:txBody>
                  <a:tcPr marT="12700" marB="12700" marR="12700" marL="12700" anchor="ctr"/>
                </a:tc>
              </a:tr>
              <a:tr h="1433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Behavioral markers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Grocery habits, meal prep frequency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Practical indicators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Requires discussion</a:t>
                      </a:r>
                      <a:endParaRPr/>
                    </a:p>
                  </a:txBody>
                  <a:tcPr marT="12700" marB="12700" marR="12700" marL="12700" anchor="ctr"/>
                </a:tc>
              </a:tr>
              <a:tr h="9247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outcomes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Labs, vitals, 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Objective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Lagging indicators</a:t>
                      </a:r>
                      <a:endParaRPr/>
                    </a:p>
                  </a:txBody>
                  <a:tcPr marT="12700" marB="12700" marR="12700" marL="12700" anchor="ctr"/>
                </a:tc>
              </a:tr>
              <a:tr h="1433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Process metrics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meals following plan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Tracks adherence early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Needs clear definitions</a:t>
                      </a:r>
                      <a:endParaRPr/>
                    </a:p>
                  </a:txBody>
                  <a:tcPr marT="12700" marB="12700" marR="12700" marL="12700" anchor="ctr"/>
                </a:tc>
              </a:tr>
            </a:tbl>
          </a:graphicData>
        </a:graphic>
      </p:graphicFrame>
      <p:sp>
        <p:nvSpPr>
          <p:cNvPr id="1585" name="Google Shape;1585;p145"/>
          <p:cNvSpPr txBox="1"/>
          <p:nvPr/>
        </p:nvSpPr>
        <p:spPr>
          <a:xfrm>
            <a:off x="4625914" y="3699371"/>
            <a:ext cx="87405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325000"/>
              </a:lnSpc>
              <a:spcBef>
                <a:spcPts val="0"/>
              </a:spcBef>
              <a:spcAft>
                <a:spcPts val="0"/>
              </a:spcAft>
              <a:buClr>
                <a:srgbClr val="000000"/>
              </a:buClr>
              <a:buSzPts val="2800"/>
              <a:buFont typeface="Calibri"/>
              <a:buNone/>
            </a:pPr>
            <a:r>
              <a:rPr b="1" i="0" lang="en-US" sz="2800" u="none" cap="none" strike="noStrike">
                <a:solidFill>
                  <a:srgbClr val="000000"/>
                </a:solidFill>
                <a:latin typeface="Calibri"/>
                <a:ea typeface="Calibri"/>
                <a:cs typeface="Calibri"/>
                <a:sym typeface="Calibri"/>
              </a:rPr>
              <a:t>Objective &amp; Subjective Measures of Compliance</a:t>
            </a:r>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sp>
        <p:nvSpPr>
          <p:cNvPr id="1590" name="Google Shape;1590;p14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591" name="Google Shape;1591;p146"/>
          <p:cNvGrpSpPr/>
          <p:nvPr/>
        </p:nvGrpSpPr>
        <p:grpSpPr>
          <a:xfrm>
            <a:off x="-528013" y="-8"/>
            <a:ext cx="19048349" cy="3086115"/>
            <a:chOff x="-1" y="-1"/>
            <a:chExt cx="19048347" cy="3086114"/>
          </a:xfrm>
        </p:grpSpPr>
        <p:sp>
          <p:nvSpPr>
            <p:cNvPr id="1592" name="Google Shape;1592;p146"/>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93" name="Google Shape;1593;p146"/>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94" name="Google Shape;1594;p146"/>
          <p:cNvSpPr txBox="1"/>
          <p:nvPr/>
        </p:nvSpPr>
        <p:spPr>
          <a:xfrm>
            <a:off x="1072147" y="416757"/>
            <a:ext cx="1736779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Optimizing Client Compliance (Intervention Phase)</a:t>
            </a:r>
            <a:endParaRPr/>
          </a:p>
        </p:txBody>
      </p:sp>
      <p:sp>
        <p:nvSpPr>
          <p:cNvPr id="1595" name="Google Shape;1595;p14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96" name="Google Shape;1596;p146"/>
          <p:cNvSpPr txBox="1"/>
          <p:nvPr/>
        </p:nvSpPr>
        <p:spPr>
          <a:xfrm>
            <a:off x="7004729" y="3317661"/>
            <a:ext cx="4706448" cy="44475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Calibri"/>
              <a:buNone/>
            </a:pPr>
            <a:r>
              <a:rPr b="1" i="0" lang="en-US" sz="2800" u="none" cap="none" strike="noStrike">
                <a:solidFill>
                  <a:srgbClr val="000000"/>
                </a:solidFill>
                <a:latin typeface="Calibri"/>
                <a:ea typeface="Calibri"/>
                <a:cs typeface="Calibri"/>
                <a:sym typeface="Calibri"/>
              </a:rPr>
              <a:t>Core Evidence-Based Strategies</a:t>
            </a:r>
            <a:endParaRPr/>
          </a:p>
        </p:txBody>
      </p:sp>
      <p:graphicFrame>
        <p:nvGraphicFramePr>
          <p:cNvPr id="1597" name="Google Shape;1597;p146"/>
          <p:cNvGraphicFramePr/>
          <p:nvPr/>
        </p:nvGraphicFramePr>
        <p:xfrm>
          <a:off x="2714017" y="3993974"/>
          <a:ext cx="3000000" cy="3000000"/>
        </p:xfrm>
        <a:graphic>
          <a:graphicData uri="http://schemas.openxmlformats.org/drawingml/2006/table">
            <a:tbl>
              <a:tblPr bandRow="1">
                <a:noFill/>
                <a:tableStyleId>{FAEE6C6C-321E-4E4F-A754-BCF26006E713}</a:tableStyleId>
              </a:tblPr>
              <a:tblGrid>
                <a:gridCol w="4327100"/>
                <a:gridCol w="3730050"/>
                <a:gridCol w="5230725"/>
              </a:tblGrid>
              <a:tr h="740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Strategy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Purpose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Practical Application</a:t>
                      </a:r>
                      <a:endParaRPr/>
                    </a:p>
                  </a:txBody>
                  <a:tcPr marT="12700" marB="12700" marR="12700" marL="12700" anchor="ctr"/>
                </a:tc>
              </a:tr>
              <a:tr h="1147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Motivational Interviewing (MI)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Enhance intrinsic motivation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Reflective listening, evoking change talk</a:t>
                      </a:r>
                      <a:endParaRPr/>
                    </a:p>
                  </a:txBody>
                  <a:tcPr marT="12700" marB="12700" marR="12700" marL="12700" anchor="ctr"/>
                </a:tc>
              </a:tr>
              <a:tr h="740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Shared decision-making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 ownership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Co-create goals and options</a:t>
                      </a:r>
                      <a:endParaRPr/>
                    </a:p>
                  </a:txBody>
                  <a:tcPr marT="12700" marB="12700" marR="12700" marL="12700" anchor="ctr"/>
                </a:tc>
              </a:tr>
              <a:tr h="740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Simplification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cognitive load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1–3 priorities per phase</a:t>
                      </a:r>
                      <a:endParaRPr/>
                    </a:p>
                  </a:txBody>
                  <a:tcPr marT="12700" marB="12700" marR="12700" marL="12700" anchor="ctr"/>
                </a:tc>
              </a:tr>
              <a:tr h="740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 relevance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Cultural foods, preferred patterns</a:t>
                      </a:r>
                      <a:endParaRPr/>
                    </a:p>
                  </a:txBody>
                  <a:tcPr marT="12700" marB="12700" marR="12700" marL="12700" anchor="ctr"/>
                </a:tc>
              </a:tr>
              <a:tr h="740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Incremental change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Prevent overwhelm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Small, time-bound steps</a:t>
                      </a:r>
                      <a:endParaRPr/>
                    </a:p>
                  </a:txBody>
                  <a:tcPr marT="12700" marB="12700" marR="12700" marL="12700" anchor="ctr"/>
                </a:tc>
              </a:tr>
              <a:tr h="740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Skill-building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 capability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Label reading, meal assembly</a:t>
                      </a:r>
                      <a:endParaRPr/>
                    </a:p>
                  </a:txBody>
                  <a:tcPr marT="12700" marB="12700" marR="12700" marL="12700" anchor="ctr"/>
                </a:tc>
              </a:tr>
            </a:tbl>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1" name="Shape 1601"/>
        <p:cNvGrpSpPr/>
        <p:nvPr/>
      </p:nvGrpSpPr>
      <p:grpSpPr>
        <a:xfrm>
          <a:off x="0" y="0"/>
          <a:ext cx="0" cy="0"/>
          <a:chOff x="0" y="0"/>
          <a:chExt cx="0" cy="0"/>
        </a:xfrm>
      </p:grpSpPr>
      <p:sp>
        <p:nvSpPr>
          <p:cNvPr id="1602" name="Google Shape;1602;p14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03" name="Google Shape;1603;p147"/>
          <p:cNvGrpSpPr/>
          <p:nvPr/>
        </p:nvGrpSpPr>
        <p:grpSpPr>
          <a:xfrm>
            <a:off x="-528013" y="-8"/>
            <a:ext cx="19048349" cy="3086115"/>
            <a:chOff x="-1" y="-1"/>
            <a:chExt cx="19048347" cy="3086114"/>
          </a:xfrm>
        </p:grpSpPr>
        <p:sp>
          <p:nvSpPr>
            <p:cNvPr id="1604" name="Google Shape;1604;p147"/>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05" name="Google Shape;1605;p147"/>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06" name="Google Shape;1606;p147"/>
          <p:cNvSpPr txBox="1"/>
          <p:nvPr/>
        </p:nvSpPr>
        <p:spPr>
          <a:xfrm>
            <a:off x="1072147" y="416757"/>
            <a:ext cx="1736779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Optimizing Client Compliance (Intervention Phase)</a:t>
            </a:r>
            <a:endParaRPr/>
          </a:p>
        </p:txBody>
      </p:sp>
      <p:sp>
        <p:nvSpPr>
          <p:cNvPr id="1607" name="Google Shape;1607;p14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08" name="Google Shape;1608;p147"/>
          <p:cNvSpPr txBox="1"/>
          <p:nvPr/>
        </p:nvSpPr>
        <p:spPr>
          <a:xfrm>
            <a:off x="4345401" y="3332503"/>
            <a:ext cx="102324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Behavior Change Tools That Improve Adherence</a:t>
            </a:r>
            <a:endParaRPr/>
          </a:p>
        </p:txBody>
      </p:sp>
      <p:graphicFrame>
        <p:nvGraphicFramePr>
          <p:cNvPr id="1609" name="Google Shape;1609;p147"/>
          <p:cNvGraphicFramePr/>
          <p:nvPr/>
        </p:nvGraphicFramePr>
        <p:xfrm>
          <a:off x="2298700" y="4102098"/>
          <a:ext cx="3000000" cy="3000000"/>
        </p:xfrm>
        <a:graphic>
          <a:graphicData uri="http://schemas.openxmlformats.org/drawingml/2006/table">
            <a:tbl>
              <a:tblPr bandRow="1">
                <a:noFill/>
                <a:tableStyleId>{FAEE6C6C-321E-4E4F-A754-BCF26006E713}</a:tableStyleId>
              </a:tblPr>
              <a:tblGrid>
                <a:gridCol w="3897800"/>
                <a:gridCol w="4834525"/>
                <a:gridCol w="5593475"/>
              </a:tblGrid>
              <a:tr h="6746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Tool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How It Helps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Example</a:t>
                      </a:r>
                      <a:endParaRPr/>
                    </a:p>
                  </a:txBody>
                  <a:tcPr marT="12700" marB="12700" marR="12700" marL="12700" anchor="ctr"/>
                </a:tc>
              </a:tr>
              <a:tr h="6746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SMART goals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Clarity and measurability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“Add vegetables to 2 meals/day”</a:t>
                      </a:r>
                      <a:endParaRPr/>
                    </a:p>
                  </a:txBody>
                  <a:tcPr marT="12700" marB="12700" marR="12700" marL="12700" anchor="ctr"/>
                </a:tc>
              </a:tr>
              <a:tr h="1045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Habit stacking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Anchors new behaviors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added to existing breakfast</a:t>
                      </a:r>
                      <a:endParaRPr/>
                    </a:p>
                  </a:txBody>
                  <a:tcPr marT="12700" marB="12700" marR="12700" marL="12700" anchor="ctr"/>
                </a:tc>
              </a:tr>
              <a:tr h="1045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Environmental cues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reliance on willpower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Prep foods in advance</a:t>
                      </a:r>
                      <a:endParaRPr/>
                    </a:p>
                  </a:txBody>
                  <a:tcPr marT="12700" marB="12700" marR="12700" marL="12700" anchor="ctr"/>
                </a:tc>
              </a:tr>
              <a:tr h="1045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Self-monitoring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Awareness and accountability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Simple checklists vs detailed logs</a:t>
                      </a:r>
                      <a:endParaRPr/>
                    </a:p>
                  </a:txBody>
                  <a:tcPr marT="12700" marB="12700" marR="12700" marL="12700" anchor="ctr"/>
                </a:tc>
              </a:tr>
              <a:tr h="1045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Positive reinforcement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Sustain motivation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Celebrate process wins</a:t>
                      </a:r>
                      <a:endParaRPr/>
                    </a:p>
                  </a:txBody>
                  <a:tcPr marT="12700" marB="12700" marR="12700" marL="12700" anchor="ctr"/>
                </a:tc>
              </a:tr>
            </a:tbl>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3" name="Shape 1613"/>
        <p:cNvGrpSpPr/>
        <p:nvPr/>
      </p:nvGrpSpPr>
      <p:grpSpPr>
        <a:xfrm>
          <a:off x="0" y="0"/>
          <a:ext cx="0" cy="0"/>
          <a:chOff x="0" y="0"/>
          <a:chExt cx="0" cy="0"/>
        </a:xfrm>
      </p:grpSpPr>
      <p:sp>
        <p:nvSpPr>
          <p:cNvPr id="1614" name="Google Shape;1614;p148"/>
          <p:cNvSpPr/>
          <p:nvPr/>
        </p:nvSpPr>
        <p:spPr>
          <a:xfrm rot="10800000">
            <a:off x="203198"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15" name="Google Shape;1615;p148"/>
          <p:cNvGrpSpPr/>
          <p:nvPr/>
        </p:nvGrpSpPr>
        <p:grpSpPr>
          <a:xfrm>
            <a:off x="-528013" y="-8"/>
            <a:ext cx="19048349" cy="3086115"/>
            <a:chOff x="-1" y="-1"/>
            <a:chExt cx="19048347" cy="3086114"/>
          </a:xfrm>
        </p:grpSpPr>
        <p:sp>
          <p:nvSpPr>
            <p:cNvPr id="1616" name="Google Shape;1616;p148"/>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17" name="Google Shape;1617;p148"/>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18" name="Google Shape;1618;p148"/>
          <p:cNvSpPr txBox="1"/>
          <p:nvPr/>
        </p:nvSpPr>
        <p:spPr>
          <a:xfrm>
            <a:off x="1072147" y="416757"/>
            <a:ext cx="1736779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Tailoring Compliance Strategies by Readiness Level</a:t>
            </a:r>
            <a:endParaRPr/>
          </a:p>
        </p:txBody>
      </p:sp>
      <p:sp>
        <p:nvSpPr>
          <p:cNvPr id="1619" name="Google Shape;1619;p14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620" name="Google Shape;1620;p148"/>
          <p:cNvGraphicFramePr/>
          <p:nvPr/>
        </p:nvGraphicFramePr>
        <p:xfrm>
          <a:off x="3029311" y="3619498"/>
          <a:ext cx="3000000" cy="3000000"/>
        </p:xfrm>
        <a:graphic>
          <a:graphicData uri="http://schemas.openxmlformats.org/drawingml/2006/table">
            <a:tbl>
              <a:tblPr bandRow="1">
                <a:noFill/>
                <a:tableStyleId>{FAEE6C6C-321E-4E4F-A754-BCF26006E713}</a:tableStyleId>
              </a:tblPr>
              <a:tblGrid>
                <a:gridCol w="3288775"/>
                <a:gridCol w="3950625"/>
                <a:gridCol w="6214075"/>
              </a:tblGrid>
              <a:tr h="11194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Stage of Change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Primary Goal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Best Strategies</a:t>
                      </a:r>
                      <a:endParaRPr/>
                    </a:p>
                  </a:txBody>
                  <a:tcPr marT="12700" marB="12700" marR="12700" marL="12700" anchor="ctr"/>
                </a:tc>
              </a:tr>
              <a:tr h="1119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Precontemplation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Awareness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Education, reflective listening</a:t>
                      </a:r>
                      <a:endParaRPr/>
                    </a:p>
                  </a:txBody>
                  <a:tcPr marT="12700" marB="12700" marR="12700" marL="12700" anchor="ctr"/>
                </a:tc>
              </a:tr>
              <a:tr h="1119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Contemplation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Resolve ambivalence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 pros/cons exploration</a:t>
                      </a:r>
                      <a:endParaRPr/>
                    </a:p>
                  </a:txBody>
                  <a:tcPr marT="12700" marB="12700" marR="12700" marL="12700" anchor="ctr"/>
                </a:tc>
              </a:tr>
              <a:tr h="1119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Preparation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Planning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Goal setting, barrier identification</a:t>
                      </a:r>
                      <a:endParaRPr/>
                    </a:p>
                  </a:txBody>
                  <a:tcPr marT="12700" marB="12700" marR="12700" marL="12700" anchor="ctr"/>
                </a:tc>
              </a:tr>
              <a:tr h="722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Consistency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Feedback, troubleshooting</a:t>
                      </a:r>
                      <a:endParaRPr/>
                    </a:p>
                  </a:txBody>
                  <a:tcPr marT="12700" marB="12700" marR="12700" marL="12700" anchor="ctr"/>
                </a:tc>
              </a:tr>
              <a:tr h="722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Maintenance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Sustainability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Flexibility, relapse prevention</a:t>
                      </a:r>
                      <a:endParaRPr/>
                    </a:p>
                  </a:txBody>
                  <a:tcPr marT="12700" marB="12700" marR="12700" marL="12700" anchor="ctr"/>
                </a:tc>
              </a:tr>
            </a:tbl>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4" name="Shape 1624"/>
        <p:cNvGrpSpPr/>
        <p:nvPr/>
      </p:nvGrpSpPr>
      <p:grpSpPr>
        <a:xfrm>
          <a:off x="0" y="0"/>
          <a:ext cx="0" cy="0"/>
          <a:chOff x="0" y="0"/>
          <a:chExt cx="0" cy="0"/>
        </a:xfrm>
      </p:grpSpPr>
      <p:sp>
        <p:nvSpPr>
          <p:cNvPr id="1625" name="Google Shape;1625;p149"/>
          <p:cNvSpPr/>
          <p:nvPr/>
        </p:nvSpPr>
        <p:spPr>
          <a:xfrm rot="10800000">
            <a:off x="203198"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26" name="Google Shape;1626;p149"/>
          <p:cNvGrpSpPr/>
          <p:nvPr/>
        </p:nvGrpSpPr>
        <p:grpSpPr>
          <a:xfrm>
            <a:off x="-528013" y="-8"/>
            <a:ext cx="19048349" cy="3086115"/>
            <a:chOff x="-1" y="-1"/>
            <a:chExt cx="19048347" cy="3086114"/>
          </a:xfrm>
        </p:grpSpPr>
        <p:sp>
          <p:nvSpPr>
            <p:cNvPr id="1627" name="Google Shape;1627;p149"/>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28" name="Google Shape;1628;p149"/>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29" name="Google Shape;1629;p149"/>
          <p:cNvSpPr txBox="1"/>
          <p:nvPr/>
        </p:nvSpPr>
        <p:spPr>
          <a:xfrm>
            <a:off x="1072147" y="416755"/>
            <a:ext cx="17367796" cy="2287635"/>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Identifying &amp; Addressing Common Barriers</a:t>
            </a:r>
            <a:endParaRPr/>
          </a:p>
        </p:txBody>
      </p:sp>
      <p:sp>
        <p:nvSpPr>
          <p:cNvPr id="1630" name="Google Shape;1630;p14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631" name="Google Shape;1631;p149"/>
          <p:cNvGraphicFramePr/>
          <p:nvPr/>
        </p:nvGraphicFramePr>
        <p:xfrm>
          <a:off x="2362200" y="3657598"/>
          <a:ext cx="3000000" cy="3000000"/>
        </p:xfrm>
        <a:graphic>
          <a:graphicData uri="http://schemas.openxmlformats.org/drawingml/2006/table">
            <a:tbl>
              <a:tblPr bandRow="1">
                <a:noFill/>
                <a:tableStyleId>{FAEE6C6C-321E-4E4F-A754-BCF26006E713}</a:tableStyleId>
              </a:tblPr>
              <a:tblGrid>
                <a:gridCol w="2703425"/>
                <a:gridCol w="4965150"/>
                <a:gridCol w="5729150"/>
              </a:tblGrid>
              <a:tr h="6941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Barrier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Impact on Compliance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Optimization Strategy</a:t>
                      </a:r>
                      <a:endParaRPr/>
                    </a:p>
                  </a:txBody>
                  <a:tcPr marT="12700" marB="12700" marR="12700" marL="12700" anchor="ctr"/>
                </a:tc>
              </a:tr>
              <a:tr h="1075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Time constraints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Skipped meals, convenience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Meal templates, batch prep</a:t>
                      </a:r>
                      <a:endParaRPr/>
                    </a:p>
                  </a:txBody>
                  <a:tcPr marT="12700" marB="12700" marR="12700" marL="12700" anchor="ctr"/>
                </a:tc>
              </a:tr>
              <a:tr h="694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Cost concerns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Limited food variety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Budget-aligned substitutions</a:t>
                      </a:r>
                      <a:endParaRPr/>
                    </a:p>
                  </a:txBody>
                  <a:tcPr marT="12700" marB="12700" marR="12700" marL="12700" anchor="ctr"/>
                </a:tc>
              </a:tr>
              <a:tr h="1075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Cultural mismatch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Resistance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Modify—not replace—traditional foods</a:t>
                      </a:r>
                      <a:endParaRPr/>
                    </a:p>
                  </a:txBody>
                  <a:tcPr marT="12700" marB="12700" marR="12700" marL="12700" anchor="ctr"/>
                </a:tc>
              </a:tr>
              <a:tr h="694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Perfectionism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All-or-nothing adherence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Emphasize progress over perfection</a:t>
                      </a:r>
                      <a:endParaRPr/>
                    </a:p>
                  </a:txBody>
                  <a:tcPr marT="12700" marB="12700" marR="12700" marL="12700" anchor="ctr"/>
                </a:tc>
              </a:tr>
              <a:tr h="694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GI intolerance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Adjust fiber type, timing</a:t>
                      </a:r>
                      <a:endParaRPr/>
                    </a:p>
                  </a:txBody>
                  <a:tcPr marT="12700" marB="12700" marR="12700" marL="12700" anchor="ctr"/>
                </a:tc>
              </a:tr>
              <a:tr h="694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Social pressure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Deviations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Planning scripts and flexible rules</a:t>
                      </a:r>
                      <a:endParaRPr/>
                    </a:p>
                  </a:txBody>
                  <a:tcPr marT="12700" marB="12700" marR="12700" marL="12700" anchor="ctr"/>
                </a:tc>
              </a:tr>
            </a:tbl>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5" name="Shape 1635"/>
        <p:cNvGrpSpPr/>
        <p:nvPr/>
      </p:nvGrpSpPr>
      <p:grpSpPr>
        <a:xfrm>
          <a:off x="0" y="0"/>
          <a:ext cx="0" cy="0"/>
          <a:chOff x="0" y="0"/>
          <a:chExt cx="0" cy="0"/>
        </a:xfrm>
      </p:grpSpPr>
      <p:sp>
        <p:nvSpPr>
          <p:cNvPr id="1636" name="Google Shape;1636;p150"/>
          <p:cNvSpPr/>
          <p:nvPr/>
        </p:nvSpPr>
        <p:spPr>
          <a:xfrm rot="10800000">
            <a:off x="203198"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37" name="Google Shape;1637;p150"/>
          <p:cNvGrpSpPr/>
          <p:nvPr/>
        </p:nvGrpSpPr>
        <p:grpSpPr>
          <a:xfrm>
            <a:off x="-528013" y="-8"/>
            <a:ext cx="19048349" cy="3086115"/>
            <a:chOff x="-1" y="-1"/>
            <a:chExt cx="19048347" cy="3086114"/>
          </a:xfrm>
        </p:grpSpPr>
        <p:sp>
          <p:nvSpPr>
            <p:cNvPr id="1638" name="Google Shape;1638;p150"/>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39" name="Google Shape;1639;p150"/>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40" name="Google Shape;1640;p150"/>
          <p:cNvSpPr txBox="1"/>
          <p:nvPr/>
        </p:nvSpPr>
        <p:spPr>
          <a:xfrm>
            <a:off x="945147" y="391356"/>
            <a:ext cx="17367796" cy="3686811"/>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Monitoring &amp; Adjusting for Long-Term Adherence</a:t>
            </a:r>
            <a:endParaRPr/>
          </a:p>
          <a:p>
            <a:pPr indent="0" lvl="0" marL="0" marR="0" rtl="0" algn="l">
              <a:lnSpc>
                <a:spcPct val="100000"/>
              </a:lnSpc>
              <a:spcBef>
                <a:spcPts val="1400"/>
              </a:spcBef>
              <a:spcAft>
                <a:spcPts val="0"/>
              </a:spcAft>
              <a:buClr>
                <a:srgbClr val="000000"/>
              </a:buClr>
              <a:buSzPts val="7100"/>
              <a:buFont typeface="Times"/>
              <a:buNone/>
            </a:pPr>
            <a:r>
              <a:t/>
            </a:r>
            <a:endParaRPr b="0" i="0" sz="7100" u="none" cap="none" strike="noStrike">
              <a:solidFill>
                <a:srgbClr val="FFFFFF"/>
              </a:solidFill>
              <a:latin typeface="Poppins"/>
              <a:ea typeface="Poppins"/>
              <a:cs typeface="Poppins"/>
              <a:sym typeface="Poppins"/>
            </a:endParaRPr>
          </a:p>
        </p:txBody>
      </p:sp>
      <p:sp>
        <p:nvSpPr>
          <p:cNvPr id="1641" name="Google Shape;1641;p15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42" name="Google Shape;1642;p150"/>
          <p:cNvSpPr txBox="1"/>
          <p:nvPr/>
        </p:nvSpPr>
        <p:spPr>
          <a:xfrm>
            <a:off x="6307120" y="3519635"/>
            <a:ext cx="5673757"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Review Loop (Clinical Best Practice)</a:t>
            </a:r>
            <a:endParaRPr/>
          </a:p>
        </p:txBody>
      </p:sp>
      <p:graphicFrame>
        <p:nvGraphicFramePr>
          <p:cNvPr id="1643" name="Google Shape;1643;p150"/>
          <p:cNvGraphicFramePr/>
          <p:nvPr/>
        </p:nvGraphicFramePr>
        <p:xfrm>
          <a:off x="2923530" y="4356098"/>
          <a:ext cx="3000000" cy="3000000"/>
        </p:xfrm>
        <a:graphic>
          <a:graphicData uri="http://schemas.openxmlformats.org/drawingml/2006/table">
            <a:tbl>
              <a:tblPr bandRow="1">
                <a:noFill/>
                <a:tableStyleId>{FAEE6C6C-321E-4E4F-A754-BCF26006E713}</a:tableStyleId>
              </a:tblPr>
              <a:tblGrid>
                <a:gridCol w="4304025"/>
                <a:gridCol w="8543300"/>
              </a:tblGrid>
              <a:tr h="647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Step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Question</a:t>
                      </a:r>
                      <a:endParaRPr/>
                    </a:p>
                  </a:txBody>
                  <a:tcPr marT="12700" marB="12700" marR="12700" marL="12700" anchor="ctr"/>
                </a:tc>
              </a:tr>
              <a:tr h="1003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Review outcomes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Are labs/symptoms moving?</a:t>
                      </a:r>
                      <a:endParaRPr/>
                    </a:p>
                  </a:txBody>
                  <a:tcPr marT="12700" marB="12700" marR="12700" marL="12700" anchor="ctr"/>
                </a:tc>
              </a:tr>
              <a:tr h="1003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Review behaviors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Which parts were doable?</a:t>
                      </a:r>
                      <a:endParaRPr/>
                    </a:p>
                  </a:txBody>
                  <a:tcPr marT="12700" marB="12700" marR="12700" marL="12700" anchor="ctr"/>
                </a:tc>
              </a:tr>
              <a:tr h="647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Identify friction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Where did it break down?</a:t>
                      </a:r>
                      <a:endParaRPr/>
                    </a:p>
                  </a:txBody>
                  <a:tcPr marT="12700" marB="12700" marR="12700" marL="12700" anchor="ctr"/>
                </a:tc>
              </a:tr>
              <a:tr h="1003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Adjust plan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What can be simplified or swapped?</a:t>
                      </a:r>
                      <a:endParaRPr/>
                    </a:p>
                  </a:txBody>
                  <a:tcPr marT="12700" marB="12700" marR="12700" marL="12700" anchor="ctr"/>
                </a:tc>
              </a:tr>
              <a:tr h="1003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Reinforce success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What worked well?</a:t>
                      </a:r>
                      <a:endParaRPr/>
                    </a:p>
                  </a:txBody>
                  <a:tcPr marT="12700" marB="12700" marR="12700" marL="12700" anchor="ctr"/>
                </a:tc>
              </a:tr>
            </a:tbl>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
        <p:nvSpPr>
          <p:cNvPr id="1648" name="Google Shape;1648;p151"/>
          <p:cNvSpPr/>
          <p:nvPr/>
        </p:nvSpPr>
        <p:spPr>
          <a:xfrm rot="10800000">
            <a:off x="203198"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49" name="Google Shape;1649;p151"/>
          <p:cNvGrpSpPr/>
          <p:nvPr/>
        </p:nvGrpSpPr>
        <p:grpSpPr>
          <a:xfrm>
            <a:off x="-528013" y="-8"/>
            <a:ext cx="19048349" cy="3086115"/>
            <a:chOff x="-1" y="-1"/>
            <a:chExt cx="19048347" cy="3086114"/>
          </a:xfrm>
        </p:grpSpPr>
        <p:sp>
          <p:nvSpPr>
            <p:cNvPr id="1650" name="Google Shape;1650;p151"/>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51" name="Google Shape;1651;p151"/>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52" name="Google Shape;1652;p151"/>
          <p:cNvSpPr txBox="1"/>
          <p:nvPr/>
        </p:nvSpPr>
        <p:spPr>
          <a:xfrm>
            <a:off x="945147" y="391356"/>
            <a:ext cx="17367796" cy="3686811"/>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Monitoring &amp; Adjusting for Long-Term Adherence</a:t>
            </a:r>
            <a:endParaRPr/>
          </a:p>
          <a:p>
            <a:pPr indent="0" lvl="0" marL="0" marR="0" rtl="0" algn="l">
              <a:lnSpc>
                <a:spcPct val="100000"/>
              </a:lnSpc>
              <a:spcBef>
                <a:spcPts val="1400"/>
              </a:spcBef>
              <a:spcAft>
                <a:spcPts val="0"/>
              </a:spcAft>
              <a:buClr>
                <a:srgbClr val="000000"/>
              </a:buClr>
              <a:buSzPts val="7100"/>
              <a:buFont typeface="Times"/>
              <a:buNone/>
            </a:pPr>
            <a:r>
              <a:t/>
            </a:r>
            <a:endParaRPr b="0" i="0" sz="7100" u="none" cap="none" strike="noStrike">
              <a:solidFill>
                <a:srgbClr val="FFFFFF"/>
              </a:solidFill>
              <a:latin typeface="Poppins"/>
              <a:ea typeface="Poppins"/>
              <a:cs typeface="Poppins"/>
              <a:sym typeface="Poppins"/>
            </a:endParaRPr>
          </a:p>
        </p:txBody>
      </p:sp>
      <p:sp>
        <p:nvSpPr>
          <p:cNvPr id="1653" name="Google Shape;1653;p15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54" name="Google Shape;1654;p151"/>
          <p:cNvSpPr txBox="1"/>
          <p:nvPr/>
        </p:nvSpPr>
        <p:spPr>
          <a:xfrm>
            <a:off x="6307122" y="3519635"/>
            <a:ext cx="58333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Documentation Language (Examples)</a:t>
            </a:r>
            <a:endParaRPr/>
          </a:p>
        </p:txBody>
      </p:sp>
      <p:sp>
        <p:nvSpPr>
          <p:cNvPr id="1655" name="Google Shape;1655;p151"/>
          <p:cNvSpPr txBox="1"/>
          <p:nvPr/>
        </p:nvSpPr>
        <p:spPr>
          <a:xfrm>
            <a:off x="2175650" y="4640581"/>
            <a:ext cx="13641022" cy="25552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800"/>
              <a:buFont typeface="Times"/>
              <a:buChar char="•"/>
            </a:pPr>
            <a:r>
              <a:rPr b="0" i="1" lang="en-US" sz="2800" u="none" cap="none" strike="noStrike">
                <a:solidFill>
                  <a:srgbClr val="000000"/>
                </a:solidFill>
                <a:latin typeface="Times"/>
                <a:ea typeface="Times"/>
                <a:cs typeface="Times"/>
                <a:sym typeface="Times"/>
              </a:rPr>
              <a:t>“Client demonstrates high understanding and moderate readiness; intervention adjusted to reduce complexity and improve feasibility.”</a:t>
            </a:r>
            <a:endParaRPr/>
          </a:p>
          <a:p>
            <a:pPr indent="-317500" lvl="0" marL="457200" marR="0" rtl="0" algn="l">
              <a:lnSpc>
                <a:spcPct val="100000"/>
              </a:lnSpc>
              <a:spcBef>
                <a:spcPts val="1200"/>
              </a:spcBef>
              <a:spcAft>
                <a:spcPts val="0"/>
              </a:spcAft>
              <a:buClr>
                <a:srgbClr val="000000"/>
              </a:buClr>
              <a:buSzPts val="2800"/>
              <a:buFont typeface="Times"/>
              <a:buChar char="•"/>
            </a:pPr>
            <a:r>
              <a:rPr b="0" i="1" lang="en-US" sz="2800" u="none" cap="none" strike="noStrike">
                <a:solidFill>
                  <a:srgbClr val="000000"/>
                </a:solidFill>
                <a:latin typeface="Times"/>
                <a:ea typeface="Times"/>
                <a:cs typeface="Times"/>
                <a:sym typeface="Times"/>
              </a:rPr>
              <a:t>“Non-adherence attributed to environmental constraints rather than motivation; plan modified accordingly.”</a:t>
            </a:r>
            <a:endParaRPr/>
          </a:p>
          <a:p>
            <a:pPr indent="-317500" lvl="0" marL="457200" marR="0" rtl="0" algn="l">
              <a:lnSpc>
                <a:spcPct val="100000"/>
              </a:lnSpc>
              <a:spcBef>
                <a:spcPts val="1200"/>
              </a:spcBef>
              <a:spcAft>
                <a:spcPts val="0"/>
              </a:spcAft>
              <a:buClr>
                <a:srgbClr val="000000"/>
              </a:buClr>
              <a:buSzPts val="2800"/>
              <a:buFont typeface="Times"/>
              <a:buChar char="•"/>
            </a:pPr>
            <a:r>
              <a:rPr b="0" i="1" lang="en-US" sz="2800" u="none" cap="none" strike="noStrike">
                <a:solidFill>
                  <a:srgbClr val="000000"/>
                </a:solidFill>
                <a:latin typeface="Times"/>
                <a:ea typeface="Times"/>
                <a:cs typeface="Times"/>
                <a:sym typeface="Times"/>
              </a:rPr>
              <a:t>“Client-selected goals prioritized to enhance sustainability.”</a:t>
            </a:r>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9" name="Shape 1659"/>
        <p:cNvGrpSpPr/>
        <p:nvPr/>
      </p:nvGrpSpPr>
      <p:grpSpPr>
        <a:xfrm>
          <a:off x="0" y="0"/>
          <a:ext cx="0" cy="0"/>
          <a:chOff x="0" y="0"/>
          <a:chExt cx="0" cy="0"/>
        </a:xfrm>
      </p:grpSpPr>
      <p:sp>
        <p:nvSpPr>
          <p:cNvPr id="1660" name="Google Shape;1660;p152"/>
          <p:cNvSpPr/>
          <p:nvPr/>
        </p:nvSpPr>
        <p:spPr>
          <a:xfrm rot="10800000">
            <a:off x="203198"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61" name="Google Shape;1661;p152"/>
          <p:cNvGrpSpPr/>
          <p:nvPr/>
        </p:nvGrpSpPr>
        <p:grpSpPr>
          <a:xfrm>
            <a:off x="-528013" y="-8"/>
            <a:ext cx="19048349" cy="3086115"/>
            <a:chOff x="-1" y="-1"/>
            <a:chExt cx="19048347" cy="3086114"/>
          </a:xfrm>
        </p:grpSpPr>
        <p:sp>
          <p:nvSpPr>
            <p:cNvPr id="1662" name="Google Shape;1662;p152"/>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63" name="Google Shape;1663;p152"/>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64" name="Google Shape;1664;p152"/>
          <p:cNvSpPr txBox="1"/>
          <p:nvPr/>
        </p:nvSpPr>
        <p:spPr>
          <a:xfrm>
            <a:off x="1046747" y="1062075"/>
            <a:ext cx="17367796" cy="11319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High Yield Clinical Principles</a:t>
            </a:r>
            <a:endParaRPr/>
          </a:p>
        </p:txBody>
      </p:sp>
      <p:sp>
        <p:nvSpPr>
          <p:cNvPr id="1665" name="Google Shape;1665;p15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666" name="Google Shape;1666;p152"/>
          <p:cNvGraphicFramePr/>
          <p:nvPr/>
        </p:nvGraphicFramePr>
        <p:xfrm>
          <a:off x="2949575" y="3714574"/>
          <a:ext cx="3000000" cy="3000000"/>
        </p:xfrm>
        <a:graphic>
          <a:graphicData uri="http://schemas.openxmlformats.org/drawingml/2006/table">
            <a:tbl>
              <a:tblPr bandRow="1">
                <a:noFill/>
                <a:tableStyleId>{FAEE6C6C-321E-4E4F-A754-BCF26006E713}</a:tableStyleId>
              </a:tblPr>
              <a:tblGrid>
                <a:gridCol w="5586625"/>
                <a:gridCol w="6949950"/>
              </a:tblGrid>
              <a:tr h="915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Principle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Why It Matters</a:t>
                      </a:r>
                      <a:endParaRPr/>
                    </a:p>
                  </a:txBody>
                  <a:tcPr marT="12700" marB="12700" marR="12700" marL="12700" anchor="ctr"/>
                </a:tc>
              </a:tr>
              <a:tr h="1419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Compliance ≠ motivation alone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Environment and clarity drive behavior</a:t>
                      </a:r>
                      <a:endParaRPr/>
                    </a:p>
                  </a:txBody>
                  <a:tcPr marT="12700" marB="12700" marR="12700" marL="12700" anchor="ctr"/>
                </a:tc>
              </a:tr>
              <a:tr h="915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Early wins matter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Build confidence and momentum</a:t>
                      </a:r>
                      <a:endParaRPr/>
                    </a:p>
                  </a:txBody>
                  <a:tcPr marT="12700" marB="12700" marR="12700" marL="12700" anchor="ctr"/>
                </a:tc>
              </a:tr>
              <a:tr h="915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Adherence is dynamic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Requires iteration, not blame</a:t>
                      </a:r>
                      <a:endParaRPr/>
                    </a:p>
                  </a:txBody>
                  <a:tcPr marT="12700" marB="12700" marR="12700" marL="12700" anchor="ctr"/>
                </a:tc>
              </a:tr>
              <a:tr h="1419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Feasibility &gt; perfection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Sustainable change improves outcomes</a:t>
                      </a:r>
                      <a:endParaRPr/>
                    </a:p>
                  </a:txBody>
                  <a:tcPr marT="12700" marB="12700" marR="12700" marL="12700" anchor="ctr"/>
                </a:tc>
              </a:tr>
            </a:tbl>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0" name="Shape 1670"/>
        <p:cNvGrpSpPr/>
        <p:nvPr/>
      </p:nvGrpSpPr>
      <p:grpSpPr>
        <a:xfrm>
          <a:off x="0" y="0"/>
          <a:ext cx="0" cy="0"/>
          <a:chOff x="0" y="0"/>
          <a:chExt cx="0" cy="0"/>
        </a:xfrm>
      </p:grpSpPr>
      <p:sp>
        <p:nvSpPr>
          <p:cNvPr id="1671" name="Google Shape;1671;p15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72" name="Google Shape;1672;p153"/>
          <p:cNvGrpSpPr/>
          <p:nvPr/>
        </p:nvGrpSpPr>
        <p:grpSpPr>
          <a:xfrm>
            <a:off x="-528013" y="-8"/>
            <a:ext cx="19048349" cy="3086115"/>
            <a:chOff x="-1" y="-1"/>
            <a:chExt cx="19048347" cy="3086114"/>
          </a:xfrm>
        </p:grpSpPr>
        <p:sp>
          <p:nvSpPr>
            <p:cNvPr id="1673" name="Google Shape;1673;p153"/>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74" name="Google Shape;1674;p153"/>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75" name="Google Shape;1675;p153"/>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Sample Quiz Questions</a:t>
            </a:r>
            <a:endParaRPr/>
          </a:p>
        </p:txBody>
      </p:sp>
      <p:sp>
        <p:nvSpPr>
          <p:cNvPr id="1676" name="Google Shape;1676;p15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77" name="Google Shape;1677;p153"/>
          <p:cNvSpPr txBox="1"/>
          <p:nvPr/>
        </p:nvSpPr>
        <p:spPr>
          <a:xfrm>
            <a:off x="864710" y="3623614"/>
            <a:ext cx="16558580" cy="6416037"/>
          </a:xfrm>
          <a:prstGeom prst="rect">
            <a:avLst/>
          </a:prstGeom>
          <a:noFill/>
          <a:ln>
            <a:noFill/>
          </a:ln>
        </p:spPr>
        <p:txBody>
          <a:bodyPr anchorCtr="0" anchor="t" bIns="45700" lIns="45700" spcFirstLastPara="1" rIns="45700" wrap="square" tIns="45700">
            <a:spAutoFit/>
          </a:bodyPr>
          <a:lstStyle/>
          <a:p>
            <a:pPr indent="-254000" lvl="0" marL="254000" marR="0" rtl="0" algn="l">
              <a:lnSpc>
                <a:spcPct val="100000"/>
              </a:lnSpc>
              <a:spcBef>
                <a:spcPts val="0"/>
              </a:spcBef>
              <a:spcAft>
                <a:spcPts val="0"/>
              </a:spcAft>
              <a:buClr>
                <a:srgbClr val="000000"/>
              </a:buClr>
              <a:buSzPts val="1900"/>
              <a:buFont typeface="Times"/>
              <a:buAutoNum type="arabicPeriod"/>
            </a:pPr>
            <a:r>
              <a:rPr b="1" i="0" lang="en-US" sz="1900" u="none" cap="none" strike="noStrike">
                <a:solidFill>
                  <a:srgbClr val="000000"/>
                </a:solidFill>
                <a:latin typeface="Times"/>
                <a:ea typeface="Times"/>
                <a:cs typeface="Times"/>
                <a:sym typeface="Times"/>
              </a:rPr>
              <a:t>A client with type 2 diabetes consumes rice and beans daily as part of their cultural tradition. Which intervention best reflects culturally responsive, evidence-based care?</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Eliminate rice and beans and replace with low-carb substitutes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Maintain the dish but adjust portion size and cooking methods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Recommend a ketogenic diet regardless of cultural preference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Advise fasting until glycemic control improves</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2. Which approach best demonstrates appropriate use of national guidelines when developing a personalized nutrition intervention?</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Applying the same diet to all clients with the same diagnosis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Using research studies without considering safety thresholds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Establishing nutrient adequacy and safety limits before personalization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Prioritizing client preference over clinical targets</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3. Which diet pattern has the strongest evidence for reducing blood pressure in clients with primary hypertension?</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Mediterranean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Low-carbohydrate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DASH</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Ketogenic</a:t>
            </a:r>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sp>
        <p:nvSpPr>
          <p:cNvPr id="1682" name="Google Shape;1682;p15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83" name="Google Shape;1683;p154"/>
          <p:cNvGrpSpPr/>
          <p:nvPr/>
        </p:nvGrpSpPr>
        <p:grpSpPr>
          <a:xfrm>
            <a:off x="-528013" y="-8"/>
            <a:ext cx="19048349" cy="3086115"/>
            <a:chOff x="-1" y="-1"/>
            <a:chExt cx="19048347" cy="3086114"/>
          </a:xfrm>
        </p:grpSpPr>
        <p:sp>
          <p:nvSpPr>
            <p:cNvPr id="1684" name="Google Shape;1684;p154"/>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85" name="Google Shape;1685;p154"/>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86" name="Google Shape;1686;p154"/>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Sample Quiz Questions</a:t>
            </a:r>
            <a:endParaRPr/>
          </a:p>
        </p:txBody>
      </p:sp>
      <p:sp>
        <p:nvSpPr>
          <p:cNvPr id="1687" name="Google Shape;1687;p15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88" name="Google Shape;1688;p154"/>
          <p:cNvSpPr txBox="1"/>
          <p:nvPr/>
        </p:nvSpPr>
        <p:spPr>
          <a:xfrm>
            <a:off x="864710" y="3623614"/>
            <a:ext cx="16558580" cy="6568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4. A client on long-term metformin therapy presents with fatigue and numbness in the feet. Which nutrient depletion is most likely?</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Iron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Vitamin D</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Vitamin B12</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Magnesium</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5. Which laboratory value most clearly triggers intervention for magnesium depletion related to chronic proton pump inhibitor (PPI) use?</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Serum magnesium 2.2 mg/dL</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Serum magnesium 1.9 mg/dL</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Serum magnesium 1.7 mg/dL</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Serum magnesium 2.5 mg/dL</a:t>
            </a:r>
            <a:endParaRPr b="0" i="0" sz="12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t/>
            </a:r>
            <a:endParaRPr b="0" i="0" sz="12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6. Which strategy is most effective for improving long-term client adherence to a nutrition intervention?</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Increasing the number of recommendations provided at each visit</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Using fear-based education to emphasize disease risk</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Simplifying the plan and co-creating goals with the client</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Eliminating flexibility to ensure strict compliance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5"/>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3" name="Google Shape;193;p1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4" name="Google Shape;194;p15"/>
          <p:cNvSpPr txBox="1"/>
          <p:nvPr/>
        </p:nvSpPr>
        <p:spPr>
          <a:xfrm>
            <a:off x="999317" y="494449"/>
            <a:ext cx="16812962" cy="22671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Alignment of Functional Lab Ranges With Dietary Reference Intakes (DRI)</a:t>
            </a:r>
            <a:endParaRPr/>
          </a:p>
        </p:txBody>
      </p:sp>
      <p:sp>
        <p:nvSpPr>
          <p:cNvPr id="195" name="Google Shape;195;p1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96" name="Google Shape;196;p15"/>
          <p:cNvGraphicFramePr/>
          <p:nvPr/>
        </p:nvGraphicFramePr>
        <p:xfrm>
          <a:off x="1190624" y="4110447"/>
          <a:ext cx="3000000" cy="3000000"/>
        </p:xfrm>
        <a:graphic>
          <a:graphicData uri="http://schemas.openxmlformats.org/drawingml/2006/table">
            <a:tbl>
              <a:tblPr bandRow="1">
                <a:noFill/>
                <a:tableStyleId>{FAEE6C6C-321E-4E4F-A754-BCF26006E713}</a:tableStyleId>
              </a:tblPr>
              <a:tblGrid>
                <a:gridCol w="4243900"/>
                <a:gridCol w="2733050"/>
              </a:tblGrid>
              <a:tr h="7979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1236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Lab Range (25-OH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40–60 ng/mL</a:t>
                      </a:r>
                      <a:endParaRPr/>
                    </a:p>
                  </a:txBody>
                  <a:tcPr marT="12700" marB="12700" marR="12700" marL="12700" anchor="ctr"/>
                </a:tc>
              </a:tr>
              <a:tr h="1236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(Adults 19–70)</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600 IU (15 mcg)/day</a:t>
                      </a:r>
                      <a:endParaRPr/>
                    </a:p>
                  </a:txBody>
                  <a:tcPr marT="12700" marB="12700" marR="12700" marL="12700" anchor="ctr"/>
                </a:tc>
              </a:tr>
              <a:tr h="7979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Upper Intake Level (UL)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4,000 IU/day</a:t>
                      </a:r>
                      <a:endParaRPr/>
                    </a:p>
                  </a:txBody>
                  <a:tcPr marT="12700" marB="12700" marR="12700" marL="12700" anchor="ctr"/>
                </a:tc>
              </a:tr>
            </a:tbl>
          </a:graphicData>
        </a:graphic>
      </p:graphicFrame>
      <p:sp>
        <p:nvSpPr>
          <p:cNvPr id="197" name="Google Shape;197;p15"/>
          <p:cNvSpPr txBox="1"/>
          <p:nvPr/>
        </p:nvSpPr>
        <p:spPr>
          <a:xfrm>
            <a:off x="667491" y="8420872"/>
            <a:ext cx="8023232" cy="1501137"/>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RDA often achieves only </a:t>
            </a:r>
            <a:r>
              <a:rPr b="1" i="0" lang="en-US" sz="2400" u="none" cap="none" strike="noStrike">
                <a:solidFill>
                  <a:srgbClr val="000000"/>
                </a:solidFill>
                <a:latin typeface="Times"/>
                <a:ea typeface="Times"/>
                <a:cs typeface="Times"/>
                <a:sym typeface="Times"/>
              </a:rPr>
              <a:t>20–30 ng/mL</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Functional range usually requires </a:t>
            </a:r>
            <a:r>
              <a:rPr b="1" i="0" lang="en-US" sz="2400" u="none" cap="none" strike="noStrike">
                <a:solidFill>
                  <a:srgbClr val="000000"/>
                </a:solidFill>
                <a:latin typeface="Times"/>
                <a:ea typeface="Times"/>
                <a:cs typeface="Times"/>
                <a:sym typeface="Times"/>
              </a:rPr>
              <a:t>1,000–4,000 IU/day</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Needs increase with obesity, inflammation, poor sun exposure </a:t>
            </a:r>
            <a:r>
              <a:rPr b="0" i="0" lang="en-US" sz="1200" u="none" cap="none" strike="noStrike">
                <a:solidFill>
                  <a:srgbClr val="000000"/>
                </a:solidFill>
                <a:latin typeface="Times"/>
                <a:ea typeface="Times"/>
                <a:cs typeface="Times"/>
                <a:sym typeface="Times"/>
              </a:rPr>
              <a:t>|</a:t>
            </a:r>
            <a:endParaRPr/>
          </a:p>
        </p:txBody>
      </p:sp>
      <p:sp>
        <p:nvSpPr>
          <p:cNvPr id="198" name="Google Shape;198;p15"/>
          <p:cNvSpPr txBox="1"/>
          <p:nvPr/>
        </p:nvSpPr>
        <p:spPr>
          <a:xfrm>
            <a:off x="3581991" y="3346179"/>
            <a:ext cx="2194232"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Vitamin D</a:t>
            </a:r>
            <a:endParaRPr/>
          </a:p>
        </p:txBody>
      </p:sp>
      <p:sp>
        <p:nvSpPr>
          <p:cNvPr id="199" name="Google Shape;199;p15"/>
          <p:cNvSpPr txBox="1"/>
          <p:nvPr/>
        </p:nvSpPr>
        <p:spPr>
          <a:xfrm>
            <a:off x="12598992" y="3346179"/>
            <a:ext cx="2194232"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Vitamin B12</a:t>
            </a:r>
            <a:endParaRPr/>
          </a:p>
        </p:txBody>
      </p:sp>
      <p:sp>
        <p:nvSpPr>
          <p:cNvPr id="200" name="Google Shape;200;p15"/>
          <p:cNvSpPr txBox="1"/>
          <p:nvPr/>
        </p:nvSpPr>
        <p:spPr>
          <a:xfrm>
            <a:off x="10071524" y="8433572"/>
            <a:ext cx="8023232" cy="1501137"/>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RDA prevents anemia, not neurologic insufficiency</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Functional sufficiency often requires </a:t>
            </a:r>
            <a:r>
              <a:rPr b="1" i="0" lang="en-US" sz="2400" u="none" cap="none" strike="noStrike">
                <a:solidFill>
                  <a:srgbClr val="000000"/>
                </a:solidFill>
                <a:latin typeface="Times"/>
                <a:ea typeface="Times"/>
                <a:cs typeface="Times"/>
                <a:sym typeface="Times"/>
              </a:rPr>
              <a:t>10–500 mcg/day orally</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Higher needs with aging, GI disorders, metformin, PPIs </a:t>
            </a:r>
            <a:endParaRPr/>
          </a:p>
        </p:txBody>
      </p:sp>
      <p:graphicFrame>
        <p:nvGraphicFramePr>
          <p:cNvPr id="201" name="Google Shape;201;p15"/>
          <p:cNvGraphicFramePr/>
          <p:nvPr/>
        </p:nvGraphicFramePr>
        <p:xfrm>
          <a:off x="10720485" y="4129497"/>
          <a:ext cx="3000000" cy="3000000"/>
        </p:xfrm>
        <a:graphic>
          <a:graphicData uri="http://schemas.openxmlformats.org/drawingml/2006/table">
            <a:tbl>
              <a:tblPr bandRow="1">
                <a:noFill/>
                <a:tableStyleId>{FAEE6C6C-321E-4E4F-A754-BCF26006E713}</a:tableStyleId>
              </a:tblPr>
              <a:tblGrid>
                <a:gridCol w="3346950"/>
                <a:gridCol w="2604300"/>
              </a:tblGrid>
              <a:tr h="7829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1213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Lab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500–900 pg/mL</a:t>
                      </a:r>
                      <a:endParaRPr/>
                    </a:p>
                  </a:txBody>
                  <a:tcPr marT="12700" marB="12700" marR="12700" marL="12700" anchor="ctr"/>
                </a:tc>
              </a:tr>
              <a:tr h="782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2.4 mcg/day</a:t>
                      </a:r>
                      <a:endParaRPr/>
                    </a:p>
                  </a:txBody>
                  <a:tcPr marT="12700" marB="12700" marR="12700" marL="12700" anchor="ctr"/>
                </a:tc>
              </a:tr>
              <a:tr h="1213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 established</a:t>
                      </a:r>
                      <a:endParaRPr/>
                    </a:p>
                  </a:txBody>
                  <a:tcPr marT="12700" marB="12700" marR="12700" marL="12700" anchor="ctr"/>
                </a:tc>
              </a:tr>
            </a:tbl>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15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694" name="Google Shape;1694;p155"/>
          <p:cNvGrpSpPr/>
          <p:nvPr/>
        </p:nvGrpSpPr>
        <p:grpSpPr>
          <a:xfrm>
            <a:off x="-528013" y="-8"/>
            <a:ext cx="19048349" cy="3086115"/>
            <a:chOff x="-1" y="-1"/>
            <a:chExt cx="19048347" cy="3086114"/>
          </a:xfrm>
        </p:grpSpPr>
        <p:sp>
          <p:nvSpPr>
            <p:cNvPr id="1695" name="Google Shape;1695;p155"/>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96" name="Google Shape;1696;p155"/>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697" name="Google Shape;1697;p155"/>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References</a:t>
            </a:r>
            <a:endParaRPr/>
          </a:p>
        </p:txBody>
      </p:sp>
      <p:sp>
        <p:nvSpPr>
          <p:cNvPr id="1698" name="Google Shape;1698;p15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99" name="Google Shape;1699;p155"/>
          <p:cNvSpPr txBox="1"/>
          <p:nvPr/>
        </p:nvSpPr>
        <p:spPr>
          <a:xfrm>
            <a:off x="716871" y="3284947"/>
            <a:ext cx="16558582" cy="7914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Dietary Guidelines for Americans (DGA)</a:t>
            </a:r>
            <a:r>
              <a:rPr b="0" i="0" lang="en-US" sz="1200" u="none" cap="none" strike="noStrike">
                <a:solidFill>
                  <a:srgbClr val="000000"/>
                </a:solidFill>
                <a:latin typeface="Times"/>
                <a:ea typeface="Times"/>
                <a:cs typeface="Times"/>
                <a:sym typeface="Times"/>
              </a:rPr>
              <a:t> – USDA &amp; HHS Population-based dietary patterns, chronic disease prevention, food-first framework.</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Dietary Reference Intakes (DRIs)</a:t>
            </a:r>
            <a:r>
              <a:rPr b="0" i="0" lang="en-US" sz="1200" u="none" cap="none" strike="noStrike">
                <a:solidFill>
                  <a:srgbClr val="000000"/>
                </a:solidFill>
                <a:latin typeface="Times"/>
                <a:ea typeface="Times"/>
                <a:cs typeface="Times"/>
                <a:sym typeface="Times"/>
              </a:rPr>
              <a:t> – National Academies (NASEM) RDAs, AIs, ULs for nutrient adequacy and safety boundaries.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FDA Nutrition &amp; Drug Guidance </a:t>
            </a:r>
            <a:r>
              <a:rPr b="0" i="0" lang="en-US" sz="1200" u="none" cap="none" strike="noStrike">
                <a:solidFill>
                  <a:srgbClr val="000000"/>
                </a:solidFill>
                <a:latin typeface="Times"/>
                <a:ea typeface="Times"/>
                <a:cs typeface="Times"/>
                <a:sym typeface="Times"/>
              </a:rPr>
              <a:t>Supplement labeling, drug–food interaction standards.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American Diabetes Association (ADA)</a:t>
            </a:r>
            <a:r>
              <a:rPr b="0" i="0" lang="en-US" sz="1200" u="none" cap="none" strike="noStrike">
                <a:solidFill>
                  <a:srgbClr val="000000"/>
                </a:solidFill>
                <a:latin typeface="Times"/>
                <a:ea typeface="Times"/>
                <a:cs typeface="Times"/>
                <a:sym typeface="Times"/>
              </a:rPr>
              <a:t> – Standards of Care in Diabetes Individualized eating patterns, glycemic targets, cardiometabolic risk.</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American Heart Association (AHA) / American College of Cardiology (ACC) </a:t>
            </a:r>
            <a:r>
              <a:rPr b="0" i="0" lang="en-US" sz="1200" u="none" cap="none" strike="noStrike">
                <a:solidFill>
                  <a:srgbClr val="000000"/>
                </a:solidFill>
                <a:latin typeface="Times"/>
                <a:ea typeface="Times"/>
                <a:cs typeface="Times"/>
                <a:sym typeface="Times"/>
              </a:rPr>
              <a:t>Cardiovascular risk reduction, lipids, hypertension, DASH pattern.</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American Gastroenterological Association (AGA) </a:t>
            </a:r>
            <a:r>
              <a:rPr b="0" i="0" lang="en-US" sz="1200" u="none" cap="none" strike="noStrike">
                <a:solidFill>
                  <a:srgbClr val="000000"/>
                </a:solidFill>
                <a:latin typeface="Times"/>
                <a:ea typeface="Times"/>
                <a:cs typeface="Times"/>
                <a:sym typeface="Times"/>
              </a:rPr>
              <a:t>IBS, low-FODMAP diet (short-term), fiber recommendations.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Endocrine Society </a:t>
            </a:r>
            <a:r>
              <a:rPr b="0" i="0" lang="en-US" sz="1200" u="none" cap="none" strike="noStrike">
                <a:solidFill>
                  <a:srgbClr val="000000"/>
                </a:solidFill>
                <a:latin typeface="Times"/>
                <a:ea typeface="Times"/>
                <a:cs typeface="Times"/>
                <a:sym typeface="Times"/>
              </a:rPr>
              <a:t>PCOS, thyroid disorders, endocrine-related nutrition considerations.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U.S. Preventive Services Task Force (USPSTF) </a:t>
            </a:r>
            <a:r>
              <a:rPr b="0" i="0" lang="en-US" sz="1200" u="none" cap="none" strike="noStrike">
                <a:solidFill>
                  <a:srgbClr val="000000"/>
                </a:solidFill>
                <a:latin typeface="Times"/>
                <a:ea typeface="Times"/>
                <a:cs typeface="Times"/>
                <a:sym typeface="Times"/>
              </a:rPr>
              <a:t>Obesity, behavioral counseling, prevention strategies.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Mediterranean Diet</a:t>
            </a:r>
            <a:r>
              <a:rPr b="0" i="0" lang="en-US" sz="1200" u="none" cap="none" strike="noStrike">
                <a:solidFill>
                  <a:srgbClr val="000000"/>
                </a:solidFill>
                <a:latin typeface="Times"/>
                <a:ea typeface="Times"/>
                <a:cs typeface="Times"/>
                <a:sym typeface="Times"/>
              </a:rPr>
              <a:t> – Strong evidence for CVD, diabetes, inflammation (Estruch et al., NEJM)</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DASH Diet</a:t>
            </a:r>
            <a:r>
              <a:rPr b="0" i="0" lang="en-US" sz="1200" u="none" cap="none" strike="noStrike">
                <a:solidFill>
                  <a:srgbClr val="000000"/>
                </a:solidFill>
                <a:latin typeface="Times"/>
                <a:ea typeface="Times"/>
                <a:cs typeface="Times"/>
                <a:sym typeface="Times"/>
              </a:rPr>
              <a:t> – Strongest evidence for blood pressure reduction (Sacks et al., NEJM)</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Low-Carbohydrate Diets</a:t>
            </a:r>
            <a:r>
              <a:rPr b="0" i="0" lang="en-US" sz="1200" u="none" cap="none" strike="noStrike">
                <a:solidFill>
                  <a:srgbClr val="000000"/>
                </a:solidFill>
                <a:latin typeface="Times"/>
                <a:ea typeface="Times"/>
                <a:cs typeface="Times"/>
                <a:sym typeface="Times"/>
              </a:rPr>
              <a:t> – Effective short-term for glycemia and TGs (BMJ, systematic reviews)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Low-FODMAP Diet</a:t>
            </a:r>
            <a:r>
              <a:rPr b="0" i="0" lang="en-US" sz="1200" u="none" cap="none" strike="noStrike">
                <a:solidFill>
                  <a:srgbClr val="000000"/>
                </a:solidFill>
                <a:latin typeface="Times"/>
                <a:ea typeface="Times"/>
                <a:cs typeface="Times"/>
                <a:sym typeface="Times"/>
              </a:rPr>
              <a:t> – Short-term symptom relief in IBS (AGA, Gastroenterology)</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Handbook of Drug–Nutrient Interactions</a:t>
            </a:r>
            <a:r>
              <a:rPr b="0" i="0" lang="en-US" sz="1200" u="none" cap="none" strike="noStrike">
                <a:solidFill>
                  <a:srgbClr val="000000"/>
                </a:solidFill>
                <a:latin typeface="Times"/>
                <a:ea typeface="Times"/>
                <a:cs typeface="Times"/>
                <a:sym typeface="Times"/>
              </a:rPr>
              <a:t> – Boullata &amp; Armenti</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NIH Office of Dietary Supplements (ODS)</a:t>
            </a:r>
            <a:r>
              <a:rPr b="0" i="0" lang="en-US" sz="1200" u="none" cap="none" strike="noStrike">
                <a:solidFill>
                  <a:srgbClr val="000000"/>
                </a:solidFill>
                <a:latin typeface="Times"/>
                <a:ea typeface="Times"/>
                <a:cs typeface="Times"/>
                <a:sym typeface="Times"/>
              </a:rPr>
              <a:t> – Fact sheets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FDA CYP450 Interaction Tables </a:t>
            </a:r>
            <a:r>
              <a:rPr b="0" i="0" lang="en-US" sz="1200" u="none" cap="none" strike="noStrike">
                <a:solidFill>
                  <a:srgbClr val="000000"/>
                </a:solidFill>
                <a:latin typeface="Times"/>
                <a:ea typeface="Times"/>
                <a:cs typeface="Times"/>
                <a:sym typeface="Times"/>
              </a:rPr>
              <a:t>Grapefruit, herbs, phytochemicals, and drug metabolism.</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Motivational Interviewing</a:t>
            </a:r>
            <a:r>
              <a:rPr b="0" i="0" lang="en-US" sz="1200" u="none" cap="none" strike="noStrike">
                <a:solidFill>
                  <a:srgbClr val="000000"/>
                </a:solidFill>
                <a:latin typeface="Times"/>
                <a:ea typeface="Times"/>
                <a:cs typeface="Times"/>
                <a:sym typeface="Times"/>
              </a:rPr>
              <a:t> – Miller &amp; Rollnick</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Stages of Change Model</a:t>
            </a:r>
            <a:r>
              <a:rPr b="0" i="0" lang="en-US" sz="1200" u="none" cap="none" strike="noStrike">
                <a:solidFill>
                  <a:srgbClr val="000000"/>
                </a:solidFill>
                <a:latin typeface="Times"/>
                <a:ea typeface="Times"/>
                <a:cs typeface="Times"/>
                <a:sym typeface="Times"/>
              </a:rPr>
              <a:t> – Prochaska &amp; DiClemente</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WHO: Adherence to Long-Term Therapies </a:t>
            </a:r>
            <a:r>
              <a:rPr b="0" i="0" lang="en-US" sz="1200" u="none" cap="none" strike="noStrike">
                <a:solidFill>
                  <a:srgbClr val="000000"/>
                </a:solidFill>
                <a:latin typeface="Times"/>
                <a:ea typeface="Times"/>
                <a:cs typeface="Times"/>
                <a:sym typeface="Times"/>
              </a:rPr>
              <a:t>Key principle: </a:t>
            </a:r>
            <a:r>
              <a:rPr b="0" i="1" lang="en-US" sz="1200" u="none" cap="none" strike="noStrike">
                <a:solidFill>
                  <a:srgbClr val="000000"/>
                </a:solidFill>
                <a:latin typeface="Times"/>
                <a:ea typeface="Times"/>
                <a:cs typeface="Times"/>
                <a:sym typeface="Times"/>
              </a:rPr>
              <a:t>Adherence is dynamic, not static; personalization improves outcomes.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Academy of Nutrition and Dietetics</a:t>
            </a:r>
            <a:r>
              <a:rPr b="0" i="0" lang="en-US" sz="1200" u="none" cap="none" strike="noStrike">
                <a:solidFill>
                  <a:srgbClr val="000000"/>
                </a:solidFill>
                <a:latin typeface="Times"/>
                <a:ea typeface="Times"/>
                <a:cs typeface="Times"/>
                <a:sym typeface="Times"/>
              </a:rPr>
              <a:t> – Cultural competence standards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Betancourt et al., Health Affairs</a:t>
            </a:r>
            <a:r>
              <a:rPr b="0" i="0" lang="en-US" sz="1200" u="none" cap="none" strike="noStrike">
                <a:solidFill>
                  <a:srgbClr val="000000"/>
                </a:solidFill>
                <a:latin typeface="Times"/>
                <a:ea typeface="Times"/>
                <a:cs typeface="Times"/>
                <a:sym typeface="Times"/>
              </a:rPr>
              <a:t> – Patient-centered care models Key principle: </a:t>
            </a:r>
            <a:r>
              <a:rPr b="0" i="1" lang="en-US" sz="1200" u="none" cap="none" strike="noStrike">
                <a:solidFill>
                  <a:srgbClr val="000000"/>
                </a:solidFill>
                <a:latin typeface="Times"/>
                <a:ea typeface="Times"/>
                <a:cs typeface="Times"/>
                <a:sym typeface="Times"/>
              </a:rPr>
              <a:t>Adapt cultural foods—do not eliminate.</a:t>
            </a:r>
            <a:endParaRPr/>
          </a:p>
          <a:p>
            <a:pPr indent="0" lvl="0" marL="0" marR="0" rtl="0" algn="l">
              <a:lnSpc>
                <a:spcPct val="100000"/>
              </a:lnSpc>
              <a:spcBef>
                <a:spcPts val="0"/>
              </a:spcBef>
              <a:spcAft>
                <a:spcPts val="0"/>
              </a:spcAft>
              <a:buClr>
                <a:srgbClr val="808080"/>
              </a:buClr>
              <a:buSzPts val="1200"/>
              <a:buFont typeface="Times"/>
              <a:buNone/>
            </a:pPr>
            <a:r>
              <a:t/>
            </a:r>
            <a:endParaRPr b="0" i="1" sz="12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1200"/>
              <a:buFont typeface="Times"/>
              <a:buNone/>
            </a:pPr>
            <a:r>
              <a:t/>
            </a:r>
            <a:endParaRPr b="0" i="1" sz="12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1200"/>
              <a:buFont typeface="Times"/>
              <a:buNone/>
            </a:pPr>
            <a:r>
              <a:t/>
            </a:r>
            <a:endParaRPr b="0" i="1" sz="1200" u="none" cap="none" strike="noStrike">
              <a:solidFill>
                <a:srgbClr val="000000"/>
              </a:solidFill>
              <a:latin typeface="Times"/>
              <a:ea typeface="Times"/>
              <a:cs typeface="Times"/>
              <a:sym typeface="Time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6"/>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7" name="Google Shape;207;p1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8" name="Google Shape;208;p16"/>
          <p:cNvSpPr txBox="1"/>
          <p:nvPr/>
        </p:nvSpPr>
        <p:spPr>
          <a:xfrm>
            <a:off x="999317" y="494449"/>
            <a:ext cx="16812962" cy="22671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Alignment of Functional Lab Ranges With Dietary Reference Intakes (DRI)</a:t>
            </a:r>
            <a:endParaRPr/>
          </a:p>
        </p:txBody>
      </p:sp>
      <p:sp>
        <p:nvSpPr>
          <p:cNvPr id="209" name="Google Shape;209;p1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0" name="Google Shape;210;p16"/>
          <p:cNvSpPr txBox="1"/>
          <p:nvPr/>
        </p:nvSpPr>
        <p:spPr>
          <a:xfrm>
            <a:off x="667491" y="8420872"/>
            <a:ext cx="8023200" cy="1508400"/>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RDA prevents neural tube defects</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Functional range supports </a:t>
            </a:r>
            <a:r>
              <a:rPr b="1" i="0" lang="en-US" sz="2400" u="none" cap="none" strike="noStrike">
                <a:solidFill>
                  <a:srgbClr val="000000"/>
                </a:solidFill>
                <a:latin typeface="Times"/>
                <a:ea typeface="Times"/>
                <a:cs typeface="Times"/>
                <a:sym typeface="Times"/>
              </a:rPr>
              <a:t>methylation &amp; DNA repair</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Use </a:t>
            </a:r>
            <a:r>
              <a:rPr b="1" i="0" lang="en-US" sz="2400" u="none" cap="none" strike="noStrike">
                <a:solidFill>
                  <a:srgbClr val="000000"/>
                </a:solidFill>
                <a:latin typeface="Times"/>
                <a:ea typeface="Times"/>
                <a:cs typeface="Times"/>
                <a:sym typeface="Times"/>
              </a:rPr>
              <a:t>food-based folate or 5-MTHF</a:t>
            </a:r>
            <a:r>
              <a:rPr b="0" i="0" lang="en-US" sz="2400" u="none" cap="none" strike="noStrike">
                <a:solidFill>
                  <a:srgbClr val="000000"/>
                </a:solidFill>
                <a:latin typeface="Times"/>
                <a:ea typeface="Times"/>
                <a:cs typeface="Times"/>
                <a:sym typeface="Times"/>
              </a:rPr>
              <a:t> when possible</a:t>
            </a:r>
            <a:endParaRPr/>
          </a:p>
        </p:txBody>
      </p:sp>
      <p:sp>
        <p:nvSpPr>
          <p:cNvPr id="211" name="Google Shape;211;p16"/>
          <p:cNvSpPr txBox="1"/>
          <p:nvPr/>
        </p:nvSpPr>
        <p:spPr>
          <a:xfrm>
            <a:off x="3148307" y="3346179"/>
            <a:ext cx="3256089"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Folate (RBC Folate)</a:t>
            </a:r>
            <a:endParaRPr/>
          </a:p>
        </p:txBody>
      </p:sp>
      <p:sp>
        <p:nvSpPr>
          <p:cNvPr id="212" name="Google Shape;212;p16"/>
          <p:cNvSpPr txBox="1"/>
          <p:nvPr/>
        </p:nvSpPr>
        <p:spPr>
          <a:xfrm>
            <a:off x="12598992" y="3346179"/>
            <a:ext cx="236657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Iron (Ferritin)</a:t>
            </a:r>
            <a:endParaRPr/>
          </a:p>
        </p:txBody>
      </p:sp>
      <p:sp>
        <p:nvSpPr>
          <p:cNvPr id="213" name="Google Shape;213;p16"/>
          <p:cNvSpPr txBox="1"/>
          <p:nvPr/>
        </p:nvSpPr>
        <p:spPr>
          <a:xfrm>
            <a:off x="10071524" y="8433572"/>
            <a:ext cx="8023232" cy="1501137"/>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 ferritin may exist with “normal” hemoglobin</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Excess ferritin may reflect </a:t>
            </a:r>
            <a:r>
              <a:rPr b="1" i="0" lang="en-US" sz="2400" u="none" cap="none" strike="noStrike">
                <a:solidFill>
                  <a:srgbClr val="000000"/>
                </a:solidFill>
                <a:latin typeface="Times"/>
                <a:ea typeface="Times"/>
                <a:cs typeface="Times"/>
                <a:sym typeface="Times"/>
              </a:rPr>
              <a:t>inflammation</a:t>
            </a:r>
            <a:r>
              <a:rPr b="0" i="0" lang="en-US" sz="2400" u="none" cap="none" strike="noStrike">
                <a:solidFill>
                  <a:srgbClr val="000000"/>
                </a:solidFill>
                <a:latin typeface="Times"/>
                <a:ea typeface="Times"/>
                <a:cs typeface="Times"/>
                <a:sym typeface="Times"/>
              </a:rPr>
              <a:t>, not iron overload</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Intake must align with </a:t>
            </a:r>
            <a:r>
              <a:rPr b="1" i="0" lang="en-US" sz="2400" u="none" cap="none" strike="noStrike">
                <a:solidFill>
                  <a:srgbClr val="000000"/>
                </a:solidFill>
                <a:latin typeface="Times"/>
                <a:ea typeface="Times"/>
                <a:cs typeface="Times"/>
                <a:sym typeface="Times"/>
              </a:rPr>
              <a:t>CRP and inflammatory markers</a:t>
            </a:r>
            <a:endParaRPr/>
          </a:p>
        </p:txBody>
      </p:sp>
      <p:graphicFrame>
        <p:nvGraphicFramePr>
          <p:cNvPr id="214" name="Google Shape;214;p16"/>
          <p:cNvGraphicFramePr/>
          <p:nvPr/>
        </p:nvGraphicFramePr>
        <p:xfrm>
          <a:off x="1697135" y="4123147"/>
          <a:ext cx="3000000" cy="3000000"/>
        </p:xfrm>
        <a:graphic>
          <a:graphicData uri="http://schemas.openxmlformats.org/drawingml/2006/table">
            <a:tbl>
              <a:tblPr bandRow="1">
                <a:noFill/>
                <a:tableStyleId>{FAEE6C6C-321E-4E4F-A754-BCF26006E713}</a:tableStyleId>
              </a:tblPr>
              <a:tblGrid>
                <a:gridCol w="3745275"/>
                <a:gridCol w="2218650"/>
              </a:tblGrid>
              <a:tr h="8804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880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Lab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&gt;600 ng/mL</a:t>
                      </a:r>
                      <a:endParaRPr/>
                    </a:p>
                  </a:txBody>
                  <a:tcPr marT="12700" marB="12700" marR="12700" marL="12700" anchor="ctr"/>
                </a:tc>
              </a:tr>
              <a:tr h="880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(DFE)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400 mcg/day</a:t>
                      </a:r>
                      <a:endParaRPr/>
                    </a:p>
                  </a:txBody>
                  <a:tcPr marT="12700" marB="12700" marR="12700" marL="12700" anchor="ctr"/>
                </a:tc>
              </a:tr>
              <a:tr h="13646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 (Synthetic Folic Acid)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1,000 mcg/day</a:t>
                      </a:r>
                      <a:endParaRPr/>
                    </a:p>
                  </a:txBody>
                  <a:tcPr marT="12700" marB="12700" marR="12700" marL="12700" anchor="ctr"/>
                </a:tc>
              </a:tr>
            </a:tbl>
          </a:graphicData>
        </a:graphic>
      </p:graphicFrame>
      <p:graphicFrame>
        <p:nvGraphicFramePr>
          <p:cNvPr id="215" name="Google Shape;215;p16"/>
          <p:cNvGraphicFramePr/>
          <p:nvPr/>
        </p:nvGraphicFramePr>
        <p:xfrm>
          <a:off x="10682337" y="4057107"/>
          <a:ext cx="3000000" cy="3000000"/>
        </p:xfrm>
        <a:graphic>
          <a:graphicData uri="http://schemas.openxmlformats.org/drawingml/2006/table">
            <a:tbl>
              <a:tblPr bandRow="1">
                <a:noFill/>
                <a:tableStyleId>{FAEE6C6C-321E-4E4F-A754-BCF26006E713}</a:tableStyleId>
              </a:tblPr>
              <a:tblGrid>
                <a:gridCol w="4643325"/>
                <a:gridCol w="1802850"/>
              </a:tblGrid>
              <a:tr h="669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1037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Lab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40–80 ng/mL</a:t>
                      </a:r>
                      <a:endParaRPr/>
                    </a:p>
                  </a:txBody>
                  <a:tcPr marT="12700" marB="12700" marR="12700" marL="12700" anchor="ctr"/>
                </a:tc>
              </a:tr>
              <a:tr h="669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(Premenopausal women)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18 mg/day</a:t>
                      </a:r>
                      <a:endParaRPr/>
                    </a:p>
                  </a:txBody>
                  <a:tcPr marT="12700" marB="12700" marR="12700" marL="12700" anchor="ctr"/>
                </a:tc>
              </a:tr>
              <a:tr h="1037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(Men/Postmenopausal women)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8 mg/day</a:t>
                      </a:r>
                      <a:endParaRPr/>
                    </a:p>
                  </a:txBody>
                  <a:tcPr marT="12700" marB="12700" marR="12700" marL="12700" anchor="ctr"/>
                </a:tc>
              </a:tr>
              <a:tr h="669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45 mg/day</a:t>
                      </a:r>
                      <a:endParaRPr/>
                    </a:p>
                  </a:txBody>
                  <a:tcPr marT="12700" marB="12700" marR="12700" marL="12700" anchor="ct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7"/>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1" name="Google Shape;221;p1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2" name="Google Shape;222;p17"/>
          <p:cNvSpPr txBox="1"/>
          <p:nvPr/>
        </p:nvSpPr>
        <p:spPr>
          <a:xfrm>
            <a:off x="999317" y="494449"/>
            <a:ext cx="16812962" cy="22671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Alignment of Functional Lab Ranges With Dietary Reference Intakes (DRI)</a:t>
            </a:r>
            <a:endParaRPr/>
          </a:p>
        </p:txBody>
      </p:sp>
      <p:sp>
        <p:nvSpPr>
          <p:cNvPr id="223" name="Google Shape;223;p1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4" name="Google Shape;224;p17"/>
          <p:cNvSpPr txBox="1"/>
          <p:nvPr/>
        </p:nvSpPr>
        <p:spPr>
          <a:xfrm>
            <a:off x="667491" y="8420872"/>
            <a:ext cx="8023232" cy="15011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RDA does not account for stress losses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Functional sufficiency often requires </a:t>
            </a:r>
            <a:r>
              <a:rPr b="1" i="0" lang="en-US" sz="2400" u="none" cap="none" strike="noStrike">
                <a:solidFill>
                  <a:srgbClr val="000000"/>
                </a:solidFill>
                <a:latin typeface="Times"/>
                <a:ea typeface="Times"/>
                <a:cs typeface="Times"/>
                <a:sym typeface="Times"/>
              </a:rPr>
              <a:t>400–600 mg/day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RBC magnesium preferred for assessment </a:t>
            </a:r>
            <a:endParaRPr/>
          </a:p>
        </p:txBody>
      </p:sp>
      <p:sp>
        <p:nvSpPr>
          <p:cNvPr id="225" name="Google Shape;225;p17"/>
          <p:cNvSpPr txBox="1"/>
          <p:nvPr/>
        </p:nvSpPr>
        <p:spPr>
          <a:xfrm>
            <a:off x="3503907" y="3346179"/>
            <a:ext cx="3256089"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Magnesium</a:t>
            </a:r>
            <a:endParaRPr/>
          </a:p>
        </p:txBody>
      </p:sp>
      <p:sp>
        <p:nvSpPr>
          <p:cNvPr id="226" name="Google Shape;226;p17"/>
          <p:cNvSpPr txBox="1"/>
          <p:nvPr/>
        </p:nvSpPr>
        <p:spPr>
          <a:xfrm>
            <a:off x="13259392" y="3346179"/>
            <a:ext cx="236657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Zinc</a:t>
            </a:r>
            <a:endParaRPr/>
          </a:p>
        </p:txBody>
      </p:sp>
      <p:sp>
        <p:nvSpPr>
          <p:cNvPr id="227" name="Google Shape;227;p17"/>
          <p:cNvSpPr txBox="1"/>
          <p:nvPr/>
        </p:nvSpPr>
        <p:spPr>
          <a:xfrm>
            <a:off x="10071524" y="8433572"/>
            <a:ext cx="8023232" cy="15011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Functional immune and hormone support often needs </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15–30 mg/day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Long-term supplementation requires a </a:t>
            </a:r>
            <a:r>
              <a:rPr b="1" i="0" lang="en-US" sz="2400" u="none" cap="none" strike="noStrike">
                <a:solidFill>
                  <a:srgbClr val="000000"/>
                </a:solidFill>
                <a:latin typeface="Times"/>
                <a:ea typeface="Times"/>
                <a:cs typeface="Times"/>
                <a:sym typeface="Times"/>
              </a:rPr>
              <a:t>copper balance</a:t>
            </a:r>
            <a:endParaRPr/>
          </a:p>
        </p:txBody>
      </p:sp>
      <p:graphicFrame>
        <p:nvGraphicFramePr>
          <p:cNvPr id="228" name="Google Shape;228;p17"/>
          <p:cNvGraphicFramePr/>
          <p:nvPr/>
        </p:nvGraphicFramePr>
        <p:xfrm>
          <a:off x="1181100" y="4205468"/>
          <a:ext cx="3000000" cy="3000000"/>
        </p:xfrm>
        <a:graphic>
          <a:graphicData uri="http://schemas.openxmlformats.org/drawingml/2006/table">
            <a:tbl>
              <a:tblPr bandRow="1">
                <a:noFill/>
                <a:tableStyleId>{FAEE6C6C-321E-4E4F-A754-BCF26006E713}</a:tableStyleId>
              </a:tblPr>
              <a:tblGrid>
                <a:gridCol w="3944275"/>
                <a:gridCol w="2232500"/>
              </a:tblGrid>
              <a:tr h="5693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882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Lab Range (Serum)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2.0–2.3 mg/dL</a:t>
                      </a:r>
                      <a:endParaRPr/>
                    </a:p>
                  </a:txBody>
                  <a:tcPr marT="12700" marB="12700" marR="12700" marL="12700" anchor="ctr"/>
                </a:tc>
              </a:tr>
              <a:tr h="882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(Women)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310–320 mg/day</a:t>
                      </a:r>
                      <a:endParaRPr/>
                    </a:p>
                  </a:txBody>
                  <a:tcPr marT="12700" marB="12700" marR="12700" marL="12700" anchor="ctr"/>
                </a:tc>
              </a:tr>
              <a:tr h="882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400–420 mg/day</a:t>
                      </a:r>
                      <a:endParaRPr/>
                    </a:p>
                  </a:txBody>
                  <a:tcPr marT="12700" marB="12700" marR="12700" marL="12700" anchor="ctr"/>
                </a:tc>
              </a:tr>
              <a:tr h="569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 (Supplemental only)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350 mg/day</a:t>
                      </a:r>
                      <a:endParaRPr/>
                    </a:p>
                  </a:txBody>
                  <a:tcPr marT="12700" marB="12700" marR="12700" marL="12700" anchor="ctr"/>
                </a:tc>
              </a:tr>
            </a:tbl>
          </a:graphicData>
        </a:graphic>
      </p:graphicFrame>
      <p:graphicFrame>
        <p:nvGraphicFramePr>
          <p:cNvPr id="229" name="Google Shape;229;p17"/>
          <p:cNvGraphicFramePr/>
          <p:nvPr/>
        </p:nvGraphicFramePr>
        <p:xfrm>
          <a:off x="10699750" y="4311650"/>
          <a:ext cx="3000000" cy="3000000"/>
        </p:xfrm>
        <a:graphic>
          <a:graphicData uri="http://schemas.openxmlformats.org/drawingml/2006/table">
            <a:tbl>
              <a:tblPr bandRow="1">
                <a:noFill/>
                <a:tableStyleId>{FAEE6C6C-321E-4E4F-A754-BCF26006E713}</a:tableStyleId>
              </a:tblPr>
              <a:tblGrid>
                <a:gridCol w="3772150"/>
                <a:gridCol w="2523375"/>
              </a:tblGrid>
              <a:tr h="6423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995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Lab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80–120 μg/dL</a:t>
                      </a:r>
                      <a:endParaRPr/>
                    </a:p>
                  </a:txBody>
                  <a:tcPr marT="12700" marB="12700" marR="12700" marL="12700" anchor="ctr"/>
                </a:tc>
              </a:tr>
              <a:tr h="642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(Women)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8 mg/day</a:t>
                      </a:r>
                      <a:endParaRPr/>
                    </a:p>
                  </a:txBody>
                  <a:tcPr marT="12700" marB="12700" marR="12700" marL="12700" anchor="ctr"/>
                </a:tc>
              </a:tr>
              <a:tr h="642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 (Men)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11 mg/day</a:t>
                      </a:r>
                      <a:endParaRPr/>
                    </a:p>
                  </a:txBody>
                  <a:tcPr marT="12700" marB="12700" marR="12700" marL="12700" anchor="ctr"/>
                </a:tc>
              </a:tr>
              <a:tr h="642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 mg/day</a:t>
                      </a:r>
                      <a:endParaRPr/>
                    </a:p>
                  </a:txBody>
                  <a:tcPr marT="12700" marB="12700" marR="12700" marL="12700" anchor="ct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9"/>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5" name="Google Shape;235;p1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6" name="Google Shape;236;p19"/>
          <p:cNvSpPr txBox="1"/>
          <p:nvPr/>
        </p:nvSpPr>
        <p:spPr>
          <a:xfrm>
            <a:off x="999317" y="494449"/>
            <a:ext cx="16812962" cy="22671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Alignment of Functional Lab Ranges With Dietary Reference Intakes (DRI)</a:t>
            </a:r>
            <a:endParaRPr/>
          </a:p>
        </p:txBody>
      </p:sp>
      <p:sp>
        <p:nvSpPr>
          <p:cNvPr id="237" name="Google Shape;237;p1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8" name="Google Shape;238;p19"/>
          <p:cNvSpPr txBox="1"/>
          <p:nvPr/>
        </p:nvSpPr>
        <p:spPr>
          <a:xfrm>
            <a:off x="667491" y="8420872"/>
            <a:ext cx="8023232" cy="1501137"/>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RDA supports goiter prevention</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Thyroid labs reflect </a:t>
            </a:r>
            <a:r>
              <a:rPr b="1" i="0" lang="en-US" sz="2400" u="none" cap="none" strike="noStrike">
                <a:solidFill>
                  <a:srgbClr val="000000"/>
                </a:solidFill>
                <a:latin typeface="Times"/>
                <a:ea typeface="Times"/>
                <a:cs typeface="Times"/>
                <a:sym typeface="Times"/>
              </a:rPr>
              <a:t>functional iodine sufficiency</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Excess iodine may worsen autoimmune thyroid disease</a:t>
            </a:r>
            <a:endParaRPr/>
          </a:p>
        </p:txBody>
      </p:sp>
      <p:sp>
        <p:nvSpPr>
          <p:cNvPr id="239" name="Google Shape;239;p19"/>
          <p:cNvSpPr txBox="1"/>
          <p:nvPr/>
        </p:nvSpPr>
        <p:spPr>
          <a:xfrm>
            <a:off x="1361863" y="3252904"/>
            <a:ext cx="6308229"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Iodine (Indirect via Thyroid Markers)</a:t>
            </a:r>
            <a:endParaRPr/>
          </a:p>
        </p:txBody>
      </p:sp>
      <p:sp>
        <p:nvSpPr>
          <p:cNvPr id="240" name="Google Shape;240;p19"/>
          <p:cNvSpPr txBox="1"/>
          <p:nvPr/>
        </p:nvSpPr>
        <p:spPr>
          <a:xfrm>
            <a:off x="13259392" y="3346179"/>
            <a:ext cx="236657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Selenium</a:t>
            </a:r>
            <a:endParaRPr/>
          </a:p>
        </p:txBody>
      </p:sp>
      <p:sp>
        <p:nvSpPr>
          <p:cNvPr id="241" name="Google Shape;241;p19"/>
          <p:cNvSpPr txBox="1"/>
          <p:nvPr/>
        </p:nvSpPr>
        <p:spPr>
          <a:xfrm>
            <a:off x="10071524" y="8433572"/>
            <a:ext cx="8023232" cy="1516019"/>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Required for </a:t>
            </a:r>
            <a:r>
              <a:rPr b="1" i="0" lang="en-US" sz="2400" u="none" cap="none" strike="noStrike">
                <a:solidFill>
                  <a:srgbClr val="000000"/>
                </a:solidFill>
                <a:latin typeface="Times"/>
                <a:ea typeface="Times"/>
                <a:cs typeface="Times"/>
                <a:sym typeface="Times"/>
              </a:rPr>
              <a:t>T4 → T3 conversion</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Functional thyroid support often requires </a:t>
            </a:r>
            <a:r>
              <a:rPr b="1" i="0" lang="en-US" sz="2400" u="none" cap="none" strike="noStrike">
                <a:solidFill>
                  <a:srgbClr val="000000"/>
                </a:solidFill>
                <a:latin typeface="Times"/>
                <a:ea typeface="Times"/>
                <a:cs typeface="Times"/>
                <a:sym typeface="Times"/>
              </a:rPr>
              <a:t>100–200 mcg/day</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Narrow therapeutic window |</a:t>
            </a:r>
            <a:endParaRPr/>
          </a:p>
        </p:txBody>
      </p:sp>
      <p:graphicFrame>
        <p:nvGraphicFramePr>
          <p:cNvPr id="242" name="Google Shape;242;p19"/>
          <p:cNvGraphicFramePr/>
          <p:nvPr/>
        </p:nvGraphicFramePr>
        <p:xfrm>
          <a:off x="884621" y="4267408"/>
          <a:ext cx="3000000" cy="3000000"/>
        </p:xfrm>
        <a:graphic>
          <a:graphicData uri="http://schemas.openxmlformats.org/drawingml/2006/table">
            <a:tbl>
              <a:tblPr bandRow="1">
                <a:noFill/>
                <a:tableStyleId>{FAEE6C6C-321E-4E4F-A754-BCF26006E713}</a:tableStyleId>
              </a:tblPr>
              <a:tblGrid>
                <a:gridCol w="3388900"/>
                <a:gridCol w="3873800"/>
              </a:tblGrid>
              <a:tr h="8029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1244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Thyroid Indicators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TSH </a:t>
                      </a:r>
                      <a:r>
                        <a:rPr b="1" lang="en-US" sz="2400" u="none" cap="none" strike="noStrike"/>
                        <a:t>0.5–2.0 mIU/L</a:t>
                      </a:r>
                      <a:r>
                        <a:rPr lang="en-US" sz="2400" u="none" cap="none" strike="noStrike">
                          <a:latin typeface="Times"/>
                          <a:ea typeface="Times"/>
                          <a:cs typeface="Times"/>
                          <a:sym typeface="Times"/>
                        </a:rPr>
                        <a:t>, FT3 optimal</a:t>
                      </a:r>
                      <a:endParaRPr/>
                    </a:p>
                  </a:txBody>
                  <a:tcPr marT="12700" marB="12700" marR="12700" marL="12700" anchor="ctr"/>
                </a:tc>
              </a:tr>
              <a:tr h="802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150 mcg/day</a:t>
                      </a:r>
                      <a:endParaRPr/>
                    </a:p>
                  </a:txBody>
                  <a:tcPr marT="12700" marB="12700" marR="12700" marL="12700" anchor="ctr"/>
                </a:tc>
              </a:tr>
              <a:tr h="802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1,100 mcg/day</a:t>
                      </a:r>
                      <a:endParaRPr/>
                    </a:p>
                  </a:txBody>
                  <a:tcPr marT="12700" marB="12700" marR="12700" marL="12700" anchor="ctr"/>
                </a:tc>
              </a:tr>
            </a:tbl>
          </a:graphicData>
        </a:graphic>
      </p:graphicFrame>
      <p:graphicFrame>
        <p:nvGraphicFramePr>
          <p:cNvPr id="243" name="Google Shape;243;p19"/>
          <p:cNvGraphicFramePr/>
          <p:nvPr/>
        </p:nvGraphicFramePr>
        <p:xfrm>
          <a:off x="10706100" y="4129497"/>
          <a:ext cx="3000000" cy="3000000"/>
        </p:xfrm>
        <a:graphic>
          <a:graphicData uri="http://schemas.openxmlformats.org/drawingml/2006/table">
            <a:tbl>
              <a:tblPr bandRow="1">
                <a:noFill/>
                <a:tableStyleId>{FAEE6C6C-321E-4E4F-A754-BCF26006E713}</a:tableStyleId>
              </a:tblPr>
              <a:tblGrid>
                <a:gridCol w="4200800"/>
                <a:gridCol w="2263700"/>
              </a:tblGrid>
              <a:tr h="8253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1279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Range (Plasma)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110–150 μg/L</a:t>
                      </a:r>
                      <a:endParaRPr/>
                    </a:p>
                  </a:txBody>
                  <a:tcPr marT="12700" marB="12700" marR="12700" marL="12700" anchor="ctr"/>
                </a:tc>
              </a:tr>
              <a:tr h="825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55 mcg/day</a:t>
                      </a:r>
                      <a:endParaRPr/>
                    </a:p>
                  </a:txBody>
                  <a:tcPr marT="12700" marB="12700" marR="12700" marL="12700" anchor="ctr"/>
                </a:tc>
              </a:tr>
              <a:tr h="825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400 mcg/day</a:t>
                      </a:r>
                      <a:endParaRPr/>
                    </a:p>
                  </a:txBody>
                  <a:tcPr marT="12700" marB="12700" marR="12700" marL="12700" anchor="ct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0"/>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9" name="Google Shape;249;p2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0" name="Google Shape;250;p20"/>
          <p:cNvSpPr txBox="1"/>
          <p:nvPr/>
        </p:nvSpPr>
        <p:spPr>
          <a:xfrm>
            <a:off x="999317" y="494449"/>
            <a:ext cx="16812962" cy="22671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Alignment of Functional Lab Ranges With Dietary Reference Intakes (DRI)</a:t>
            </a:r>
            <a:endParaRPr/>
          </a:p>
        </p:txBody>
      </p:sp>
      <p:sp>
        <p:nvSpPr>
          <p:cNvPr id="251" name="Google Shape;251;p2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2" name="Google Shape;252;p20"/>
          <p:cNvSpPr txBox="1"/>
          <p:nvPr/>
        </p:nvSpPr>
        <p:spPr>
          <a:xfrm>
            <a:off x="667491" y="8420872"/>
            <a:ext cx="8023200" cy="1508400"/>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AI does not reflect EPA/DHA needs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Functional range usually requires </a:t>
            </a:r>
            <a:r>
              <a:rPr b="1" i="0" lang="en-US" sz="2400" u="none" cap="none" strike="noStrike">
                <a:solidFill>
                  <a:srgbClr val="000000"/>
                </a:solidFill>
                <a:latin typeface="Times"/>
                <a:ea typeface="Times"/>
                <a:cs typeface="Times"/>
                <a:sym typeface="Times"/>
              </a:rPr>
              <a:t>1–3 g EPA+DHA/day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Strong anti-inflammatory impac</a:t>
            </a:r>
            <a:r>
              <a:rPr lang="en-US" sz="2400">
                <a:latin typeface="Times"/>
                <a:ea typeface="Times"/>
                <a:cs typeface="Times"/>
                <a:sym typeface="Times"/>
              </a:rPr>
              <a:t>t</a:t>
            </a:r>
            <a:endParaRPr/>
          </a:p>
        </p:txBody>
      </p:sp>
      <p:sp>
        <p:nvSpPr>
          <p:cNvPr id="253" name="Google Shape;253;p20"/>
          <p:cNvSpPr txBox="1"/>
          <p:nvPr/>
        </p:nvSpPr>
        <p:spPr>
          <a:xfrm>
            <a:off x="2932843" y="3408786"/>
            <a:ext cx="3877471"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Omega # Fatty Acids</a:t>
            </a:r>
            <a:endParaRPr/>
          </a:p>
        </p:txBody>
      </p:sp>
      <p:sp>
        <p:nvSpPr>
          <p:cNvPr id="254" name="Google Shape;254;p20"/>
          <p:cNvSpPr txBox="1"/>
          <p:nvPr/>
        </p:nvSpPr>
        <p:spPr>
          <a:xfrm>
            <a:off x="11857559" y="3408786"/>
            <a:ext cx="4451161"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Protein (Indirect Markers)</a:t>
            </a:r>
            <a:endParaRPr/>
          </a:p>
        </p:txBody>
      </p:sp>
      <p:sp>
        <p:nvSpPr>
          <p:cNvPr id="255" name="Google Shape;255;p20"/>
          <p:cNvSpPr txBox="1"/>
          <p:nvPr/>
        </p:nvSpPr>
        <p:spPr>
          <a:xfrm>
            <a:off x="10071524" y="8433572"/>
            <a:ext cx="8023200" cy="1508400"/>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RDA prevents deficiency, not sarcopenia</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Higher needs with aging, illness, and exercise</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Labs reflect long-term adequacy</a:t>
            </a:r>
            <a:endParaRPr/>
          </a:p>
        </p:txBody>
      </p:sp>
      <p:graphicFrame>
        <p:nvGraphicFramePr>
          <p:cNvPr id="256" name="Google Shape;256;p20"/>
          <p:cNvGraphicFramePr/>
          <p:nvPr/>
        </p:nvGraphicFramePr>
        <p:xfrm>
          <a:off x="1083647" y="4261058"/>
          <a:ext cx="3000000" cy="3000000"/>
        </p:xfrm>
        <a:graphic>
          <a:graphicData uri="http://schemas.openxmlformats.org/drawingml/2006/table">
            <a:tbl>
              <a:tblPr bandRow="1">
                <a:noFill/>
                <a:tableStyleId>{FAEE6C6C-321E-4E4F-A754-BCF26006E713}</a:tableStyleId>
              </a:tblPr>
              <a:tblGrid>
                <a:gridCol w="3528150"/>
                <a:gridCol w="3336525"/>
              </a:tblGrid>
              <a:tr h="690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1070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Lab Range (Omega-3 Index)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8–12%</a:t>
                      </a:r>
                      <a:endParaRPr/>
                    </a:p>
                  </a:txBody>
                  <a:tcPr marT="12700" marB="12700" marR="12700" marL="12700" anchor="ctr"/>
                </a:tc>
              </a:tr>
              <a:tr h="690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DRI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 established RDA</a:t>
                      </a:r>
                      <a:endParaRPr/>
                    </a:p>
                  </a:txBody>
                  <a:tcPr marT="12700" marB="12700" marR="12700" marL="12700" anchor="ctr"/>
                </a:tc>
              </a:tr>
              <a:tr h="1070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AI (ALA)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1.1 g/day (women)</a:t>
                      </a:r>
                      <a:r>
                        <a:rPr b="0" lang="en-US" sz="2400" u="none" cap="none" strike="noStrike"/>
                        <a:t> / </a:t>
                      </a:r>
                      <a:r>
                        <a:rPr b="1" lang="en-US" sz="2400" u="none" cap="none" strike="noStrike">
                          <a:latin typeface="Times"/>
                          <a:ea typeface="Times"/>
                          <a:cs typeface="Times"/>
                          <a:sym typeface="Times"/>
                        </a:rPr>
                        <a:t>1.6 g/day (men)</a:t>
                      </a:r>
                      <a:endParaRPr/>
                    </a:p>
                  </a:txBody>
                  <a:tcPr marT="12700" marB="12700" marR="12700" marL="12700" anchor="ctr"/>
                </a:tc>
              </a:tr>
            </a:tbl>
          </a:graphicData>
        </a:graphic>
      </p:graphicFrame>
      <p:graphicFrame>
        <p:nvGraphicFramePr>
          <p:cNvPr id="257" name="Google Shape;257;p20"/>
          <p:cNvGraphicFramePr/>
          <p:nvPr/>
        </p:nvGraphicFramePr>
        <p:xfrm>
          <a:off x="10732027" y="4254708"/>
          <a:ext cx="3000000" cy="3000000"/>
        </p:xfrm>
        <a:graphic>
          <a:graphicData uri="http://schemas.openxmlformats.org/drawingml/2006/table">
            <a:tbl>
              <a:tblPr bandRow="1">
                <a:noFill/>
                <a:tableStyleId>{FAEE6C6C-321E-4E4F-A754-BCF26006E713}</a:tableStyleId>
              </a:tblPr>
              <a:tblGrid>
                <a:gridCol w="2101575"/>
                <a:gridCol w="4600650"/>
              </a:tblGrid>
              <a:tr h="773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Parameter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Value</a:t>
                      </a:r>
                      <a:endParaRPr/>
                    </a:p>
                  </a:txBody>
                  <a:tcPr marT="12700" marB="12700" marR="12700" marL="12700" anchor="ctr"/>
                </a:tc>
              </a:tr>
              <a:tr h="1198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Markers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Albumin </a:t>
                      </a:r>
                      <a:r>
                        <a:rPr b="1" lang="en-US" sz="2400" u="none" cap="none" strike="noStrike"/>
                        <a:t>4.5–5.0 g/dL</a:t>
                      </a:r>
                      <a:r>
                        <a:rPr lang="en-US" sz="2400" u="none" cap="none" strike="noStrike">
                          <a:latin typeface="Times"/>
                          <a:ea typeface="Times"/>
                          <a:cs typeface="Times"/>
                          <a:sym typeface="Times"/>
                        </a:rPr>
                        <a:t>, BUN </a:t>
                      </a:r>
                      <a:r>
                        <a:rPr b="1" lang="en-US" sz="2400" u="none" cap="none" strike="noStrike"/>
                        <a:t>10–16 mg/dL</a:t>
                      </a:r>
                      <a:endParaRPr/>
                    </a:p>
                  </a:txBody>
                  <a:tcPr marT="12700" marB="12700" marR="12700" marL="12700" anchor="ctr"/>
                </a:tc>
              </a:tr>
              <a:tr h="7734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0.8 g/kg/day</a:t>
                      </a:r>
                      <a:endParaRPr/>
                    </a:p>
                  </a:txBody>
                  <a:tcPr marT="12700" marB="12700" marR="12700" marL="12700" anchor="ctr"/>
                </a:tc>
              </a:tr>
              <a:tr h="7899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Functional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1.0–1.2 g/kg/day</a:t>
                      </a:r>
                      <a:endParaRPr/>
                    </a:p>
                  </a:txBody>
                  <a:tcPr marT="12700" marB="12700" marR="12700" marL="12700" anchor="ct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64" name="Shape 64"/>
        <p:cNvGrpSpPr/>
        <p:nvPr/>
      </p:nvGrpSpPr>
      <p:grpSpPr>
        <a:xfrm>
          <a:off x="0" y="0"/>
          <a:ext cx="0" cy="0"/>
          <a:chOff x="0" y="0"/>
          <a:chExt cx="0" cy="0"/>
        </a:xfrm>
      </p:grpSpPr>
      <p:grpSp>
        <p:nvGrpSpPr>
          <p:cNvPr id="65" name="Google Shape;65;p2"/>
          <p:cNvGrpSpPr/>
          <p:nvPr/>
        </p:nvGrpSpPr>
        <p:grpSpPr>
          <a:xfrm>
            <a:off x="1999660" y="1603514"/>
            <a:ext cx="1493846" cy="6325030"/>
            <a:chOff x="-2" y="-1"/>
            <a:chExt cx="1493844" cy="6325029"/>
          </a:xfrm>
        </p:grpSpPr>
        <p:sp>
          <p:nvSpPr>
            <p:cNvPr id="66" name="Google Shape;66;p2"/>
            <p:cNvSpPr/>
            <p:nvPr/>
          </p:nvSpPr>
          <p:spPr>
            <a:xfrm>
              <a:off x="2" y="-1"/>
              <a:ext cx="1493840" cy="6325029"/>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 name="Google Shape;67;p2"/>
            <p:cNvSpPr txBox="1"/>
            <p:nvPr/>
          </p:nvSpPr>
          <p:spPr>
            <a:xfrm>
              <a:off x="-2" y="1037286"/>
              <a:ext cx="1493841"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IV</a:t>
              </a:r>
              <a:endParaRPr/>
            </a:p>
          </p:txBody>
        </p:sp>
      </p:grpSp>
      <p:sp>
        <p:nvSpPr>
          <p:cNvPr id="68" name="Google Shape;68;p2"/>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 name="Google Shape;69;p2"/>
          <p:cNvSpPr txBox="1"/>
          <p:nvPr/>
        </p:nvSpPr>
        <p:spPr>
          <a:xfrm>
            <a:off x="3800673" y="1998932"/>
            <a:ext cx="7880796" cy="71409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Arial"/>
              <a:buNone/>
            </a:pPr>
            <a:r>
              <a:rPr b="1" i="0" lang="en-US" sz="2800" u="none" cap="none" strike="noStrike">
                <a:solidFill>
                  <a:srgbClr val="0433FF"/>
                </a:solidFill>
                <a:latin typeface="Arial"/>
                <a:ea typeface="Arial"/>
                <a:cs typeface="Arial"/>
                <a:sym typeface="Arial"/>
              </a:rPr>
              <a:t>Nutrition Assessment - Labs/SNPs </a:t>
            </a:r>
            <a:endParaRPr/>
          </a:p>
          <a:p>
            <a:pPr indent="-230603" lvl="0" marL="230603"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Evaluation of laboratory data, including identification of optimal value ranges</a:t>
            </a:r>
            <a:endParaRPr/>
          </a:p>
          <a:p>
            <a:pPr indent="-230603" lvl="0" marL="230603"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Evaluation of functional testing (organic acid, stool, and saliva tests for adrenals and hormones)</a:t>
            </a:r>
            <a:endParaRPr/>
          </a:p>
          <a:p>
            <a:pPr indent="-230603" lvl="0" marL="230603"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Evaluation of hormonal and neurotransmitter imbalances based on laboratory assessment</a:t>
            </a:r>
            <a:endParaRPr/>
          </a:p>
          <a:p>
            <a:pPr indent="-230603" lvl="0" marL="230603"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Assessment of single-nucleotide polymorphisms (SNPs)</a:t>
            </a:r>
            <a:endParaRPr/>
          </a:p>
          <a:p>
            <a:pPr indent="-230603" lvl="0" marL="230603"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Nutritional inborn errors of metabolism</a:t>
            </a:r>
            <a:endParaRPr/>
          </a:p>
          <a:p>
            <a:pPr indent="-158750" lvl="0" marL="160420"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Identification of abnormal labs  that require medical referral</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1500"/>
              </a:spcBef>
              <a:spcAft>
                <a:spcPts val="0"/>
              </a:spcAft>
              <a:buClr>
                <a:srgbClr val="0433FF"/>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Arial"/>
                <a:ea typeface="Arial"/>
                <a:cs typeface="Arial"/>
                <a:sym typeface="Arial"/>
              </a:rPr>
              <a:t>**Headings on slides highlighted in blue represent a new topic within the domain</a:t>
            </a:r>
            <a:endParaRPr/>
          </a:p>
        </p:txBody>
      </p:sp>
      <p:sp>
        <p:nvSpPr>
          <p:cNvPr id="70" name="Google Shape;70;p2"/>
          <p:cNvSpPr txBox="1"/>
          <p:nvPr/>
        </p:nvSpPr>
        <p:spPr>
          <a:xfrm>
            <a:off x="17258506" y="9210674"/>
            <a:ext cx="153963"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pic>
        <p:nvPicPr>
          <p:cNvPr descr="produce-1996262_1280.jpg" id="71" name="Google Shape;71;p2"/>
          <p:cNvPicPr preferRelativeResize="0"/>
          <p:nvPr/>
        </p:nvPicPr>
        <p:blipFill rotWithShape="1">
          <a:blip r:embed="rId3">
            <a:alphaModFix/>
          </a:blip>
          <a:srcRect b="0" l="0" r="0" t="0"/>
          <a:stretch/>
        </p:blipFill>
        <p:spPr>
          <a:xfrm>
            <a:off x="11988640" y="1888052"/>
            <a:ext cx="8987235" cy="674042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21"/>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3" name="Google Shape;263;p2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4" name="Google Shape;264;p21"/>
          <p:cNvSpPr txBox="1"/>
          <p:nvPr/>
        </p:nvSpPr>
        <p:spPr>
          <a:xfrm>
            <a:off x="923117" y="1072298"/>
            <a:ext cx="16812962" cy="11114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Summary Table</a:t>
            </a:r>
            <a:endParaRPr/>
          </a:p>
        </p:txBody>
      </p:sp>
      <p:sp>
        <p:nvSpPr>
          <p:cNvPr id="265" name="Google Shape;265;p2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266" name="Google Shape;266;p21"/>
          <p:cNvGraphicFramePr/>
          <p:nvPr/>
        </p:nvGraphicFramePr>
        <p:xfrm>
          <a:off x="376607" y="3200400"/>
          <a:ext cx="3000000" cy="3000000"/>
        </p:xfrm>
        <a:graphic>
          <a:graphicData uri="http://schemas.openxmlformats.org/drawingml/2006/table">
            <a:tbl>
              <a:tblPr bandRow="1">
                <a:noFill/>
                <a:tableStyleId>{FAEE6C6C-321E-4E4F-A754-BCF26006E713}</a:tableStyleId>
              </a:tblPr>
              <a:tblGrid>
                <a:gridCol w="1547250"/>
                <a:gridCol w="2328250"/>
                <a:gridCol w="3890300"/>
                <a:gridCol w="1732000"/>
                <a:gridCol w="8036975"/>
              </a:tblGrid>
              <a:tr h="9525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Nutrient / 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Functional (Optimal) Lab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RDA / AI (Adults)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Upper Intake Level (UL)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Clinical Alignment &amp; Interpretation</a:t>
                      </a:r>
                      <a:endParaRPr/>
                    </a:p>
                  </a:txBody>
                  <a:tcPr marT="12700" marB="12700" marR="12700" marL="12700" anchor="ctr"/>
                </a:tc>
              </a:tr>
              <a:tr h="6290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Vitamin D (25-OH)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40–60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600 IU (15 mcg)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4,000 IU</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 often yields low-normal labs; functional range commonly requires 1,000–4,000 IU/day depending on sun exposure, adiposity, and inflammation</a:t>
                      </a:r>
                      <a:endParaRPr/>
                    </a:p>
                  </a:txBody>
                  <a:tcPr marT="12700" marB="12700" marR="12700" marL="12700" anchor="ctr"/>
                </a:tc>
              </a:tr>
              <a:tr h="6290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500–900 pg/mL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2.4 mcg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 prevents anemia but not neurologic insufficiency; functional sufficiency often requires higher oral intake, especially with aging or GI impairment</a:t>
                      </a:r>
                      <a:endParaRPr/>
                    </a:p>
                  </a:txBody>
                  <a:tcPr marT="12700" marB="12700" marR="12700" marL="12700" anchor="ctr"/>
                </a:tc>
              </a:tr>
              <a:tr h="7620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Folate (RBC)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&gt;600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400 mcg DFE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 mcg (synthetic folic acid)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Supports methylation and DNA synthesis beyond deficiency prevention; food folate or 5-MTHF preferred</a:t>
                      </a:r>
                      <a:endParaRPr/>
                    </a:p>
                  </a:txBody>
                  <a:tcPr marT="12700" marB="12700" marR="12700" marL="12700" anchor="ctr"/>
                </a:tc>
              </a:tr>
              <a:tr h="6290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Ferritin (Iron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40–80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18 mg (premenopausal women) / 8 mg (men &amp; postmenopausal women)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45 mg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Low ferritin may exist with normal hemoglobin; high ferritin may reflect inflammation rather than iron overload</a:t>
                      </a:r>
                      <a:endParaRPr/>
                    </a:p>
                  </a:txBody>
                  <a:tcPr marT="12700" marB="12700" marR="12700" marL="12700" anchor="ctr"/>
                </a:tc>
              </a:tr>
              <a:tr h="6290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Magnesium (Serum)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2.0–2.3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310–320 mg (women) / 400–420 mg (men)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350 mg (supplements only)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 does not account for stress losses; functional sufficiency often requires higher intake; RBC magnesium preferred</a:t>
                      </a:r>
                      <a:endParaRPr/>
                    </a:p>
                  </a:txBody>
                  <a:tcPr marT="12700" marB="12700" marR="12700" marL="12700" anchor="ctr"/>
                </a:tc>
              </a:tr>
              <a:tr h="520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80–120 μg/dL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8 mg (women) / 11 mg (men)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40 mg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Functional immune and hormonal support often needs higher intake; copper balance required with long-term use</a:t>
                      </a:r>
                      <a:endParaRPr/>
                    </a:p>
                  </a:txBody>
                  <a:tcPr marT="12700" marB="12700" marR="12700" marL="12700" anchor="ctr"/>
                </a:tc>
              </a:tr>
              <a:tr h="6290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Iodine (Thyroid proxy)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TSH 0.5–2.0 mIU/L; FT3 optimal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150 mcg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1,100 mcg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 prevents goiter; thyroid labs reflect functional sufficiency; excess iodine may aggravate autoimmune thyroid disease</a:t>
                      </a:r>
                      <a:endParaRPr/>
                    </a:p>
                  </a:txBody>
                  <a:tcPr marT="12700" marB="12700" marR="12700" marL="12700" anchor="ctr"/>
                </a:tc>
              </a:tr>
              <a:tr h="4415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Selenium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110–150 μg/L (plasma)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55 mcg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400 mcg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Required for antioxidant defense and T4→T3 conversion; narrow therapeutic window</a:t>
                      </a:r>
                      <a:endParaRPr/>
                    </a:p>
                  </a:txBody>
                  <a:tcPr marT="12700" marB="12700" marR="12700" marL="12700" anchor="ctr"/>
                </a:tc>
              </a:tr>
              <a:tr h="520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Omega-3 Fatty Acids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Omega-3 Index 8–12%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AI: 1.1 g (women) / 1.6 g (men) ALA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AI does not reflect EPA/DHA needs; functional anti-inflammatory range often requires fish or supplemental EPA/DHA</a:t>
                      </a:r>
                      <a:endParaRPr/>
                    </a:p>
                  </a:txBody>
                  <a:tcPr marT="12700" marB="12700" marR="12700" marL="12700" anchor="ctr"/>
                </a:tc>
              </a:tr>
              <a:tr h="6290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Protein (Indirect markers)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Albumin 4.5–5.0 g/dL; BUN 10–16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0.8 g/kg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Not established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 prevents deficiency; functional intake supports lean mass, immune function, and recovery (often 1.0–1.2 g/kg)</a:t>
                      </a:r>
                      <a:endParaRPr/>
                    </a:p>
                  </a:txBody>
                  <a:tcPr marT="12700" marB="12700" marR="12700" marL="12700" anchor="ctr"/>
                </a:tc>
              </a:tr>
            </a:tbl>
          </a:graphicData>
        </a:graphic>
      </p:graphicFrame>
      <p:sp>
        <p:nvSpPr>
          <p:cNvPr id="267" name="Google Shape;267;p21"/>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2"/>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3" name="Google Shape;273;p2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4" name="Google Shape;274;p22"/>
          <p:cNvSpPr txBox="1"/>
          <p:nvPr/>
        </p:nvSpPr>
        <p:spPr>
          <a:xfrm>
            <a:off x="1202517" y="419672"/>
            <a:ext cx="16812962" cy="2191249"/>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0433FF"/>
              </a:buClr>
              <a:buSzPts val="7400"/>
              <a:buFont typeface="Poppins"/>
              <a:buNone/>
            </a:pPr>
            <a:r>
              <a:rPr b="0" i="0" lang="en-US" sz="7400" u="none" cap="none" strike="noStrike">
                <a:solidFill>
                  <a:srgbClr val="0433FF"/>
                </a:solidFill>
                <a:latin typeface="Poppins"/>
                <a:ea typeface="Poppins"/>
                <a:cs typeface="Poppins"/>
                <a:sym typeface="Poppins"/>
              </a:rPr>
              <a:t>Evaluation of Functional Testing </a:t>
            </a:r>
            <a:r>
              <a:rPr b="0" i="0" lang="en-US" sz="3800" u="none" cap="none" strike="noStrike">
                <a:solidFill>
                  <a:srgbClr val="0433FF"/>
                </a:solidFill>
                <a:latin typeface="Poppins"/>
                <a:ea typeface="Poppins"/>
                <a:cs typeface="Poppins"/>
                <a:sym typeface="Poppins"/>
              </a:rPr>
              <a:t>(organic acid, stool, and saliva tests for adrenals and hormones)</a:t>
            </a:r>
            <a:endParaRPr/>
          </a:p>
        </p:txBody>
      </p:sp>
      <p:sp>
        <p:nvSpPr>
          <p:cNvPr id="275" name="Google Shape;275;p2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6" name="Google Shape;276;p22"/>
          <p:cNvSpPr txBox="1"/>
          <p:nvPr/>
        </p:nvSpPr>
        <p:spPr>
          <a:xfrm>
            <a:off x="1943524" y="3977876"/>
            <a:ext cx="14595421" cy="5095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Purpose of Functional Testing</a:t>
            </a:r>
            <a:endParaRPr/>
          </a:p>
          <a:p>
            <a:pPr indent="0" lvl="0" marL="0" marR="0" rtl="0" algn="l">
              <a:lnSpc>
                <a:spcPct val="100000"/>
              </a:lnSpc>
              <a:spcBef>
                <a:spcPts val="120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Functional tests are used to:</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Identify </a:t>
            </a:r>
            <a:r>
              <a:rPr b="1" i="0" lang="en-US" sz="2800" u="none" cap="none" strike="noStrike">
                <a:solidFill>
                  <a:srgbClr val="000000"/>
                </a:solidFill>
                <a:latin typeface="Times"/>
                <a:ea typeface="Times"/>
                <a:cs typeface="Times"/>
                <a:sym typeface="Times"/>
              </a:rPr>
              <a:t>metabolic and physiological imbalances</a:t>
            </a:r>
            <a:r>
              <a:rPr b="0" i="0" lang="en-US" sz="2800" u="none" cap="none" strike="noStrike">
                <a:solidFill>
                  <a:srgbClr val="000000"/>
                </a:solidFill>
                <a:latin typeface="Times"/>
                <a:ea typeface="Times"/>
                <a:cs typeface="Times"/>
                <a:sym typeface="Times"/>
              </a:rPr>
              <a:t> before disease states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Assess </a:t>
            </a:r>
            <a:r>
              <a:rPr b="1" i="0" lang="en-US" sz="2800" u="none" cap="none" strike="noStrike">
                <a:solidFill>
                  <a:srgbClr val="000000"/>
                </a:solidFill>
                <a:latin typeface="Times"/>
                <a:ea typeface="Times"/>
                <a:cs typeface="Times"/>
                <a:sym typeface="Times"/>
              </a:rPr>
              <a:t>nutrient sufficiency, gut ecology, detoxification, and stress physiology</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Correlate findings with </a:t>
            </a:r>
            <a:r>
              <a:rPr b="1" i="0" lang="en-US" sz="2800" u="none" cap="none" strike="noStrike">
                <a:solidFill>
                  <a:srgbClr val="000000"/>
                </a:solidFill>
                <a:latin typeface="Times"/>
                <a:ea typeface="Times"/>
                <a:cs typeface="Times"/>
                <a:sym typeface="Times"/>
              </a:rPr>
              <a:t>dietary intake, symptoms, and lifestyle factors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Guide </a:t>
            </a:r>
            <a:r>
              <a:rPr b="1" i="0" lang="en-US" sz="2800" u="none" cap="none" strike="noStrike">
                <a:solidFill>
                  <a:srgbClr val="000000"/>
                </a:solidFill>
                <a:latin typeface="Times"/>
                <a:ea typeface="Times"/>
                <a:cs typeface="Times"/>
                <a:sym typeface="Times"/>
              </a:rPr>
              <a:t>personalized, non-diagnostic nutrition interventions</a:t>
            </a:r>
            <a:endParaRPr/>
          </a:p>
          <a:p>
            <a:pPr indent="0" lvl="0" marL="0" marR="0" rtl="0" algn="l">
              <a:lnSpc>
                <a:spcPct val="100000"/>
              </a:lnSpc>
              <a:spcBef>
                <a:spcPts val="120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These tests </a:t>
            </a:r>
            <a:r>
              <a:rPr b="1" i="0" lang="en-US" sz="2800" u="none" cap="none" strike="noStrike">
                <a:solidFill>
                  <a:srgbClr val="000000"/>
                </a:solidFill>
                <a:latin typeface="Times"/>
                <a:ea typeface="Times"/>
                <a:cs typeface="Times"/>
                <a:sym typeface="Times"/>
              </a:rPr>
              <a:t>do not diagnose disease</a:t>
            </a:r>
            <a:r>
              <a:rPr b="0" i="0" lang="en-US" sz="2800" u="none" cap="none" strike="noStrike">
                <a:solidFill>
                  <a:srgbClr val="000000"/>
                </a:solidFill>
                <a:latin typeface="Times"/>
                <a:ea typeface="Times"/>
                <a:cs typeface="Times"/>
                <a:sym typeface="Times"/>
              </a:rPr>
              <a:t> and should always be interpreted alongside conventional labs, symptoms, and clinical history.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3"/>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2" name="Google Shape;282;p2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3" name="Google Shape;283;p23"/>
          <p:cNvSpPr txBox="1"/>
          <p:nvPr/>
        </p:nvSpPr>
        <p:spPr>
          <a:xfrm>
            <a:off x="1100917" y="972700"/>
            <a:ext cx="16812962"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Organic Acids Testing (OAT)</a:t>
            </a:r>
            <a:endParaRPr/>
          </a:p>
        </p:txBody>
      </p:sp>
      <p:sp>
        <p:nvSpPr>
          <p:cNvPr id="284" name="Google Shape;284;p2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5" name="Google Shape;285;p23"/>
          <p:cNvSpPr txBox="1"/>
          <p:nvPr/>
        </p:nvSpPr>
        <p:spPr>
          <a:xfrm>
            <a:off x="978324" y="4308076"/>
            <a:ext cx="5313111" cy="3431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What It Evaluates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Cellular metabolism &amp; mitochondrial function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B-vitamin and antioxidant status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Neurotransmitter metabolites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Gut microbial metabolites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Detoxification intermediates</a:t>
            </a:r>
            <a:endParaRPr/>
          </a:p>
        </p:txBody>
      </p:sp>
      <p:graphicFrame>
        <p:nvGraphicFramePr>
          <p:cNvPr id="286" name="Google Shape;286;p23"/>
          <p:cNvGraphicFramePr/>
          <p:nvPr/>
        </p:nvGraphicFramePr>
        <p:xfrm>
          <a:off x="7883525" y="4138148"/>
          <a:ext cx="3000000" cy="3000000"/>
        </p:xfrm>
        <a:graphic>
          <a:graphicData uri="http://schemas.openxmlformats.org/drawingml/2006/table">
            <a:tbl>
              <a:tblPr bandRow="1">
                <a:noFill/>
                <a:tableStyleId>{FAEE6C6C-321E-4E4F-A754-BCF26006E713}</a:tableStyleId>
              </a:tblPr>
              <a:tblGrid>
                <a:gridCol w="3511325"/>
                <a:gridCol w="3246000"/>
                <a:gridCol w="3018700"/>
              </a:tblGrid>
              <a:tr h="5836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 Category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What It Reflects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Significance</a:t>
                      </a:r>
                      <a:endParaRPr/>
                    </a:p>
                  </a:txBody>
                  <a:tcPr marT="12700" marB="12700" marR="12700" marL="12700" anchor="ctr"/>
                </a:tc>
              </a:tr>
              <a:tr h="583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Glycolysis/TCA intermediates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Energy production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Mitochondrial efficiency</a:t>
                      </a:r>
                      <a:endParaRPr/>
                    </a:p>
                  </a:txBody>
                  <a:tcPr marT="12700" marB="12700" marR="12700" marL="12700" anchor="ctr"/>
                </a:tc>
              </a:tr>
              <a:tr h="583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Lactate/Pyruvate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Anaerobic 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Oxidative stress</a:t>
                      </a:r>
                      <a:endParaRPr/>
                    </a:p>
                  </a:txBody>
                  <a:tcPr marT="12700" marB="12700" marR="12700" marL="12700" anchor="ctr"/>
                </a:tc>
              </a:tr>
              <a:tr h="904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B-vitamin markers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B1, B2, B3, B6 needs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Enzyme cofactor sufficiency</a:t>
                      </a:r>
                      <a:endParaRPr/>
                    </a:p>
                  </a:txBody>
                  <a:tcPr marT="12700" marB="12700" marR="12700" marL="12700" anchor="ctr"/>
                </a:tc>
              </a:tr>
              <a:tr h="904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Organic acids from yeast/bacteria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Dysbiosis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Gut–brain axis impact</a:t>
                      </a:r>
                      <a:endParaRPr/>
                    </a:p>
                  </a:txBody>
                  <a:tcPr marT="12700" marB="12700" marR="12700" marL="12700" anchor="ctr"/>
                </a:tc>
              </a:tr>
              <a:tr h="583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Detox metabolites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Phase I/II balance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Biotransformation capacity</a:t>
                      </a:r>
                      <a:endParaRPr/>
                    </a:p>
                  </a:txBody>
                  <a:tcPr marT="12700" marB="12700" marR="12700" marL="12700" anchor="ctr"/>
                </a:tc>
              </a:tr>
              <a:tr h="904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Neurotransmitter metabolites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Dopamine, serotonin pathways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Mood, focus, stress response</a:t>
                      </a:r>
                      <a:endParaRPr/>
                    </a:p>
                  </a:txBody>
                  <a:tcPr marT="12700" marB="12700" marR="12700" marL="12700" anchor="ctr"/>
                </a:tc>
              </a:tr>
            </a:tbl>
          </a:graphicData>
        </a:graphic>
      </p:graphicFrame>
      <p:sp>
        <p:nvSpPr>
          <p:cNvPr id="287" name="Google Shape;287;p23"/>
          <p:cNvSpPr txBox="1"/>
          <p:nvPr/>
        </p:nvSpPr>
        <p:spPr>
          <a:xfrm>
            <a:off x="9522713" y="3315406"/>
            <a:ext cx="6497644"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Functional Markers &amp; Interpretation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4"/>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3" name="Google Shape;293;p2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4" name="Google Shape;294;p24"/>
          <p:cNvSpPr txBox="1"/>
          <p:nvPr/>
        </p:nvSpPr>
        <p:spPr>
          <a:xfrm>
            <a:off x="1100917" y="972700"/>
            <a:ext cx="16812962"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Organic Acids Testing (OAT)</a:t>
            </a:r>
            <a:endParaRPr/>
          </a:p>
        </p:txBody>
      </p:sp>
      <p:sp>
        <p:nvSpPr>
          <p:cNvPr id="295" name="Google Shape;295;p2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6" name="Google Shape;296;p24"/>
          <p:cNvSpPr txBox="1"/>
          <p:nvPr/>
        </p:nvSpPr>
        <p:spPr>
          <a:xfrm>
            <a:off x="1181524" y="3723876"/>
            <a:ext cx="10307088" cy="5349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Strengths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Sensitive to </a:t>
            </a:r>
            <a:r>
              <a:rPr b="1" i="0" lang="en-US" sz="2800" u="none" cap="none" strike="noStrike">
                <a:solidFill>
                  <a:srgbClr val="000000"/>
                </a:solidFill>
                <a:latin typeface="Times"/>
                <a:ea typeface="Times"/>
                <a:cs typeface="Times"/>
                <a:sym typeface="Times"/>
              </a:rPr>
              <a:t>subclinical nutrient insufficiencies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Excellent for </a:t>
            </a:r>
            <a:r>
              <a:rPr b="1" i="0" lang="en-US" sz="2800" u="none" cap="none" strike="noStrike">
                <a:solidFill>
                  <a:srgbClr val="000000"/>
                </a:solidFill>
                <a:latin typeface="Times"/>
                <a:ea typeface="Times"/>
                <a:cs typeface="Times"/>
                <a:sym typeface="Times"/>
              </a:rPr>
              <a:t>fatigue, cognitive, and metabolic complaints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Useful when serum nutrients appear “normal.”</a:t>
            </a:r>
            <a:endParaRPr/>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Limitations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Snapshot in time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Influenced by diet, supplements, and exercise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Requires pattern recognition, not isolated values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5"/>
          <p:cNvSpPr/>
          <p:nvPr/>
        </p:nvSpPr>
        <p:spPr>
          <a:xfrm rot="10800000">
            <a:off x="-2" y="-6180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2" name="Google Shape;302;p2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3" name="Google Shape;303;p25"/>
          <p:cNvSpPr txBox="1"/>
          <p:nvPr/>
        </p:nvSpPr>
        <p:spPr>
          <a:xfrm>
            <a:off x="1050117" y="479842"/>
            <a:ext cx="16812962" cy="22963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Organic Acids Testing (OAT) - Brief Sample Case</a:t>
            </a:r>
            <a:endParaRPr/>
          </a:p>
        </p:txBody>
      </p:sp>
      <p:sp>
        <p:nvSpPr>
          <p:cNvPr id="304" name="Google Shape;304;p2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5" name="Google Shape;305;p25"/>
          <p:cNvSpPr txBox="1"/>
          <p:nvPr/>
        </p:nvSpPr>
        <p:spPr>
          <a:xfrm>
            <a:off x="1181523" y="4333476"/>
            <a:ext cx="7022056" cy="4320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Primary Concern:</a:t>
            </a:r>
            <a:r>
              <a:rPr b="0" i="0" lang="en-US" sz="2800" u="none" cap="none" strike="noStrike">
                <a:solidFill>
                  <a:srgbClr val="000000"/>
                </a:solidFill>
                <a:latin typeface="Times"/>
                <a:ea typeface="Times"/>
                <a:cs typeface="Times"/>
                <a:sym typeface="Times"/>
              </a:rPr>
              <a:t> Fatigue, brain fog, low exercise tolerance</a:t>
            </a:r>
            <a:endParaRPr/>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42-year-old female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Complaints: afternoon fatigue, poor focus, post-exercise exhaustion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Diet: adequate calories, low variety, minimal vegetables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Conventional labs: within reference ranges</a:t>
            </a:r>
            <a:endParaRPr/>
          </a:p>
        </p:txBody>
      </p:sp>
      <p:graphicFrame>
        <p:nvGraphicFramePr>
          <p:cNvPr id="306" name="Google Shape;306;p25"/>
          <p:cNvGraphicFramePr/>
          <p:nvPr/>
        </p:nvGraphicFramePr>
        <p:xfrm>
          <a:off x="9705975" y="4169898"/>
          <a:ext cx="3000000" cy="3000000"/>
        </p:xfrm>
        <a:graphic>
          <a:graphicData uri="http://schemas.openxmlformats.org/drawingml/2006/table">
            <a:tbl>
              <a:tblPr bandRow="1">
                <a:noFill/>
                <a:tableStyleId>{FAEE6C6C-321E-4E4F-A754-BCF26006E713}</a:tableStyleId>
              </a:tblPr>
              <a:tblGrid>
                <a:gridCol w="6736925"/>
                <a:gridCol w="1400500"/>
              </a:tblGrid>
              <a:tr h="13419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865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 lactate &amp; pyruvate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
                      </a:r>
                      <a:endParaRPr/>
                    </a:p>
                  </a:txBody>
                  <a:tcPr marT="12700" marB="12700" marR="12700" marL="12700" anchor="ctr"/>
                </a:tc>
              </a:tr>
              <a:tr h="1341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citric acid cycle intermediates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
                      </a:r>
                      <a:endParaRPr/>
                    </a:p>
                  </a:txBody>
                  <a:tcPr marT="12700" marB="12700" marR="12700" marL="12700" anchor="ctr"/>
                </a:tc>
              </a:tr>
              <a:tr h="865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 xanthurenate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
                      </a:r>
                      <a:endParaRPr/>
                    </a:p>
                  </a:txBody>
                  <a:tcPr marT="12700" marB="12700" marR="12700" marL="12700" anchor="ctr"/>
                </a:tc>
              </a:tr>
              <a:tr h="865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glutathione markers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
                      </a:r>
                      <a:endParaRPr/>
                    </a:p>
                  </a:txBody>
                  <a:tcPr marT="12700" marB="12700" marR="12700" marL="12700" anchor="ct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6"/>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2" name="Google Shape;312;p2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3" name="Google Shape;313;p26"/>
          <p:cNvSpPr txBox="1"/>
          <p:nvPr/>
        </p:nvSpPr>
        <p:spPr>
          <a:xfrm>
            <a:off x="1100917" y="972700"/>
            <a:ext cx="16812962"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Comprehensive Stool Analysis</a:t>
            </a:r>
            <a:endParaRPr/>
          </a:p>
        </p:txBody>
      </p:sp>
      <p:sp>
        <p:nvSpPr>
          <p:cNvPr id="314" name="Google Shape;314;p2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5" name="Google Shape;315;p26"/>
          <p:cNvSpPr txBox="1"/>
          <p:nvPr/>
        </p:nvSpPr>
        <p:spPr>
          <a:xfrm>
            <a:off x="978324" y="4308076"/>
            <a:ext cx="5313111" cy="3431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What It Evaluates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Digestive capacity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Gut microbiota balance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Intestinal inflammation &amp; immune activity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Barrier integrity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Short-chain fatty acid production</a:t>
            </a:r>
            <a:endParaRPr/>
          </a:p>
        </p:txBody>
      </p:sp>
      <p:sp>
        <p:nvSpPr>
          <p:cNvPr id="316" name="Google Shape;316;p26"/>
          <p:cNvSpPr txBox="1"/>
          <p:nvPr/>
        </p:nvSpPr>
        <p:spPr>
          <a:xfrm>
            <a:off x="9522713" y="3315406"/>
            <a:ext cx="6497644"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Functional Markers &amp; Interpretation</a:t>
            </a:r>
            <a:endParaRPr/>
          </a:p>
        </p:txBody>
      </p:sp>
      <p:graphicFrame>
        <p:nvGraphicFramePr>
          <p:cNvPr id="317" name="Google Shape;317;p26"/>
          <p:cNvGraphicFramePr/>
          <p:nvPr/>
        </p:nvGraphicFramePr>
        <p:xfrm>
          <a:off x="8570366" y="4197350"/>
          <a:ext cx="3000000" cy="3000000"/>
        </p:xfrm>
        <a:graphic>
          <a:graphicData uri="http://schemas.openxmlformats.org/drawingml/2006/table">
            <a:tbl>
              <a:tblPr bandRow="1">
                <a:noFill/>
                <a:tableStyleId>{FAEE6C6C-321E-4E4F-A754-BCF26006E713}</a:tableStyleId>
              </a:tblPr>
              <a:tblGrid>
                <a:gridCol w="3760400"/>
                <a:gridCol w="5132825"/>
              </a:tblGrid>
              <a:tr h="5194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Insight</a:t>
                      </a:r>
                      <a:endParaRPr/>
                    </a:p>
                  </a:txBody>
                  <a:tcPr marT="12700" marB="12700" marR="12700" marL="12700" anchor="ctr"/>
                </a:tc>
              </a:tr>
              <a:tr h="519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Elastase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Pancreatic enzyme output</a:t>
                      </a:r>
                      <a:endParaRPr/>
                    </a:p>
                  </a:txBody>
                  <a:tcPr marT="12700" marB="12700" marR="12700" marL="12700" anchor="ctr"/>
                </a:tc>
              </a:tr>
              <a:tr h="519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Fecal fat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Fat digestion &amp; bile flow</a:t>
                      </a:r>
                      <a:endParaRPr/>
                    </a:p>
                  </a:txBody>
                  <a:tcPr marT="12700" marB="12700" marR="12700" marL="12700" anchor="ctr"/>
                </a:tc>
              </a:tr>
              <a:tr h="805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SCFAs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Fiber fermentation &amp; colon health</a:t>
                      </a:r>
                      <a:endParaRPr/>
                    </a:p>
                  </a:txBody>
                  <a:tcPr marT="12700" marB="12700" marR="12700" marL="12700" anchor="ctr"/>
                </a:tc>
              </a:tr>
              <a:tr h="519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Commensal bacteria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Microbial diversity</a:t>
                      </a:r>
                      <a:endParaRPr/>
                    </a:p>
                  </a:txBody>
                  <a:tcPr marT="12700" marB="12700" marR="12700" marL="12700" anchor="ctr"/>
                </a:tc>
              </a:tr>
              <a:tr h="805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Opportunistic organisms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Dysbiosis patterns</a:t>
                      </a:r>
                      <a:endParaRPr/>
                    </a:p>
                  </a:txBody>
                  <a:tcPr marT="12700" marB="12700" marR="12700" marL="12700" anchor="ctr"/>
                </a:tc>
              </a:tr>
              <a:tr h="519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Calprotectin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Intestinal inflammation</a:t>
                      </a:r>
                      <a:endParaRPr/>
                    </a:p>
                  </a:txBody>
                  <a:tcPr marT="12700" marB="12700" marR="12700" marL="12700" anchor="ctr"/>
                </a:tc>
              </a:tr>
              <a:tr h="519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Secretory IgA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Mucosal immune status</a:t>
                      </a:r>
                      <a:endParaRPr/>
                    </a:p>
                  </a:txBody>
                  <a:tcPr marT="12700" marB="12700" marR="12700" marL="12700" anchor="ctr"/>
                </a:tc>
              </a:tr>
              <a:tr h="805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Zonulin (when included)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Barrier permeability</a:t>
                      </a:r>
                      <a:endParaRPr/>
                    </a:p>
                  </a:txBody>
                  <a:tcPr marT="12700" marB="12700" marR="12700" marL="12700" anchor="ct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27"/>
          <p:cNvSpPr/>
          <p:nvPr/>
        </p:nvSpPr>
        <p:spPr>
          <a:xfrm rot="10800000">
            <a:off x="-147844" y="-4910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3" name="Google Shape;323;p2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4" name="Google Shape;324;p27"/>
          <p:cNvSpPr txBox="1"/>
          <p:nvPr/>
        </p:nvSpPr>
        <p:spPr>
          <a:xfrm>
            <a:off x="1100917" y="972700"/>
            <a:ext cx="16812962" cy="11406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Comprehensive Stool Analysis</a:t>
            </a:r>
            <a:endParaRPr/>
          </a:p>
        </p:txBody>
      </p:sp>
      <p:sp>
        <p:nvSpPr>
          <p:cNvPr id="325" name="Google Shape;325;p2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6" name="Google Shape;326;p27"/>
          <p:cNvSpPr txBox="1"/>
          <p:nvPr/>
        </p:nvSpPr>
        <p:spPr>
          <a:xfrm>
            <a:off x="1054524" y="4104876"/>
            <a:ext cx="10505724" cy="5239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Strengths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Direct assessment of </a:t>
            </a:r>
            <a:r>
              <a:rPr b="1" i="0" lang="en-US" sz="2800" u="none" cap="none" strike="noStrike">
                <a:solidFill>
                  <a:srgbClr val="000000"/>
                </a:solidFill>
                <a:latin typeface="Times"/>
                <a:ea typeface="Times"/>
                <a:cs typeface="Times"/>
                <a:sym typeface="Times"/>
              </a:rPr>
              <a:t>GI function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Links digestion → absorption → nutrient status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Valuable for </a:t>
            </a:r>
            <a:r>
              <a:rPr b="1" i="0" lang="en-US" sz="2800" u="none" cap="none" strike="noStrike">
                <a:solidFill>
                  <a:srgbClr val="000000"/>
                </a:solidFill>
                <a:latin typeface="Times"/>
                <a:ea typeface="Times"/>
                <a:cs typeface="Times"/>
                <a:sym typeface="Times"/>
              </a:rPr>
              <a:t>autoimmune, inflammatory, and metabolic conditions</a:t>
            </a:r>
            <a:endParaRPr/>
          </a:p>
          <a:p>
            <a:pPr indent="0" lvl="0" marL="0" marR="0" rtl="0" algn="l">
              <a:lnSpc>
                <a:spcPct val="100000"/>
              </a:lnSpc>
              <a:spcBef>
                <a:spcPts val="140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3300"/>
              <a:buFont typeface="Times"/>
              <a:buNone/>
            </a:pPr>
            <a:r>
              <a:rPr b="1" i="0" lang="en-US" sz="3300" u="none" cap="none" strike="noStrike">
                <a:solidFill>
                  <a:srgbClr val="000000"/>
                </a:solidFill>
                <a:latin typeface="Times"/>
                <a:ea typeface="Times"/>
                <a:cs typeface="Times"/>
                <a:sym typeface="Times"/>
              </a:rPr>
              <a:t>Limitations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Organisms ≠ symptoms without context</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Results influenced by recent diet, probiotics, and antimicrobials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28"/>
          <p:cNvSpPr/>
          <p:nvPr/>
        </p:nvSpPr>
        <p:spPr>
          <a:xfrm rot="10800000">
            <a:off x="-147844" y="-4910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2" name="Google Shape;332;p2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3" name="Google Shape;333;p28"/>
          <p:cNvSpPr txBox="1"/>
          <p:nvPr/>
        </p:nvSpPr>
        <p:spPr>
          <a:xfrm>
            <a:off x="1027784" y="479842"/>
            <a:ext cx="16812966" cy="22963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Comprehensive Stool Analysis - Brief Sample Case</a:t>
            </a:r>
            <a:endParaRPr/>
          </a:p>
        </p:txBody>
      </p:sp>
      <p:sp>
        <p:nvSpPr>
          <p:cNvPr id="334" name="Google Shape;334;p2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5" name="Google Shape;335;p28"/>
          <p:cNvSpPr txBox="1"/>
          <p:nvPr/>
        </p:nvSpPr>
        <p:spPr>
          <a:xfrm>
            <a:off x="957017" y="4348643"/>
            <a:ext cx="8495100" cy="433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Primary Concern:</a:t>
            </a:r>
            <a:r>
              <a:rPr b="0" i="0" lang="en-US" sz="2800" u="none" cap="none" strike="noStrike">
                <a:solidFill>
                  <a:srgbClr val="000000"/>
                </a:solidFill>
                <a:latin typeface="Times"/>
                <a:ea typeface="Times"/>
                <a:cs typeface="Times"/>
                <a:sym typeface="Times"/>
              </a:rPr>
              <a:t> Bloating, inconsistent stools, food sensitivities</a:t>
            </a:r>
            <a:endParaRPr sz="2800"/>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36-year-old male</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Complaints: bloating after meals, alternating constipation/diarrhea</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History: frequent antibiotics in childhood</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Diet: low fiber, high ultra-processed foods</a:t>
            </a:r>
            <a:endParaRPr sz="2800"/>
          </a:p>
        </p:txBody>
      </p:sp>
      <p:graphicFrame>
        <p:nvGraphicFramePr>
          <p:cNvPr id="336" name="Google Shape;336;p28"/>
          <p:cNvGraphicFramePr/>
          <p:nvPr/>
        </p:nvGraphicFramePr>
        <p:xfrm>
          <a:off x="10870703" y="4473657"/>
          <a:ext cx="3000000" cy="3000000"/>
        </p:xfrm>
        <a:graphic>
          <a:graphicData uri="http://schemas.openxmlformats.org/drawingml/2006/table">
            <a:tbl>
              <a:tblPr bandRow="1">
                <a:noFill/>
                <a:tableStyleId>{FAEE6C6C-321E-4E4F-A754-BCF26006E713}</a:tableStyleId>
              </a:tblPr>
              <a:tblGrid>
                <a:gridCol w="4384825"/>
                <a:gridCol w="1793675"/>
              </a:tblGrid>
              <a:tr h="7251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72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Elastase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r h="72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SCFAs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r h="1123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Opportunistic bacteria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72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Secretory IgA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r h="72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Calprotectin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Normal</a:t>
                      </a:r>
                      <a:endParaRPr/>
                    </a:p>
                  </a:txBody>
                  <a:tcPr marT="12700" marB="12700" marR="12700" marL="12700" anchor="ct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9"/>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2" name="Google Shape;342;p2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3" name="Google Shape;343;p29"/>
          <p:cNvSpPr txBox="1"/>
          <p:nvPr/>
        </p:nvSpPr>
        <p:spPr>
          <a:xfrm>
            <a:off x="1100917" y="479842"/>
            <a:ext cx="16812962" cy="22963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Saliva Testing – Adrenals &amp; Hormones</a:t>
            </a:r>
            <a:endParaRPr/>
          </a:p>
        </p:txBody>
      </p:sp>
      <p:sp>
        <p:nvSpPr>
          <p:cNvPr id="344" name="Google Shape;344;p2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5" name="Google Shape;345;p29"/>
          <p:cNvSpPr txBox="1"/>
          <p:nvPr/>
        </p:nvSpPr>
        <p:spPr>
          <a:xfrm>
            <a:off x="978324" y="4308076"/>
            <a:ext cx="5313111" cy="2542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What It Evaluates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Free (bioavailable) hormone levels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Diurnal cortisol rhythm</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Stress–HPA axis regulation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Sex hormone balance (selected panels)</a:t>
            </a:r>
            <a:endParaRPr/>
          </a:p>
        </p:txBody>
      </p:sp>
      <p:sp>
        <p:nvSpPr>
          <p:cNvPr id="346" name="Google Shape;346;p29"/>
          <p:cNvSpPr txBox="1"/>
          <p:nvPr/>
        </p:nvSpPr>
        <p:spPr>
          <a:xfrm>
            <a:off x="9522713" y="3315406"/>
            <a:ext cx="6497644"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Functional Markers &amp; Interpretation</a:t>
            </a:r>
            <a:endParaRPr/>
          </a:p>
        </p:txBody>
      </p:sp>
      <p:graphicFrame>
        <p:nvGraphicFramePr>
          <p:cNvPr id="347" name="Google Shape;347;p29"/>
          <p:cNvGraphicFramePr/>
          <p:nvPr/>
        </p:nvGraphicFramePr>
        <p:xfrm>
          <a:off x="8134349" y="4165600"/>
          <a:ext cx="3000000" cy="3000000"/>
        </p:xfrm>
        <a:graphic>
          <a:graphicData uri="http://schemas.openxmlformats.org/drawingml/2006/table">
            <a:tbl>
              <a:tblPr bandRow="1">
                <a:noFill/>
                <a:tableStyleId>{FAEE6C6C-321E-4E4F-A754-BCF26006E713}</a:tableStyleId>
              </a:tblPr>
              <a:tblGrid>
                <a:gridCol w="4128450"/>
                <a:gridCol w="5145925"/>
              </a:tblGrid>
              <a:tr h="599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Interpretation</a:t>
                      </a:r>
                      <a:endParaRPr/>
                    </a:p>
                  </a:txBody>
                  <a:tcPr marT="12700" marB="12700" marR="12700" marL="12700" anchor="ctr"/>
                </a:tc>
              </a:tr>
              <a:tr h="929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Morning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Energy &amp; circadian activation</a:t>
                      </a:r>
                      <a:endParaRPr/>
                    </a:p>
                  </a:txBody>
                  <a:tcPr marT="12700" marB="12700" marR="12700" marL="12700" anchor="ctr"/>
                </a:tc>
              </a:tr>
              <a:tr h="929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Noon/afternoon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Stress resilience</a:t>
                      </a:r>
                      <a:endParaRPr/>
                    </a:p>
                  </a:txBody>
                  <a:tcPr marT="12700" marB="12700" marR="12700" marL="12700" anchor="ctr"/>
                </a:tc>
              </a:tr>
              <a:tr h="599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Evening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Sleep quality</a:t>
                      </a:r>
                      <a:endParaRPr/>
                    </a:p>
                  </a:txBody>
                  <a:tcPr marT="12700" marB="12700" marR="12700" marL="12700" anchor="ctr"/>
                </a:tc>
              </a:tr>
              <a:tr h="599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Cortisol rhythm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HPA axis adaptability</a:t>
                      </a:r>
                      <a:endParaRPr/>
                    </a:p>
                  </a:txBody>
                  <a:tcPr marT="12700" marB="12700" marR="12700" marL="12700" anchor="ctr"/>
                </a:tc>
              </a:tr>
              <a:tr h="599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Anabolic–catabolic balance</a:t>
                      </a:r>
                      <a:endParaRPr/>
                    </a:p>
                  </a:txBody>
                  <a:tcPr marT="12700" marB="12700" marR="12700" marL="12700" anchor="ctr"/>
                </a:tc>
              </a:tr>
              <a:tr h="599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Estradiol/Progesterone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Hormone balance &amp; cycling</a:t>
                      </a:r>
                      <a:endParaRPr/>
                    </a:p>
                  </a:txBody>
                  <a:tcPr marT="12700" marB="12700" marR="12700" marL="12700" anchor="ctr"/>
                </a:tc>
              </a:tr>
              <a:tr h="599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Testosterone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Anabolic tone</a:t>
                      </a:r>
                      <a:endParaRPr/>
                    </a:p>
                  </a:txBody>
                  <a:tcPr marT="12700" marB="12700" marR="12700" marL="12700" anchor="ct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0"/>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3" name="Google Shape;353;p3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4" name="Google Shape;354;p30"/>
          <p:cNvSpPr txBox="1"/>
          <p:nvPr/>
        </p:nvSpPr>
        <p:spPr>
          <a:xfrm>
            <a:off x="1100917" y="479842"/>
            <a:ext cx="16812962" cy="22963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Saliva Testing – Adrenals &amp; Hormones</a:t>
            </a:r>
            <a:endParaRPr/>
          </a:p>
        </p:txBody>
      </p:sp>
      <p:sp>
        <p:nvSpPr>
          <p:cNvPr id="355" name="Google Shape;355;p3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6" name="Google Shape;356;p30"/>
          <p:cNvSpPr txBox="1"/>
          <p:nvPr/>
        </p:nvSpPr>
        <p:spPr>
          <a:xfrm>
            <a:off x="1003724" y="3800076"/>
            <a:ext cx="9830342" cy="5400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Strengths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Reflects </a:t>
            </a:r>
            <a:r>
              <a:rPr b="1" i="0" lang="en-US" sz="2800" u="none" cap="none" strike="noStrike">
                <a:solidFill>
                  <a:srgbClr val="000000"/>
                </a:solidFill>
                <a:latin typeface="Times"/>
                <a:ea typeface="Times"/>
                <a:cs typeface="Times"/>
                <a:sym typeface="Times"/>
              </a:rPr>
              <a:t>real-time hormone bioavailability</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Excellent for </a:t>
            </a:r>
            <a:r>
              <a:rPr b="1" i="0" lang="en-US" sz="2800" u="none" cap="none" strike="noStrike">
                <a:solidFill>
                  <a:srgbClr val="000000"/>
                </a:solidFill>
                <a:latin typeface="Times"/>
                <a:ea typeface="Times"/>
                <a:cs typeface="Times"/>
                <a:sym typeface="Times"/>
              </a:rPr>
              <a:t>stress, fatigue, sleep, and burnout patterns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Non-invasive, multi-timepoint assessment</a:t>
            </a:r>
            <a:endParaRPr/>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Limitations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Influenced by sleep, shift work, and acute stress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Not diagnostic of adrenal disease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Requires symptom correlation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3"/>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7" name="Google Shape;77;p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 name="Google Shape;78;p3"/>
          <p:cNvSpPr txBox="1"/>
          <p:nvPr/>
        </p:nvSpPr>
        <p:spPr>
          <a:xfrm>
            <a:off x="687996" y="265920"/>
            <a:ext cx="17204930" cy="2220458"/>
          </a:xfrm>
          <a:prstGeom prst="rect">
            <a:avLst/>
          </a:prstGeom>
          <a:noFill/>
          <a:ln>
            <a:noFill/>
          </a:ln>
        </p:spPr>
        <p:txBody>
          <a:bodyPr anchorCtr="0" anchor="t" bIns="0" lIns="0" spcFirstLastPara="1" rIns="0" wrap="square" tIns="0">
            <a:spAutoFit/>
          </a:bodyPr>
          <a:lstStyle/>
          <a:p>
            <a:pPr indent="0" lvl="0" marL="0" marR="0" rtl="0" algn="l">
              <a:lnSpc>
                <a:spcPct val="189583"/>
              </a:lnSpc>
              <a:spcBef>
                <a:spcPts val="0"/>
              </a:spcBef>
              <a:spcAft>
                <a:spcPts val="0"/>
              </a:spcAft>
              <a:buClr>
                <a:srgbClr val="0433FF"/>
              </a:buClr>
              <a:buSzPts val="4800"/>
              <a:buFont typeface="Poppins"/>
              <a:buNone/>
            </a:pPr>
            <a:r>
              <a:rPr b="0" i="0" lang="en-US" sz="4800" u="none" cap="none" strike="noStrike">
                <a:solidFill>
                  <a:srgbClr val="0433FF"/>
                </a:solidFill>
                <a:latin typeface="Poppins"/>
                <a:ea typeface="Poppins"/>
                <a:cs typeface="Poppins"/>
                <a:sym typeface="Poppins"/>
              </a:rPr>
              <a:t>Evaluation of Laboratory Data, Including Identification of Optimal Value Ranges</a:t>
            </a:r>
            <a:endParaRPr/>
          </a:p>
        </p:txBody>
      </p:sp>
      <p:sp>
        <p:nvSpPr>
          <p:cNvPr id="79" name="Google Shape;79;p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 name="Google Shape;80;p3"/>
          <p:cNvSpPr txBox="1"/>
          <p:nvPr/>
        </p:nvSpPr>
        <p:spPr>
          <a:xfrm>
            <a:off x="1070702" y="3708593"/>
            <a:ext cx="14755200" cy="532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3000" u="none" cap="none" strike="noStrike">
                <a:solidFill>
                  <a:srgbClr val="000000"/>
                </a:solidFill>
                <a:latin typeface="Times"/>
                <a:ea typeface="Times"/>
                <a:cs typeface="Times"/>
                <a:sym typeface="Times"/>
              </a:rPr>
              <a:t>Purpose of Functional Lab Evaluation</a:t>
            </a:r>
            <a:endParaRPr sz="3000"/>
          </a:p>
          <a:p>
            <a:pPr indent="0" lvl="0" marL="0" marR="0" rtl="0" algn="l">
              <a:lnSpc>
                <a:spcPct val="100000"/>
              </a:lnSpc>
              <a:spcBef>
                <a:spcPts val="1200"/>
              </a:spcBef>
              <a:spcAft>
                <a:spcPts val="0"/>
              </a:spcAft>
              <a:buClr>
                <a:srgbClr val="000000"/>
              </a:buClr>
              <a:buSzPts val="2400"/>
              <a:buFont typeface="Times"/>
              <a:buNone/>
            </a:pPr>
            <a:r>
              <a:rPr b="0" i="0" lang="en-US" sz="3000" u="none" cap="none" strike="noStrike">
                <a:solidFill>
                  <a:srgbClr val="000000"/>
                </a:solidFill>
                <a:latin typeface="Times"/>
                <a:ea typeface="Times"/>
                <a:cs typeface="Times"/>
                <a:sym typeface="Times"/>
              </a:rPr>
              <a:t>Functional lab interpretation aims to:</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Detect </a:t>
            </a:r>
            <a:r>
              <a:rPr b="1" i="0" lang="en-US" sz="3000" u="none" cap="none" strike="noStrike">
                <a:solidFill>
                  <a:srgbClr val="000000"/>
                </a:solidFill>
                <a:latin typeface="Times"/>
                <a:ea typeface="Times"/>
                <a:cs typeface="Times"/>
                <a:sym typeface="Times"/>
              </a:rPr>
              <a:t>subclinical dysfunction</a:t>
            </a:r>
            <a:r>
              <a:rPr b="0" i="0" lang="en-US" sz="3000" u="none" cap="none" strike="noStrike">
                <a:solidFill>
                  <a:srgbClr val="000000"/>
                </a:solidFill>
                <a:latin typeface="Times"/>
                <a:ea typeface="Times"/>
                <a:cs typeface="Times"/>
                <a:sym typeface="Times"/>
              </a:rPr>
              <a:t> before disease develops</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Correlate labs with </a:t>
            </a:r>
            <a:r>
              <a:rPr b="1" i="0" lang="en-US" sz="3000" u="none" cap="none" strike="noStrike">
                <a:solidFill>
                  <a:srgbClr val="000000"/>
                </a:solidFill>
                <a:latin typeface="Times"/>
                <a:ea typeface="Times"/>
                <a:cs typeface="Times"/>
                <a:sym typeface="Times"/>
              </a:rPr>
              <a:t>symptoms, dietary intake, lifestyle, and body composition</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Guide </a:t>
            </a:r>
            <a:r>
              <a:rPr b="1" i="0" lang="en-US" sz="3000" u="none" cap="none" strike="noStrike">
                <a:solidFill>
                  <a:srgbClr val="000000"/>
                </a:solidFill>
                <a:latin typeface="Times"/>
                <a:ea typeface="Times"/>
                <a:cs typeface="Times"/>
                <a:sym typeface="Times"/>
              </a:rPr>
              <a:t>nutrition, lifestyle, and targeted supplementation strategies</a:t>
            </a:r>
            <a:endParaRPr sz="3000"/>
          </a:p>
          <a:p>
            <a:pPr indent="-355600" lvl="0" marL="457200" marR="0" rtl="0" algn="l">
              <a:lnSpc>
                <a:spcPct val="100000"/>
              </a:lnSpc>
              <a:spcBef>
                <a:spcPts val="1200"/>
              </a:spcBef>
              <a:spcAft>
                <a:spcPts val="0"/>
              </a:spcAft>
              <a:buClr>
                <a:srgbClr val="000000"/>
              </a:buClr>
              <a:buSzPts val="3000"/>
              <a:buFont typeface="Times"/>
              <a:buChar char="•"/>
            </a:pPr>
            <a:r>
              <a:rPr b="0" i="0" lang="en-US" sz="3000" u="none" cap="none" strike="noStrike">
                <a:solidFill>
                  <a:srgbClr val="000000"/>
                </a:solidFill>
                <a:latin typeface="Times"/>
                <a:ea typeface="Times"/>
                <a:cs typeface="Times"/>
                <a:sym typeface="Times"/>
              </a:rPr>
              <a:t>Monitor </a:t>
            </a:r>
            <a:r>
              <a:rPr b="1" i="0" lang="en-US" sz="3000" u="none" cap="none" strike="noStrike">
                <a:solidFill>
                  <a:srgbClr val="000000"/>
                </a:solidFill>
                <a:latin typeface="Times"/>
                <a:ea typeface="Times"/>
                <a:cs typeface="Times"/>
                <a:sym typeface="Times"/>
              </a:rPr>
              <a:t>response to interventions over time</a:t>
            </a:r>
            <a:endParaRPr sz="3000"/>
          </a:p>
          <a:p>
            <a:pPr indent="0" lvl="0" marL="0" marR="0" rtl="0" algn="l">
              <a:lnSpc>
                <a:spcPct val="100000"/>
              </a:lnSpc>
              <a:spcBef>
                <a:spcPts val="1200"/>
              </a:spcBef>
              <a:spcAft>
                <a:spcPts val="0"/>
              </a:spcAft>
              <a:buClr>
                <a:srgbClr val="000000"/>
              </a:buClr>
              <a:buSzPts val="2400"/>
              <a:buFont typeface="Times"/>
              <a:buNone/>
            </a:pPr>
            <a:r>
              <a:t/>
            </a:r>
            <a:endParaRPr b="1" i="0" sz="30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3000" u="none" cap="none" strike="noStrike">
                <a:solidFill>
                  <a:srgbClr val="000000"/>
                </a:solidFill>
                <a:latin typeface="Times"/>
                <a:ea typeface="Times"/>
                <a:cs typeface="Times"/>
                <a:sym typeface="Times"/>
              </a:rPr>
              <a:t>Key Principle:</a:t>
            </a:r>
            <a:r>
              <a:rPr b="0" i="0" lang="en-US" sz="3000" u="none" cap="none" strike="noStrike">
                <a:solidFill>
                  <a:srgbClr val="000000"/>
                </a:solidFill>
                <a:latin typeface="Times"/>
                <a:ea typeface="Times"/>
                <a:cs typeface="Times"/>
                <a:sym typeface="Times"/>
              </a:rPr>
              <a:t> “Normal” does not always mean </a:t>
            </a:r>
            <a:r>
              <a:rPr b="1" i="0" lang="en-US" sz="3000" u="none" cap="none" strike="noStrike">
                <a:solidFill>
                  <a:srgbClr val="000000"/>
                </a:solidFill>
                <a:latin typeface="Times"/>
                <a:ea typeface="Times"/>
                <a:cs typeface="Times"/>
                <a:sym typeface="Times"/>
              </a:rPr>
              <a:t>optimal</a:t>
            </a:r>
            <a:r>
              <a:rPr b="0" i="0" lang="en-US" sz="3000" u="none" cap="none" strike="noStrike">
                <a:solidFill>
                  <a:srgbClr val="000000"/>
                </a:solidFill>
                <a:latin typeface="Times"/>
                <a:ea typeface="Times"/>
                <a:cs typeface="Times"/>
                <a:sym typeface="Times"/>
              </a:rPr>
              <a:t> for metabolic, inflammatory, or hormonal health.</a:t>
            </a:r>
            <a:endParaRPr sz="30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1"/>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2" name="Google Shape;362;p3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3" name="Google Shape;363;p31"/>
          <p:cNvSpPr txBox="1"/>
          <p:nvPr/>
        </p:nvSpPr>
        <p:spPr>
          <a:xfrm>
            <a:off x="1100917" y="479842"/>
            <a:ext cx="16812962" cy="22963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Saliva Testing – Adrenals &amp; Hormones Brief Sample Case</a:t>
            </a:r>
            <a:endParaRPr/>
          </a:p>
        </p:txBody>
      </p:sp>
      <p:sp>
        <p:nvSpPr>
          <p:cNvPr id="364" name="Google Shape;364;p3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5" name="Google Shape;365;p31"/>
          <p:cNvSpPr txBox="1"/>
          <p:nvPr/>
        </p:nvSpPr>
        <p:spPr>
          <a:xfrm>
            <a:off x="1076854" y="4507002"/>
            <a:ext cx="7902672" cy="3799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Primary Concern:</a:t>
            </a:r>
            <a:r>
              <a:rPr b="0" i="0" lang="en-US" sz="2800" u="none" cap="none" strike="noStrike">
                <a:solidFill>
                  <a:srgbClr val="000000"/>
                </a:solidFill>
                <a:latin typeface="Times"/>
                <a:ea typeface="Times"/>
                <a:cs typeface="Times"/>
                <a:sym typeface="Times"/>
              </a:rPr>
              <a:t> Insomnia, anxiety, “wired but tired.</a:t>
            </a:r>
            <a:endParaRPr b="0" i="0" sz="2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Helvetica Neue"/>
              <a:ea typeface="Helvetica Neue"/>
              <a:cs typeface="Helvetica Neue"/>
              <a:sym typeface="Helvetica Neue"/>
            </a:endParaRPr>
          </a:p>
          <a:p>
            <a:pPr indent="-280734" lvl="0" marL="280734"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48-year-old female</a:t>
            </a:r>
            <a:endParaRPr/>
          </a:p>
          <a:p>
            <a:pPr indent="-280734" lvl="0" marL="280734"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Complaints: difficulty falling asleep, afternoon anxiety, morning fatigue</a:t>
            </a:r>
            <a:endParaRPr/>
          </a:p>
          <a:p>
            <a:pPr indent="-280734" lvl="0" marL="280734"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Lifestyle: high job stress, late-night screen exposure</a:t>
            </a:r>
            <a:endParaRPr/>
          </a:p>
        </p:txBody>
      </p:sp>
      <p:graphicFrame>
        <p:nvGraphicFramePr>
          <p:cNvPr id="366" name="Google Shape;366;p31"/>
          <p:cNvGraphicFramePr/>
          <p:nvPr/>
        </p:nvGraphicFramePr>
        <p:xfrm>
          <a:off x="10950182" y="4368798"/>
          <a:ext cx="3000000" cy="3000000"/>
        </p:xfrm>
        <a:graphic>
          <a:graphicData uri="http://schemas.openxmlformats.org/drawingml/2006/table">
            <a:tbl>
              <a:tblPr bandRow="1">
                <a:noFill/>
                <a:tableStyleId>{FAEE6C6C-321E-4E4F-A754-BCF26006E713}</a:tableStyleId>
              </a:tblPr>
              <a:tblGrid>
                <a:gridCol w="3637950"/>
                <a:gridCol w="2509350"/>
              </a:tblGrid>
              <a:tr h="8122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812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Morning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r h="1258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Afternoon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812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Evening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1258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Low-normal</a:t>
                      </a:r>
                      <a:endParaRPr/>
                    </a:p>
                  </a:txBody>
                  <a:tcPr marT="12700" marB="12700" marR="12700" marL="12700" anchor="ct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2"/>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2" name="Google Shape;372;p3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3" name="Google Shape;373;p32"/>
          <p:cNvSpPr txBox="1"/>
          <p:nvPr/>
        </p:nvSpPr>
        <p:spPr>
          <a:xfrm>
            <a:off x="1100917" y="479842"/>
            <a:ext cx="16812962" cy="2296397"/>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Functional Interpretation Principles (CNS Emphasis)</a:t>
            </a:r>
            <a:endParaRPr/>
          </a:p>
        </p:txBody>
      </p:sp>
      <p:sp>
        <p:nvSpPr>
          <p:cNvPr id="374" name="Google Shape;374;p3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5" name="Google Shape;375;p32"/>
          <p:cNvSpPr txBox="1"/>
          <p:nvPr/>
        </p:nvSpPr>
        <p:spPr>
          <a:xfrm>
            <a:off x="1384723" y="3402157"/>
            <a:ext cx="10122776" cy="63652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Evaluate </a:t>
            </a:r>
            <a:r>
              <a:rPr b="1" i="0" lang="en-US" sz="2800" u="none" cap="none" strike="noStrike">
                <a:solidFill>
                  <a:srgbClr val="000000"/>
                </a:solidFill>
                <a:latin typeface="Times"/>
                <a:ea typeface="Times"/>
                <a:cs typeface="Times"/>
                <a:sym typeface="Times"/>
              </a:rPr>
              <a:t>patterns, not single markers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Correlate with:</a:t>
            </a:r>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Diet history</a:t>
            </a:r>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Lifestyle &amp; stress load</a:t>
            </a:r>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Sleep and circadian rhythm</a:t>
            </a:r>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Medications &amp; supplements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Use findings to guide:</a:t>
            </a:r>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Food-first interventions</a:t>
            </a:r>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Targeted nutrient repletion</a:t>
            </a:r>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Lifestyle and stress modulation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Refer out when results suggest </a:t>
            </a:r>
            <a:r>
              <a:rPr b="1" i="0" lang="en-US" sz="2800" u="none" cap="none" strike="noStrike">
                <a:solidFill>
                  <a:srgbClr val="000000"/>
                </a:solidFill>
                <a:latin typeface="Times"/>
                <a:ea typeface="Times"/>
                <a:cs typeface="Times"/>
                <a:sym typeface="Times"/>
              </a:rPr>
              <a:t>pathology or severe dysregulation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33"/>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1" name="Google Shape;381;p3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2" name="Google Shape;382;p33"/>
          <p:cNvSpPr txBox="1"/>
          <p:nvPr/>
        </p:nvSpPr>
        <p:spPr>
          <a:xfrm>
            <a:off x="1147362" y="476921"/>
            <a:ext cx="16812962" cy="2232140"/>
          </a:xfrm>
          <a:prstGeom prst="rect">
            <a:avLst/>
          </a:prstGeom>
          <a:noFill/>
          <a:ln>
            <a:noFill/>
          </a:ln>
        </p:spPr>
        <p:txBody>
          <a:bodyPr anchorCtr="0" anchor="t" bIns="0" lIns="0" spcFirstLastPara="1" rIns="0" wrap="square" tIns="0">
            <a:spAutoFit/>
          </a:bodyPr>
          <a:lstStyle/>
          <a:p>
            <a:pPr indent="0" lvl="0" marL="0" marR="0" rtl="0" algn="l">
              <a:lnSpc>
                <a:spcPct val="175000"/>
              </a:lnSpc>
              <a:spcBef>
                <a:spcPts val="0"/>
              </a:spcBef>
              <a:spcAft>
                <a:spcPts val="0"/>
              </a:spcAft>
              <a:buClr>
                <a:srgbClr val="0433FF"/>
              </a:buClr>
              <a:buSzPts val="5200"/>
              <a:buFont typeface="Poppins"/>
              <a:buNone/>
            </a:pPr>
            <a:r>
              <a:rPr b="0" i="0" lang="en-US" sz="5200" u="none" cap="none" strike="noStrike">
                <a:solidFill>
                  <a:srgbClr val="0433FF"/>
                </a:solidFill>
                <a:latin typeface="Poppins"/>
                <a:ea typeface="Poppins"/>
                <a:cs typeface="Poppins"/>
                <a:sym typeface="Poppins"/>
              </a:rPr>
              <a:t>Evaluation of Hormonal and Neurotransmitter Imbalances Based on Laboratory Assessment</a:t>
            </a:r>
            <a:endParaRPr/>
          </a:p>
        </p:txBody>
      </p:sp>
      <p:sp>
        <p:nvSpPr>
          <p:cNvPr id="383" name="Google Shape;383;p3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4" name="Google Shape;384;p33"/>
          <p:cNvSpPr txBox="1"/>
          <p:nvPr/>
        </p:nvSpPr>
        <p:spPr>
          <a:xfrm>
            <a:off x="885024" y="3566950"/>
            <a:ext cx="13763334" cy="5095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Purpose of Hormonal &amp; Neurotransmitter Evaluation</a:t>
            </a:r>
            <a:endParaRPr/>
          </a:p>
          <a:p>
            <a:pPr indent="0" lvl="0" marL="0" marR="0" rtl="0" algn="l">
              <a:lnSpc>
                <a:spcPct val="100000"/>
              </a:lnSpc>
              <a:spcBef>
                <a:spcPts val="120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Laboratory assessment is used to:</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Identify </a:t>
            </a:r>
            <a:r>
              <a:rPr b="1" i="0" lang="en-US" sz="2800" u="none" cap="none" strike="noStrike">
                <a:solidFill>
                  <a:srgbClr val="000000"/>
                </a:solidFill>
                <a:latin typeface="Times"/>
                <a:ea typeface="Times"/>
                <a:cs typeface="Times"/>
                <a:sym typeface="Times"/>
              </a:rPr>
              <a:t>subclinical dysregulation</a:t>
            </a:r>
            <a:r>
              <a:rPr b="0" i="0" lang="en-US" sz="2800" u="none" cap="none" strike="noStrike">
                <a:solidFill>
                  <a:srgbClr val="000000"/>
                </a:solidFill>
                <a:latin typeface="Times"/>
                <a:ea typeface="Times"/>
                <a:cs typeface="Times"/>
                <a:sym typeface="Times"/>
              </a:rPr>
              <a:t> before overt disease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Correlate labs with </a:t>
            </a:r>
            <a:r>
              <a:rPr b="1" i="0" lang="en-US" sz="2800" u="none" cap="none" strike="noStrike">
                <a:solidFill>
                  <a:srgbClr val="000000"/>
                </a:solidFill>
                <a:latin typeface="Times"/>
                <a:ea typeface="Times"/>
                <a:cs typeface="Times"/>
                <a:sym typeface="Times"/>
              </a:rPr>
              <a:t>symptoms, stress load, diet, and sleep</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Guide </a:t>
            </a:r>
            <a:r>
              <a:rPr b="1" i="0" lang="en-US" sz="2800" u="none" cap="none" strike="noStrike">
                <a:solidFill>
                  <a:srgbClr val="000000"/>
                </a:solidFill>
                <a:latin typeface="Times"/>
                <a:ea typeface="Times"/>
                <a:cs typeface="Times"/>
                <a:sym typeface="Times"/>
              </a:rPr>
              <a:t>nutrition, lifestyle, and behavioral interventions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Monitor </a:t>
            </a:r>
            <a:r>
              <a:rPr b="1" i="0" lang="en-US" sz="2800" u="none" cap="none" strike="noStrike">
                <a:solidFill>
                  <a:srgbClr val="000000"/>
                </a:solidFill>
                <a:latin typeface="Times"/>
                <a:ea typeface="Times"/>
                <a:cs typeface="Times"/>
                <a:sym typeface="Times"/>
              </a:rPr>
              <a:t>response to care over time</a:t>
            </a:r>
            <a:endParaRPr/>
          </a:p>
          <a:p>
            <a:pPr indent="0" lvl="0" marL="0" marR="0" rtl="0" algn="l">
              <a:lnSpc>
                <a:spcPct val="100000"/>
              </a:lnSpc>
              <a:spcBef>
                <a:spcPts val="120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CNS Principle:</a:t>
            </a:r>
            <a:r>
              <a:rPr b="0" i="0" lang="en-US" sz="2800" u="none" cap="none" strike="noStrike">
                <a:solidFill>
                  <a:srgbClr val="000000"/>
                </a:solidFill>
                <a:latin typeface="Times"/>
                <a:ea typeface="Times"/>
                <a:cs typeface="Times"/>
                <a:sym typeface="Times"/>
              </a:rPr>
              <a:t> Labs reflect </a:t>
            </a:r>
            <a:r>
              <a:rPr b="1" i="0" lang="en-US" sz="2800" u="none" cap="none" strike="noStrike">
                <a:solidFill>
                  <a:srgbClr val="000000"/>
                </a:solidFill>
                <a:latin typeface="Times"/>
                <a:ea typeface="Times"/>
                <a:cs typeface="Times"/>
                <a:sym typeface="Times"/>
              </a:rPr>
              <a:t>physiologic signaling</a:t>
            </a:r>
            <a:r>
              <a:rPr b="0" i="0" lang="en-US" sz="2800" u="none" cap="none" strike="noStrike">
                <a:solidFill>
                  <a:srgbClr val="000000"/>
                </a:solidFill>
                <a:latin typeface="Times"/>
                <a:ea typeface="Times"/>
                <a:cs typeface="Times"/>
                <a:sym typeface="Times"/>
              </a:rPr>
              <a:t>, not just pathology. Patterns matter more than single values.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grpSp>
        <p:nvGrpSpPr>
          <p:cNvPr id="389" name="Google Shape;389;p34"/>
          <p:cNvGrpSpPr/>
          <p:nvPr/>
        </p:nvGrpSpPr>
        <p:grpSpPr>
          <a:xfrm>
            <a:off x="-4" y="-465686"/>
            <a:ext cx="18288009" cy="10287008"/>
            <a:chOff x="0" y="0"/>
            <a:chExt cx="18288007" cy="10287006"/>
          </a:xfrm>
        </p:grpSpPr>
        <p:sp>
          <p:nvSpPr>
            <p:cNvPr id="390" name="Google Shape;390;p34"/>
            <p:cNvSpPr/>
            <p:nvPr/>
          </p:nvSpPr>
          <p:spPr>
            <a:xfrm rot="10800000">
              <a:off x="0" y="0"/>
              <a:ext cx="18288007" cy="10287006"/>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200"/>
                <a:buFont typeface="Times"/>
                <a:buNone/>
              </a:pPr>
              <a:r>
                <a:t/>
              </a:r>
              <a:endParaRPr b="1" i="0" sz="1200" u="none" cap="none" strike="noStrike">
                <a:solidFill>
                  <a:srgbClr val="000000"/>
                </a:solidFill>
                <a:latin typeface="Times"/>
                <a:ea typeface="Times"/>
                <a:cs typeface="Times"/>
                <a:sym typeface="Times"/>
              </a:endParaRPr>
            </a:p>
          </p:txBody>
        </p:sp>
        <p:sp>
          <p:nvSpPr>
            <p:cNvPr id="391" name="Google Shape;391;p34"/>
            <p:cNvSpPr txBox="1"/>
            <p:nvPr/>
          </p:nvSpPr>
          <p:spPr>
            <a:xfrm rot="10800000">
              <a:off x="7" y="9979206"/>
              <a:ext cx="18288000" cy="307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t/>
              </a:r>
              <a:endParaRPr/>
            </a:p>
          </p:txBody>
        </p:sp>
      </p:grpSp>
      <p:sp>
        <p:nvSpPr>
          <p:cNvPr id="392" name="Google Shape;392;p3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3" name="Google Shape;393;p34"/>
          <p:cNvSpPr txBox="1"/>
          <p:nvPr/>
        </p:nvSpPr>
        <p:spPr>
          <a:xfrm>
            <a:off x="1464260" y="1004830"/>
            <a:ext cx="16812962"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Hormonal Imbalance Evaluation</a:t>
            </a:r>
            <a:endParaRPr/>
          </a:p>
        </p:txBody>
      </p:sp>
      <p:sp>
        <p:nvSpPr>
          <p:cNvPr id="394" name="Google Shape;394;p3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5" name="Google Shape;395;p34"/>
          <p:cNvSpPr txBox="1"/>
          <p:nvPr/>
        </p:nvSpPr>
        <p:spPr>
          <a:xfrm>
            <a:off x="6490894" y="3376302"/>
            <a:ext cx="5306214"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Adrenal (HPA Axis) Hormones</a:t>
            </a:r>
            <a:endParaRPr/>
          </a:p>
        </p:txBody>
      </p:sp>
      <p:graphicFrame>
        <p:nvGraphicFramePr>
          <p:cNvPr id="396" name="Google Shape;396;p34"/>
          <p:cNvGraphicFramePr/>
          <p:nvPr/>
        </p:nvGraphicFramePr>
        <p:xfrm>
          <a:off x="2366433" y="4189741"/>
          <a:ext cx="3000000" cy="3000000"/>
        </p:xfrm>
        <a:graphic>
          <a:graphicData uri="http://schemas.openxmlformats.org/drawingml/2006/table">
            <a:tbl>
              <a:tblPr bandRow="1">
                <a:noFill/>
                <a:tableStyleId>{FAEE6C6C-321E-4E4F-A754-BCF26006E713}</a:tableStyleId>
              </a:tblPr>
              <a:tblGrid>
                <a:gridCol w="2350575"/>
                <a:gridCol w="3257450"/>
                <a:gridCol w="4164325"/>
                <a:gridCol w="3782775"/>
              </a:tblGrid>
              <a:tr h="663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Lab 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Common 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Interpretation</a:t>
                      </a:r>
                      <a:endParaRPr/>
                    </a:p>
                  </a:txBody>
                  <a:tcPr marT="12700" marB="12700" marR="12700" marL="12700" anchor="ctr"/>
                </a:tc>
              </a:tr>
              <a:tr h="1028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AM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Poor morning activation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Fatigue, slow start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Reduced circadian signaling</a:t>
                      </a:r>
                      <a:endParaRPr/>
                    </a:p>
                  </a:txBody>
                  <a:tcPr marT="12700" marB="12700" marR="12700" marL="12700" anchor="ctr"/>
                </a:tc>
              </a:tr>
              <a:tr h="1028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PM cortisol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Poor cortisol shut-off</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Insomnia, anxiety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Stress overload</a:t>
                      </a:r>
                      <a:endParaRPr/>
                    </a:p>
                  </a:txBody>
                  <a:tcPr marT="12700" marB="12700" marR="12700" marL="12700" anchor="ctr"/>
                </a:tc>
              </a:tr>
              <a:tr h="1028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Flattened rhythm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variability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Burnout, apathy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HPA dysregulation</a:t>
                      </a:r>
                      <a:endParaRPr/>
                    </a:p>
                  </a:txBody>
                  <a:tcPr marT="12700" marB="12700" marR="12700" marL="12700" anchor="ctr"/>
                </a:tc>
              </a:tr>
              <a:tr h="1028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DHEA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anabolic reserve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motivation, poor recovery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Chronic stress adaptation</a:t>
                      </a:r>
                      <a:endParaRPr/>
                    </a:p>
                  </a:txBody>
                  <a:tcPr marT="12700" marB="12700" marR="12700" marL="12700" anchor="ctr"/>
                </a:tc>
              </a:tr>
            </a:tbl>
          </a:graphicData>
        </a:graphic>
      </p:graphicFrame>
      <p:sp>
        <p:nvSpPr>
          <p:cNvPr id="397" name="Google Shape;397;p34"/>
          <p:cNvSpPr txBox="1"/>
          <p:nvPr/>
        </p:nvSpPr>
        <p:spPr>
          <a:xfrm>
            <a:off x="1412845" y="9256356"/>
            <a:ext cx="15462300" cy="831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Functional Insight:</a:t>
            </a:r>
            <a:endParaRPr/>
          </a:p>
          <a:p>
            <a:pPr indent="0" lvl="0" marL="0" marR="0" rtl="0" algn="l">
              <a:lnSpc>
                <a:spcPct val="100000"/>
              </a:lnSpc>
              <a:spcBef>
                <a:spcPts val="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Adrenal patterns often reflect </a:t>
            </a:r>
            <a:r>
              <a:rPr b="1" i="0" lang="en-US" sz="2400" u="none" cap="none" strike="noStrike">
                <a:solidFill>
                  <a:srgbClr val="000000"/>
                </a:solidFill>
                <a:latin typeface="Times"/>
                <a:ea typeface="Times"/>
                <a:cs typeface="Times"/>
                <a:sym typeface="Times"/>
              </a:rPr>
              <a:t>stress perception, sleep timing, blood sugar balance, and inflammation</a:t>
            </a:r>
            <a:r>
              <a:rPr b="0" i="0" lang="en-US" sz="2400" u="none" cap="none" strike="noStrike">
                <a:solidFill>
                  <a:srgbClr val="000000"/>
                </a:solidFill>
                <a:latin typeface="Times"/>
                <a:ea typeface="Times"/>
                <a:cs typeface="Times"/>
                <a:sym typeface="Times"/>
              </a:rPr>
              <a:t>, not adrenal disease.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35"/>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3" name="Google Shape;403;p3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4" name="Google Shape;404;p35"/>
          <p:cNvSpPr txBox="1"/>
          <p:nvPr/>
        </p:nvSpPr>
        <p:spPr>
          <a:xfrm>
            <a:off x="1464260" y="1004830"/>
            <a:ext cx="16812962"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Hormonal Imbalance Evaluation</a:t>
            </a:r>
            <a:endParaRPr/>
          </a:p>
        </p:txBody>
      </p:sp>
      <p:sp>
        <p:nvSpPr>
          <p:cNvPr id="405" name="Google Shape;405;p3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6" name="Google Shape;406;p35"/>
          <p:cNvSpPr txBox="1"/>
          <p:nvPr/>
        </p:nvSpPr>
        <p:spPr>
          <a:xfrm>
            <a:off x="7123024" y="3315372"/>
            <a:ext cx="4041954" cy="574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Thyroid Hormones</a:t>
            </a:r>
            <a:endParaRPr/>
          </a:p>
        </p:txBody>
      </p:sp>
      <p:graphicFrame>
        <p:nvGraphicFramePr>
          <p:cNvPr id="407" name="Google Shape;407;p35"/>
          <p:cNvGraphicFramePr/>
          <p:nvPr/>
        </p:nvGraphicFramePr>
        <p:xfrm>
          <a:off x="2727126" y="3905641"/>
          <a:ext cx="3000000" cy="3000000"/>
        </p:xfrm>
        <a:graphic>
          <a:graphicData uri="http://schemas.openxmlformats.org/drawingml/2006/table">
            <a:tbl>
              <a:tblPr bandRow="1">
                <a:noFill/>
                <a:tableStyleId>{FAEE6C6C-321E-4E4F-A754-BCF26006E713}</a:tableStyleId>
              </a:tblPr>
              <a:tblGrid>
                <a:gridCol w="2530250"/>
                <a:gridCol w="4102525"/>
                <a:gridCol w="5905275"/>
              </a:tblGrid>
              <a:tr h="10001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Meaning</a:t>
                      </a:r>
                      <a:endParaRPr/>
                    </a:p>
                  </a:txBody>
                  <a:tcPr marT="12700" marB="12700" marR="12700" marL="12700" anchor="ctr"/>
                </a:tc>
              </a:tr>
              <a:tr h="645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0.5–2.0 mIU/L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Signaling efficiency</a:t>
                      </a:r>
                      <a:endParaRPr/>
                    </a:p>
                  </a:txBody>
                  <a:tcPr marT="12700" marB="12700" marR="12700" marL="12700" anchor="ctr"/>
                </a:tc>
              </a:tr>
              <a:tr h="645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Free T4</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Mid-range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Hormone availability</a:t>
                      </a:r>
                      <a:endParaRPr/>
                    </a:p>
                  </a:txBody>
                  <a:tcPr marT="12700" marB="12700" marR="12700" marL="12700" anchor="ctr"/>
                </a:tc>
              </a:tr>
              <a:tr h="645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Free T3</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Upper-mid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Metabolic activity</a:t>
                      </a:r>
                      <a:endParaRPr/>
                    </a:p>
                  </a:txBody>
                  <a:tcPr marT="12700" marB="12700" marR="12700" marL="12700" anchor="ctr"/>
                </a:tc>
              </a:tr>
              <a:tr h="10001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Reverse T3</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Low-normal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Stress/inflammation burden</a:t>
                      </a:r>
                      <a:endParaRPr/>
                    </a:p>
                  </a:txBody>
                  <a:tcPr marT="12700" marB="12700" marR="12700" marL="12700" anchor="ctr"/>
                </a:tc>
              </a:tr>
            </a:tbl>
          </a:graphicData>
        </a:graphic>
      </p:graphicFrame>
      <p:sp>
        <p:nvSpPr>
          <p:cNvPr id="408" name="Google Shape;408;p35"/>
          <p:cNvSpPr txBox="1"/>
          <p:nvPr/>
        </p:nvSpPr>
        <p:spPr>
          <a:xfrm>
            <a:off x="3067911" y="7936127"/>
            <a:ext cx="12152177" cy="2051603"/>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Patterns to Recognize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Normal TSH + low FT3 → poor conversion (stress, low calories, inflammation)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Elevated rT3 → metabolic “braking” response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Symptoms often precede abnormal conventional labs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6"/>
          <p:cNvSpPr/>
          <p:nvPr/>
        </p:nvSpPr>
        <p:spPr>
          <a:xfrm rot="10800000">
            <a:off x="-147844" y="-4656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4" name="Google Shape;414;p3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5" name="Google Shape;415;p36"/>
          <p:cNvSpPr txBox="1"/>
          <p:nvPr/>
        </p:nvSpPr>
        <p:spPr>
          <a:xfrm>
            <a:off x="1464260" y="1004830"/>
            <a:ext cx="16812962"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Hormonal Imbalance Evaluation</a:t>
            </a:r>
            <a:endParaRPr/>
          </a:p>
        </p:txBody>
      </p:sp>
      <p:sp>
        <p:nvSpPr>
          <p:cNvPr id="416" name="Google Shape;416;p3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7" name="Google Shape;417;p36"/>
          <p:cNvSpPr txBox="1"/>
          <p:nvPr/>
        </p:nvSpPr>
        <p:spPr>
          <a:xfrm>
            <a:off x="7123024" y="3315372"/>
            <a:ext cx="4041954" cy="574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Sex Hormones</a:t>
            </a:r>
            <a:endParaRPr/>
          </a:p>
        </p:txBody>
      </p:sp>
      <p:sp>
        <p:nvSpPr>
          <p:cNvPr id="418" name="Google Shape;418;p36"/>
          <p:cNvSpPr txBox="1"/>
          <p:nvPr/>
        </p:nvSpPr>
        <p:spPr>
          <a:xfrm>
            <a:off x="2713211" y="8678915"/>
            <a:ext cx="12152177" cy="828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Key CNS Note:</a:t>
            </a:r>
            <a:endParaRPr/>
          </a:p>
          <a:p>
            <a:pPr indent="0" lvl="0" marL="0" marR="0" rtl="0" algn="l">
              <a:lnSpc>
                <a:spcPct val="100000"/>
              </a:lnSpc>
              <a:spcBef>
                <a:spcPts val="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Balance matters more than absolute values.</a:t>
            </a:r>
            <a:endParaRPr/>
          </a:p>
        </p:txBody>
      </p:sp>
      <p:graphicFrame>
        <p:nvGraphicFramePr>
          <p:cNvPr id="419" name="Google Shape;419;p36"/>
          <p:cNvGraphicFramePr/>
          <p:nvPr/>
        </p:nvGraphicFramePr>
        <p:xfrm>
          <a:off x="2575424" y="4284286"/>
          <a:ext cx="3000000" cy="3000000"/>
        </p:xfrm>
        <a:graphic>
          <a:graphicData uri="http://schemas.openxmlformats.org/drawingml/2006/table">
            <a:tbl>
              <a:tblPr bandRow="1">
                <a:noFill/>
                <a:tableStyleId>{FAEE6C6C-321E-4E4F-A754-BCF26006E713}</a:tableStyleId>
              </a:tblPr>
              <a:tblGrid>
                <a:gridCol w="5702800"/>
                <a:gridCol w="6724950"/>
              </a:tblGrid>
              <a:tr h="655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Hormone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Interpretation</a:t>
                      </a:r>
                      <a:endParaRPr/>
                    </a:p>
                  </a:txBody>
                  <a:tcPr marT="12700" marB="12700" marR="12700" marL="12700" anchor="ctr"/>
                </a:tc>
              </a:tr>
              <a:tr h="1016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Estrogen dominance (relative)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detoxification, stress, low progesterone</a:t>
                      </a:r>
                      <a:endParaRPr/>
                    </a:p>
                  </a:txBody>
                  <a:tcPr marT="12700" marB="12700" marR="12700" marL="12700" anchor="ctr"/>
                </a:tc>
              </a:tr>
              <a:tr h="655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progesterone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Sleep issues, anxiety, PMS</a:t>
                      </a:r>
                      <a:endParaRPr/>
                    </a:p>
                  </a:txBody>
                  <a:tcPr marT="12700" marB="12700" marR="12700" marL="12700" anchor="ctr"/>
                </a:tc>
              </a:tr>
              <a:tr h="655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testosterone (all genders)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muscle mass, fatigue, insulin resistance</a:t>
                      </a:r>
                      <a:endParaRPr/>
                    </a:p>
                  </a:txBody>
                  <a:tcPr marT="12700" marB="12700" marR="12700" marL="12700" anchor="ctr"/>
                </a:tc>
              </a:tr>
              <a:tr h="1016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Altered estrogen metabolites (urine tests)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Detox pathway imbalance</a:t>
                      </a:r>
                      <a:endParaRPr/>
                    </a:p>
                  </a:txBody>
                  <a:tcPr marT="12700" marB="12700" marR="12700" marL="12700" anchor="ct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37"/>
          <p:cNvSpPr/>
          <p:nvPr/>
        </p:nvSpPr>
        <p:spPr>
          <a:xfrm rot="10800000">
            <a:off x="-147844" y="-4656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5" name="Google Shape;425;p3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6" name="Google Shape;426;p37"/>
          <p:cNvSpPr txBox="1"/>
          <p:nvPr/>
        </p:nvSpPr>
        <p:spPr>
          <a:xfrm>
            <a:off x="1610521" y="403614"/>
            <a:ext cx="16812962"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Neurotransmitter Imbalance Evaluation</a:t>
            </a:r>
            <a:endParaRPr/>
          </a:p>
        </p:txBody>
      </p:sp>
      <p:sp>
        <p:nvSpPr>
          <p:cNvPr id="427" name="Google Shape;427;p3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8" name="Google Shape;428;p37"/>
          <p:cNvSpPr txBox="1"/>
          <p:nvPr/>
        </p:nvSpPr>
        <p:spPr>
          <a:xfrm>
            <a:off x="1687002" y="3851662"/>
            <a:ext cx="11602754" cy="4663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Commonly Assessed (Urine / OAT / Functional Panels)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Dopamine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Norepinephrine / Epinephrine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Serotonin (indirect metabolites)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GABA (context-dependent)</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Glutamate (excitatory tone)</a:t>
            </a:r>
            <a:endParaRPr/>
          </a:p>
          <a:p>
            <a:pPr indent="0" lvl="0" marL="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Neurotransmitter labs reflect </a:t>
            </a:r>
            <a:r>
              <a:rPr b="1" i="0" lang="en-US" sz="2800" u="none" cap="none" strike="noStrike">
                <a:solidFill>
                  <a:srgbClr val="000000"/>
                </a:solidFill>
                <a:latin typeface="Times"/>
                <a:ea typeface="Times"/>
                <a:cs typeface="Times"/>
                <a:sym typeface="Times"/>
              </a:rPr>
              <a:t>metabolic trends</a:t>
            </a:r>
            <a:r>
              <a:rPr b="0" i="0" lang="en-US" sz="2800" u="none" cap="none" strike="noStrike">
                <a:solidFill>
                  <a:srgbClr val="000000"/>
                </a:solidFill>
                <a:latin typeface="Times"/>
                <a:ea typeface="Times"/>
                <a:cs typeface="Times"/>
                <a:sym typeface="Times"/>
              </a:rPr>
              <a:t>, not brain concentrations.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38"/>
          <p:cNvSpPr/>
          <p:nvPr/>
        </p:nvSpPr>
        <p:spPr>
          <a:xfrm rot="10800000">
            <a:off x="-147844" y="-4656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4" name="Google Shape;434;p3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5" name="Google Shape;435;p38"/>
          <p:cNvSpPr txBox="1"/>
          <p:nvPr/>
        </p:nvSpPr>
        <p:spPr>
          <a:xfrm>
            <a:off x="1610521" y="403612"/>
            <a:ext cx="16812962" cy="2278873"/>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Neurotransmitter Patterns &amp; Symptoms</a:t>
            </a:r>
            <a:endParaRPr/>
          </a:p>
        </p:txBody>
      </p:sp>
      <p:sp>
        <p:nvSpPr>
          <p:cNvPr id="436" name="Google Shape;436;p3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437" name="Google Shape;437;p38"/>
          <p:cNvGraphicFramePr/>
          <p:nvPr/>
        </p:nvGraphicFramePr>
        <p:xfrm>
          <a:off x="2005069" y="3756857"/>
          <a:ext cx="3000000" cy="3000000"/>
        </p:xfrm>
        <a:graphic>
          <a:graphicData uri="http://schemas.openxmlformats.org/drawingml/2006/table">
            <a:tbl>
              <a:tblPr bandRow="1">
                <a:noFill/>
                <a:tableStyleId>{FAEE6C6C-321E-4E4F-A754-BCF26006E713}</a:tableStyleId>
              </a:tblPr>
              <a:tblGrid>
                <a:gridCol w="4335425"/>
                <a:gridCol w="4396650"/>
                <a:gridCol w="5545775"/>
              </a:tblGrid>
              <a:tr h="9296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Drivers</a:t>
                      </a:r>
                      <a:endParaRPr/>
                    </a:p>
                  </a:txBody>
                  <a:tcPr marT="12700" marB="12700" marR="12700" marL="12700" anchor="ctr"/>
                </a:tc>
              </a:tr>
              <a:tr h="1440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dopamine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motivation, focus issues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protein, iron, B6</a:t>
                      </a:r>
                      <a:endParaRPr/>
                    </a:p>
                  </a:txBody>
                  <a:tcPr marT="12700" marB="12700" marR="12700" marL="12700" anchor="ctr"/>
                </a:tc>
              </a:tr>
              <a:tr h="9296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dopamine turnover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Anxiety, restlessness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Chronic stress</a:t>
                      </a:r>
                      <a:endParaRPr/>
                    </a:p>
                  </a:txBody>
                  <a:tcPr marT="12700" marB="12700" marR="12700" marL="12700" anchor="ctr"/>
                </a:tc>
              </a:tr>
              <a:tr h="9296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serotonin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Mood instability, cravings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Poor gut health, low tryptophan</a:t>
                      </a:r>
                      <a:endParaRPr/>
                    </a:p>
                  </a:txBody>
                  <a:tcPr marT="12700" marB="12700" marR="12700" marL="12700" anchor="ctr"/>
                </a:tc>
              </a:tr>
              <a:tr h="1440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glutamate / low GABA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Anxiety, insomnia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Magnesium deficiency, inflammation</a:t>
                      </a:r>
                      <a:endParaRPr/>
                    </a:p>
                  </a:txBody>
                  <a:tcPr marT="12700" marB="12700" marR="12700" marL="12700" anchor="ct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39"/>
          <p:cNvSpPr/>
          <p:nvPr/>
        </p:nvSpPr>
        <p:spPr>
          <a:xfrm rot="10800000">
            <a:off x="-147844" y="-4656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3" name="Google Shape;443;p3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4" name="Google Shape;444;p39"/>
          <p:cNvSpPr txBox="1"/>
          <p:nvPr/>
        </p:nvSpPr>
        <p:spPr>
          <a:xfrm>
            <a:off x="1683651" y="1013033"/>
            <a:ext cx="16812962"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Gut-Brain Connection</a:t>
            </a:r>
            <a:endParaRPr/>
          </a:p>
        </p:txBody>
      </p:sp>
      <p:sp>
        <p:nvSpPr>
          <p:cNvPr id="445" name="Google Shape;445;p3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6" name="Google Shape;446;p39"/>
          <p:cNvSpPr txBox="1"/>
          <p:nvPr/>
        </p:nvSpPr>
        <p:spPr>
          <a:xfrm>
            <a:off x="2028872" y="4414661"/>
            <a:ext cx="11980185" cy="2981480"/>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~90% of serotonin is produced in the </a:t>
            </a:r>
            <a:r>
              <a:rPr b="1" i="0" lang="en-US" sz="3200" u="none" cap="none" strike="noStrike">
                <a:solidFill>
                  <a:srgbClr val="000000"/>
                </a:solidFill>
                <a:latin typeface="Times"/>
                <a:ea typeface="Times"/>
                <a:cs typeface="Times"/>
                <a:sym typeface="Times"/>
              </a:rPr>
              <a:t>gut</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Dysbiosis → altered neurotransmitter metabolism</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Inflammation shifts tryptophan away from serotonin toward the kynurenine pathway</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Cortisol directly alters neurotransmitter synthesis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40"/>
          <p:cNvSpPr/>
          <p:nvPr/>
        </p:nvSpPr>
        <p:spPr>
          <a:xfrm rot="10800000">
            <a:off x="-147844" y="-4656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2" name="Google Shape;452;p4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3" name="Google Shape;453;p40"/>
          <p:cNvSpPr txBox="1"/>
          <p:nvPr/>
        </p:nvSpPr>
        <p:spPr>
          <a:xfrm>
            <a:off x="1087846" y="356087"/>
            <a:ext cx="168129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Integrated Hormone–Neurotransmitter Patterns</a:t>
            </a:r>
            <a:endParaRPr/>
          </a:p>
        </p:txBody>
      </p:sp>
      <p:sp>
        <p:nvSpPr>
          <p:cNvPr id="454" name="Google Shape;454;p4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455" name="Google Shape;455;p40"/>
          <p:cNvGraphicFramePr/>
          <p:nvPr/>
        </p:nvGraphicFramePr>
        <p:xfrm>
          <a:off x="3740856" y="3805611"/>
          <a:ext cx="3000000" cy="3000000"/>
        </p:xfrm>
        <a:graphic>
          <a:graphicData uri="http://schemas.openxmlformats.org/drawingml/2006/table">
            <a:tbl>
              <a:tblPr bandRow="1">
                <a:noFill/>
                <a:tableStyleId>{FAEE6C6C-321E-4E4F-A754-BCF26006E713}</a:tableStyleId>
              </a:tblPr>
              <a:tblGrid>
                <a:gridCol w="5139325"/>
                <a:gridCol w="6751750"/>
              </a:tblGrid>
              <a:tr h="9383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Combined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Interpretation</a:t>
                      </a:r>
                      <a:endParaRPr/>
                    </a:p>
                  </a:txBody>
                  <a:tcPr marT="12700" marB="12700" marR="12700" marL="12700" anchor="ctr"/>
                </a:tc>
              </a:tr>
              <a:tr h="938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cortisol + low serotonin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Stress-driven mood symptoms</a:t>
                      </a:r>
                      <a:endParaRPr/>
                    </a:p>
                  </a:txBody>
                  <a:tcPr marT="12700" marB="12700" marR="12700" marL="12700" anchor="ctr"/>
                </a:tc>
              </a:tr>
              <a:tr h="938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cortisol + low dopamine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Burnout, low drive</a:t>
                      </a:r>
                      <a:endParaRPr/>
                    </a:p>
                  </a:txBody>
                  <a:tcPr marT="12700" marB="12700" marR="12700" marL="12700" anchor="ctr"/>
                </a:tc>
              </a:tr>
              <a:tr h="1454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Estrogen dominance + anxiety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detox + neurotransmitter imbalance</a:t>
                      </a:r>
                      <a:endParaRPr/>
                    </a:p>
                  </a:txBody>
                  <a:tcPr marT="12700" marB="12700" marR="12700" marL="12700" anchor="ctr"/>
                </a:tc>
              </a:tr>
              <a:tr h="1454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Insulin resistance + low dopamine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Reward signaling disruption</a:t>
                      </a:r>
                      <a:endParaRPr/>
                    </a:p>
                  </a:txBody>
                  <a:tcPr marT="12700" marB="12700" marR="12700" marL="12700"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4"/>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 name="Google Shape;86;p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 name="Google Shape;87;p4"/>
          <p:cNvSpPr txBox="1"/>
          <p:nvPr/>
        </p:nvSpPr>
        <p:spPr>
          <a:xfrm>
            <a:off x="1024717" y="1067916"/>
            <a:ext cx="16812962" cy="11202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Conventional vs Functional Ranges</a:t>
            </a:r>
            <a:endParaRPr/>
          </a:p>
        </p:txBody>
      </p:sp>
      <p:sp>
        <p:nvSpPr>
          <p:cNvPr id="88" name="Google Shape;88;p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89" name="Google Shape;89;p4"/>
          <p:cNvGraphicFramePr/>
          <p:nvPr/>
        </p:nvGraphicFramePr>
        <p:xfrm>
          <a:off x="2766615" y="3706267"/>
          <a:ext cx="3000000" cy="3000000"/>
        </p:xfrm>
        <a:graphic>
          <a:graphicData uri="http://schemas.openxmlformats.org/drawingml/2006/table">
            <a:tbl>
              <a:tblPr bandRow="1">
                <a:noFill/>
                <a:tableStyleId>{FAEE6C6C-321E-4E4F-A754-BCF26006E713}</a:tableStyleId>
              </a:tblPr>
              <a:tblGrid>
                <a:gridCol w="3270575"/>
                <a:gridCol w="5281575"/>
                <a:gridCol w="4777025"/>
              </a:tblGrid>
              <a:tr h="11802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Aspect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Conventional Reference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 Optimal Range</a:t>
                      </a:r>
                      <a:endParaRPr/>
                    </a:p>
                  </a:txBody>
                  <a:tcPr marT="12700" marB="12700" marR="12700" marL="12700" anchor="ctr"/>
                </a:tc>
              </a:tr>
              <a:tr h="761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Purpose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Identify disease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Optimize physiology</a:t>
                      </a:r>
                      <a:endParaRPr/>
                    </a:p>
                  </a:txBody>
                  <a:tcPr marT="12700" marB="12700" marR="12700" marL="12700" anchor="ctr"/>
                </a:tc>
              </a:tr>
              <a:tr h="761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Range Width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Broad (population-based)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Narrow (physiology-based)</a:t>
                      </a:r>
                      <a:endParaRPr/>
                    </a:p>
                  </a:txBody>
                  <a:tcPr marT="12700" marB="12700" marR="12700" marL="12700" anchor="ctr"/>
                </a:tc>
              </a:tr>
              <a:tr h="761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Sensitivity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for early dysfunction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for early imbalance</a:t>
                      </a:r>
                      <a:endParaRPr/>
                    </a:p>
                  </a:txBody>
                  <a:tcPr marT="12700" marB="12700" marR="12700" marL="12700" anchor="ctr"/>
                </a:tc>
              </a:tr>
              <a:tr h="1180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Nutrition Relevance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Limited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a:t>
                      </a:r>
                      <a:endParaRPr/>
                    </a:p>
                  </a:txBody>
                  <a:tcPr marT="12700" marB="12700" marR="12700" marL="12700" anchor="ctr"/>
                </a:tc>
              </a:tr>
              <a:tr h="11802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Intervention Timing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Late-stage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Preventive &amp; therapeutic</a:t>
                      </a:r>
                      <a:endParaRPr/>
                    </a:p>
                  </a:txBody>
                  <a:tcPr marT="12700" marB="12700" marR="12700" marL="12700" anchor="ct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41"/>
          <p:cNvSpPr/>
          <p:nvPr/>
        </p:nvSpPr>
        <p:spPr>
          <a:xfrm rot="10800000">
            <a:off x="-147844" y="-4656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1" name="Google Shape;461;p4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2" name="Google Shape;462;p41"/>
          <p:cNvSpPr txBox="1"/>
          <p:nvPr/>
        </p:nvSpPr>
        <p:spPr>
          <a:xfrm>
            <a:off x="1025478" y="1066456"/>
            <a:ext cx="16812962"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Functional Interpretation Framework</a:t>
            </a:r>
            <a:endParaRPr/>
          </a:p>
        </p:txBody>
      </p:sp>
      <p:sp>
        <p:nvSpPr>
          <p:cNvPr id="463" name="Google Shape;463;p4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4" name="Google Shape;464;p41"/>
          <p:cNvSpPr txBox="1"/>
          <p:nvPr/>
        </p:nvSpPr>
        <p:spPr>
          <a:xfrm>
            <a:off x="1448832" y="4085271"/>
            <a:ext cx="8502702" cy="5171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Step 1:</a:t>
            </a:r>
            <a:r>
              <a:rPr b="0" i="0" lang="en-US" sz="2800" u="none" cap="none" strike="noStrike">
                <a:solidFill>
                  <a:srgbClr val="000000"/>
                </a:solidFill>
                <a:latin typeface="Times"/>
                <a:ea typeface="Times"/>
                <a:cs typeface="Times"/>
                <a:sym typeface="Times"/>
              </a:rPr>
              <a:t> Identify symptom clusters</a:t>
            </a:r>
            <a:br>
              <a:rPr b="0" i="0" lang="en-US" sz="2800" u="none" cap="none" strike="noStrike">
                <a:solidFill>
                  <a:srgbClr val="000000"/>
                </a:solidFill>
                <a:latin typeface="Times"/>
                <a:ea typeface="Times"/>
                <a:cs typeface="Times"/>
                <a:sym typeface="Times"/>
              </a:rPr>
            </a:br>
            <a:r>
              <a:rPr b="1" i="0" lang="en-US" sz="2800" u="none" cap="none" strike="noStrike">
                <a:solidFill>
                  <a:srgbClr val="000000"/>
                </a:solidFill>
                <a:latin typeface="Times"/>
                <a:ea typeface="Times"/>
                <a:cs typeface="Times"/>
                <a:sym typeface="Times"/>
              </a:rPr>
              <a:t>Step 2:</a:t>
            </a:r>
            <a:r>
              <a:rPr b="0" i="0" lang="en-US" sz="2800" u="none" cap="none" strike="noStrike">
                <a:solidFill>
                  <a:srgbClr val="000000"/>
                </a:solidFill>
                <a:latin typeface="Times"/>
                <a:ea typeface="Times"/>
                <a:cs typeface="Times"/>
                <a:sym typeface="Times"/>
              </a:rPr>
              <a:t> Evaluate hormone rhythms (not single values)</a:t>
            </a:r>
            <a:br>
              <a:rPr b="0" i="0" lang="en-US" sz="2800" u="none" cap="none" strike="noStrike">
                <a:solidFill>
                  <a:srgbClr val="000000"/>
                </a:solidFill>
                <a:latin typeface="Times"/>
                <a:ea typeface="Times"/>
                <a:cs typeface="Times"/>
                <a:sym typeface="Times"/>
              </a:rPr>
            </a:br>
            <a:r>
              <a:rPr b="1" i="0" lang="en-US" sz="2800" u="none" cap="none" strike="noStrike">
                <a:solidFill>
                  <a:srgbClr val="000000"/>
                </a:solidFill>
                <a:latin typeface="Times"/>
                <a:ea typeface="Times"/>
                <a:cs typeface="Times"/>
                <a:sym typeface="Times"/>
              </a:rPr>
              <a:t>Step 3:</a:t>
            </a:r>
            <a:r>
              <a:rPr b="0" i="0" lang="en-US" sz="2800" u="none" cap="none" strike="noStrike">
                <a:solidFill>
                  <a:srgbClr val="000000"/>
                </a:solidFill>
                <a:latin typeface="Times"/>
                <a:ea typeface="Times"/>
                <a:cs typeface="Times"/>
                <a:sym typeface="Times"/>
              </a:rPr>
              <a:t> Assess neurotransmitter trends</a:t>
            </a:r>
            <a:br>
              <a:rPr b="0" i="0" lang="en-US" sz="2800" u="none" cap="none" strike="noStrike">
                <a:solidFill>
                  <a:srgbClr val="000000"/>
                </a:solidFill>
                <a:latin typeface="Times"/>
                <a:ea typeface="Times"/>
                <a:cs typeface="Times"/>
                <a:sym typeface="Times"/>
              </a:rPr>
            </a:br>
            <a:r>
              <a:rPr b="1" i="0" lang="en-US" sz="2800" u="none" cap="none" strike="noStrike">
                <a:solidFill>
                  <a:srgbClr val="000000"/>
                </a:solidFill>
                <a:latin typeface="Times"/>
                <a:ea typeface="Times"/>
                <a:cs typeface="Times"/>
                <a:sym typeface="Times"/>
              </a:rPr>
              <a:t>Step 4:</a:t>
            </a:r>
            <a:r>
              <a:rPr b="0" i="0" lang="en-US" sz="2800" u="none" cap="none" strike="noStrike">
                <a:solidFill>
                  <a:srgbClr val="000000"/>
                </a:solidFill>
                <a:latin typeface="Times"/>
                <a:ea typeface="Times"/>
                <a:cs typeface="Times"/>
                <a:sym typeface="Times"/>
              </a:rPr>
              <a:t> Identify upstream drivers</a:t>
            </a:r>
            <a:endParaRPr/>
          </a:p>
          <a:p>
            <a:pPr indent="-317500" lvl="2" marL="7366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Diet quality &amp; timing</a:t>
            </a:r>
            <a:endParaRPr/>
          </a:p>
          <a:p>
            <a:pPr indent="-317500" lvl="2" marL="7366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Protein &amp; micronutrient sufficiency</a:t>
            </a:r>
            <a:endParaRPr/>
          </a:p>
          <a:p>
            <a:pPr indent="-317500" lvl="2" marL="7366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Gut integrity</a:t>
            </a:r>
            <a:endParaRPr/>
          </a:p>
          <a:p>
            <a:pPr indent="-317500" lvl="2" marL="7366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Stress perception &amp; sleep</a:t>
            </a:r>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Step 5:</a:t>
            </a:r>
            <a:r>
              <a:rPr b="0" i="0" lang="en-US" sz="2800" u="none" cap="none" strike="noStrike">
                <a:solidFill>
                  <a:srgbClr val="000000"/>
                </a:solidFill>
                <a:latin typeface="Times"/>
                <a:ea typeface="Times"/>
                <a:cs typeface="Times"/>
                <a:sym typeface="Times"/>
              </a:rPr>
              <a:t> Match findings to nutrition-lifestyle strategies</a:t>
            </a:r>
            <a:br>
              <a:rPr b="0" i="0" lang="en-US" sz="2800" u="none" cap="none" strike="noStrike">
                <a:solidFill>
                  <a:srgbClr val="000000"/>
                </a:solidFill>
                <a:latin typeface="Times"/>
                <a:ea typeface="Times"/>
                <a:cs typeface="Times"/>
                <a:sym typeface="Times"/>
              </a:rPr>
            </a:br>
            <a:r>
              <a:rPr b="1" i="0" lang="en-US" sz="2800" u="none" cap="none" strike="noStrike">
                <a:solidFill>
                  <a:srgbClr val="000000"/>
                </a:solidFill>
                <a:latin typeface="Times"/>
                <a:ea typeface="Times"/>
                <a:cs typeface="Times"/>
                <a:sym typeface="Times"/>
              </a:rPr>
              <a:t>Step 6:</a:t>
            </a:r>
            <a:r>
              <a:rPr b="0" i="0" lang="en-US" sz="2800" u="none" cap="none" strike="noStrike">
                <a:solidFill>
                  <a:srgbClr val="000000"/>
                </a:solidFill>
                <a:latin typeface="Times"/>
                <a:ea typeface="Times"/>
                <a:cs typeface="Times"/>
                <a:sym typeface="Times"/>
              </a:rPr>
              <a:t> Refer if pathology suspected</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42"/>
          <p:cNvSpPr/>
          <p:nvPr/>
        </p:nvSpPr>
        <p:spPr>
          <a:xfrm rot="10800000">
            <a:off x="-147844" y="-465684"/>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0" name="Google Shape;470;p4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1" name="Google Shape;471;p42"/>
          <p:cNvSpPr txBox="1"/>
          <p:nvPr/>
        </p:nvSpPr>
        <p:spPr>
          <a:xfrm>
            <a:off x="1147362" y="488607"/>
            <a:ext cx="16812962"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Red Flags Requiring Medical Referral</a:t>
            </a:r>
            <a:endParaRPr/>
          </a:p>
        </p:txBody>
      </p:sp>
      <p:sp>
        <p:nvSpPr>
          <p:cNvPr id="472" name="Google Shape;472;p4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3" name="Google Shape;473;p42"/>
          <p:cNvSpPr txBox="1"/>
          <p:nvPr/>
        </p:nvSpPr>
        <p:spPr>
          <a:xfrm>
            <a:off x="1448832" y="4085273"/>
            <a:ext cx="8502702" cy="31140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Extremely low or high hormone values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Rapid hormonal changes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Suicidal ideation or severe mood disturbance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Suspected endocrine or neurologic disease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Persistent symptoms despite intervention</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43"/>
          <p:cNvSpPr/>
          <p:nvPr/>
        </p:nvSpPr>
        <p:spPr>
          <a:xfrm rot="10800000">
            <a:off x="-4" y="-368177"/>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9" name="Google Shape;479;p43"/>
          <p:cNvSpPr txBox="1"/>
          <p:nvPr/>
        </p:nvSpPr>
        <p:spPr>
          <a:xfrm>
            <a:off x="1317997" y="981464"/>
            <a:ext cx="16812966"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Summary Table</a:t>
            </a:r>
            <a:endParaRPr/>
          </a:p>
        </p:txBody>
      </p:sp>
      <p:sp>
        <p:nvSpPr>
          <p:cNvPr id="480" name="Google Shape;480;p4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481" name="Google Shape;481;p43"/>
          <p:cNvGraphicFramePr/>
          <p:nvPr/>
        </p:nvGraphicFramePr>
        <p:xfrm>
          <a:off x="343505" y="91944"/>
          <a:ext cx="3000000" cy="3000000"/>
        </p:xfrm>
        <a:graphic>
          <a:graphicData uri="http://schemas.openxmlformats.org/drawingml/2006/table">
            <a:tbl>
              <a:tblPr bandRow="1">
                <a:noFill/>
                <a:tableStyleId>{FAEE6C6C-321E-4E4F-A754-BCF26006E713}</a:tableStyleId>
              </a:tblPr>
              <a:tblGrid>
                <a:gridCol w="2227675"/>
                <a:gridCol w="2339800"/>
                <a:gridCol w="2614800"/>
                <a:gridCol w="2331275"/>
                <a:gridCol w="2526075"/>
                <a:gridCol w="3353200"/>
                <a:gridCol w="2208150"/>
              </a:tblGrid>
              <a:tr h="5162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System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Lab Marker /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Functional Imbalance Indicated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Common 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Likely Contributing Factors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Nutrition &amp; Lifestyle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Referral Red Flags</a:t>
                      </a:r>
                      <a:endParaRPr/>
                    </a:p>
                  </a:txBody>
                  <a:tcPr marT="12700" marB="12700" marR="12700" marL="12700" anchor="ctr"/>
                </a:tc>
              </a:tr>
              <a:tr h="516200">
                <a:tc>
                  <a:txBody>
                    <a:bodyPr/>
                    <a:lstStyle/>
                    <a:p>
                      <a:pPr indent="0" lvl="0" marL="0" marR="0" rtl="0" algn="l">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Adrenal (HPA Axis)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AM cortisol</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Poor circadian activation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Morning fatigue, low energy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Chronic stress, poor sleep timing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Protein at breakfast, morning light exposure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Hypotension, dizziness</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High PM cortisol</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Impaired cortisol shut-off</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Insomnia, anxiety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Late caffeine, evening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 stimulants, magnesium-rich foods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Severe sleep disruption</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Flattened cortisol curve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HPA dysregulation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Burnout, apathy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Prolonged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Regular meals, gentle movement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Suspected adrenal pathology</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DHEA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anabolic reserve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Poor recovery, low motivation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Aging, chronic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Adequate protein, zinc</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Very low levels</a:t>
                      </a:r>
                      <a:endParaRPr/>
                    </a:p>
                  </a:txBody>
                  <a:tcPr marT="12700" marB="12700" marR="12700" marL="12700" anchor="ctr"/>
                </a:tc>
              </a:tr>
              <a:tr h="516200">
                <a:tc>
                  <a:txBody>
                    <a:bodyPr/>
                    <a:lstStyle/>
                    <a:p>
                      <a:pPr indent="0" lvl="0" marL="0" marR="0" rtl="0" algn="l">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Thyroid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TSH &gt;2.0 mIU/L</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Reduced signaling efficiency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Cold intolerance, fatigue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Stress, low iodine/selenium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Thyroid-supportive nutrients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Rapid lab changes</a:t>
                      </a:r>
                      <a:endParaRPr/>
                    </a:p>
                  </a:txBody>
                  <a:tcPr marT="12700" marB="12700" marR="12700" marL="12700" anchor="ctr"/>
                </a:tc>
              </a:tr>
              <a:tr h="52595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Normal TSH + low FT3</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Poor T4→T3 conversion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Brain fog, low metabolism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Inflammation, caloric restriction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Selenium, iron sufficiency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Suspected hypothyroidism</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Elevated reverse T3</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Metabolic downregulation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Fatigue, weight resistance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Chronic stress, illness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Stress reduction priority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Progressive symptoms</a:t>
                      </a:r>
                      <a:endParaRPr/>
                    </a:p>
                  </a:txBody>
                  <a:tcPr marT="12700" marB="12700" marR="12700" marL="12700" anchor="ctr"/>
                </a:tc>
              </a:tr>
              <a:tr h="749325">
                <a:tc>
                  <a:txBody>
                    <a:bodyPr/>
                    <a:lstStyle/>
                    <a:p>
                      <a:pPr indent="0" lvl="0" marL="0" marR="0" rtl="0" algn="l">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Sex Hormones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Estrogen dominance (relative)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Impaired hormone clearance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PMS, breast tenderness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Poor detox,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Fiber, cruciferous vegetables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Abnormal bleeding</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progesterone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Inadequate luteal support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Anxiety, insomnia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Stress, nutrient depletion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 B6, sleep hygiene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Severe mood symptoms</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testosterone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Reduced anabolic tone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muscle, fatigue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Aging, insulin resistance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Protein, resistance training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Markedly low levels</a:t>
                      </a:r>
                      <a:endParaRPr/>
                    </a:p>
                  </a:txBody>
                  <a:tcPr marT="12700" marB="12700" marR="12700" marL="12700" anchor="ctr"/>
                </a:tc>
              </a:tr>
              <a:tr h="516200">
                <a:tc>
                  <a:txBody>
                    <a:bodyPr/>
                    <a:lstStyle/>
                    <a:p>
                      <a:pPr indent="0" lvl="0" marL="0" marR="0" rtl="0" algn="l">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Neurotransmitters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dopamine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Reduced reward signaling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motivation, focus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protein, iron deficiency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Tyrosine-rich foods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Depression</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High dopamine turnover</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Stress overactivation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Anxiety, restlessness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Chronic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Stress modulation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Panic symptoms</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serotonin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Mood instability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Cravings, low mood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Gut dysbiosis, inflammation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Gut support, tryptophan foods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Severe depression</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High glutamate / low GABA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Excitatory dominance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Anxiety, insomnia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 deficiency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 relaxation practices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Neurologic symptoms</a:t>
                      </a:r>
                      <a:endParaRPr/>
                    </a:p>
                  </a:txBody>
                  <a:tcPr marT="12700" marB="12700" marR="12700" marL="12700" anchor="ctr"/>
                </a:tc>
              </a:tr>
              <a:tr h="516200">
                <a:tc>
                  <a:txBody>
                    <a:bodyPr/>
                    <a:lstStyle/>
                    <a:p>
                      <a:pPr indent="0" lvl="0" marL="0" marR="0" rtl="0" algn="l">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Integrated Patterns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High cortisol + low serotonin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Stress-driven mood imbalance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Anxiety, poor sleep</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HPA-gut disruption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Stress-first intervention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Psychiatric referral</a:t>
                      </a:r>
                      <a:endParaRPr/>
                    </a:p>
                  </a:txBody>
                  <a:tcPr marT="12700" marB="12700" marR="12700" marL="12700" anchor="ctr"/>
                </a:tc>
              </a:tr>
              <a:tr h="516200">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 cortisol + low dopamine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Burnout pattern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Apathy, fatigue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Prolonged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Gentle reactivation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Persistent fatigue</a:t>
                      </a:r>
                      <a:endParaRPr/>
                    </a:p>
                  </a:txBody>
                  <a:tcPr marT="12700" marB="12700" marR="12700" marL="12700" anchor="ctr"/>
                </a:tc>
              </a:tr>
              <a:tr h="749325">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Estrogen dominance + anxiety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Hormone–neuro overlap</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Mood swings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Impaired detox</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Fiber, antioxidants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Gynecologic symptoms</a:t>
                      </a:r>
                      <a:endParaRPr/>
                    </a:p>
                  </a:txBody>
                  <a:tcPr marT="12700" marB="12700" marR="12700" marL="12700" anchor="ct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44"/>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87" name="Google Shape;487;p4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88" name="Google Shape;488;p44"/>
          <p:cNvSpPr txBox="1"/>
          <p:nvPr/>
        </p:nvSpPr>
        <p:spPr>
          <a:xfrm>
            <a:off x="1147362" y="476920"/>
            <a:ext cx="16812962"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0433FF"/>
              </a:buClr>
              <a:buSzPts val="7100"/>
              <a:buFont typeface="Poppins"/>
              <a:buNone/>
            </a:pPr>
            <a:r>
              <a:rPr b="0" i="0" lang="en-US" sz="7100" u="none" cap="none" strike="noStrike">
                <a:solidFill>
                  <a:srgbClr val="0433FF"/>
                </a:solidFill>
                <a:latin typeface="Poppins"/>
                <a:ea typeface="Poppins"/>
                <a:cs typeface="Poppins"/>
                <a:sym typeface="Poppins"/>
              </a:rPr>
              <a:t>Assessment of Single-Nucleotide Polymorphisms (SNPs)</a:t>
            </a:r>
            <a:endParaRPr/>
          </a:p>
        </p:txBody>
      </p:sp>
      <p:sp>
        <p:nvSpPr>
          <p:cNvPr id="489" name="Google Shape;489;p4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0" name="Google Shape;490;p44"/>
          <p:cNvSpPr txBox="1"/>
          <p:nvPr/>
        </p:nvSpPr>
        <p:spPr>
          <a:xfrm>
            <a:off x="1095472" y="3651127"/>
            <a:ext cx="12574970" cy="5527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Purpose of SNP Assessment (Functional Nutrition Context)</a:t>
            </a:r>
            <a:endParaRPr/>
          </a:p>
          <a:p>
            <a:pPr indent="0" lvl="0" marL="0" marR="0" rtl="0" algn="l">
              <a:lnSpc>
                <a:spcPct val="100000"/>
              </a:lnSpc>
              <a:spcBef>
                <a:spcPts val="120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SNP testing is used to:</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Identify </a:t>
            </a:r>
            <a:r>
              <a:rPr b="1" i="0" lang="en-US" sz="2800" u="none" cap="none" strike="noStrike">
                <a:solidFill>
                  <a:srgbClr val="000000"/>
                </a:solidFill>
                <a:latin typeface="Times"/>
                <a:ea typeface="Times"/>
                <a:cs typeface="Times"/>
                <a:sym typeface="Times"/>
              </a:rPr>
              <a:t>genetic tendencies</a:t>
            </a:r>
            <a:r>
              <a:rPr b="0" i="0" lang="en-US" sz="2800" u="none" cap="none" strike="noStrike">
                <a:solidFill>
                  <a:srgbClr val="000000"/>
                </a:solidFill>
                <a:latin typeface="Times"/>
                <a:ea typeface="Times"/>
                <a:cs typeface="Times"/>
                <a:sym typeface="Times"/>
              </a:rPr>
              <a:t> that influence nutrient needs and metabolism</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Explain </a:t>
            </a:r>
            <a:r>
              <a:rPr b="1" i="0" lang="en-US" sz="2800" u="none" cap="none" strike="noStrike">
                <a:solidFill>
                  <a:srgbClr val="000000"/>
                </a:solidFill>
                <a:latin typeface="Times"/>
                <a:ea typeface="Times"/>
                <a:cs typeface="Times"/>
                <a:sym typeface="Times"/>
              </a:rPr>
              <a:t>variability in response</a:t>
            </a:r>
            <a:r>
              <a:rPr b="0" i="0" lang="en-US" sz="2800" u="none" cap="none" strike="noStrike">
                <a:solidFill>
                  <a:srgbClr val="000000"/>
                </a:solidFill>
                <a:latin typeface="Times"/>
                <a:ea typeface="Times"/>
                <a:cs typeface="Times"/>
                <a:sym typeface="Times"/>
              </a:rPr>
              <a:t> to diet, supplements, stress, and toxins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Support </a:t>
            </a:r>
            <a:r>
              <a:rPr b="1" i="0" lang="en-US" sz="2800" u="none" cap="none" strike="noStrike">
                <a:solidFill>
                  <a:srgbClr val="000000"/>
                </a:solidFill>
                <a:latin typeface="Times"/>
                <a:ea typeface="Times"/>
                <a:cs typeface="Times"/>
                <a:sym typeface="Times"/>
              </a:rPr>
              <a:t>personalized nutrition and lifestyle strategies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Guide </a:t>
            </a:r>
            <a:r>
              <a:rPr b="1" i="0" lang="en-US" sz="2800" u="none" cap="none" strike="noStrike">
                <a:solidFill>
                  <a:srgbClr val="000000"/>
                </a:solidFill>
                <a:latin typeface="Times"/>
                <a:ea typeface="Times"/>
                <a:cs typeface="Times"/>
                <a:sym typeface="Times"/>
              </a:rPr>
              <a:t>preventive care</a:t>
            </a:r>
            <a:r>
              <a:rPr b="0" i="0" lang="en-US" sz="2800" u="none" cap="none" strike="noStrike">
                <a:solidFill>
                  <a:srgbClr val="000000"/>
                </a:solidFill>
                <a:latin typeface="Times"/>
                <a:ea typeface="Times"/>
                <a:cs typeface="Times"/>
                <a:sym typeface="Times"/>
              </a:rPr>
              <a:t>, not diagnosis or disease prediction</a:t>
            </a:r>
            <a:endParaRPr/>
          </a:p>
          <a:p>
            <a:pPr indent="0" lvl="0" marL="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CNS Principle:</a:t>
            </a:r>
            <a:br>
              <a:rPr b="1" i="0" lang="en-US" sz="2800" u="none" cap="none" strike="noStrike">
                <a:solidFill>
                  <a:srgbClr val="000000"/>
                </a:solidFill>
                <a:latin typeface="Times"/>
                <a:ea typeface="Times"/>
                <a:cs typeface="Times"/>
                <a:sym typeface="Times"/>
              </a:rPr>
            </a:br>
            <a:r>
              <a:rPr b="1" i="0" lang="en-US" sz="2800" u="none" cap="none" strike="noStrike">
                <a:solidFill>
                  <a:srgbClr val="000000"/>
                </a:solidFill>
                <a:latin typeface="Times"/>
                <a:ea typeface="Times"/>
                <a:cs typeface="Times"/>
                <a:sym typeface="Times"/>
              </a:rPr>
              <a:t>SNPs indicate risk or tendency—not destiny.</a:t>
            </a:r>
            <a:r>
              <a:rPr b="0" i="0" lang="en-US" sz="2800" u="none" cap="none" strike="noStrike">
                <a:solidFill>
                  <a:srgbClr val="000000"/>
                </a:solidFill>
                <a:latin typeface="Times"/>
                <a:ea typeface="Times"/>
                <a:cs typeface="Times"/>
                <a:sym typeface="Times"/>
              </a:rPr>
              <a:t> Expression is modified by diet, lifestyle, stress, environment, and epigenetics.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45"/>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6" name="Google Shape;496;p4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7" name="Google Shape;497;p45"/>
          <p:cNvSpPr txBox="1"/>
          <p:nvPr/>
        </p:nvSpPr>
        <p:spPr>
          <a:xfrm>
            <a:off x="1147362" y="476919"/>
            <a:ext cx="16812962" cy="2302239"/>
          </a:xfrm>
          <a:prstGeom prst="rect">
            <a:avLst/>
          </a:prstGeom>
          <a:noFill/>
          <a:ln>
            <a:noFill/>
          </a:ln>
        </p:spPr>
        <p:txBody>
          <a:bodyPr anchorCtr="0" anchor="t" bIns="0" lIns="0" spcFirstLastPara="1" rIns="0" wrap="square" tIns="0">
            <a:spAutoFit/>
          </a:bodyPr>
          <a:lstStyle/>
          <a:p>
            <a:pPr indent="0" lvl="0" marL="0" marR="0" rtl="0" algn="l">
              <a:lnSpc>
                <a:spcPct val="119736"/>
              </a:lnSpc>
              <a:spcBef>
                <a:spcPts val="0"/>
              </a:spcBef>
              <a:spcAft>
                <a:spcPts val="0"/>
              </a:spcAft>
              <a:buClr>
                <a:srgbClr val="FFFFFF"/>
              </a:buClr>
              <a:buSzPts val="7600"/>
              <a:buFont typeface="Poppins"/>
              <a:buNone/>
            </a:pPr>
            <a:r>
              <a:rPr b="0" i="0" lang="en-US" sz="7600" u="none" cap="none" strike="noStrike">
                <a:solidFill>
                  <a:srgbClr val="FFFFFF"/>
                </a:solidFill>
                <a:latin typeface="Poppins"/>
                <a:ea typeface="Poppins"/>
                <a:cs typeface="Poppins"/>
                <a:sym typeface="Poppins"/>
              </a:rPr>
              <a:t>How SNPs Are Interpreted in Practice </a:t>
            </a:r>
            <a:endParaRPr/>
          </a:p>
        </p:txBody>
      </p:sp>
      <p:sp>
        <p:nvSpPr>
          <p:cNvPr id="498" name="Google Shape;498;p4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9" name="Google Shape;499;p45"/>
          <p:cNvSpPr txBox="1"/>
          <p:nvPr/>
        </p:nvSpPr>
        <p:spPr>
          <a:xfrm>
            <a:off x="1282771" y="3478384"/>
            <a:ext cx="7797535" cy="6524483"/>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600"/>
              <a:buFont typeface="Times"/>
              <a:buNone/>
            </a:pPr>
            <a:r>
              <a:rPr b="1" i="0" lang="en-US" sz="2600" u="none" cap="none" strike="noStrike">
                <a:solidFill>
                  <a:srgbClr val="000000"/>
                </a:solidFill>
                <a:latin typeface="Times"/>
                <a:ea typeface="Times"/>
                <a:cs typeface="Times"/>
                <a:sym typeface="Times"/>
              </a:rPr>
              <a:t>Homozygous variants</a:t>
            </a:r>
            <a:r>
              <a:rPr b="0" i="0" lang="en-US" sz="2600" u="none" cap="none" strike="noStrike">
                <a:solidFill>
                  <a:srgbClr val="000000"/>
                </a:solidFill>
                <a:latin typeface="Times"/>
                <a:ea typeface="Times"/>
                <a:cs typeface="Times"/>
                <a:sym typeface="Times"/>
              </a:rPr>
              <a:t> → greater functional impact</a:t>
            </a:r>
            <a:endParaRPr/>
          </a:p>
          <a:p>
            <a:pPr indent="0" lvl="0" marL="0" marR="0" rtl="0" algn="l">
              <a:lnSpc>
                <a:spcPct val="100000"/>
              </a:lnSpc>
              <a:spcBef>
                <a:spcPts val="1200"/>
              </a:spcBef>
              <a:spcAft>
                <a:spcPts val="0"/>
              </a:spcAft>
              <a:buClr>
                <a:srgbClr val="000000"/>
              </a:buClr>
              <a:buSzPts val="2600"/>
              <a:buFont typeface="Times"/>
              <a:buNone/>
            </a:pPr>
            <a:r>
              <a:rPr b="1" i="0" lang="en-US" sz="2600" u="none" cap="none" strike="noStrike">
                <a:solidFill>
                  <a:srgbClr val="000000"/>
                </a:solidFill>
                <a:latin typeface="Times"/>
                <a:ea typeface="Times"/>
                <a:cs typeface="Times"/>
                <a:sym typeface="Times"/>
              </a:rPr>
              <a:t>Heterozygous variants</a:t>
            </a:r>
            <a:r>
              <a:rPr b="0" i="0" lang="en-US" sz="2600" u="none" cap="none" strike="noStrike">
                <a:solidFill>
                  <a:srgbClr val="000000"/>
                </a:solidFill>
                <a:latin typeface="Times"/>
                <a:ea typeface="Times"/>
                <a:cs typeface="Times"/>
                <a:sym typeface="Times"/>
              </a:rPr>
              <a:t> → partial impact</a:t>
            </a:r>
            <a:endParaRPr/>
          </a:p>
          <a:p>
            <a:pPr indent="0" lvl="0" marL="0" marR="0" rtl="0" algn="l">
              <a:lnSpc>
                <a:spcPct val="100000"/>
              </a:lnSpc>
              <a:spcBef>
                <a:spcPts val="1200"/>
              </a:spcBef>
              <a:spcAft>
                <a:spcPts val="0"/>
              </a:spcAft>
              <a:buClr>
                <a:srgbClr val="000000"/>
              </a:buClr>
              <a:buSzPts val="2600"/>
              <a:buFont typeface="Times"/>
              <a:buNone/>
            </a:pPr>
            <a:r>
              <a:rPr b="0" i="0" lang="en-US" sz="2600" u="none" cap="none" strike="noStrike">
                <a:solidFill>
                  <a:srgbClr val="000000"/>
                </a:solidFill>
                <a:latin typeface="Times"/>
                <a:ea typeface="Times"/>
                <a:cs typeface="Times"/>
                <a:sym typeface="Times"/>
              </a:rPr>
              <a:t>Interpretation focuses on:</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Nutrient cofactors</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Pathway efficiency</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Environmental and lifestyle modifiers</a:t>
            </a:r>
            <a:endParaRPr/>
          </a:p>
          <a:p>
            <a:pPr indent="0" lvl="0" marL="0" marR="0" rtl="0" algn="l">
              <a:lnSpc>
                <a:spcPct val="100000"/>
              </a:lnSpc>
              <a:spcBef>
                <a:spcPts val="1200"/>
              </a:spcBef>
              <a:spcAft>
                <a:spcPts val="0"/>
              </a:spcAft>
              <a:buClr>
                <a:srgbClr val="000000"/>
              </a:buClr>
              <a:buSzPts val="2600"/>
              <a:buFont typeface="Times"/>
              <a:buNone/>
            </a:pPr>
            <a:r>
              <a:rPr b="0" i="0" lang="en-US" sz="2600" u="none" cap="none" strike="noStrike">
                <a:solidFill>
                  <a:srgbClr val="000000"/>
                </a:solidFill>
                <a:latin typeface="Times"/>
                <a:ea typeface="Times"/>
                <a:cs typeface="Times"/>
                <a:sym typeface="Times"/>
              </a:rPr>
              <a:t>SNPs are </a:t>
            </a:r>
            <a:r>
              <a:rPr b="1" i="0" lang="en-US" sz="2600" u="none" cap="none" strike="noStrike">
                <a:solidFill>
                  <a:srgbClr val="000000"/>
                </a:solidFill>
                <a:latin typeface="Times"/>
                <a:ea typeface="Times"/>
                <a:cs typeface="Times"/>
                <a:sym typeface="Times"/>
              </a:rPr>
              <a:t>never interpreted in isolation</a:t>
            </a:r>
            <a:r>
              <a:rPr b="0" i="0" lang="en-US" sz="2600" u="none" cap="none" strike="noStrike">
                <a:solidFill>
                  <a:srgbClr val="000000"/>
                </a:solidFill>
                <a:latin typeface="Times"/>
                <a:ea typeface="Times"/>
                <a:cs typeface="Times"/>
                <a:sym typeface="Times"/>
              </a:rPr>
              <a:t>—they are combined with:</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Symptoms</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Functional labs</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Diet history</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Lifestyle factors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46"/>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5" name="Google Shape;505;p4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6" name="Google Shape;506;p46"/>
          <p:cNvSpPr txBox="1"/>
          <p:nvPr/>
        </p:nvSpPr>
        <p:spPr>
          <a:xfrm>
            <a:off x="1147362" y="476919"/>
            <a:ext cx="16812962" cy="2302239"/>
          </a:xfrm>
          <a:prstGeom prst="rect">
            <a:avLst/>
          </a:prstGeom>
          <a:noFill/>
          <a:ln>
            <a:noFill/>
          </a:ln>
        </p:spPr>
        <p:txBody>
          <a:bodyPr anchorCtr="0" anchor="t" bIns="0" lIns="0" spcFirstLastPara="1" rIns="0" wrap="square" tIns="0">
            <a:spAutoFit/>
          </a:bodyPr>
          <a:lstStyle/>
          <a:p>
            <a:pPr indent="0" lvl="0" marL="0" marR="0" rtl="0" algn="l">
              <a:lnSpc>
                <a:spcPct val="119736"/>
              </a:lnSpc>
              <a:spcBef>
                <a:spcPts val="0"/>
              </a:spcBef>
              <a:spcAft>
                <a:spcPts val="0"/>
              </a:spcAft>
              <a:buClr>
                <a:srgbClr val="FFFFFF"/>
              </a:buClr>
              <a:buSzPts val="7600"/>
              <a:buFont typeface="Poppins"/>
              <a:buNone/>
            </a:pPr>
            <a:r>
              <a:rPr b="0" i="0" lang="en-US" sz="7600" u="none" cap="none" strike="noStrike">
                <a:solidFill>
                  <a:srgbClr val="FFFFFF"/>
                </a:solidFill>
                <a:latin typeface="Poppins"/>
                <a:ea typeface="Poppins"/>
                <a:cs typeface="Poppins"/>
                <a:sym typeface="Poppins"/>
              </a:rPr>
              <a:t>Key Functional Pathways Commonly Assessed</a:t>
            </a:r>
            <a:endParaRPr/>
          </a:p>
        </p:txBody>
      </p:sp>
      <p:sp>
        <p:nvSpPr>
          <p:cNvPr id="507" name="Google Shape;507;p4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8" name="Google Shape;508;p46"/>
          <p:cNvSpPr txBox="1"/>
          <p:nvPr/>
        </p:nvSpPr>
        <p:spPr>
          <a:xfrm>
            <a:off x="1258394" y="4087805"/>
            <a:ext cx="7797535" cy="37490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Methylation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Detoxification (Phase I &amp; II)</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Neurotransmitter metabolism</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Inflammation &amp; oxidative stress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Lipid and glucose metabolism</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Vitamin D and mineral handling</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47"/>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4" name="Google Shape;514;p4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5" name="Google Shape;515;p47"/>
          <p:cNvSpPr txBox="1"/>
          <p:nvPr/>
        </p:nvSpPr>
        <p:spPr>
          <a:xfrm>
            <a:off x="1098606" y="399232"/>
            <a:ext cx="1681296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Summary Table: SNP Assessment for Functional Nutrition</a:t>
            </a:r>
            <a:endParaRPr/>
          </a:p>
        </p:txBody>
      </p:sp>
      <p:sp>
        <p:nvSpPr>
          <p:cNvPr id="516" name="Google Shape;516;p4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517" name="Google Shape;517;p47"/>
          <p:cNvGraphicFramePr/>
          <p:nvPr/>
        </p:nvGraphicFramePr>
        <p:xfrm>
          <a:off x="901618" y="3226798"/>
          <a:ext cx="3000000" cy="3000000"/>
        </p:xfrm>
        <a:graphic>
          <a:graphicData uri="http://schemas.openxmlformats.org/drawingml/2006/table">
            <a:tbl>
              <a:tblPr bandRow="1">
                <a:noFill/>
                <a:tableStyleId>{FAEE6C6C-321E-4E4F-A754-BCF26006E713}</a:tableStyleId>
              </a:tblPr>
              <a:tblGrid>
                <a:gridCol w="2643800"/>
                <a:gridCol w="1785650"/>
                <a:gridCol w="3343850"/>
                <a:gridCol w="3196575"/>
                <a:gridCol w="2946750"/>
                <a:gridCol w="2896325"/>
              </a:tblGrid>
              <a:tr h="674350">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Pathway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Common SNPs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Functional Impact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Possible Clinical Tendencies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Nutrition &amp; Lifestyle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Scope Notes</a:t>
                      </a:r>
                      <a:endParaRPr/>
                    </a:p>
                  </a:txBody>
                  <a:tcPr marT="12700" marB="12700" marR="12700" marL="12700" anchor="ctr"/>
                </a:tc>
              </a:tr>
              <a:tr h="67435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Methylation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MTHFR, MTR, MTRR</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Reduced methyl donor availability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Fatigue, mood issues, poor detox tolerance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Folate-rich foods, B12, B6, choline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Do not diagnose methylation disorders</a:t>
                      </a:r>
                      <a:endParaRPr/>
                    </a:p>
                  </a:txBody>
                  <a:tcPr marT="12700" marB="12700" marR="12700" marL="12700" anchor="ctr"/>
                </a:tc>
              </a:tr>
              <a:tr h="68740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Detoxification – Phase I</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CYP450 variants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Altered toxin/drug metabolism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Sensitivity to chemicals, medications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Antioxidant-rich diet, protein adequacy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Medication issues → medical referral</a:t>
                      </a:r>
                      <a:endParaRPr/>
                    </a:p>
                  </a:txBody>
                  <a:tcPr marT="12700" marB="12700" marR="12700" marL="12700" anchor="ctr"/>
                </a:tc>
              </a:tr>
              <a:tr h="67435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Detoxification – Phase II</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GST, COMT, UGT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Reduced conjugation capacity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Estrogen dominance, oxidative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Cruciferous veg, sulfur foods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Support only—no detox claims</a:t>
                      </a:r>
                      <a:endParaRPr/>
                    </a:p>
                  </a:txBody>
                  <a:tcPr marT="12700" marB="12700" marR="12700" marL="12700" anchor="ctr"/>
                </a:tc>
              </a:tr>
              <a:tr h="68740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Neurotransmitter Metabolism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COMT, MAOA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Slower or faster neurotransmitter breakdown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Anxiety, stress sensitivity, focus issues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Magnesium, glycine, stress regulation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Mental health red flags → referral</a:t>
                      </a:r>
                      <a:endParaRPr/>
                    </a:p>
                  </a:txBody>
                  <a:tcPr marT="12700" marB="12700" marR="12700" marL="12700" anchor="ctr"/>
                </a:tc>
              </a:tr>
              <a:tr h="67435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Inflammation &amp; Oxidative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IL-6, TNF-α, SOD2</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Higher inflammatory signaling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Joint pain, fatigue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Omega-3s, polyphenols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Not diagnostic of autoimmune disease</a:t>
                      </a:r>
                      <a:endParaRPr/>
                    </a:p>
                  </a:txBody>
                  <a:tcPr marT="12700" marB="12700" marR="12700" marL="12700" anchor="ctr"/>
                </a:tc>
              </a:tr>
              <a:tr h="68740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Lipid Metabolism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APOE, FADS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Altered fat processing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Dyslipidemia tendency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Fat quality focus, omega-3 balance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Lipid disorders → medical care</a:t>
                      </a:r>
                      <a:endParaRPr/>
                    </a:p>
                  </a:txBody>
                  <a:tcPr marT="12700" marB="12700" marR="12700" marL="12700" anchor="ctr"/>
                </a:tc>
              </a:tr>
              <a:tr h="67435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Glucose &amp; Insulin Signaling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TCF7L2, PPAR-γ</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Altered insulin sensitivity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Weight resistance, energy swings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Balanced meals, fiber, activity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Diabetes diagnosis out of scope</a:t>
                      </a:r>
                      <a:endParaRPr/>
                    </a:p>
                  </a:txBody>
                  <a:tcPr marT="12700" marB="12700" marR="12700" marL="12700" anchor="ctr"/>
                </a:tc>
              </a:tr>
              <a:tr h="67435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Vitamin D Metabolism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VDR</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Reduced receptor efficiency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Low vitamin D response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Adequate intake, sun exposure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Labs guide dosing</a:t>
                      </a:r>
                      <a:endParaRPr/>
                    </a:p>
                  </a:txBody>
                  <a:tcPr marT="12700" marB="12700" marR="12700" marL="12700" anchor="ctr"/>
                </a:tc>
              </a:tr>
              <a:tr h="687400">
                <a:tc>
                  <a:txBody>
                    <a:bodyPr/>
                    <a:lstStyle/>
                    <a:p>
                      <a:pPr indent="0" lvl="0" marL="0" marR="0" rtl="0" algn="l">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Mineral Transport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HFE, SLC variants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Altered iron or mineral handling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Fatigue, oxidative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Monitor intake carefully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Abnormal labs → referral</a:t>
                      </a:r>
                      <a:endParaRPr/>
                    </a:p>
                  </a:txBody>
                  <a:tcPr marT="12700" marB="12700" marR="12700" marL="12700" anchor="ct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8"/>
          <p:cNvSpPr/>
          <p:nvPr/>
        </p:nvSpPr>
        <p:spPr>
          <a:xfrm rot="10800000">
            <a:off x="-4" y="-685075"/>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3" name="Google Shape;523;p4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4" name="Google Shape;524;p48"/>
          <p:cNvSpPr txBox="1"/>
          <p:nvPr/>
        </p:nvSpPr>
        <p:spPr>
          <a:xfrm>
            <a:off x="1098606" y="399232"/>
            <a:ext cx="16812900" cy="2493600"/>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Functional Interpretation Framework</a:t>
            </a:r>
            <a:endParaRPr b="0" i="0" sz="7100" u="none" cap="none" strike="noStrike">
              <a:solidFill>
                <a:srgbClr val="FFFFFF"/>
              </a:solidFill>
              <a:latin typeface="Poppins"/>
              <a:ea typeface="Poppins"/>
              <a:cs typeface="Poppins"/>
              <a:sym typeface="Poppins"/>
            </a:endParaRPr>
          </a:p>
          <a:p>
            <a:pPr indent="0" lvl="0" marL="0" marR="0" rtl="0" algn="l">
              <a:lnSpc>
                <a:spcPct val="128169"/>
              </a:lnSpc>
              <a:spcBef>
                <a:spcPts val="0"/>
              </a:spcBef>
              <a:spcAft>
                <a:spcPts val="0"/>
              </a:spcAft>
              <a:buClr>
                <a:srgbClr val="FFFFFF"/>
              </a:buClr>
              <a:buSzPts val="7100"/>
              <a:buFont typeface="Poppins"/>
              <a:buNone/>
            </a:pPr>
            <a:r>
              <a:rPr lang="en-US" sz="7100">
                <a:solidFill>
                  <a:srgbClr val="FFFFFF"/>
                </a:solidFill>
                <a:latin typeface="Poppins"/>
                <a:ea typeface="Poppins"/>
                <a:cs typeface="Poppins"/>
                <a:sym typeface="Poppins"/>
              </a:rPr>
              <a:t>of SNPs</a:t>
            </a:r>
            <a:endParaRPr sz="7100">
              <a:solidFill>
                <a:srgbClr val="FFFFFF"/>
              </a:solidFill>
              <a:latin typeface="Poppins"/>
              <a:ea typeface="Poppins"/>
              <a:cs typeface="Poppins"/>
              <a:sym typeface="Poppins"/>
            </a:endParaRPr>
          </a:p>
        </p:txBody>
      </p:sp>
      <p:sp>
        <p:nvSpPr>
          <p:cNvPr id="525" name="Google Shape;525;p4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6" name="Google Shape;526;p48"/>
          <p:cNvSpPr txBox="1"/>
          <p:nvPr/>
        </p:nvSpPr>
        <p:spPr>
          <a:xfrm>
            <a:off x="1297569" y="3977509"/>
            <a:ext cx="9610459" cy="4714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Step 1:</a:t>
            </a:r>
            <a:r>
              <a:rPr b="0" i="0" lang="en-US" sz="3200" u="none" cap="none" strike="noStrike">
                <a:solidFill>
                  <a:srgbClr val="000000"/>
                </a:solidFill>
                <a:latin typeface="Times"/>
                <a:ea typeface="Times"/>
                <a:cs typeface="Times"/>
                <a:sym typeface="Times"/>
              </a:rPr>
              <a:t> Identify affected pathway(s)</a:t>
            </a:r>
            <a:br>
              <a:rPr b="0" i="0" lang="en-US" sz="3200" u="none" cap="none" strike="noStrike">
                <a:solidFill>
                  <a:srgbClr val="000000"/>
                </a:solidFill>
                <a:latin typeface="Times"/>
                <a:ea typeface="Times"/>
                <a:cs typeface="Times"/>
                <a:sym typeface="Times"/>
              </a:rPr>
            </a:br>
            <a:r>
              <a:rPr b="1" i="0" lang="en-US" sz="3200" u="none" cap="none" strike="noStrike">
                <a:solidFill>
                  <a:srgbClr val="000000"/>
                </a:solidFill>
                <a:latin typeface="Times"/>
                <a:ea typeface="Times"/>
                <a:cs typeface="Times"/>
                <a:sym typeface="Times"/>
              </a:rPr>
              <a:t>Step 2:</a:t>
            </a:r>
            <a:r>
              <a:rPr b="0" i="0" lang="en-US" sz="3200" u="none" cap="none" strike="noStrike">
                <a:solidFill>
                  <a:srgbClr val="000000"/>
                </a:solidFill>
                <a:latin typeface="Times"/>
                <a:ea typeface="Times"/>
                <a:cs typeface="Times"/>
                <a:sym typeface="Times"/>
              </a:rPr>
              <a:t> Assess zygosity (hetero vs homozygous)</a:t>
            </a:r>
            <a:br>
              <a:rPr b="0" i="0" lang="en-US" sz="3200" u="none" cap="none" strike="noStrike">
                <a:solidFill>
                  <a:srgbClr val="000000"/>
                </a:solidFill>
                <a:latin typeface="Times"/>
                <a:ea typeface="Times"/>
                <a:cs typeface="Times"/>
                <a:sym typeface="Times"/>
              </a:rPr>
            </a:br>
            <a:r>
              <a:rPr b="1" i="0" lang="en-US" sz="3200" u="none" cap="none" strike="noStrike">
                <a:solidFill>
                  <a:srgbClr val="000000"/>
                </a:solidFill>
                <a:latin typeface="Times"/>
                <a:ea typeface="Times"/>
                <a:cs typeface="Times"/>
                <a:sym typeface="Times"/>
              </a:rPr>
              <a:t>Step 3:</a:t>
            </a:r>
            <a:r>
              <a:rPr b="0" i="0" lang="en-US" sz="3200" u="none" cap="none" strike="noStrike">
                <a:solidFill>
                  <a:srgbClr val="000000"/>
                </a:solidFill>
                <a:latin typeface="Times"/>
                <a:ea typeface="Times"/>
                <a:cs typeface="Times"/>
                <a:sym typeface="Times"/>
              </a:rPr>
              <a:t> Correlate with:</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Symptoms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Functional labs (e.g., homocysteine, ferritin, CRP)</a:t>
            </a:r>
            <a:endParaRPr/>
          </a:p>
          <a:p>
            <a:pPr indent="-846664" lvl="0" marL="986364"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Diet quality and lifestyle stress</a:t>
            </a:r>
            <a:endParaRPr/>
          </a:p>
          <a:p>
            <a:pPr indent="0" lvl="0" marL="0" marR="0" rtl="0" algn="l">
              <a:lnSpc>
                <a:spcPct val="100000"/>
              </a:lnSpc>
              <a:spcBef>
                <a:spcPts val="12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Step 4:</a:t>
            </a:r>
            <a:r>
              <a:rPr b="0" i="0" lang="en-US" sz="3200" u="none" cap="none" strike="noStrike">
                <a:solidFill>
                  <a:srgbClr val="000000"/>
                </a:solidFill>
                <a:latin typeface="Times"/>
                <a:ea typeface="Times"/>
                <a:cs typeface="Times"/>
                <a:sym typeface="Times"/>
              </a:rPr>
              <a:t> Apply </a:t>
            </a:r>
            <a:r>
              <a:rPr b="1" i="0" lang="en-US" sz="3200" u="none" cap="none" strike="noStrike">
                <a:solidFill>
                  <a:srgbClr val="000000"/>
                </a:solidFill>
                <a:latin typeface="Times"/>
                <a:ea typeface="Times"/>
                <a:cs typeface="Times"/>
                <a:sym typeface="Times"/>
              </a:rPr>
              <a:t>food-first, DRI-aligned support</a:t>
            </a:r>
            <a:endParaRPr/>
          </a:p>
          <a:p>
            <a:pPr indent="0" lvl="0" marL="0" marR="0" rtl="0" algn="l">
              <a:lnSpc>
                <a:spcPct val="100000"/>
              </a:lnSpc>
              <a:spcBef>
                <a:spcPts val="12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Step 5:</a:t>
            </a:r>
            <a:r>
              <a:rPr b="0" i="0" lang="en-US" sz="3200" u="none" cap="none" strike="noStrike">
                <a:solidFill>
                  <a:srgbClr val="000000"/>
                </a:solidFill>
                <a:latin typeface="Times"/>
                <a:ea typeface="Times"/>
                <a:cs typeface="Times"/>
                <a:sym typeface="Times"/>
              </a:rPr>
              <a:t> Reassess over time—focus on outcomes, not gene</a:t>
            </a:r>
            <a:r>
              <a:rPr b="0" i="0" lang="en-US" sz="1200" u="none" cap="none" strike="noStrike">
                <a:solidFill>
                  <a:srgbClr val="000000"/>
                </a:solidFill>
                <a:latin typeface="Times"/>
                <a:ea typeface="Times"/>
                <a:cs typeface="Times"/>
                <a:sym typeface="Times"/>
              </a:rPr>
              <a:t>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49"/>
          <p:cNvSpPr/>
          <p:nvPr/>
        </p:nvSpPr>
        <p:spPr>
          <a:xfrm rot="10800000">
            <a:off x="-4" y="-685075"/>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2" name="Google Shape;532;p4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3" name="Google Shape;533;p49"/>
          <p:cNvSpPr txBox="1"/>
          <p:nvPr/>
        </p:nvSpPr>
        <p:spPr>
          <a:xfrm>
            <a:off x="1098606" y="399232"/>
            <a:ext cx="1681296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Important Scope &amp; Ethics Considerations</a:t>
            </a:r>
            <a:endParaRPr/>
          </a:p>
        </p:txBody>
      </p:sp>
      <p:sp>
        <p:nvSpPr>
          <p:cNvPr id="534" name="Google Shape;534;p4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5" name="Google Shape;535;p49"/>
          <p:cNvSpPr txBox="1"/>
          <p:nvPr/>
        </p:nvSpPr>
        <p:spPr>
          <a:xfrm>
            <a:off x="1663221" y="3855625"/>
            <a:ext cx="9259245" cy="5349237"/>
          </a:xfrm>
          <a:prstGeom prst="rect">
            <a:avLst/>
          </a:prstGeom>
          <a:noFill/>
          <a:ln>
            <a:noFill/>
          </a:ln>
        </p:spPr>
        <p:txBody>
          <a:bodyPr anchorCtr="0" anchor="t" bIns="45700" lIns="45700" spcFirstLastPara="1" rIns="45700" wrap="square" tIns="45700">
            <a:spAutoFit/>
          </a:bodyPr>
          <a:lstStyle/>
          <a:p>
            <a:pPr indent="-320841" lvl="0" marL="320841"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SNPs </a:t>
            </a:r>
            <a:r>
              <a:rPr b="1" i="0" lang="en-US" sz="3200" u="none" cap="none" strike="noStrike">
                <a:solidFill>
                  <a:srgbClr val="000000"/>
                </a:solidFill>
                <a:latin typeface="Times"/>
                <a:ea typeface="Times"/>
                <a:cs typeface="Times"/>
                <a:sym typeface="Times"/>
              </a:rPr>
              <a:t>do not diagnose disease</a:t>
            </a:r>
            <a:endParaRPr/>
          </a:p>
          <a:p>
            <a:pPr indent="-320841" lvl="0" marL="320841"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Avoid deterministic language (“you will develop…”)</a:t>
            </a:r>
            <a:endParaRPr/>
          </a:p>
          <a:p>
            <a:pPr indent="-320841" lvl="0" marL="320841"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Emphasize </a:t>
            </a:r>
            <a:r>
              <a:rPr b="1" i="0" lang="en-US" sz="3200" u="none" cap="none" strike="noStrike">
                <a:solidFill>
                  <a:srgbClr val="000000"/>
                </a:solidFill>
                <a:latin typeface="Times"/>
                <a:ea typeface="Times"/>
                <a:cs typeface="Times"/>
                <a:sym typeface="Times"/>
              </a:rPr>
              <a:t>modifiable lifestyle factors</a:t>
            </a:r>
            <a:endParaRPr/>
          </a:p>
          <a:p>
            <a:pPr indent="0" lvl="0" marL="0" marR="0" rtl="0" algn="l">
              <a:lnSpc>
                <a:spcPct val="100000"/>
              </a:lnSpc>
              <a:spcBef>
                <a:spcPts val="1200"/>
              </a:spcBef>
              <a:spcAft>
                <a:spcPts val="0"/>
              </a:spcAft>
              <a:buClr>
                <a:srgbClr val="000000"/>
              </a:buClr>
              <a:buSzPts val="3200"/>
              <a:buFont typeface="Times"/>
              <a:buNone/>
            </a:pPr>
            <a:r>
              <a:t/>
            </a:r>
            <a:endParaRPr b="1"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Refer when: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Labs show pathology</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Severe symptoms present</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Mental health or endocrine disease suspected</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50"/>
          <p:cNvSpPr/>
          <p:nvPr/>
        </p:nvSpPr>
        <p:spPr>
          <a:xfrm rot="10800000">
            <a:off x="-4" y="-685075"/>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1" name="Google Shape;541;p5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2" name="Google Shape;542;p50"/>
          <p:cNvSpPr txBox="1"/>
          <p:nvPr/>
        </p:nvSpPr>
        <p:spPr>
          <a:xfrm>
            <a:off x="1098606" y="399232"/>
            <a:ext cx="16812966" cy="2287634"/>
          </a:xfrm>
          <a:prstGeom prst="rect">
            <a:avLst/>
          </a:prstGeom>
          <a:noFill/>
          <a:ln>
            <a:noFill/>
          </a:ln>
        </p:spPr>
        <p:txBody>
          <a:bodyPr anchorCtr="0" anchor="t" bIns="0" lIns="0" spcFirstLastPara="1" rIns="0" wrap="square" tIns="0">
            <a:spAutoFit/>
          </a:bodyPr>
          <a:lstStyle/>
          <a:p>
            <a:pPr indent="0" lvl="0" marL="0" marR="0" rtl="0" algn="l">
              <a:lnSpc>
                <a:spcPct val="128169"/>
              </a:lnSpc>
              <a:spcBef>
                <a:spcPts val="0"/>
              </a:spcBef>
              <a:spcAft>
                <a:spcPts val="0"/>
              </a:spcAft>
              <a:buClr>
                <a:srgbClr val="FFFFFF"/>
              </a:buClr>
              <a:buSzPts val="7100"/>
              <a:buFont typeface="Poppins"/>
              <a:buNone/>
            </a:pPr>
            <a:r>
              <a:rPr b="0" i="0" lang="en-US" sz="7100" u="none" cap="none" strike="noStrike">
                <a:solidFill>
                  <a:srgbClr val="FFFFFF"/>
                </a:solidFill>
                <a:latin typeface="Poppins"/>
                <a:ea typeface="Poppins"/>
                <a:cs typeface="Poppins"/>
                <a:sym typeface="Poppins"/>
              </a:rPr>
              <a:t>Methylation Pathway (MTHFR) - Brief Case Sample Case</a:t>
            </a:r>
            <a:endParaRPr/>
          </a:p>
        </p:txBody>
      </p:sp>
      <p:sp>
        <p:nvSpPr>
          <p:cNvPr id="543" name="Google Shape;543;p5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4" name="Google Shape;544;p50"/>
          <p:cNvSpPr txBox="1"/>
          <p:nvPr/>
        </p:nvSpPr>
        <p:spPr>
          <a:xfrm>
            <a:off x="1785098" y="4118700"/>
            <a:ext cx="7120800" cy="3499200"/>
          </a:xfrm>
          <a:prstGeom prst="rect">
            <a:avLst/>
          </a:prstGeom>
          <a:noFill/>
          <a:ln>
            <a:noFill/>
          </a:ln>
        </p:spPr>
        <p:txBody>
          <a:bodyPr anchorCtr="0" anchor="t" bIns="45700" lIns="45700" spcFirstLastPara="1" rIns="45700" wrap="square" tIns="45700">
            <a:spAutoFit/>
          </a:bodyPr>
          <a:lstStyle/>
          <a:p>
            <a:pPr indent="-342900" lvl="0" marL="457200" marR="0" rtl="0" algn="l">
              <a:lnSpc>
                <a:spcPct val="100000"/>
              </a:lnSpc>
              <a:spcBef>
                <a:spcPts val="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38-year-old female</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Symptoms: fatigue, brain fog, mood swings</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Diet: low leafy greens, moderate protein</a:t>
            </a:r>
            <a:endParaRPr sz="2800"/>
          </a:p>
          <a:p>
            <a:pPr indent="0" lvl="0" marL="0" marR="0" rtl="0" algn="l">
              <a:lnSpc>
                <a:spcPct val="100000"/>
              </a:lnSpc>
              <a:spcBef>
                <a:spcPts val="14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SNP Findings</a:t>
            </a:r>
            <a:endParaRPr sz="2800"/>
          </a:p>
          <a:p>
            <a:pPr indent="-3429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MTHFR C677T – Homozygous</a:t>
            </a:r>
            <a:endParaRPr sz="2800"/>
          </a:p>
        </p:txBody>
      </p:sp>
      <p:graphicFrame>
        <p:nvGraphicFramePr>
          <p:cNvPr id="545" name="Google Shape;545;p50"/>
          <p:cNvGraphicFramePr/>
          <p:nvPr/>
        </p:nvGraphicFramePr>
        <p:xfrm>
          <a:off x="10997703" y="4523456"/>
          <a:ext cx="3000000" cy="3000000"/>
        </p:xfrm>
        <a:graphic>
          <a:graphicData uri="http://schemas.openxmlformats.org/drawingml/2006/table">
            <a:tbl>
              <a:tblPr bandRow="1">
                <a:noFill/>
                <a:tableStyleId>{FAEE6C6C-321E-4E4F-A754-BCF26006E713}</a:tableStyleId>
              </a:tblPr>
              <a:tblGrid>
                <a:gridCol w="3302375"/>
                <a:gridCol w="2875775"/>
              </a:tblGrid>
              <a:tr h="7419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1150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Homocysteine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1150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Serum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Low-normal</a:t>
                      </a:r>
                      <a:endParaRPr/>
                    </a:p>
                  </a:txBody>
                  <a:tcPr marT="12700" marB="12700" marR="12700" marL="12700" anchor="ctr"/>
                </a:tc>
              </a:tr>
              <a:tr h="1150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Low-normal</a:t>
                      </a:r>
                      <a:endParaRPr/>
                    </a:p>
                  </a:txBody>
                  <a:tcPr marT="12700" marB="12700" marR="12700" marL="12700" anchor="ctr"/>
                </a:tc>
              </a:tr>
            </a:tbl>
          </a:graphicData>
        </a:graphic>
      </p:graphicFrame>
      <p:sp>
        <p:nvSpPr>
          <p:cNvPr id="546" name="Google Shape;546;p50"/>
          <p:cNvSpPr txBox="1"/>
          <p:nvPr/>
        </p:nvSpPr>
        <p:spPr>
          <a:xfrm>
            <a:off x="12730277" y="3686245"/>
            <a:ext cx="2287223"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Relevant Labs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5"/>
          <p:cNvSpPr/>
          <p:nvPr/>
        </p:nvSpPr>
        <p:spPr>
          <a:xfrm rot="10800000">
            <a:off x="-2" y="-4656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5" name="Google Shape;95;p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 name="Google Shape;96;p5"/>
          <p:cNvSpPr txBox="1"/>
          <p:nvPr/>
        </p:nvSpPr>
        <p:spPr>
          <a:xfrm>
            <a:off x="11009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Core Functional Laboratory Markers &amp; Optimal Ranges</a:t>
            </a:r>
            <a:endParaRPr/>
          </a:p>
        </p:txBody>
      </p:sp>
      <p:sp>
        <p:nvSpPr>
          <p:cNvPr id="97" name="Google Shape;97;p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8" name="Google Shape;98;p5"/>
          <p:cNvGraphicFramePr/>
          <p:nvPr/>
        </p:nvGraphicFramePr>
        <p:xfrm>
          <a:off x="3171999" y="4177934"/>
          <a:ext cx="3000000" cy="3000000"/>
        </p:xfrm>
        <a:graphic>
          <a:graphicData uri="http://schemas.openxmlformats.org/drawingml/2006/table">
            <a:tbl>
              <a:tblPr bandRow="1">
                <a:noFill/>
                <a:tableStyleId>{FAEE6C6C-321E-4E4F-A754-BCF26006E713}</a:tableStyleId>
              </a:tblPr>
              <a:tblGrid>
                <a:gridCol w="3423325"/>
                <a:gridCol w="3742400"/>
                <a:gridCol w="5505075"/>
              </a:tblGrid>
              <a:tr h="1101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Insight</a:t>
                      </a:r>
                      <a:endParaRPr/>
                    </a:p>
                  </a:txBody>
                  <a:tcPr marT="12700" marB="12700" marR="12700" marL="12700" anchor="ctr"/>
                </a:tc>
              </a:tr>
              <a:tr h="710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Fasting Glucose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75–90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Insulin sensitivity</a:t>
                      </a:r>
                      <a:endParaRPr/>
                    </a:p>
                  </a:txBody>
                  <a:tcPr marT="12700" marB="12700" marR="12700" marL="12700" anchor="ctr"/>
                </a:tc>
              </a:tr>
              <a:tr h="1101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Hemoglobin A1c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4.8–5.4%</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Long-term glycemic control</a:t>
                      </a:r>
                      <a:endParaRPr/>
                    </a:p>
                  </a:txBody>
                  <a:tcPr marT="12700" marB="12700" marR="12700" marL="12700" anchor="ctr"/>
                </a:tc>
              </a:tr>
              <a:tr h="710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Fasting Insulin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2–8 μIU/mL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Insulin resistance risk</a:t>
                      </a:r>
                      <a:endParaRPr/>
                    </a:p>
                  </a:txBody>
                  <a:tcPr marT="12700" marB="12700" marR="12700" marL="12700" anchor="ctr"/>
                </a:tc>
              </a:tr>
              <a:tr h="710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HOMA-IR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&lt;1.5</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Metabolic flexibility</a:t>
                      </a:r>
                      <a:endParaRPr/>
                    </a:p>
                  </a:txBody>
                  <a:tcPr marT="12700" marB="12700" marR="12700" marL="12700" anchor="ctr"/>
                </a:tc>
              </a:tr>
              <a:tr h="710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Triglycerides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&lt;100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Insulin signaling</a:t>
                      </a:r>
                      <a:endParaRPr/>
                    </a:p>
                  </a:txBody>
                  <a:tcPr marT="12700" marB="12700" marR="12700" marL="12700" anchor="ctr"/>
                </a:tc>
              </a:tr>
              <a:tr h="710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TG:HDL Ratio</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&lt;2.0</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Cardiometabolic risk</a:t>
                      </a:r>
                      <a:endParaRPr/>
                    </a:p>
                  </a:txBody>
                  <a:tcPr marT="12700" marB="12700" marR="12700" marL="12700" anchor="ctr"/>
                </a:tc>
              </a:tr>
            </a:tbl>
          </a:graphicData>
        </a:graphic>
      </p:graphicFrame>
      <p:sp>
        <p:nvSpPr>
          <p:cNvPr id="99" name="Google Shape;99;p5"/>
          <p:cNvSpPr txBox="1"/>
          <p:nvPr/>
        </p:nvSpPr>
        <p:spPr>
          <a:xfrm>
            <a:off x="6191740" y="3349640"/>
            <a:ext cx="590451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Glycemic Control &amp; Metabolic Health</a:t>
            </a:r>
            <a:endParaRPr/>
          </a:p>
        </p:txBody>
      </p:sp>
      <p:sp>
        <p:nvSpPr>
          <p:cNvPr id="100" name="Google Shape;100;p5"/>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51"/>
          <p:cNvSpPr/>
          <p:nvPr/>
        </p:nvSpPr>
        <p:spPr>
          <a:xfrm rot="10800000">
            <a:off x="-4" y="-685075"/>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2" name="Google Shape;552;p5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3" name="Google Shape;553;p51"/>
          <p:cNvSpPr txBox="1"/>
          <p:nvPr/>
        </p:nvSpPr>
        <p:spPr>
          <a:xfrm>
            <a:off x="1098606" y="399231"/>
            <a:ext cx="16812966" cy="2255507"/>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Detoxification &amp; Estrogen Clearance (COMT + GST)- Brief Case Sample Case</a:t>
            </a:r>
            <a:endParaRPr/>
          </a:p>
        </p:txBody>
      </p:sp>
      <p:sp>
        <p:nvSpPr>
          <p:cNvPr id="554" name="Google Shape;554;p5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5" name="Google Shape;555;p51"/>
          <p:cNvSpPr txBox="1"/>
          <p:nvPr/>
        </p:nvSpPr>
        <p:spPr>
          <a:xfrm>
            <a:off x="1785100" y="4118700"/>
            <a:ext cx="8251800" cy="4084200"/>
          </a:xfrm>
          <a:prstGeom prst="rect">
            <a:avLst/>
          </a:prstGeom>
          <a:noFill/>
          <a:ln>
            <a:noFill/>
          </a:ln>
        </p:spPr>
        <p:txBody>
          <a:bodyPr anchorCtr="0" anchor="t" bIns="45700" lIns="45700" spcFirstLastPara="1" rIns="45700" wrap="square" tIns="45700">
            <a:spAutoFit/>
          </a:bodyPr>
          <a:lstStyle/>
          <a:p>
            <a:pPr indent="-342900" lvl="0" marL="457200" marR="0" rtl="0" algn="l">
              <a:lnSpc>
                <a:spcPct val="100000"/>
              </a:lnSpc>
              <a:spcBef>
                <a:spcPts val="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44-year-old female</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Symptoms: PMS, breast tenderness, irritability</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History: limited vegetable intake</a:t>
            </a:r>
            <a:endParaRPr sz="2800"/>
          </a:p>
          <a:p>
            <a:pPr indent="0" lvl="0" marL="0" marR="0" rtl="0" algn="l">
              <a:lnSpc>
                <a:spcPct val="100000"/>
              </a:lnSpc>
              <a:spcBef>
                <a:spcPts val="14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Times"/>
                <a:ea typeface="Times"/>
                <a:cs typeface="Times"/>
                <a:sym typeface="Times"/>
              </a:rPr>
              <a:t>SNP Findings</a:t>
            </a:r>
            <a:endParaRPr sz="2800"/>
          </a:p>
          <a:p>
            <a:pPr indent="-3429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COMT Val158Met – Homozygous (slow COMT)</a:t>
            </a:r>
            <a:endParaRPr sz="2800"/>
          </a:p>
          <a:p>
            <a:pPr indent="-3429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GSTT1 – Null variant</a:t>
            </a:r>
            <a:endParaRPr sz="2800"/>
          </a:p>
        </p:txBody>
      </p:sp>
      <p:sp>
        <p:nvSpPr>
          <p:cNvPr id="556" name="Google Shape;556;p51"/>
          <p:cNvSpPr txBox="1"/>
          <p:nvPr/>
        </p:nvSpPr>
        <p:spPr>
          <a:xfrm>
            <a:off x="12730277" y="3686245"/>
            <a:ext cx="2287223"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Relevant Labs</a:t>
            </a:r>
            <a:endParaRPr/>
          </a:p>
        </p:txBody>
      </p:sp>
      <p:graphicFrame>
        <p:nvGraphicFramePr>
          <p:cNvPr id="557" name="Google Shape;557;p51"/>
          <p:cNvGraphicFramePr/>
          <p:nvPr/>
        </p:nvGraphicFramePr>
        <p:xfrm>
          <a:off x="10886668" y="4642060"/>
          <a:ext cx="3000000" cy="3000000"/>
        </p:xfrm>
        <a:graphic>
          <a:graphicData uri="http://schemas.openxmlformats.org/drawingml/2006/table">
            <a:tbl>
              <a:tblPr bandRow="1">
                <a:noFill/>
                <a:tableStyleId>{FAEE6C6C-321E-4E4F-A754-BCF26006E713}</a:tableStyleId>
              </a:tblPr>
              <a:tblGrid>
                <a:gridCol w="2974350"/>
                <a:gridCol w="3563275"/>
              </a:tblGrid>
              <a:tr h="8550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8550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Estradiol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High-normal</a:t>
                      </a:r>
                      <a:endParaRPr/>
                    </a:p>
                  </a:txBody>
                  <a:tcPr marT="12700" marB="12700" marR="12700" marL="12700" anchor="ctr"/>
                </a:tc>
              </a:tr>
              <a:tr h="1325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Progesterone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r h="1325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hs-CRP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Mildly elevated</a:t>
                      </a:r>
                      <a:endParaRPr/>
                    </a:p>
                  </a:txBody>
                  <a:tcPr marT="12700" marB="12700" marR="12700" marL="12700" anchor="ct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52"/>
          <p:cNvSpPr/>
          <p:nvPr/>
        </p:nvSpPr>
        <p:spPr>
          <a:xfrm rot="10800000">
            <a:off x="-4" y="-685075"/>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3" name="Google Shape;563;p5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4" name="Google Shape;564;p52"/>
          <p:cNvSpPr txBox="1"/>
          <p:nvPr/>
        </p:nvSpPr>
        <p:spPr>
          <a:xfrm>
            <a:off x="1098606" y="399231"/>
            <a:ext cx="16812966" cy="2255507"/>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Neurotransmitter Metabolism (MAOA + COMT)- Brief Case Sample Case</a:t>
            </a:r>
            <a:endParaRPr/>
          </a:p>
        </p:txBody>
      </p:sp>
      <p:sp>
        <p:nvSpPr>
          <p:cNvPr id="565" name="Google Shape;565;p5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6" name="Google Shape;566;p52"/>
          <p:cNvSpPr txBox="1"/>
          <p:nvPr/>
        </p:nvSpPr>
        <p:spPr>
          <a:xfrm>
            <a:off x="1785105" y="4118688"/>
            <a:ext cx="4978264" cy="43713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29-year-old male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Symptoms: anxiety, racing thoughts, poor stress tolerance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Lifestyle: high caffeine intake, poor sleep</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SNP Findings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MAOA – Slow variant</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COMT – Heterozygous</a:t>
            </a:r>
            <a:endParaRPr/>
          </a:p>
        </p:txBody>
      </p:sp>
      <p:sp>
        <p:nvSpPr>
          <p:cNvPr id="567" name="Google Shape;567;p52"/>
          <p:cNvSpPr txBox="1"/>
          <p:nvPr/>
        </p:nvSpPr>
        <p:spPr>
          <a:xfrm>
            <a:off x="12730277" y="3686245"/>
            <a:ext cx="2287223"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Relevant Labs</a:t>
            </a:r>
            <a:endParaRPr/>
          </a:p>
        </p:txBody>
      </p:sp>
      <p:graphicFrame>
        <p:nvGraphicFramePr>
          <p:cNvPr id="568" name="Google Shape;568;p52"/>
          <p:cNvGraphicFramePr/>
          <p:nvPr/>
        </p:nvGraphicFramePr>
        <p:xfrm>
          <a:off x="11132149" y="4541484"/>
          <a:ext cx="3000000" cy="3000000"/>
        </p:xfrm>
        <a:graphic>
          <a:graphicData uri="http://schemas.openxmlformats.org/drawingml/2006/table">
            <a:tbl>
              <a:tblPr bandRow="1">
                <a:noFill/>
                <a:tableStyleId>{FAEE6C6C-321E-4E4F-A754-BCF26006E713}</a:tableStyleId>
              </a:tblPr>
              <a:tblGrid>
                <a:gridCol w="4212950"/>
                <a:gridCol w="1781250"/>
              </a:tblGrid>
              <a:tr h="8648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864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Salivary cortisol (PM)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1340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Urinary dopamine metabolites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a:t>
                      </a:r>
                      <a:endParaRPr/>
                    </a:p>
                  </a:txBody>
                  <a:tcPr marT="12700" marB="12700" marR="12700" marL="12700" anchor="ctr"/>
                </a:tc>
              </a:tr>
              <a:tr h="1340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Magnesium (serum)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Low-normal</a:t>
                      </a:r>
                      <a:endParaRPr/>
                    </a:p>
                  </a:txBody>
                  <a:tcPr marT="12700" marB="12700" marR="12700" marL="12700" anchor="ct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53"/>
          <p:cNvSpPr/>
          <p:nvPr/>
        </p:nvSpPr>
        <p:spPr>
          <a:xfrm rot="10800000">
            <a:off x="-4" y="-685075"/>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4" name="Google Shape;574;p5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5" name="Google Shape;575;p53"/>
          <p:cNvSpPr txBox="1"/>
          <p:nvPr/>
        </p:nvSpPr>
        <p:spPr>
          <a:xfrm>
            <a:off x="1098606" y="399231"/>
            <a:ext cx="16812966" cy="2255507"/>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Inflammation &amp; Oxidative Stress (IL-6 + SOD2)- Brief Case Sample Case</a:t>
            </a:r>
            <a:endParaRPr/>
          </a:p>
        </p:txBody>
      </p:sp>
      <p:sp>
        <p:nvSpPr>
          <p:cNvPr id="576" name="Google Shape;576;p5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7" name="Google Shape;577;p53"/>
          <p:cNvSpPr txBox="1"/>
          <p:nvPr/>
        </p:nvSpPr>
        <p:spPr>
          <a:xfrm>
            <a:off x="1785105" y="4118688"/>
            <a:ext cx="4978264" cy="43713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52-year-old male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Symptoms: joint pain, slow recovery, fatigue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Diet: low omega-3 intake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SNP Findings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IL-6 – Pro-inflammatory variant</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SOD2 – Reduced antioxidant efficiency</a:t>
            </a:r>
            <a:endParaRPr/>
          </a:p>
        </p:txBody>
      </p:sp>
      <p:sp>
        <p:nvSpPr>
          <p:cNvPr id="578" name="Google Shape;578;p53"/>
          <p:cNvSpPr txBox="1"/>
          <p:nvPr/>
        </p:nvSpPr>
        <p:spPr>
          <a:xfrm>
            <a:off x="12730277" y="3686245"/>
            <a:ext cx="2287223"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Relevant Labs</a:t>
            </a:r>
            <a:endParaRPr/>
          </a:p>
        </p:txBody>
      </p:sp>
      <p:graphicFrame>
        <p:nvGraphicFramePr>
          <p:cNvPr id="579" name="Google Shape;579;p53"/>
          <p:cNvGraphicFramePr/>
          <p:nvPr/>
        </p:nvGraphicFramePr>
        <p:xfrm>
          <a:off x="11380554" y="4421120"/>
          <a:ext cx="3000000" cy="3000000"/>
        </p:xfrm>
        <a:graphic>
          <a:graphicData uri="http://schemas.openxmlformats.org/drawingml/2006/table">
            <a:tbl>
              <a:tblPr bandRow="1">
                <a:noFill/>
                <a:tableStyleId>{FAEE6C6C-321E-4E4F-A754-BCF26006E713}</a:tableStyleId>
              </a:tblPr>
              <a:tblGrid>
                <a:gridCol w="3021275"/>
                <a:gridCol w="2518250"/>
              </a:tblGrid>
              <a:tr h="8932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893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hs-CRP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1384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Omega-3 Index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r h="13844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Ferritin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High-normal</a:t>
                      </a:r>
                      <a:endParaRPr/>
                    </a:p>
                  </a:txBody>
                  <a:tcPr marT="12700" marB="12700" marR="12700" marL="12700" anchor="ct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54"/>
          <p:cNvSpPr/>
          <p:nvPr/>
        </p:nvSpPr>
        <p:spPr>
          <a:xfrm rot="10800000">
            <a:off x="-4" y="-685075"/>
            <a:ext cx="18288009"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5" name="Google Shape;585;p5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6" name="Google Shape;586;p54"/>
          <p:cNvSpPr txBox="1"/>
          <p:nvPr/>
        </p:nvSpPr>
        <p:spPr>
          <a:xfrm>
            <a:off x="1098606" y="399231"/>
            <a:ext cx="16812966" cy="2255507"/>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Vitamin D Receptor (VDR) - Brief Case Sample Case</a:t>
            </a:r>
            <a:endParaRPr/>
          </a:p>
        </p:txBody>
      </p:sp>
      <p:sp>
        <p:nvSpPr>
          <p:cNvPr id="587" name="Google Shape;587;p5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8" name="Google Shape;588;p54"/>
          <p:cNvSpPr txBox="1"/>
          <p:nvPr/>
        </p:nvSpPr>
        <p:spPr>
          <a:xfrm>
            <a:off x="1785105" y="4118688"/>
            <a:ext cx="4978264" cy="4345937"/>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47-year-old female</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Symptoms: frequent infections, fatigue</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Limited sun exposure</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SNP Findings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VDR polymorphism – Reduced receptor sensitivity</a:t>
            </a:r>
            <a:endParaRPr/>
          </a:p>
        </p:txBody>
      </p:sp>
      <p:sp>
        <p:nvSpPr>
          <p:cNvPr id="589" name="Google Shape;589;p54"/>
          <p:cNvSpPr txBox="1"/>
          <p:nvPr/>
        </p:nvSpPr>
        <p:spPr>
          <a:xfrm>
            <a:off x="12730277" y="3686245"/>
            <a:ext cx="2287223"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Relevant Labs</a:t>
            </a:r>
            <a:endParaRPr/>
          </a:p>
        </p:txBody>
      </p:sp>
      <p:graphicFrame>
        <p:nvGraphicFramePr>
          <p:cNvPr id="590" name="Google Shape;590;p54"/>
          <p:cNvGraphicFramePr/>
          <p:nvPr/>
        </p:nvGraphicFramePr>
        <p:xfrm>
          <a:off x="11338782" y="4497635"/>
          <a:ext cx="3000000" cy="3000000"/>
        </p:xfrm>
        <a:graphic>
          <a:graphicData uri="http://schemas.openxmlformats.org/drawingml/2006/table">
            <a:tbl>
              <a:tblPr bandRow="1">
                <a:noFill/>
                <a:tableStyleId>{FAEE6C6C-321E-4E4F-A754-BCF26006E713}</a:tableStyleId>
              </a:tblPr>
              <a:tblGrid>
                <a:gridCol w="2400825"/>
                <a:gridCol w="3241425"/>
              </a:tblGrid>
              <a:tr h="13205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2046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25-OH 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Low-normal (28 ng/mL)</a:t>
                      </a:r>
                      <a:endParaRPr/>
                    </a:p>
                  </a:txBody>
                  <a:tcPr marT="12700" marB="12700" marR="12700" marL="12700" anchor="ctr"/>
                </a:tc>
              </a:tr>
              <a:tr h="1320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hs-CRP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Mildly elevated</a:t>
                      </a:r>
                      <a:endParaRPr/>
                    </a:p>
                  </a:txBody>
                  <a:tcPr marT="12700" marB="12700" marR="12700" marL="12700" anchor="ct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55"/>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6" name="Google Shape;596;p5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7" name="Google Shape;597;p55"/>
          <p:cNvSpPr txBox="1"/>
          <p:nvPr/>
        </p:nvSpPr>
        <p:spPr>
          <a:xfrm>
            <a:off x="1216184" y="488607"/>
            <a:ext cx="17419322"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Nutritional Inborn Errors of Metabolism</a:t>
            </a:r>
            <a:endParaRPr/>
          </a:p>
        </p:txBody>
      </p:sp>
      <p:sp>
        <p:nvSpPr>
          <p:cNvPr id="598" name="Google Shape;598;p5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9" name="Google Shape;599;p55"/>
          <p:cNvSpPr txBox="1"/>
          <p:nvPr/>
        </p:nvSpPr>
        <p:spPr>
          <a:xfrm>
            <a:off x="695713" y="4284131"/>
            <a:ext cx="12670822" cy="4942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Definition</a:t>
            </a:r>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Inborn Errors of Metabolism (IEMs)</a:t>
            </a:r>
            <a:r>
              <a:rPr b="0" i="0" lang="en-US" sz="2800" u="none" cap="none" strike="noStrike">
                <a:solidFill>
                  <a:srgbClr val="000000"/>
                </a:solidFill>
                <a:latin typeface="Times"/>
                <a:ea typeface="Times"/>
                <a:cs typeface="Times"/>
                <a:sym typeface="Times"/>
              </a:rPr>
              <a:t> are </a:t>
            </a:r>
            <a:r>
              <a:rPr b="1" i="0" lang="en-US" sz="2800" u="none" cap="none" strike="noStrike">
                <a:solidFill>
                  <a:srgbClr val="000000"/>
                </a:solidFill>
                <a:latin typeface="Times"/>
                <a:ea typeface="Times"/>
                <a:cs typeface="Times"/>
                <a:sym typeface="Times"/>
              </a:rPr>
              <a:t>genetically inherited enzyme or transport defects</a:t>
            </a:r>
            <a:r>
              <a:rPr b="0" i="0" lang="en-US" sz="2800" u="none" cap="none" strike="noStrike">
                <a:solidFill>
                  <a:srgbClr val="000000"/>
                </a:solidFill>
                <a:latin typeface="Times"/>
                <a:ea typeface="Times"/>
                <a:cs typeface="Times"/>
                <a:sym typeface="Times"/>
              </a:rPr>
              <a:t> that impair the body’s ability to metabolize specific nutrients, leading to:</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Accumulation of toxic metabolites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Deficiency of essential downstream products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Energy production failure</a:t>
            </a:r>
            <a:endParaRPr/>
          </a:p>
          <a:p>
            <a:pPr indent="0" lvl="0" marL="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Nutrition is the primary therapy</a:t>
            </a:r>
            <a:r>
              <a:rPr b="0" i="0" lang="en-US" sz="2800" u="none" cap="none" strike="noStrike">
                <a:solidFill>
                  <a:srgbClr val="000000"/>
                </a:solidFill>
                <a:latin typeface="Times"/>
                <a:ea typeface="Times"/>
                <a:cs typeface="Times"/>
                <a:sym typeface="Times"/>
              </a:rPr>
              <a:t> for many IEMs, often starting in infancy and continuing lifelong.</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56"/>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5" name="Google Shape;605;p5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6" name="Google Shape;606;p56"/>
          <p:cNvSpPr txBox="1"/>
          <p:nvPr/>
        </p:nvSpPr>
        <p:spPr>
          <a:xfrm>
            <a:off x="758562" y="931588"/>
            <a:ext cx="17419320" cy="1117330"/>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Why IEMs Matter in Nutrition Practice</a:t>
            </a:r>
            <a:endParaRPr/>
          </a:p>
        </p:txBody>
      </p:sp>
      <p:sp>
        <p:nvSpPr>
          <p:cNvPr id="607" name="Google Shape;607;p5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8" name="Google Shape;608;p56"/>
          <p:cNvSpPr txBox="1"/>
          <p:nvPr/>
        </p:nvSpPr>
        <p:spPr>
          <a:xfrm>
            <a:off x="1110119" y="4206961"/>
            <a:ext cx="14770173" cy="24790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Many IEMs are </a:t>
            </a:r>
            <a:r>
              <a:rPr b="1" i="0" lang="en-US" sz="3200" u="none" cap="none" strike="noStrike">
                <a:solidFill>
                  <a:srgbClr val="000000"/>
                </a:solidFill>
                <a:latin typeface="Times"/>
                <a:ea typeface="Times"/>
                <a:cs typeface="Times"/>
                <a:sym typeface="Times"/>
              </a:rPr>
              <a:t>diet-managed conditions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Early nutrition intervention </a:t>
            </a:r>
            <a:r>
              <a:rPr b="1" i="0" lang="en-US" sz="3200" u="none" cap="none" strike="noStrike">
                <a:solidFill>
                  <a:srgbClr val="000000"/>
                </a:solidFill>
                <a:latin typeface="Times"/>
                <a:ea typeface="Times"/>
                <a:cs typeface="Times"/>
                <a:sym typeface="Times"/>
              </a:rPr>
              <a:t>prevents neurologic damage and organ dysfunction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Even adults may present with </a:t>
            </a:r>
            <a:r>
              <a:rPr b="1" i="0" lang="en-US" sz="3200" u="none" cap="none" strike="noStrike">
                <a:solidFill>
                  <a:srgbClr val="000000"/>
                </a:solidFill>
                <a:latin typeface="Times"/>
                <a:ea typeface="Times"/>
                <a:cs typeface="Times"/>
                <a:sym typeface="Times"/>
              </a:rPr>
              <a:t>milder or late-onset forms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Nutrition professionals play a central role in </a:t>
            </a:r>
            <a:r>
              <a:rPr b="1" i="0" lang="en-US" sz="3200" u="none" cap="none" strike="noStrike">
                <a:solidFill>
                  <a:srgbClr val="000000"/>
                </a:solidFill>
                <a:latin typeface="Times"/>
                <a:ea typeface="Times"/>
                <a:cs typeface="Times"/>
                <a:sym typeface="Times"/>
              </a:rPr>
              <a:t>medical nutrition therapy (MNT)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58"/>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4" name="Google Shape;614;p5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5" name="Google Shape;615;p58"/>
          <p:cNvSpPr txBox="1"/>
          <p:nvPr/>
        </p:nvSpPr>
        <p:spPr>
          <a:xfrm>
            <a:off x="758562" y="931587"/>
            <a:ext cx="17419320" cy="253111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Classification of Nutritional IEMs</a:t>
            </a:r>
            <a:endParaRPr/>
          </a:p>
          <a:p>
            <a:pPr indent="0" lvl="0" marL="0" marR="0" rtl="0" algn="l">
              <a:lnSpc>
                <a:spcPct val="100000"/>
              </a:lnSpc>
              <a:spcBef>
                <a:spcPts val="1400"/>
              </a:spcBef>
              <a:spcAft>
                <a:spcPts val="0"/>
              </a:spcAft>
              <a:buClr>
                <a:srgbClr val="000000"/>
              </a:buClr>
              <a:buSzPts val="6600"/>
              <a:buFont typeface="Times"/>
              <a:buNone/>
            </a:pPr>
            <a:r>
              <a:t/>
            </a:r>
            <a:endParaRPr b="0" i="0" sz="6600" u="none" cap="none" strike="noStrike">
              <a:solidFill>
                <a:srgbClr val="FFFFFF"/>
              </a:solidFill>
              <a:latin typeface="Poppins"/>
              <a:ea typeface="Poppins"/>
              <a:cs typeface="Poppins"/>
              <a:sym typeface="Poppins"/>
            </a:endParaRPr>
          </a:p>
        </p:txBody>
      </p:sp>
      <p:sp>
        <p:nvSpPr>
          <p:cNvPr id="616" name="Google Shape;616;p5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7" name="Google Shape;617;p58"/>
          <p:cNvSpPr txBox="1"/>
          <p:nvPr/>
        </p:nvSpPr>
        <p:spPr>
          <a:xfrm>
            <a:off x="6404452" y="3414600"/>
            <a:ext cx="5479098" cy="523237"/>
          </a:xfrm>
          <a:prstGeom prst="rect">
            <a:avLst/>
          </a:prstGeom>
          <a:noFill/>
          <a:ln>
            <a:noFill/>
          </a:ln>
        </p:spPr>
        <p:txBody>
          <a:bodyPr anchorCtr="0" anchor="t" bIns="45700" lIns="45700" spcFirstLastPara="1" rIns="45700" wrap="square" tIns="45700">
            <a:spAutoFit/>
          </a:bodyPr>
          <a:lstStyle/>
          <a:p>
            <a:pPr indent="-457200" lvl="0" marL="45720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Amino Acid Metabolislm Disorders</a:t>
            </a:r>
            <a:endParaRPr/>
          </a:p>
        </p:txBody>
      </p:sp>
      <p:graphicFrame>
        <p:nvGraphicFramePr>
          <p:cNvPr id="618" name="Google Shape;618;p58"/>
          <p:cNvGraphicFramePr/>
          <p:nvPr/>
        </p:nvGraphicFramePr>
        <p:xfrm>
          <a:off x="2718265" y="4149106"/>
          <a:ext cx="3000000" cy="3000000"/>
        </p:xfrm>
        <a:graphic>
          <a:graphicData uri="http://schemas.openxmlformats.org/drawingml/2006/table">
            <a:tbl>
              <a:tblPr bandRow="1">
                <a:noFill/>
                <a:tableStyleId>{FAEE6C6C-321E-4E4F-A754-BCF26006E713}</a:tableStyleId>
              </a:tblPr>
              <a:tblGrid>
                <a:gridCol w="3910550"/>
                <a:gridCol w="5502075"/>
                <a:gridCol w="3438850"/>
              </a:tblGrid>
              <a:tr h="695825">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Disorder Type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Metabolic Defect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Nutritional Issue</a:t>
                      </a:r>
                      <a:endParaRPr/>
                    </a:p>
                  </a:txBody>
                  <a:tcPr marT="12700" marB="12700" marR="12700" marL="12700" anchor="ctr"/>
                </a:tc>
              </a:tr>
              <a:tr h="1098900">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Phenylalanine metabolism (</a:t>
                      </a:r>
                      <a:r>
                        <a:rPr lang="en-US" sz="2400">
                          <a:latin typeface="Times"/>
                          <a:ea typeface="Times"/>
                          <a:cs typeface="Times"/>
                          <a:sym typeface="Times"/>
                        </a:rPr>
                        <a:t>PKU)</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Inability to convert phenylalanine → tyrosine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Phenylalanine accumulation</a:t>
                      </a:r>
                      <a:endParaRPr/>
                    </a:p>
                  </a:txBody>
                  <a:tcPr marT="12700" marB="12700" marR="12700" marL="12700" anchor="ctr"/>
                </a:tc>
              </a:tr>
              <a:tr h="1078525">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Branched-chain AA metabolism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BCAA breakdown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Toxic amino acid buildup</a:t>
                      </a:r>
                      <a:endParaRPr/>
                    </a:p>
                  </a:txBody>
                  <a:tcPr marT="12700" marB="12700" marR="12700" marL="12700" anchor="ctr"/>
                </a:tc>
              </a:tr>
              <a:tr h="695825">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Sulfur AA metabolism</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Methionine metabolism defects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 homocysteine</a:t>
                      </a:r>
                      <a:endParaRPr/>
                    </a:p>
                  </a:txBody>
                  <a:tcPr marT="12700" marB="12700" marR="12700" marL="12700" anchor="ctr"/>
                </a:tc>
              </a:tr>
            </a:tbl>
          </a:graphicData>
        </a:graphic>
      </p:graphicFrame>
      <p:sp>
        <p:nvSpPr>
          <p:cNvPr id="619" name="Google Shape;619;p58"/>
          <p:cNvSpPr txBox="1"/>
          <p:nvPr/>
        </p:nvSpPr>
        <p:spPr>
          <a:xfrm>
            <a:off x="2728674" y="7929419"/>
            <a:ext cx="9838064" cy="2021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Focus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Restriction of the offending amino acid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Use of </a:t>
            </a:r>
            <a:r>
              <a:rPr b="1" i="0" lang="en-US" sz="2400" u="none" cap="none" strike="noStrike">
                <a:solidFill>
                  <a:srgbClr val="000000"/>
                </a:solidFill>
                <a:latin typeface="Times"/>
                <a:ea typeface="Times"/>
                <a:cs typeface="Times"/>
                <a:sym typeface="Times"/>
              </a:rPr>
              <a:t>medical foods</a:t>
            </a:r>
            <a:r>
              <a:rPr b="0" i="0" lang="en-US" sz="2400" u="none" cap="none" strike="noStrike">
                <a:solidFill>
                  <a:srgbClr val="000000"/>
                </a:solidFill>
                <a:latin typeface="Times"/>
                <a:ea typeface="Times"/>
                <a:cs typeface="Times"/>
                <a:sym typeface="Times"/>
              </a:rPr>
              <a:t> (AA formulas without the problematic nutrient)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Adequate energy intake to prevent catabolism</a:t>
            </a:r>
            <a:endParaRPr/>
          </a:p>
        </p:txBody>
      </p:sp>
      <p:sp>
        <p:nvSpPr>
          <p:cNvPr id="620" name="Google Shape;620;p58"/>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621" name="Google Shape;621;p58"/>
          <p:cNvSpPr/>
          <p:nvPr/>
        </p:nvSpPr>
        <p:spPr>
          <a:xfrm>
            <a:off x="1618750" y="4844925"/>
            <a:ext cx="933600" cy="857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59"/>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7" name="Google Shape;627;p5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8" name="Google Shape;628;p59"/>
          <p:cNvSpPr txBox="1"/>
          <p:nvPr/>
        </p:nvSpPr>
        <p:spPr>
          <a:xfrm>
            <a:off x="758562" y="931587"/>
            <a:ext cx="17419320" cy="253111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Classification of Nutritional IEMs</a:t>
            </a:r>
            <a:endParaRPr/>
          </a:p>
          <a:p>
            <a:pPr indent="0" lvl="0" marL="0" marR="0" rtl="0" algn="l">
              <a:lnSpc>
                <a:spcPct val="100000"/>
              </a:lnSpc>
              <a:spcBef>
                <a:spcPts val="1400"/>
              </a:spcBef>
              <a:spcAft>
                <a:spcPts val="0"/>
              </a:spcAft>
              <a:buClr>
                <a:srgbClr val="000000"/>
              </a:buClr>
              <a:buSzPts val="6600"/>
              <a:buFont typeface="Times"/>
              <a:buNone/>
            </a:pPr>
            <a:r>
              <a:t/>
            </a:r>
            <a:endParaRPr b="0" i="0" sz="6600" u="none" cap="none" strike="noStrike">
              <a:solidFill>
                <a:srgbClr val="FFFFFF"/>
              </a:solidFill>
              <a:latin typeface="Poppins"/>
              <a:ea typeface="Poppins"/>
              <a:cs typeface="Poppins"/>
              <a:sym typeface="Poppins"/>
            </a:endParaRPr>
          </a:p>
        </p:txBody>
      </p:sp>
      <p:sp>
        <p:nvSpPr>
          <p:cNvPr id="629" name="Google Shape;629;p5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0" name="Google Shape;630;p59"/>
          <p:cNvSpPr txBox="1"/>
          <p:nvPr/>
        </p:nvSpPr>
        <p:spPr>
          <a:xfrm>
            <a:off x="6117302" y="3352810"/>
            <a:ext cx="6701841"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Carbohydrate Metabolism Disorders</a:t>
            </a:r>
            <a:endParaRPr/>
          </a:p>
        </p:txBody>
      </p:sp>
      <p:sp>
        <p:nvSpPr>
          <p:cNvPr id="631" name="Google Shape;631;p59"/>
          <p:cNvSpPr txBox="1"/>
          <p:nvPr/>
        </p:nvSpPr>
        <p:spPr>
          <a:xfrm>
            <a:off x="2728674" y="7929419"/>
            <a:ext cx="9838064" cy="2021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Focus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Strict avoidance of specific carbohydrates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Frequent meals to prevent hypoglycemia</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Emergency feeding protocols during illness</a:t>
            </a:r>
            <a:endParaRPr/>
          </a:p>
        </p:txBody>
      </p:sp>
      <p:graphicFrame>
        <p:nvGraphicFramePr>
          <p:cNvPr id="632" name="Google Shape;632;p59"/>
          <p:cNvGraphicFramePr/>
          <p:nvPr/>
        </p:nvGraphicFramePr>
        <p:xfrm>
          <a:off x="2806480" y="4135649"/>
          <a:ext cx="3000000" cy="3000000"/>
        </p:xfrm>
        <a:graphic>
          <a:graphicData uri="http://schemas.openxmlformats.org/drawingml/2006/table">
            <a:tbl>
              <a:tblPr bandRow="1">
                <a:noFill/>
                <a:tableStyleId>{FAEE6C6C-321E-4E4F-A754-BCF26006E713}</a:tableStyleId>
              </a:tblPr>
              <a:tblGrid>
                <a:gridCol w="3068325"/>
                <a:gridCol w="5884025"/>
                <a:gridCol w="3443300"/>
              </a:tblGrid>
              <a:tr h="9695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Disorder Type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Defect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Nutritional Implication</a:t>
                      </a:r>
                      <a:endParaRPr/>
                    </a:p>
                  </a:txBody>
                  <a:tcPr marT="12700" marB="12700" marR="12700" marL="12700" anchor="ctr"/>
                </a:tc>
              </a:tr>
              <a:tr h="969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Galactose 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galactose → glucose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lactose/galactose</a:t>
                      </a:r>
                      <a:endParaRPr/>
                    </a:p>
                  </a:txBody>
                  <a:tcPr marT="12700" marB="12700" marR="12700" marL="12700" anchor="ctr"/>
                </a:tc>
              </a:tr>
              <a:tr h="969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Glycogen storage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glycogen synthesis or breakdown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Hypoglycemia risk</a:t>
                      </a:r>
                      <a:endParaRPr/>
                    </a:p>
                  </a:txBody>
                  <a:tcPr marT="12700" marB="12700" marR="12700" marL="12700" anchor="ctr"/>
                </a:tc>
              </a:tr>
              <a:tr h="625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Fructose 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fructose processing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fructose/sucrose</a:t>
                      </a:r>
                      <a:endParaRPr/>
                    </a:p>
                  </a:txBody>
                  <a:tcPr marT="12700" marB="12700" marR="12700" marL="12700" anchor="ctr"/>
                </a:tc>
              </a:tr>
            </a:tbl>
          </a:graphicData>
        </a:graphic>
      </p:graphicFrame>
      <p:sp>
        <p:nvSpPr>
          <p:cNvPr id="633" name="Google Shape;633;p59"/>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60"/>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9" name="Google Shape;639;p6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0" name="Google Shape;640;p60"/>
          <p:cNvSpPr txBox="1"/>
          <p:nvPr/>
        </p:nvSpPr>
        <p:spPr>
          <a:xfrm>
            <a:off x="758562" y="931587"/>
            <a:ext cx="17419320" cy="253111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Classification of Nutritional IEMs</a:t>
            </a:r>
            <a:endParaRPr/>
          </a:p>
          <a:p>
            <a:pPr indent="0" lvl="0" marL="0" marR="0" rtl="0" algn="l">
              <a:lnSpc>
                <a:spcPct val="100000"/>
              </a:lnSpc>
              <a:spcBef>
                <a:spcPts val="1400"/>
              </a:spcBef>
              <a:spcAft>
                <a:spcPts val="0"/>
              </a:spcAft>
              <a:buClr>
                <a:srgbClr val="000000"/>
              </a:buClr>
              <a:buSzPts val="6600"/>
              <a:buFont typeface="Times"/>
              <a:buNone/>
            </a:pPr>
            <a:r>
              <a:t/>
            </a:r>
            <a:endParaRPr b="0" i="0" sz="6600" u="none" cap="none" strike="noStrike">
              <a:solidFill>
                <a:srgbClr val="FFFFFF"/>
              </a:solidFill>
              <a:latin typeface="Poppins"/>
              <a:ea typeface="Poppins"/>
              <a:cs typeface="Poppins"/>
              <a:sym typeface="Poppins"/>
            </a:endParaRPr>
          </a:p>
        </p:txBody>
      </p:sp>
      <p:sp>
        <p:nvSpPr>
          <p:cNvPr id="641" name="Google Shape;641;p6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2" name="Google Shape;642;p60"/>
          <p:cNvSpPr txBox="1"/>
          <p:nvPr/>
        </p:nvSpPr>
        <p:spPr>
          <a:xfrm>
            <a:off x="6117302" y="3352810"/>
            <a:ext cx="6701841"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Fatty Acid Oxidation Disorders (FAODs)</a:t>
            </a:r>
            <a:endParaRPr/>
          </a:p>
        </p:txBody>
      </p:sp>
      <p:sp>
        <p:nvSpPr>
          <p:cNvPr id="643" name="Google Shape;643;p60"/>
          <p:cNvSpPr txBox="1"/>
          <p:nvPr/>
        </p:nvSpPr>
        <p:spPr>
          <a:xfrm>
            <a:off x="2876513" y="7198117"/>
            <a:ext cx="12534972" cy="2542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Focus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Avoid prolonged fasting</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Regular carbohydrate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 some cases: </a:t>
            </a:r>
            <a:r>
              <a:rPr b="1" i="0" lang="en-US" sz="2400" u="none" cap="none" strike="noStrike">
                <a:solidFill>
                  <a:srgbClr val="000000"/>
                </a:solidFill>
                <a:latin typeface="Times"/>
                <a:ea typeface="Times"/>
                <a:cs typeface="Times"/>
                <a:sym typeface="Times"/>
              </a:rPr>
              <a:t>medium-chain triglycerides (MCTs)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Illness management plans are critical</a:t>
            </a:r>
            <a:endParaRPr/>
          </a:p>
        </p:txBody>
      </p:sp>
      <p:graphicFrame>
        <p:nvGraphicFramePr>
          <p:cNvPr id="644" name="Google Shape;644;p60"/>
          <p:cNvGraphicFramePr/>
          <p:nvPr/>
        </p:nvGraphicFramePr>
        <p:xfrm>
          <a:off x="2788468" y="4180737"/>
          <a:ext cx="3000000" cy="3000000"/>
        </p:xfrm>
        <a:graphic>
          <a:graphicData uri="http://schemas.openxmlformats.org/drawingml/2006/table">
            <a:tbl>
              <a:tblPr bandRow="1">
                <a:noFill/>
                <a:tableStyleId>{FAEE6C6C-321E-4E4F-A754-BCF26006E713}</a:tableStyleId>
              </a:tblPr>
              <a:tblGrid>
                <a:gridCol w="5938450"/>
                <a:gridCol w="7162575"/>
              </a:tblGrid>
              <a:tr h="7533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Defect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Consequence</a:t>
                      </a:r>
                      <a:endParaRPr/>
                    </a:p>
                  </a:txBody>
                  <a:tcPr marT="12700" marB="12700" marR="12700" marL="12700" anchor="ctr"/>
                </a:tc>
              </a:tr>
              <a:tr h="1167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beta-oxidation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Inability to use fat for energy</a:t>
                      </a:r>
                      <a:endParaRPr/>
                    </a:p>
                  </a:txBody>
                  <a:tcPr marT="12700" marB="12700" marR="12700" marL="12700" anchor="ctr"/>
                </a:tc>
              </a:tr>
              <a:tr h="7533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Fasting intolerance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Hypoglycemia, lethargy</a:t>
                      </a:r>
                      <a:endParaRPr/>
                    </a:p>
                  </a:txBody>
                  <a:tcPr marT="12700" marB="12700" marR="12700" marL="12700" anchor="ctr"/>
                </a:tc>
              </a:tr>
            </a:tbl>
          </a:graphicData>
        </a:graphic>
      </p:graphicFrame>
      <p:sp>
        <p:nvSpPr>
          <p:cNvPr id="645" name="Google Shape;645;p60"/>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61"/>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1" name="Google Shape;651;p6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2" name="Google Shape;652;p61"/>
          <p:cNvSpPr txBox="1"/>
          <p:nvPr/>
        </p:nvSpPr>
        <p:spPr>
          <a:xfrm>
            <a:off x="758562" y="1053472"/>
            <a:ext cx="17419320" cy="253111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Classification of Nutritional IEMs</a:t>
            </a:r>
            <a:endParaRPr/>
          </a:p>
          <a:p>
            <a:pPr indent="0" lvl="0" marL="0" marR="0" rtl="0" algn="l">
              <a:lnSpc>
                <a:spcPct val="100000"/>
              </a:lnSpc>
              <a:spcBef>
                <a:spcPts val="1400"/>
              </a:spcBef>
              <a:spcAft>
                <a:spcPts val="0"/>
              </a:spcAft>
              <a:buClr>
                <a:srgbClr val="000000"/>
              </a:buClr>
              <a:buSzPts val="6600"/>
              <a:buFont typeface="Times"/>
              <a:buNone/>
            </a:pPr>
            <a:r>
              <a:t/>
            </a:r>
            <a:endParaRPr b="0" i="0" sz="6600" u="none" cap="none" strike="noStrike">
              <a:solidFill>
                <a:srgbClr val="FFFFFF"/>
              </a:solidFill>
              <a:latin typeface="Poppins"/>
              <a:ea typeface="Poppins"/>
              <a:cs typeface="Poppins"/>
              <a:sym typeface="Poppins"/>
            </a:endParaRPr>
          </a:p>
        </p:txBody>
      </p:sp>
      <p:sp>
        <p:nvSpPr>
          <p:cNvPr id="653" name="Google Shape;653;p6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4" name="Google Shape;654;p61"/>
          <p:cNvSpPr txBox="1"/>
          <p:nvPr/>
        </p:nvSpPr>
        <p:spPr>
          <a:xfrm>
            <a:off x="6117302" y="3352810"/>
            <a:ext cx="6701841"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Urea Cycle Disorders</a:t>
            </a:r>
            <a:endParaRPr/>
          </a:p>
        </p:txBody>
      </p:sp>
      <p:sp>
        <p:nvSpPr>
          <p:cNvPr id="655" name="Google Shape;655;p61"/>
          <p:cNvSpPr txBox="1"/>
          <p:nvPr/>
        </p:nvSpPr>
        <p:spPr>
          <a:xfrm>
            <a:off x="2876513" y="7198117"/>
            <a:ext cx="12534972" cy="2021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Focus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Controlled protein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Essential amino acid supplementation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Adequate calories to prevent protein breakdown</a:t>
            </a:r>
            <a:endParaRPr/>
          </a:p>
        </p:txBody>
      </p:sp>
      <p:graphicFrame>
        <p:nvGraphicFramePr>
          <p:cNvPr id="656" name="Google Shape;656;p61"/>
          <p:cNvGraphicFramePr/>
          <p:nvPr/>
        </p:nvGraphicFramePr>
        <p:xfrm>
          <a:off x="2891162" y="4142756"/>
          <a:ext cx="3000000" cy="3000000"/>
        </p:xfrm>
        <a:graphic>
          <a:graphicData uri="http://schemas.openxmlformats.org/drawingml/2006/table">
            <a:tbl>
              <a:tblPr bandRow="1">
                <a:noFill/>
                <a:tableStyleId>{FAEE6C6C-321E-4E4F-A754-BCF26006E713}</a:tableStyleId>
              </a:tblPr>
              <a:tblGrid>
                <a:gridCol w="6417225"/>
                <a:gridCol w="4335875"/>
              </a:tblGrid>
              <a:tr h="785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Defect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Outcome</a:t>
                      </a:r>
                      <a:endParaRPr/>
                    </a:p>
                  </a:txBody>
                  <a:tcPr marT="12700" marB="12700" marR="12700" marL="12700" anchor="ctr"/>
                </a:tc>
              </a:tr>
              <a:tr h="1217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Inability to excrete nitrogen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Hyperammonemia</a:t>
                      </a:r>
                      <a:endParaRPr/>
                    </a:p>
                  </a:txBody>
                  <a:tcPr marT="12700" marB="12700" marR="12700" marL="12700" anchor="ctr"/>
                </a:tc>
              </a:tr>
              <a:tr h="7855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intolerance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Neurologic risk</a:t>
                      </a:r>
                      <a:endParaRPr/>
                    </a:p>
                  </a:txBody>
                  <a:tcPr marT="12700" marB="12700" marR="12700" marL="12700" anchor="ct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6" name="Google Shape;106;p6"/>
          <p:cNvSpPr txBox="1"/>
          <p:nvPr/>
        </p:nvSpPr>
        <p:spPr>
          <a:xfrm>
            <a:off x="11009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Core Functional Laboratory Markers &amp; Optimal Ranges</a:t>
            </a:r>
            <a:endParaRPr/>
          </a:p>
        </p:txBody>
      </p:sp>
      <p:sp>
        <p:nvSpPr>
          <p:cNvPr id="107" name="Google Shape;107;p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8" name="Google Shape;108;p6"/>
          <p:cNvSpPr txBox="1"/>
          <p:nvPr/>
        </p:nvSpPr>
        <p:spPr>
          <a:xfrm>
            <a:off x="6486371" y="3367223"/>
            <a:ext cx="4672069"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Lipids &amp; Cardiovascular Risk</a:t>
            </a:r>
            <a:endParaRPr/>
          </a:p>
        </p:txBody>
      </p:sp>
      <p:graphicFrame>
        <p:nvGraphicFramePr>
          <p:cNvPr id="109" name="Google Shape;109;p6"/>
          <p:cNvGraphicFramePr/>
          <p:nvPr/>
        </p:nvGraphicFramePr>
        <p:xfrm>
          <a:off x="3159486" y="4171584"/>
          <a:ext cx="3000000" cy="3000000"/>
        </p:xfrm>
        <a:graphic>
          <a:graphicData uri="http://schemas.openxmlformats.org/drawingml/2006/table">
            <a:tbl>
              <a:tblPr bandRow="1">
                <a:noFill/>
                <a:tableStyleId>{FAEE6C6C-321E-4E4F-A754-BCF26006E713}</a:tableStyleId>
              </a:tblPr>
              <a:tblGrid>
                <a:gridCol w="2833975"/>
                <a:gridCol w="3104875"/>
                <a:gridCol w="5734500"/>
              </a:tblGrid>
              <a:tr h="1204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Interpretation</a:t>
                      </a:r>
                      <a:endParaRPr/>
                    </a:p>
                  </a:txBody>
                  <a:tcPr marT="12700" marB="12700" marR="12700" marL="12700" anchor="ctr"/>
                </a:tc>
              </a:tr>
              <a:tr h="1204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Total Cholesterol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170–210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Cell membrane &amp; hormone support</a:t>
                      </a:r>
                      <a:endParaRPr/>
                    </a:p>
                  </a:txBody>
                  <a:tcPr marT="12700" marB="12700" marR="12700" marL="12700" anchor="ctr"/>
                </a:tc>
              </a:tr>
              <a:tr h="776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LDL-C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80–120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Context-dependent</a:t>
                      </a:r>
                      <a:endParaRPr/>
                    </a:p>
                  </a:txBody>
                  <a:tcPr marT="12700" marB="12700" marR="12700" marL="12700" anchor="ctr"/>
                </a:tc>
              </a:tr>
              <a:tr h="776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HDL-C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≥60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 protection</a:t>
                      </a:r>
                      <a:endParaRPr/>
                    </a:p>
                  </a:txBody>
                  <a:tcPr marT="12700" marB="12700" marR="12700" marL="12700" anchor="ctr"/>
                </a:tc>
              </a:tr>
              <a:tr h="776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Triglycerides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&lt;100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Glycemic control</a:t>
                      </a:r>
                      <a:endParaRPr/>
                    </a:p>
                  </a:txBody>
                  <a:tcPr marT="12700" marB="12700" marR="12700" marL="12700" anchor="ctr"/>
                </a:tc>
              </a:tr>
              <a:tr h="776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hs-CRP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&lt;1.0 mg/L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inflammatory burden</a:t>
                      </a:r>
                      <a:endParaRPr/>
                    </a:p>
                  </a:txBody>
                  <a:tcPr marT="12700" marB="12700" marR="12700" marL="12700" anchor="ctr"/>
                </a:tc>
              </a:tr>
            </a:tbl>
          </a:graphicData>
        </a:graphic>
      </p:graphicFrame>
      <p:sp>
        <p:nvSpPr>
          <p:cNvPr id="110" name="Google Shape;110;p6"/>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62"/>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2" name="Google Shape;662;p6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3" name="Google Shape;663;p62"/>
          <p:cNvSpPr txBox="1"/>
          <p:nvPr/>
        </p:nvSpPr>
        <p:spPr>
          <a:xfrm>
            <a:off x="758562" y="1053472"/>
            <a:ext cx="17419320" cy="253111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Classification of Nutritional IEMs</a:t>
            </a:r>
            <a:endParaRPr/>
          </a:p>
          <a:p>
            <a:pPr indent="0" lvl="0" marL="0" marR="0" rtl="0" algn="l">
              <a:lnSpc>
                <a:spcPct val="100000"/>
              </a:lnSpc>
              <a:spcBef>
                <a:spcPts val="1400"/>
              </a:spcBef>
              <a:spcAft>
                <a:spcPts val="0"/>
              </a:spcAft>
              <a:buClr>
                <a:srgbClr val="000000"/>
              </a:buClr>
              <a:buSzPts val="6600"/>
              <a:buFont typeface="Times"/>
              <a:buNone/>
            </a:pPr>
            <a:r>
              <a:t/>
            </a:r>
            <a:endParaRPr b="0" i="0" sz="6600" u="none" cap="none" strike="noStrike">
              <a:solidFill>
                <a:srgbClr val="FFFFFF"/>
              </a:solidFill>
              <a:latin typeface="Poppins"/>
              <a:ea typeface="Poppins"/>
              <a:cs typeface="Poppins"/>
              <a:sym typeface="Poppins"/>
            </a:endParaRPr>
          </a:p>
        </p:txBody>
      </p:sp>
      <p:sp>
        <p:nvSpPr>
          <p:cNvPr id="664" name="Google Shape;664;p6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5" name="Google Shape;665;p62"/>
          <p:cNvSpPr txBox="1"/>
          <p:nvPr/>
        </p:nvSpPr>
        <p:spPr>
          <a:xfrm>
            <a:off x="6653592" y="3279678"/>
            <a:ext cx="6701840"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Organic Acidurias</a:t>
            </a:r>
            <a:endParaRPr/>
          </a:p>
        </p:txBody>
      </p:sp>
      <p:sp>
        <p:nvSpPr>
          <p:cNvPr id="666" name="Google Shape;666;p62"/>
          <p:cNvSpPr txBox="1"/>
          <p:nvPr/>
        </p:nvSpPr>
        <p:spPr>
          <a:xfrm>
            <a:off x="2876513" y="7198117"/>
            <a:ext cx="12534972" cy="2021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Focus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Restrict precursor amino acids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Supplement carnitine when indicated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Monitor acid–base status</a:t>
            </a:r>
            <a:endParaRPr/>
          </a:p>
        </p:txBody>
      </p:sp>
      <p:graphicFrame>
        <p:nvGraphicFramePr>
          <p:cNvPr id="667" name="Google Shape;667;p62"/>
          <p:cNvGraphicFramePr/>
          <p:nvPr/>
        </p:nvGraphicFramePr>
        <p:xfrm>
          <a:off x="2670699" y="4041897"/>
          <a:ext cx="3000000" cy="3000000"/>
        </p:xfrm>
        <a:graphic>
          <a:graphicData uri="http://schemas.openxmlformats.org/drawingml/2006/table">
            <a:tbl>
              <a:tblPr bandRow="1">
                <a:noFill/>
                <a:tableStyleId>{FAEE6C6C-321E-4E4F-A754-BCF26006E713}</a:tableStyleId>
              </a:tblPr>
              <a:tblGrid>
                <a:gridCol w="6715350"/>
                <a:gridCol w="4019675"/>
              </a:tblGrid>
              <a:tr h="1102350">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Defect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Nutritional Impact</a:t>
                      </a:r>
                      <a:endParaRPr/>
                    </a:p>
                  </a:txBody>
                  <a:tcPr marT="12700" marB="12700" marR="12700" marL="12700" anchor="ctr"/>
                </a:tc>
              </a:tr>
              <a:tr h="1102350">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Impaired organic acid 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Metabolic acidosis</a:t>
                      </a:r>
                      <a:endParaRPr/>
                    </a:p>
                  </a:txBody>
                  <a:tcPr marT="12700" marB="12700" marR="12700" marL="12700" anchor="ctr"/>
                </a:tc>
              </a:tr>
              <a:tr h="711200">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Secondary carnitine deficiency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Energy impairment</a:t>
                      </a:r>
                      <a:endParaRPr/>
                    </a:p>
                  </a:txBody>
                  <a:tcPr marT="12700" marB="12700" marR="12700" marL="12700" anchor="ct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63"/>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3" name="Google Shape;673;p6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4" name="Google Shape;674;p63"/>
          <p:cNvSpPr txBox="1"/>
          <p:nvPr/>
        </p:nvSpPr>
        <p:spPr>
          <a:xfrm>
            <a:off x="758562" y="1053473"/>
            <a:ext cx="17419320" cy="1117330"/>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Laboratory Assessment in IEMs</a:t>
            </a:r>
            <a:endParaRPr/>
          </a:p>
        </p:txBody>
      </p:sp>
      <p:sp>
        <p:nvSpPr>
          <p:cNvPr id="675" name="Google Shape;675;p6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6" name="Google Shape;676;p63"/>
          <p:cNvSpPr txBox="1"/>
          <p:nvPr/>
        </p:nvSpPr>
        <p:spPr>
          <a:xfrm>
            <a:off x="2315847" y="9257472"/>
            <a:ext cx="12534974" cy="497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600"/>
              <a:buFont typeface="Times"/>
              <a:buNone/>
            </a:pPr>
            <a:r>
              <a:rPr b="1" i="0" lang="en-US" sz="2600" u="none" cap="none" strike="noStrike">
                <a:solidFill>
                  <a:srgbClr val="000000"/>
                </a:solidFill>
                <a:latin typeface="Times"/>
                <a:ea typeface="Times"/>
                <a:cs typeface="Times"/>
                <a:sym typeface="Times"/>
              </a:rPr>
              <a:t>Newborn screening</a:t>
            </a:r>
            <a:r>
              <a:rPr b="0" i="0" lang="en-US" sz="2600" u="none" cap="none" strike="noStrike">
                <a:solidFill>
                  <a:srgbClr val="000000"/>
                </a:solidFill>
                <a:latin typeface="Times"/>
                <a:ea typeface="Times"/>
                <a:cs typeface="Times"/>
                <a:sym typeface="Times"/>
              </a:rPr>
              <a:t> identifies many IEMs early, but milder forms may present later.</a:t>
            </a:r>
            <a:endParaRPr/>
          </a:p>
        </p:txBody>
      </p:sp>
      <p:graphicFrame>
        <p:nvGraphicFramePr>
          <p:cNvPr id="677" name="Google Shape;677;p63"/>
          <p:cNvGraphicFramePr/>
          <p:nvPr/>
        </p:nvGraphicFramePr>
        <p:xfrm>
          <a:off x="2331994" y="3397551"/>
          <a:ext cx="3000000" cy="3000000"/>
        </p:xfrm>
        <a:graphic>
          <a:graphicData uri="http://schemas.openxmlformats.org/drawingml/2006/table">
            <a:tbl>
              <a:tblPr bandRow="1">
                <a:noFill/>
                <a:tableStyleId>{FAEE6C6C-321E-4E4F-A754-BCF26006E713}</a:tableStyleId>
              </a:tblPr>
              <a:tblGrid>
                <a:gridCol w="5340975"/>
                <a:gridCol w="8283050"/>
              </a:tblGrid>
              <a:tr h="6850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Test Type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What It Evaluates</a:t>
                      </a:r>
                      <a:endParaRPr/>
                    </a:p>
                  </a:txBody>
                  <a:tcPr marT="12700" marB="12700" marR="12700" marL="12700" anchor="ctr"/>
                </a:tc>
              </a:tr>
              <a:tr h="1061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Plasma amino acids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Amino acid accumulation or deficiency</a:t>
                      </a:r>
                      <a:endParaRPr/>
                    </a:p>
                  </a:txBody>
                  <a:tcPr marT="12700" marB="12700" marR="12700" marL="12700" anchor="ctr"/>
                </a:tc>
              </a:tr>
              <a:tr h="6850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Urine organic acids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Organic acid buildup</a:t>
                      </a:r>
                      <a:endParaRPr/>
                    </a:p>
                  </a:txBody>
                  <a:tcPr marT="12700" marB="12700" marR="12700" marL="12700" anchor="ctr"/>
                </a:tc>
              </a:tr>
              <a:tr h="6850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Blood ammonia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Nitrogen disposal capacity</a:t>
                      </a:r>
                      <a:endParaRPr/>
                    </a:p>
                  </a:txBody>
                  <a:tcPr marT="12700" marB="12700" marR="12700" marL="12700" anchor="ctr"/>
                </a:tc>
              </a:tr>
              <a:tr h="6850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Acylcarnitine profile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Fatty acid oxidation defects</a:t>
                      </a:r>
                      <a:endParaRPr/>
                    </a:p>
                  </a:txBody>
                  <a:tcPr marT="12700" marB="12700" marR="12700" marL="12700" anchor="ctr"/>
                </a:tc>
              </a:tr>
              <a:tr h="1061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Blood glucose &amp; ketones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Energy metabolism</a:t>
                      </a:r>
                      <a:endParaRPr/>
                    </a:p>
                  </a:txBody>
                  <a:tcPr marT="12700" marB="12700" marR="12700" marL="12700" anchor="ctr"/>
                </a:tc>
              </a:tr>
              <a:tr h="6850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Genetic testing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Confirmation of enzyme defect</a:t>
                      </a:r>
                      <a:endParaRPr/>
                    </a:p>
                  </a:txBody>
                  <a:tcPr marT="12700" marB="12700" marR="12700" marL="12700" anchor="ct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65"/>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3" name="Google Shape;683;p6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4" name="Google Shape;684;p65"/>
          <p:cNvSpPr txBox="1"/>
          <p:nvPr/>
        </p:nvSpPr>
        <p:spPr>
          <a:xfrm>
            <a:off x="1075460" y="955964"/>
            <a:ext cx="17419320" cy="111733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Universal Nutrition Goals</a:t>
            </a:r>
            <a:endParaRPr/>
          </a:p>
        </p:txBody>
      </p:sp>
      <p:sp>
        <p:nvSpPr>
          <p:cNvPr id="685" name="Google Shape;685;p6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6" name="Google Shape;686;p65"/>
          <p:cNvSpPr txBox="1"/>
          <p:nvPr/>
        </p:nvSpPr>
        <p:spPr>
          <a:xfrm>
            <a:off x="1346321" y="3585814"/>
            <a:ext cx="7768042" cy="6339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Universal Nutrition Goals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toxic metabolite accumulation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Provide sufficient energy to prevent catabolism</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normal growth and development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nutrient deficiencies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Nutrition Strategies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Macronutrient modification</a:t>
            </a:r>
            <a:r>
              <a:rPr b="0" i="0" lang="en-US" sz="2400" u="none" cap="none" strike="noStrike">
                <a:solidFill>
                  <a:srgbClr val="000000"/>
                </a:solidFill>
                <a:latin typeface="Times"/>
                <a:ea typeface="Times"/>
                <a:cs typeface="Times"/>
                <a:sym typeface="Times"/>
              </a:rPr>
              <a:t> (restriction or redistribution)</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Medical foods &amp; formulas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Frequent feeding schedules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Sick-day protocols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Lifelong nutrition monitoring</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66"/>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2" name="Google Shape;692;p6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3" name="Google Shape;693;p66"/>
          <p:cNvSpPr txBox="1"/>
          <p:nvPr/>
        </p:nvSpPr>
        <p:spPr>
          <a:xfrm>
            <a:off x="1124213" y="273414"/>
            <a:ext cx="17419322" cy="227303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Functional Nutrition Considerations (Advanced CNS Insight)</a:t>
            </a:r>
            <a:endParaRPr/>
          </a:p>
        </p:txBody>
      </p:sp>
      <p:sp>
        <p:nvSpPr>
          <p:cNvPr id="694" name="Google Shape;694;p6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5" name="Google Shape;695;p66"/>
          <p:cNvSpPr txBox="1"/>
          <p:nvPr/>
        </p:nvSpPr>
        <p:spPr>
          <a:xfrm>
            <a:off x="1273191" y="4097726"/>
            <a:ext cx="11460716" cy="3520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While IEMs are genetic diseases, nutrition care may also address:</a:t>
            </a:r>
            <a:endParaRPr/>
          </a:p>
          <a:p>
            <a:pPr indent="0" lvl="0" marL="0" marR="0" rtl="0" algn="l">
              <a:lnSpc>
                <a:spcPct val="100000"/>
              </a:lnSpc>
              <a:spcBef>
                <a:spcPts val="1400"/>
              </a:spcBef>
              <a:spcAft>
                <a:spcPts val="0"/>
              </a:spcAft>
              <a:buClr>
                <a:srgbClr val="000000"/>
              </a:buClr>
              <a:buSzPts val="3200"/>
              <a:buFont typeface="Times"/>
              <a:buNone/>
            </a:pPr>
            <a:r>
              <a:t/>
            </a:r>
            <a:endParaRPr b="1" i="0" sz="3200" u="none" cap="none" strike="noStrike">
              <a:solidFill>
                <a:srgbClr val="000000"/>
              </a:solidFill>
              <a:latin typeface="Times"/>
              <a:ea typeface="Times"/>
              <a:cs typeface="Times"/>
              <a:sym typeface="Times"/>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Gut tolerance to medical formulas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Micronutrient adequacy within restricted diets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Oxidative stress and inflammation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Psychosocial and adherence challenges</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67"/>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01" name="Google Shape;701;p6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02" name="Google Shape;702;p67"/>
          <p:cNvSpPr txBox="1"/>
          <p:nvPr/>
        </p:nvSpPr>
        <p:spPr>
          <a:xfrm>
            <a:off x="1124213" y="273414"/>
            <a:ext cx="17419322" cy="2273031"/>
          </a:xfrm>
          <a:prstGeom prst="rect">
            <a:avLst/>
          </a:prstGeom>
          <a:noFill/>
          <a:ln>
            <a:noFill/>
          </a:ln>
        </p:spPr>
        <p:txBody>
          <a:bodyPr anchorCtr="0" anchor="t" bIns="0" lIns="0" spcFirstLastPara="1" rIns="0" wrap="square" tIns="0">
            <a:spAutoFit/>
          </a:bodyPr>
          <a:lstStyle/>
          <a:p>
            <a:pPr indent="0" lvl="0" marL="0" marR="0" rtl="0" algn="l">
              <a:lnSpc>
                <a:spcPct val="137878"/>
              </a:lnSpc>
              <a:spcBef>
                <a:spcPts val="0"/>
              </a:spcBef>
              <a:spcAft>
                <a:spcPts val="0"/>
              </a:spcAft>
              <a:buClr>
                <a:srgbClr val="FFFFFF"/>
              </a:buClr>
              <a:buSzPts val="6600"/>
              <a:buFont typeface="Poppins"/>
              <a:buNone/>
            </a:pPr>
            <a:r>
              <a:rPr b="0" i="0" lang="en-US" sz="6600" u="none" cap="none" strike="noStrike">
                <a:solidFill>
                  <a:srgbClr val="FFFFFF"/>
                </a:solidFill>
                <a:latin typeface="Poppins"/>
                <a:ea typeface="Poppins"/>
                <a:cs typeface="Poppins"/>
                <a:sym typeface="Poppins"/>
              </a:rPr>
              <a:t>Scope of Practice &amp; Referral Boundaries</a:t>
            </a:r>
            <a:endParaRPr/>
          </a:p>
        </p:txBody>
      </p:sp>
      <p:sp>
        <p:nvSpPr>
          <p:cNvPr id="703" name="Google Shape;703;p6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04" name="Google Shape;704;p67"/>
          <p:cNvSpPr txBox="1"/>
          <p:nvPr/>
        </p:nvSpPr>
        <p:spPr>
          <a:xfrm>
            <a:off x="1321947" y="3439553"/>
            <a:ext cx="7861139" cy="6568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Within Nutrition Scope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Implement prescribed diet plans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Monitor growth, labs, and tolerance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Educate clients and families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Adjust intake within prescribed parameters</a:t>
            </a:r>
            <a:endParaRPr/>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Requires Medical Oversight</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Diagnosis of IEM</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Medication management</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Acute metabolic crises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Changes to protein or nutrient thresholds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69"/>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0" name="Google Shape;710;p6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1" name="Google Shape;711;p69"/>
          <p:cNvSpPr txBox="1"/>
          <p:nvPr/>
        </p:nvSpPr>
        <p:spPr>
          <a:xfrm>
            <a:off x="709808" y="224660"/>
            <a:ext cx="17419322" cy="2258427"/>
          </a:xfrm>
          <a:prstGeom prst="rect">
            <a:avLst/>
          </a:prstGeom>
          <a:noFill/>
          <a:ln>
            <a:noFill/>
          </a:ln>
        </p:spPr>
        <p:txBody>
          <a:bodyPr anchorCtr="0" anchor="t" bIns="0" lIns="0" spcFirstLastPara="1" rIns="0" wrap="square" tIns="0">
            <a:spAutoFit/>
          </a:bodyPr>
          <a:lstStyle/>
          <a:p>
            <a:pPr indent="0" lvl="0" marL="0" marR="0" rtl="0" algn="l">
              <a:lnSpc>
                <a:spcPct val="14918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Phenylketonuria (PKU) – Amino Acid Metabolism Disorder - Brief Case Sample</a:t>
            </a:r>
            <a:endParaRPr/>
          </a:p>
        </p:txBody>
      </p:sp>
      <p:sp>
        <p:nvSpPr>
          <p:cNvPr id="712" name="Google Shape;712;p6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3" name="Google Shape;713;p69"/>
          <p:cNvSpPr txBox="1"/>
          <p:nvPr/>
        </p:nvSpPr>
        <p:spPr>
          <a:xfrm>
            <a:off x="1224452" y="4463375"/>
            <a:ext cx="7999800" cy="3499200"/>
          </a:xfrm>
          <a:prstGeom prst="rect">
            <a:avLst/>
          </a:prstGeom>
          <a:noFill/>
          <a:ln>
            <a:noFill/>
          </a:ln>
        </p:spPr>
        <p:txBody>
          <a:bodyPr anchorCtr="0" anchor="t" bIns="45700" lIns="45700" spcFirstLastPara="1" rIns="45700" wrap="square" tIns="45700">
            <a:spAutoFit/>
          </a:bodyPr>
          <a:lstStyle/>
          <a:p>
            <a:pPr indent="-342900" lvl="0" marL="457200" marR="0" rtl="0" algn="l">
              <a:lnSpc>
                <a:spcPct val="100000"/>
              </a:lnSpc>
              <a:spcBef>
                <a:spcPts val="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Newborn identified via screening</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No symptoms yet</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Family history negative</a:t>
            </a:r>
            <a:endParaRPr sz="2800"/>
          </a:p>
          <a:p>
            <a:pPr indent="0" lvl="0" marL="0" marR="0" rtl="0" algn="l">
              <a:lnSpc>
                <a:spcPct val="100000"/>
              </a:lnSpc>
              <a:spcBef>
                <a:spcPts val="14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Times"/>
                <a:ea typeface="Times"/>
                <a:cs typeface="Times"/>
                <a:sym typeface="Times"/>
              </a:rPr>
              <a:t>Metabolic Defect</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Inability to convert </a:t>
            </a:r>
            <a:r>
              <a:rPr b="1" i="0" lang="en-US" sz="2800" u="none" cap="none" strike="noStrike">
                <a:solidFill>
                  <a:srgbClr val="000000"/>
                </a:solidFill>
                <a:latin typeface="Times"/>
                <a:ea typeface="Times"/>
                <a:cs typeface="Times"/>
                <a:sym typeface="Times"/>
              </a:rPr>
              <a:t>phenylalanine → tyrosine</a:t>
            </a:r>
            <a:endParaRPr sz="2800"/>
          </a:p>
        </p:txBody>
      </p:sp>
      <p:sp>
        <p:nvSpPr>
          <p:cNvPr id="714" name="Google Shape;714;p69"/>
          <p:cNvSpPr txBox="1"/>
          <p:nvPr/>
        </p:nvSpPr>
        <p:spPr>
          <a:xfrm>
            <a:off x="11857828" y="3664060"/>
            <a:ext cx="405369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Key Laboratory Markers</a:t>
            </a:r>
            <a:endParaRPr/>
          </a:p>
        </p:txBody>
      </p:sp>
      <p:graphicFrame>
        <p:nvGraphicFramePr>
          <p:cNvPr id="715" name="Google Shape;715;p69"/>
          <p:cNvGraphicFramePr/>
          <p:nvPr/>
        </p:nvGraphicFramePr>
        <p:xfrm>
          <a:off x="10939950" y="4574759"/>
          <a:ext cx="3000000" cy="3000000"/>
        </p:xfrm>
        <a:graphic>
          <a:graphicData uri="http://schemas.openxmlformats.org/drawingml/2006/table">
            <a:tbl>
              <a:tblPr bandRow="1">
                <a:noFill/>
                <a:tableStyleId>{FAEE6C6C-321E-4E4F-A754-BCF26006E713}</a:tableStyleId>
              </a:tblPr>
              <a:tblGrid>
                <a:gridCol w="3445025"/>
                <a:gridCol w="2733175"/>
              </a:tblGrid>
              <a:tr h="9028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1399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Plasma phenylalanine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9028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Plasma tyrosine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r h="1399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Newborn screen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Positive for PKU</a:t>
                      </a:r>
                      <a:endParaRPr/>
                    </a:p>
                  </a:txBody>
                  <a:tcPr marT="12700" marB="12700" marR="12700" marL="12700" anchor="ct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70"/>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21" name="Google Shape;721;p7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22" name="Google Shape;722;p70"/>
          <p:cNvSpPr txBox="1"/>
          <p:nvPr/>
        </p:nvSpPr>
        <p:spPr>
          <a:xfrm>
            <a:off x="709808" y="224662"/>
            <a:ext cx="17419322" cy="2232140"/>
          </a:xfrm>
          <a:prstGeom prst="rect">
            <a:avLst/>
          </a:prstGeom>
          <a:noFill/>
          <a:ln>
            <a:noFill/>
          </a:ln>
        </p:spPr>
        <p:txBody>
          <a:bodyPr anchorCtr="0" anchor="t" bIns="0" lIns="0" spcFirstLastPara="1" rIns="0" wrap="square" tIns="0">
            <a:spAutoFit/>
          </a:bodyPr>
          <a:lstStyle/>
          <a:p>
            <a:pPr indent="0" lvl="0" marL="0" marR="0" rtl="0" algn="l">
              <a:lnSpc>
                <a:spcPct val="175000"/>
              </a:lnSpc>
              <a:spcBef>
                <a:spcPts val="0"/>
              </a:spcBef>
              <a:spcAft>
                <a:spcPts val="0"/>
              </a:spcAft>
              <a:buClr>
                <a:srgbClr val="FFFFFF"/>
              </a:buClr>
              <a:buSzPts val="5200"/>
              <a:buFont typeface="Poppins"/>
              <a:buNone/>
            </a:pPr>
            <a:r>
              <a:rPr b="0" i="0" lang="en-US" sz="5200" u="none" cap="none" strike="noStrike">
                <a:solidFill>
                  <a:srgbClr val="FFFFFF"/>
                </a:solidFill>
                <a:latin typeface="Poppins"/>
                <a:ea typeface="Poppins"/>
                <a:cs typeface="Poppins"/>
                <a:sym typeface="Poppins"/>
              </a:rPr>
              <a:t>Maple Syrup Urine Disease (MSUD) – Branched-Chain Amino Acid Disorder - Brief Case Sample</a:t>
            </a:r>
            <a:endParaRPr/>
          </a:p>
        </p:txBody>
      </p:sp>
      <p:sp>
        <p:nvSpPr>
          <p:cNvPr id="723" name="Google Shape;723;p7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24" name="Google Shape;724;p70"/>
          <p:cNvSpPr txBox="1"/>
          <p:nvPr/>
        </p:nvSpPr>
        <p:spPr>
          <a:xfrm>
            <a:off x="1224439" y="4463379"/>
            <a:ext cx="6563457" cy="3977637"/>
          </a:xfrm>
          <a:prstGeom prst="rect">
            <a:avLst/>
          </a:prstGeom>
          <a:noFill/>
          <a:ln>
            <a:noFill/>
          </a:ln>
        </p:spPr>
        <p:txBody>
          <a:bodyPr anchorCtr="0" anchor="t" bIns="45700" lIns="45700" spcFirstLastPara="1" rIns="45700" wrap="square" tIns="45700">
            <a:spAutoFit/>
          </a:bodyPr>
          <a:lstStyle/>
          <a:p>
            <a:pPr indent="-240631" lvl="0" marL="240631"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6-month-old infant</a:t>
            </a:r>
            <a:endParaRPr/>
          </a:p>
          <a:p>
            <a:pPr indent="-240631" lvl="0" marL="240631"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Poor feeding, lethargy, sweet-smelling urine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Metabolic Defect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Impaired metabolism of </a:t>
            </a:r>
            <a:r>
              <a:rPr b="1" i="0" lang="en-US" sz="2400" u="none" cap="none" strike="noStrike">
                <a:solidFill>
                  <a:srgbClr val="000000"/>
                </a:solidFill>
                <a:latin typeface="Times"/>
                <a:ea typeface="Times"/>
                <a:cs typeface="Times"/>
                <a:sym typeface="Times"/>
              </a:rPr>
              <a:t>leucine, isoleucine, valine</a:t>
            </a:r>
            <a:endParaRPr/>
          </a:p>
          <a:p>
            <a:pPr indent="-457200" lvl="0" marL="45720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p:txBody>
      </p:sp>
      <p:sp>
        <p:nvSpPr>
          <p:cNvPr id="725" name="Google Shape;725;p70"/>
          <p:cNvSpPr txBox="1"/>
          <p:nvPr/>
        </p:nvSpPr>
        <p:spPr>
          <a:xfrm>
            <a:off x="11857831" y="3664060"/>
            <a:ext cx="405369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Key Laboratory Markers</a:t>
            </a:r>
            <a:endParaRPr/>
          </a:p>
        </p:txBody>
      </p:sp>
      <p:graphicFrame>
        <p:nvGraphicFramePr>
          <p:cNvPr id="726" name="Google Shape;726;p70"/>
          <p:cNvGraphicFramePr/>
          <p:nvPr/>
        </p:nvGraphicFramePr>
        <p:xfrm>
          <a:off x="10917814" y="4495800"/>
          <a:ext cx="3000000" cy="3000000"/>
        </p:xfrm>
        <a:graphic>
          <a:graphicData uri="http://schemas.openxmlformats.org/drawingml/2006/table">
            <a:tbl>
              <a:tblPr bandRow="1">
                <a:noFill/>
                <a:tableStyleId>{FAEE6C6C-321E-4E4F-A754-BCF26006E713}</a:tableStyleId>
              </a:tblPr>
              <a:tblGrid>
                <a:gridCol w="2850075"/>
                <a:gridCol w="2728550"/>
              </a:tblGrid>
              <a:tr h="831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1289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Plasma BCAAs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Markedly elevated</a:t>
                      </a:r>
                      <a:endParaRPr/>
                    </a:p>
                  </a:txBody>
                  <a:tcPr marT="12700" marB="12700" marR="12700" marL="12700" anchor="ctr"/>
                </a:tc>
              </a:tr>
              <a:tr h="1289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Urine organic acids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Abnormal</a:t>
                      </a:r>
                      <a:endParaRPr/>
                    </a:p>
                  </a:txBody>
                  <a:tcPr marT="12700" marB="12700" marR="12700" marL="12700" anchor="ctr"/>
                </a:tc>
              </a:tr>
              <a:tr h="8316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Blood ketones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71"/>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32" name="Google Shape;732;p7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33" name="Google Shape;733;p71"/>
          <p:cNvSpPr txBox="1"/>
          <p:nvPr/>
        </p:nvSpPr>
        <p:spPr>
          <a:xfrm>
            <a:off x="807315" y="834082"/>
            <a:ext cx="17419322" cy="1076440"/>
          </a:xfrm>
          <a:prstGeom prst="rect">
            <a:avLst/>
          </a:prstGeom>
          <a:noFill/>
          <a:ln>
            <a:noFill/>
          </a:ln>
        </p:spPr>
        <p:txBody>
          <a:bodyPr anchorCtr="0" anchor="t" bIns="0" lIns="0" spcFirstLastPara="1" rIns="0" wrap="square" tIns="0">
            <a:spAutoFit/>
          </a:bodyPr>
          <a:lstStyle/>
          <a:p>
            <a:pPr indent="0" lvl="0" marL="0" marR="0" rtl="0" algn="l">
              <a:lnSpc>
                <a:spcPct val="175000"/>
              </a:lnSpc>
              <a:spcBef>
                <a:spcPts val="0"/>
              </a:spcBef>
              <a:spcAft>
                <a:spcPts val="0"/>
              </a:spcAft>
              <a:buClr>
                <a:srgbClr val="FFFFFF"/>
              </a:buClr>
              <a:buSzPts val="5200"/>
              <a:buFont typeface="Poppins"/>
              <a:buNone/>
            </a:pPr>
            <a:r>
              <a:rPr b="0" i="0" lang="en-US" sz="5200" u="none" cap="none" strike="noStrike">
                <a:solidFill>
                  <a:srgbClr val="FFFFFF"/>
                </a:solidFill>
                <a:latin typeface="Poppins"/>
                <a:ea typeface="Poppins"/>
                <a:cs typeface="Poppins"/>
                <a:sym typeface="Poppins"/>
              </a:rPr>
              <a:t>Urea Cycle Disorder (UCD)- Brief Case Sample</a:t>
            </a:r>
            <a:endParaRPr/>
          </a:p>
        </p:txBody>
      </p:sp>
      <p:sp>
        <p:nvSpPr>
          <p:cNvPr id="734" name="Google Shape;734;p7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35" name="Google Shape;735;p71"/>
          <p:cNvSpPr txBox="1"/>
          <p:nvPr/>
        </p:nvSpPr>
        <p:spPr>
          <a:xfrm>
            <a:off x="1224439" y="4463379"/>
            <a:ext cx="6563400" cy="5074200"/>
          </a:xfrm>
          <a:prstGeom prst="rect">
            <a:avLst/>
          </a:prstGeom>
          <a:noFill/>
          <a:ln>
            <a:noFill/>
          </a:ln>
        </p:spPr>
        <p:txBody>
          <a:bodyPr anchorCtr="0" anchor="t" bIns="45700" lIns="45700" spcFirstLastPara="1" rIns="45700" wrap="square" tIns="45700">
            <a:spAutoFit/>
          </a:bodyPr>
          <a:lstStyle/>
          <a:p>
            <a:pPr indent="-342900" lvl="0" marL="457200" marR="0" rtl="0" algn="l">
              <a:lnSpc>
                <a:spcPct val="100000"/>
              </a:lnSpc>
              <a:spcBef>
                <a:spcPts val="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22-year-old female</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Episodes of confusion and vomiting after high-protein meals</a:t>
            </a:r>
            <a:endParaRPr sz="2800"/>
          </a:p>
          <a:p>
            <a:pPr indent="0" lvl="0" marL="0" marR="0" rtl="0" algn="l">
              <a:lnSpc>
                <a:spcPct val="100000"/>
              </a:lnSpc>
              <a:spcBef>
                <a:spcPts val="12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Times"/>
                <a:ea typeface="Times"/>
                <a:cs typeface="Times"/>
                <a:sym typeface="Times"/>
              </a:rPr>
              <a:t>Metabolic Defect</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Impaired conversion of ammonia → urea</a:t>
            </a:r>
            <a:endParaRPr sz="2800"/>
          </a:p>
          <a:p>
            <a:pPr indent="-457200" lvl="0" marL="457200" marR="0" rtl="0" algn="l">
              <a:lnSpc>
                <a:spcPct val="100000"/>
              </a:lnSpc>
              <a:spcBef>
                <a:spcPts val="12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457200" lvl="0" marL="457200" marR="0" rtl="0" algn="l">
              <a:lnSpc>
                <a:spcPct val="100000"/>
              </a:lnSpc>
              <a:spcBef>
                <a:spcPts val="12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p:txBody>
      </p:sp>
      <p:sp>
        <p:nvSpPr>
          <p:cNvPr id="736" name="Google Shape;736;p71"/>
          <p:cNvSpPr txBox="1"/>
          <p:nvPr/>
        </p:nvSpPr>
        <p:spPr>
          <a:xfrm>
            <a:off x="11857831" y="3664060"/>
            <a:ext cx="405369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Key Laboratory Markers</a:t>
            </a:r>
            <a:endParaRPr/>
          </a:p>
        </p:txBody>
      </p:sp>
      <p:graphicFrame>
        <p:nvGraphicFramePr>
          <p:cNvPr id="737" name="Google Shape;737;p71"/>
          <p:cNvGraphicFramePr/>
          <p:nvPr/>
        </p:nvGraphicFramePr>
        <p:xfrm>
          <a:off x="10831858" y="4471423"/>
          <a:ext cx="3000000" cy="3000000"/>
        </p:xfrm>
        <a:graphic>
          <a:graphicData uri="http://schemas.openxmlformats.org/drawingml/2006/table">
            <a:tbl>
              <a:tblPr bandRow="1">
                <a:noFill/>
                <a:tableStyleId>{FAEE6C6C-321E-4E4F-A754-BCF26006E713}</a:tableStyleId>
              </a:tblPr>
              <a:tblGrid>
                <a:gridCol w="4050425"/>
                <a:gridCol w="2055200"/>
              </a:tblGrid>
              <a:tr h="8230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1275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Blood ammonia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1275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Plasma glutamine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823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BUN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a:t>
                      </a:r>
                      <a:endParaRPr/>
                    </a:p>
                  </a:txBody>
                  <a:tcPr marT="12700" marB="12700" marR="12700" marL="12700" anchor="ct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72"/>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43" name="Google Shape;743;p7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44" name="Google Shape;744;p72"/>
          <p:cNvSpPr txBox="1"/>
          <p:nvPr/>
        </p:nvSpPr>
        <p:spPr>
          <a:xfrm>
            <a:off x="856069" y="426980"/>
            <a:ext cx="17419320" cy="2232140"/>
          </a:xfrm>
          <a:prstGeom prst="rect">
            <a:avLst/>
          </a:prstGeom>
          <a:noFill/>
          <a:ln>
            <a:noFill/>
          </a:ln>
        </p:spPr>
        <p:txBody>
          <a:bodyPr anchorCtr="0" anchor="t" bIns="0" lIns="0" spcFirstLastPara="1" rIns="0" wrap="square" tIns="0">
            <a:spAutoFit/>
          </a:bodyPr>
          <a:lstStyle/>
          <a:p>
            <a:pPr indent="0" lvl="0" marL="0" marR="0" rtl="0" algn="l">
              <a:lnSpc>
                <a:spcPct val="175000"/>
              </a:lnSpc>
              <a:spcBef>
                <a:spcPts val="0"/>
              </a:spcBef>
              <a:spcAft>
                <a:spcPts val="0"/>
              </a:spcAft>
              <a:buClr>
                <a:srgbClr val="FFFFFF"/>
              </a:buClr>
              <a:buSzPts val="5200"/>
              <a:buFont typeface="Poppins"/>
              <a:buNone/>
            </a:pPr>
            <a:r>
              <a:rPr b="0" i="0" lang="en-US" sz="5200" u="none" cap="none" strike="noStrike">
                <a:solidFill>
                  <a:srgbClr val="FFFFFF"/>
                </a:solidFill>
                <a:latin typeface="Poppins"/>
                <a:ea typeface="Poppins"/>
                <a:cs typeface="Poppins"/>
                <a:sym typeface="Poppins"/>
              </a:rPr>
              <a:t>Medium-Chain Acyl-CoA Dehydrogenase Deficiency (MCADD) – FAOD- Brief Case Sample</a:t>
            </a:r>
            <a:endParaRPr/>
          </a:p>
        </p:txBody>
      </p:sp>
      <p:sp>
        <p:nvSpPr>
          <p:cNvPr id="745" name="Google Shape;745;p7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46" name="Google Shape;746;p72"/>
          <p:cNvSpPr txBox="1"/>
          <p:nvPr/>
        </p:nvSpPr>
        <p:spPr>
          <a:xfrm>
            <a:off x="1224439" y="4463379"/>
            <a:ext cx="6563400" cy="3499200"/>
          </a:xfrm>
          <a:prstGeom prst="rect">
            <a:avLst/>
          </a:prstGeom>
          <a:noFill/>
          <a:ln>
            <a:noFill/>
          </a:ln>
        </p:spPr>
        <p:txBody>
          <a:bodyPr anchorCtr="0" anchor="t" bIns="45700" lIns="45700" spcFirstLastPara="1" rIns="45700" wrap="square" tIns="45700">
            <a:spAutoFit/>
          </a:bodyPr>
          <a:lstStyle/>
          <a:p>
            <a:pPr indent="-342900" lvl="0" marL="457200" marR="0" rtl="0" algn="l">
              <a:lnSpc>
                <a:spcPct val="100000"/>
              </a:lnSpc>
              <a:spcBef>
                <a:spcPts val="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4-year-old child</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History of lethargy during illness</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Hypoglycemia after overnight fasting</a:t>
            </a:r>
            <a:endParaRPr sz="2800"/>
          </a:p>
          <a:p>
            <a:pPr indent="0" lvl="0" marL="0" marR="0" rtl="0" algn="l">
              <a:lnSpc>
                <a:spcPct val="100000"/>
              </a:lnSpc>
              <a:spcBef>
                <a:spcPts val="14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Times"/>
                <a:ea typeface="Times"/>
                <a:cs typeface="Times"/>
                <a:sym typeface="Times"/>
              </a:rPr>
              <a:t>Metabolic Defect</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Impaired </a:t>
            </a:r>
            <a:r>
              <a:rPr b="1" i="0" lang="en-US" sz="2800" u="none" cap="none" strike="noStrike">
                <a:solidFill>
                  <a:srgbClr val="000000"/>
                </a:solidFill>
                <a:latin typeface="Times"/>
                <a:ea typeface="Times"/>
                <a:cs typeface="Times"/>
                <a:sym typeface="Times"/>
              </a:rPr>
              <a:t>fatty acid beta-oxidation</a:t>
            </a:r>
            <a:endParaRPr sz="2800"/>
          </a:p>
        </p:txBody>
      </p:sp>
      <p:sp>
        <p:nvSpPr>
          <p:cNvPr id="747" name="Google Shape;747;p72"/>
          <p:cNvSpPr txBox="1"/>
          <p:nvPr/>
        </p:nvSpPr>
        <p:spPr>
          <a:xfrm>
            <a:off x="11857831" y="3664060"/>
            <a:ext cx="405369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Key Laboratory Markers</a:t>
            </a:r>
            <a:endParaRPr/>
          </a:p>
        </p:txBody>
      </p:sp>
      <p:graphicFrame>
        <p:nvGraphicFramePr>
          <p:cNvPr id="748" name="Google Shape;748;p72"/>
          <p:cNvGraphicFramePr/>
          <p:nvPr/>
        </p:nvGraphicFramePr>
        <p:xfrm>
          <a:off x="10270718" y="4495800"/>
          <a:ext cx="3000000" cy="3000000"/>
        </p:xfrm>
        <a:graphic>
          <a:graphicData uri="http://schemas.openxmlformats.org/drawingml/2006/table">
            <a:tbl>
              <a:tblPr bandRow="1">
                <a:noFill/>
                <a:tableStyleId>{FAEE6C6C-321E-4E4F-A754-BCF26006E713}</a:tableStyleId>
              </a:tblPr>
              <a:tblGrid>
                <a:gridCol w="2792075"/>
                <a:gridCol w="3771375"/>
              </a:tblGrid>
              <a:tr h="7848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784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Blood glucose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during fasting</a:t>
                      </a:r>
                      <a:endParaRPr/>
                    </a:p>
                  </a:txBody>
                  <a:tcPr marT="12700" marB="12700" marR="12700" marL="12700" anchor="ctr"/>
                </a:tc>
              </a:tr>
              <a:tr h="1216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Ketones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Low/inappropriately normal</a:t>
                      </a:r>
                      <a:endParaRPr/>
                    </a:p>
                  </a:txBody>
                  <a:tcPr marT="12700" marB="12700" marR="12700" marL="12700" anchor="ctr"/>
                </a:tc>
              </a:tr>
              <a:tr h="1216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Acylcarnitine profile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Abnormal</a:t>
                      </a:r>
                      <a:endParaRPr/>
                    </a:p>
                  </a:txBody>
                  <a:tcPr marT="12700" marB="12700" marR="12700" marL="12700" anchor="ct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73"/>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4" name="Google Shape;754;p7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5" name="Google Shape;755;p73"/>
          <p:cNvSpPr txBox="1"/>
          <p:nvPr/>
        </p:nvSpPr>
        <p:spPr>
          <a:xfrm>
            <a:off x="856069" y="426980"/>
            <a:ext cx="17419320" cy="2232140"/>
          </a:xfrm>
          <a:prstGeom prst="rect">
            <a:avLst/>
          </a:prstGeom>
          <a:noFill/>
          <a:ln>
            <a:noFill/>
          </a:ln>
        </p:spPr>
        <p:txBody>
          <a:bodyPr anchorCtr="0" anchor="t" bIns="0" lIns="0" spcFirstLastPara="1" rIns="0" wrap="square" tIns="0">
            <a:spAutoFit/>
          </a:bodyPr>
          <a:lstStyle/>
          <a:p>
            <a:pPr indent="0" lvl="0" marL="0" marR="0" rtl="0" algn="l">
              <a:lnSpc>
                <a:spcPct val="175000"/>
              </a:lnSpc>
              <a:spcBef>
                <a:spcPts val="0"/>
              </a:spcBef>
              <a:spcAft>
                <a:spcPts val="0"/>
              </a:spcAft>
              <a:buClr>
                <a:srgbClr val="FFFFFF"/>
              </a:buClr>
              <a:buSzPts val="5200"/>
              <a:buFont typeface="Poppins"/>
              <a:buNone/>
            </a:pPr>
            <a:r>
              <a:rPr b="0" i="0" lang="en-US" sz="5200" u="none" cap="none" strike="noStrike">
                <a:solidFill>
                  <a:srgbClr val="FFFFFF"/>
                </a:solidFill>
                <a:latin typeface="Poppins"/>
                <a:ea typeface="Poppins"/>
                <a:cs typeface="Poppins"/>
                <a:sym typeface="Poppins"/>
              </a:rPr>
              <a:t>Galactosemia – Carbohydrate Metabolism Disorder - Brief Case Sample</a:t>
            </a:r>
            <a:endParaRPr/>
          </a:p>
        </p:txBody>
      </p:sp>
      <p:sp>
        <p:nvSpPr>
          <p:cNvPr id="756" name="Google Shape;756;p7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7" name="Google Shape;757;p73"/>
          <p:cNvSpPr txBox="1"/>
          <p:nvPr/>
        </p:nvSpPr>
        <p:spPr>
          <a:xfrm>
            <a:off x="1224439" y="4463379"/>
            <a:ext cx="6563400" cy="2760300"/>
          </a:xfrm>
          <a:prstGeom prst="rect">
            <a:avLst/>
          </a:prstGeom>
          <a:noFill/>
          <a:ln>
            <a:noFill/>
          </a:ln>
        </p:spPr>
        <p:txBody>
          <a:bodyPr anchorCtr="0" anchor="t" bIns="45700" lIns="45700" spcFirstLastPara="1" rIns="45700" wrap="square" tIns="45700">
            <a:spAutoFit/>
          </a:bodyPr>
          <a:lstStyle/>
          <a:p>
            <a:pPr indent="-342900" lvl="0" marL="457200" marR="0" rtl="0" algn="l">
              <a:lnSpc>
                <a:spcPct val="100000"/>
              </a:lnSpc>
              <a:spcBef>
                <a:spcPts val="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Newborn with jaundice and vomiting after milk feeds</a:t>
            </a:r>
            <a:endParaRPr sz="2800"/>
          </a:p>
          <a:p>
            <a:pPr indent="0" lvl="0" marL="0" marR="0" rtl="0" algn="l">
              <a:lnSpc>
                <a:spcPct val="100000"/>
              </a:lnSpc>
              <a:spcBef>
                <a:spcPts val="1400"/>
              </a:spcBef>
              <a:spcAft>
                <a:spcPts val="0"/>
              </a:spcAft>
              <a:buClr>
                <a:srgbClr val="000000"/>
              </a:buClr>
              <a:buSzPts val="24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800" u="none" cap="none" strike="noStrike">
                <a:solidFill>
                  <a:srgbClr val="000000"/>
                </a:solidFill>
                <a:latin typeface="Times"/>
                <a:ea typeface="Times"/>
                <a:cs typeface="Times"/>
                <a:sym typeface="Times"/>
              </a:rPr>
              <a:t>Metabolic Defect</a:t>
            </a:r>
            <a:endParaRPr sz="2800"/>
          </a:p>
          <a:p>
            <a:pPr indent="-3429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Inability to metabolize </a:t>
            </a:r>
            <a:r>
              <a:rPr b="1" i="0" lang="en-US" sz="2800" u="none" cap="none" strike="noStrike">
                <a:solidFill>
                  <a:srgbClr val="000000"/>
                </a:solidFill>
                <a:latin typeface="Times"/>
                <a:ea typeface="Times"/>
                <a:cs typeface="Times"/>
                <a:sym typeface="Times"/>
              </a:rPr>
              <a:t>galactose</a:t>
            </a:r>
            <a:endParaRPr sz="2800"/>
          </a:p>
        </p:txBody>
      </p:sp>
      <p:sp>
        <p:nvSpPr>
          <p:cNvPr id="758" name="Google Shape;758;p73"/>
          <p:cNvSpPr txBox="1"/>
          <p:nvPr/>
        </p:nvSpPr>
        <p:spPr>
          <a:xfrm>
            <a:off x="11857831" y="3664060"/>
            <a:ext cx="405369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Key Laboratory Markers</a:t>
            </a:r>
            <a:endParaRPr/>
          </a:p>
        </p:txBody>
      </p:sp>
      <p:graphicFrame>
        <p:nvGraphicFramePr>
          <p:cNvPr id="759" name="Google Shape;759;p73"/>
          <p:cNvGraphicFramePr/>
          <p:nvPr/>
        </p:nvGraphicFramePr>
        <p:xfrm>
          <a:off x="10710988" y="4594621"/>
          <a:ext cx="3000000" cy="3000000"/>
        </p:xfrm>
        <a:graphic>
          <a:graphicData uri="http://schemas.openxmlformats.org/drawingml/2006/table">
            <a:tbl>
              <a:tblPr bandRow="1">
                <a:noFill/>
                <a:tableStyleId>{FAEE6C6C-321E-4E4F-A754-BCF26006E713}</a:tableStyleId>
              </a:tblPr>
              <a:tblGrid>
                <a:gridCol w="4086575"/>
                <a:gridCol w="2260800"/>
              </a:tblGrid>
              <a:tr h="7662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Result</a:t>
                      </a:r>
                      <a:endParaRPr/>
                    </a:p>
                  </a:txBody>
                  <a:tcPr marT="12700" marB="12700" marR="12700" marL="12700" anchor="ctr"/>
                </a:tc>
              </a:tr>
              <a:tr h="1187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Blood galactose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1187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Liver enzymes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Elevated</a:t>
                      </a:r>
                      <a:endParaRPr/>
                    </a:p>
                  </a:txBody>
                  <a:tcPr marT="12700" marB="12700" marR="12700" marL="12700" anchor="ctr"/>
                </a:tc>
              </a:tr>
              <a:tr h="1187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Newborn screen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Positive</a:t>
                      </a:r>
                      <a:endParaRPr/>
                    </a:p>
                  </a:txBody>
                  <a:tcPr marT="12700" marB="12700" marR="12700" marL="12700" anchor="ct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 name="Google Shape;116;p7"/>
          <p:cNvSpPr txBox="1"/>
          <p:nvPr/>
        </p:nvSpPr>
        <p:spPr>
          <a:xfrm>
            <a:off x="11009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Core Functional Laboratory Markers &amp; Optimal Ranges</a:t>
            </a:r>
            <a:endParaRPr/>
          </a:p>
        </p:txBody>
      </p:sp>
      <p:sp>
        <p:nvSpPr>
          <p:cNvPr id="117" name="Google Shape;117;p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 name="Google Shape;118;p7"/>
          <p:cNvSpPr txBox="1"/>
          <p:nvPr/>
        </p:nvSpPr>
        <p:spPr>
          <a:xfrm>
            <a:off x="6486371" y="3367223"/>
            <a:ext cx="5250440"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Inflammation &amp; Immune Balance</a:t>
            </a:r>
            <a:endParaRPr/>
          </a:p>
        </p:txBody>
      </p:sp>
      <p:graphicFrame>
        <p:nvGraphicFramePr>
          <p:cNvPr id="119" name="Google Shape;119;p7"/>
          <p:cNvGraphicFramePr/>
          <p:nvPr/>
        </p:nvGraphicFramePr>
        <p:xfrm>
          <a:off x="2688994" y="4171584"/>
          <a:ext cx="3000000" cy="3000000"/>
        </p:xfrm>
        <a:graphic>
          <a:graphicData uri="http://schemas.openxmlformats.org/drawingml/2006/table">
            <a:tbl>
              <a:tblPr bandRow="1">
                <a:noFill/>
                <a:tableStyleId>{FAEE6C6C-321E-4E4F-A754-BCF26006E713}</a:tableStyleId>
              </a:tblPr>
              <a:tblGrid>
                <a:gridCol w="2010775"/>
                <a:gridCol w="4397975"/>
                <a:gridCol w="6205575"/>
              </a:tblGrid>
              <a:tr h="14678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Significance</a:t>
                      </a:r>
                      <a:endParaRPr/>
                    </a:p>
                  </a:txBody>
                  <a:tcPr marT="12700" marB="12700" marR="12700" marL="12700" anchor="ctr"/>
                </a:tc>
              </a:tr>
              <a:tr h="9470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hs-CRP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0.3–1.0 mg/L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Chronic inflammation</a:t>
                      </a:r>
                      <a:endParaRPr/>
                    </a:p>
                  </a:txBody>
                  <a:tcPr marT="12700" marB="12700" marR="12700" marL="12700" anchor="ctr"/>
                </a:tc>
              </a:tr>
              <a:tr h="9470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ESR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&lt;10 mm/hr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Systemic inflammation</a:t>
                      </a:r>
                      <a:endParaRPr/>
                    </a:p>
                  </a:txBody>
                  <a:tcPr marT="12700" marB="12700" marR="12700" marL="12700" anchor="ctr"/>
                </a:tc>
              </a:tr>
              <a:tr h="14678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Ferritin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40–80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Iron status &amp; inflammation</a:t>
                      </a:r>
                      <a:endParaRPr/>
                    </a:p>
                  </a:txBody>
                  <a:tcPr marT="12700" marB="12700" marR="12700" marL="12700" anchor="ctr"/>
                </a:tc>
              </a:tr>
              <a:tr h="9470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WBC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4.5–7.5 x10³/µL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Immune balance</a:t>
                      </a:r>
                      <a:endParaRPr/>
                    </a:p>
                  </a:txBody>
                  <a:tcPr marT="12700" marB="12700" marR="12700" marL="12700" anchor="ctr"/>
                </a:tc>
              </a:tr>
            </a:tbl>
          </a:graphicData>
        </a:graphic>
      </p:graphicFrame>
      <p:sp>
        <p:nvSpPr>
          <p:cNvPr id="120" name="Google Shape;120;p7"/>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74"/>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65" name="Google Shape;765;p7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66" name="Google Shape;766;p74"/>
          <p:cNvSpPr txBox="1"/>
          <p:nvPr/>
        </p:nvSpPr>
        <p:spPr>
          <a:xfrm>
            <a:off x="1216184" y="488607"/>
            <a:ext cx="17419322"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Identification of abnormal labs that require medical referral</a:t>
            </a:r>
            <a:endParaRPr/>
          </a:p>
        </p:txBody>
      </p:sp>
      <p:sp>
        <p:nvSpPr>
          <p:cNvPr id="767" name="Google Shape;767;p7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68" name="Google Shape;768;p74"/>
          <p:cNvSpPr txBox="1"/>
          <p:nvPr/>
        </p:nvSpPr>
        <p:spPr>
          <a:xfrm>
            <a:off x="657327" y="3316065"/>
            <a:ext cx="16973346" cy="1386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Identification of abnormal labs that require medical referral</a:t>
            </a:r>
            <a:r>
              <a:rPr b="0" i="0" lang="en-US" sz="2800" u="none" cap="none" strike="noStrike">
                <a:solidFill>
                  <a:srgbClr val="000000"/>
                </a:solidFill>
                <a:latin typeface="Times"/>
                <a:ea typeface="Times"/>
                <a:cs typeface="Times"/>
                <a:sym typeface="Times"/>
              </a:rPr>
              <a:t> is the ability of the nutrition professional to recognize laboratory values that fall outside normal or safe ranges and indicate potential underlying pathology requiring evaluation, diagnosis, or management by a licensed medical provider.</a:t>
            </a:r>
            <a:endParaRPr/>
          </a:p>
        </p:txBody>
      </p:sp>
      <p:sp>
        <p:nvSpPr>
          <p:cNvPr id="769" name="Google Shape;769;p74"/>
          <p:cNvSpPr txBox="1"/>
          <p:nvPr/>
        </p:nvSpPr>
        <p:spPr>
          <a:xfrm>
            <a:off x="674803" y="5084350"/>
            <a:ext cx="3256090" cy="3812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1️⃣ Recognizing Abnormal Values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Identifying labs that are:</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Significantly outside reference ranges</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Clinically concerning even if “within range.”</a:t>
            </a:r>
            <a:endParaRPr/>
          </a:p>
        </p:txBody>
      </p:sp>
      <p:sp>
        <p:nvSpPr>
          <p:cNvPr id="770" name="Google Shape;770;p74"/>
          <p:cNvSpPr txBox="1"/>
          <p:nvPr/>
        </p:nvSpPr>
        <p:spPr>
          <a:xfrm>
            <a:off x="4547792" y="5251489"/>
            <a:ext cx="2903349" cy="3812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2️⃣ Determining Clinical Significance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Differentiating between:</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Mild variation vs. urgent concern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Understanding patterns across labs</a:t>
            </a:r>
            <a:endParaRPr/>
          </a:p>
        </p:txBody>
      </p:sp>
      <p:sp>
        <p:nvSpPr>
          <p:cNvPr id="771" name="Google Shape;771;p74"/>
          <p:cNvSpPr txBox="1"/>
          <p:nvPr/>
        </p:nvSpPr>
        <p:spPr>
          <a:xfrm>
            <a:off x="8068040" y="5251489"/>
            <a:ext cx="2592279" cy="4701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3️⃣ Identifying Red Flags</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Labs that may indicate: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Acute or chronic disease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Organ dysfunction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Severe deficiency or toxicity</a:t>
            </a:r>
            <a:endParaRPr/>
          </a:p>
        </p:txBody>
      </p:sp>
      <p:sp>
        <p:nvSpPr>
          <p:cNvPr id="772" name="Google Shape;772;p74"/>
          <p:cNvSpPr txBox="1"/>
          <p:nvPr/>
        </p:nvSpPr>
        <p:spPr>
          <a:xfrm>
            <a:off x="11277217" y="5251489"/>
            <a:ext cx="2903348" cy="49047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4️⃣ Acting Within Scope of Practice</a:t>
            </a:r>
            <a:endParaRPr/>
          </a:p>
          <a:p>
            <a:pPr indent="-317500" lvl="0" marL="457200" marR="0" rtl="0" algn="l">
              <a:lnSpc>
                <a:spcPct val="100000"/>
              </a:lnSpc>
              <a:spcBef>
                <a:spcPts val="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Do not diagnose or treat medical conditions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Provide appropriate referral to:</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Physician</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Specialist</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Emergency care (if urgent)</a:t>
            </a:r>
            <a:endParaRPr/>
          </a:p>
          <a:p>
            <a:pPr indent="-914400" lvl="0" marL="9144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773" name="Google Shape;773;p74"/>
          <p:cNvSpPr txBox="1"/>
          <p:nvPr/>
        </p:nvSpPr>
        <p:spPr>
          <a:xfrm>
            <a:off x="14797465" y="5251489"/>
            <a:ext cx="2806345" cy="3799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5️⃣ Communicating Appropriately</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Inform the client in a professional, non-alarming way</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Encourage timely follow-up with a healthcare provider</a:t>
            </a:r>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75"/>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79" name="Google Shape;779;p7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0" name="Google Shape;780;p75"/>
          <p:cNvSpPr txBox="1"/>
          <p:nvPr/>
        </p:nvSpPr>
        <p:spPr>
          <a:xfrm>
            <a:off x="813979" y="991687"/>
            <a:ext cx="17419322"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Clinical Importance</a:t>
            </a:r>
            <a:endParaRPr/>
          </a:p>
        </p:txBody>
      </p:sp>
      <p:sp>
        <p:nvSpPr>
          <p:cNvPr id="781" name="Google Shape;781;p7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2" name="Google Shape;782;p75"/>
          <p:cNvSpPr txBox="1"/>
          <p:nvPr/>
        </p:nvSpPr>
        <p:spPr>
          <a:xfrm>
            <a:off x="950854" y="3621582"/>
            <a:ext cx="5012468" cy="7082986"/>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1️⃣ Protects Client Safety (Highest Priority)</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Early recognition of abnormal labs can: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progression of disease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Identify life-threatening conditions early</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Examples: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Critically high glucose → risk of diabetic crisis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Severe anemia → risk of cardiac strain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Electrolyte imbalance → arrhythmias</a:t>
            </a:r>
            <a:endParaRPr/>
          </a:p>
          <a:p>
            <a:pPr indent="0" lvl="0" marL="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Missing these can have serious consequences</a:t>
            </a:r>
            <a:endParaRPr/>
          </a:p>
        </p:txBody>
      </p:sp>
      <p:sp>
        <p:nvSpPr>
          <p:cNvPr id="783" name="Google Shape;783;p75"/>
          <p:cNvSpPr txBox="1"/>
          <p:nvPr/>
        </p:nvSpPr>
        <p:spPr>
          <a:xfrm>
            <a:off x="6311131" y="3600537"/>
            <a:ext cx="4055015" cy="6822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2️⃣ Enables Timely Medical Intervention</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Nutrition professionals are often: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Seeing clients regularly</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Reviewing labs in detail</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You may be the </a:t>
            </a:r>
            <a:r>
              <a:rPr b="1" i="0" lang="en-US" sz="2400" u="none" cap="none" strike="noStrike">
                <a:solidFill>
                  <a:srgbClr val="000000"/>
                </a:solidFill>
                <a:latin typeface="Times"/>
                <a:ea typeface="Times"/>
                <a:cs typeface="Times"/>
                <a:sym typeface="Times"/>
              </a:rPr>
              <a:t>first to recognize a problem</a:t>
            </a:r>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Prompt referral allows: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Diagnosis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Medication or medical treatment</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Specialist care</a:t>
            </a:r>
            <a:endParaRPr/>
          </a:p>
        </p:txBody>
      </p:sp>
      <p:sp>
        <p:nvSpPr>
          <p:cNvPr id="784" name="Google Shape;784;p75"/>
          <p:cNvSpPr txBox="1"/>
          <p:nvPr/>
        </p:nvSpPr>
        <p:spPr>
          <a:xfrm>
            <a:off x="10790156" y="3566428"/>
            <a:ext cx="3256089" cy="62509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3️⃣ Maintains Scope of Practice</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Recognizing abnormal labs reinforces: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What you </a:t>
            </a:r>
            <a:r>
              <a:rPr b="1" i="0" lang="en-US" sz="2400" u="none" cap="none" strike="noStrike">
                <a:solidFill>
                  <a:srgbClr val="000000"/>
                </a:solidFill>
                <a:latin typeface="Times"/>
                <a:ea typeface="Times"/>
                <a:cs typeface="Times"/>
                <a:sym typeface="Times"/>
              </a:rPr>
              <a:t>can</a:t>
            </a:r>
            <a:r>
              <a:rPr b="0" i="0" lang="en-US" sz="2400" u="none" cap="none" strike="noStrike">
                <a:solidFill>
                  <a:srgbClr val="000000"/>
                </a:solidFill>
                <a:latin typeface="Times"/>
                <a:ea typeface="Times"/>
                <a:cs typeface="Times"/>
                <a:sym typeface="Times"/>
              </a:rPr>
              <a:t> do (nutrition intervention)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What you </a:t>
            </a:r>
            <a:r>
              <a:rPr b="1" i="0" lang="en-US" sz="2400" u="none" cap="none" strike="noStrike">
                <a:solidFill>
                  <a:srgbClr val="000000"/>
                </a:solidFill>
                <a:latin typeface="Times"/>
                <a:ea typeface="Times"/>
                <a:cs typeface="Times"/>
                <a:sym typeface="Times"/>
              </a:rPr>
              <a:t>must refer to</a:t>
            </a:r>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This protects: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The client</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Your professional license/credential</a:t>
            </a:r>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785" name="Google Shape;785;p75"/>
          <p:cNvSpPr txBox="1"/>
          <p:nvPr/>
        </p:nvSpPr>
        <p:spPr>
          <a:xfrm>
            <a:off x="14420412" y="3591828"/>
            <a:ext cx="3256091" cy="4485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4️⃣ Improves Clinical Outcomes</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When medical and nutrition care are aligned:</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Faster resolution of conditions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More targeted nutrition plans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Better long-term health outcomes</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76"/>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1" name="Google Shape;791;p7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2" name="Google Shape;792;p76"/>
          <p:cNvSpPr txBox="1"/>
          <p:nvPr/>
        </p:nvSpPr>
        <p:spPr>
          <a:xfrm>
            <a:off x="813979" y="991687"/>
            <a:ext cx="17419322"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Clinical Importance</a:t>
            </a:r>
            <a:endParaRPr/>
          </a:p>
        </p:txBody>
      </p:sp>
      <p:sp>
        <p:nvSpPr>
          <p:cNvPr id="793" name="Google Shape;793;p7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4" name="Google Shape;794;p76"/>
          <p:cNvSpPr txBox="1"/>
          <p:nvPr/>
        </p:nvSpPr>
        <p:spPr>
          <a:xfrm>
            <a:off x="1298825" y="3779242"/>
            <a:ext cx="3256089" cy="504662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5️⃣ Enhances Clinical Judgment</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This skill develops: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Pattern recognition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Critical thinking</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Ability to connect labs with symptoms</a:t>
            </a:r>
            <a:endParaRPr/>
          </a:p>
          <a:p>
            <a:pPr indent="0" lvl="0" marL="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Moves you from “data collection” → </a:t>
            </a:r>
            <a:r>
              <a:rPr b="1" i="0" lang="en-US" sz="2400" u="none" cap="none" strike="noStrike">
                <a:solidFill>
                  <a:srgbClr val="000000"/>
                </a:solidFill>
                <a:latin typeface="Times"/>
                <a:ea typeface="Times"/>
                <a:cs typeface="Times"/>
                <a:sym typeface="Times"/>
              </a:rPr>
              <a:t>clinical reasoning</a:t>
            </a:r>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p:txBody>
      </p:sp>
      <p:sp>
        <p:nvSpPr>
          <p:cNvPr id="795" name="Google Shape;795;p76"/>
          <p:cNvSpPr txBox="1"/>
          <p:nvPr/>
        </p:nvSpPr>
        <p:spPr>
          <a:xfrm>
            <a:off x="5381983" y="3916212"/>
            <a:ext cx="3471587" cy="4282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6️⃣ Supports Interdisciplinary Care</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Appropriate referral:</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Builds relationships with healthcare providers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Positions you as a </a:t>
            </a:r>
            <a:r>
              <a:rPr b="1" i="0" lang="en-US" sz="2400" u="none" cap="none" strike="noStrike">
                <a:solidFill>
                  <a:srgbClr val="000000"/>
                </a:solidFill>
                <a:latin typeface="Times"/>
                <a:ea typeface="Times"/>
                <a:cs typeface="Times"/>
                <a:sym typeface="Times"/>
              </a:rPr>
              <a:t>trusted member of the care team</a:t>
            </a:r>
            <a:endParaRPr/>
          </a:p>
          <a:p>
            <a:pPr indent="-457200" lvl="0" marL="457200" marR="0" rtl="0" algn="l">
              <a:lnSpc>
                <a:spcPct val="100000"/>
              </a:lnSpc>
              <a:spcBef>
                <a:spcPts val="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457200" lvl="0" marL="457200" marR="0" rtl="0" algn="l">
              <a:lnSpc>
                <a:spcPct val="100000"/>
              </a:lnSpc>
              <a:spcBef>
                <a:spcPts val="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p:txBody>
      </p:sp>
      <p:sp>
        <p:nvSpPr>
          <p:cNvPr id="796" name="Google Shape;796;p76"/>
          <p:cNvSpPr txBox="1"/>
          <p:nvPr/>
        </p:nvSpPr>
        <p:spPr>
          <a:xfrm>
            <a:off x="9954220" y="3948326"/>
            <a:ext cx="3471587" cy="5171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7️⃣ Reduces Legal and Ethical Risk</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Failure to refer when indicated can lead to:</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Delayed diagnosis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Client harm</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Liability issues</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Proper referral demonstrates: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Ethical practice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Due diligence</a:t>
            </a:r>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797" name="Google Shape;797;p76"/>
          <p:cNvSpPr txBox="1"/>
          <p:nvPr/>
        </p:nvSpPr>
        <p:spPr>
          <a:xfrm>
            <a:off x="13953478" y="3948326"/>
            <a:ext cx="3471586" cy="4257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8️⃣ Builds Client Trust</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Clients feel:</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Safer</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More confident</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When you:</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Recognize red flags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Guide them appropriately</a:t>
            </a:r>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77"/>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3" name="Google Shape;803;p7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4" name="Google Shape;804;p77"/>
          <p:cNvSpPr txBox="1"/>
          <p:nvPr/>
        </p:nvSpPr>
        <p:spPr>
          <a:xfrm>
            <a:off x="813979" y="991687"/>
            <a:ext cx="17419322" cy="1111489"/>
          </a:xfrm>
          <a:prstGeom prst="rect">
            <a:avLst/>
          </a:prstGeom>
          <a:noFill/>
          <a:ln>
            <a:noFill/>
          </a:ln>
        </p:spPr>
        <p:txBody>
          <a:bodyPr anchorCtr="0" anchor="t" bIns="0" lIns="0" spcFirstLastPara="1" rIns="0" wrap="square" tIns="0">
            <a:spAutoFit/>
          </a:bodyPr>
          <a:lstStyle/>
          <a:p>
            <a:pPr indent="0" lvl="0" marL="0" marR="0" rtl="0" algn="l">
              <a:lnSpc>
                <a:spcPct val="142187"/>
              </a:lnSpc>
              <a:spcBef>
                <a:spcPts val="0"/>
              </a:spcBef>
              <a:spcAft>
                <a:spcPts val="0"/>
              </a:spcAft>
              <a:buClr>
                <a:srgbClr val="FFFFFF"/>
              </a:buClr>
              <a:buSzPts val="6400"/>
              <a:buFont typeface="Poppins"/>
              <a:buNone/>
            </a:pPr>
            <a:r>
              <a:rPr b="0" i="0" lang="en-US" sz="6400" u="none" cap="none" strike="noStrike">
                <a:solidFill>
                  <a:srgbClr val="FFFFFF"/>
                </a:solidFill>
                <a:latin typeface="Poppins"/>
                <a:ea typeface="Poppins"/>
                <a:cs typeface="Poppins"/>
                <a:sym typeface="Poppins"/>
              </a:rPr>
              <a:t>Examples of Labs Requiring a Referral</a:t>
            </a:r>
            <a:endParaRPr/>
          </a:p>
        </p:txBody>
      </p:sp>
      <p:sp>
        <p:nvSpPr>
          <p:cNvPr id="805" name="Google Shape;805;p7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6" name="Google Shape;806;p77"/>
          <p:cNvSpPr txBox="1"/>
          <p:nvPr/>
        </p:nvSpPr>
        <p:spPr>
          <a:xfrm>
            <a:off x="1540111" y="3979347"/>
            <a:ext cx="10693598" cy="5006337"/>
          </a:xfrm>
          <a:prstGeom prst="rect">
            <a:avLst/>
          </a:prstGeom>
          <a:noFill/>
          <a:ln>
            <a:noFill/>
          </a:ln>
        </p:spPr>
        <p:txBody>
          <a:bodyPr anchorCtr="0" anchor="t" bIns="45700" lIns="45700" spcFirstLastPara="1" rIns="45700" wrap="square" tIns="45700">
            <a:spAutoFit/>
          </a:bodyPr>
          <a:lstStyle/>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Very high or low glucose</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Severe anemia (low hemoglobin/ferritin)</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Elevated liver enzymes (AST/ALT, GGT)</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Abnormal kidney markers (creatinine, GFR)</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Electrolyte imbalances</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Positive autoimmune markers</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Low or high thyroid markers</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Very high or low white blood cell count</a:t>
            </a:r>
            <a:endParaRPr/>
          </a:p>
          <a:p>
            <a:pPr indent="-320841" lvl="0" marL="320841" marR="0" rtl="0" algn="l">
              <a:lnSpc>
                <a:spcPct val="100000"/>
              </a:lnSpc>
              <a:spcBef>
                <a:spcPts val="0"/>
              </a:spcBef>
              <a:spcAft>
                <a:spcPts val="0"/>
              </a:spcAft>
              <a:buClr>
                <a:srgbClr val="000000"/>
              </a:buClr>
              <a:buSzPts val="3600"/>
              <a:buFont typeface="Times"/>
              <a:buChar char="•"/>
            </a:pPr>
            <a:r>
              <a:rPr b="0" i="0" lang="en-US" sz="3600" u="none" cap="none" strike="noStrike">
                <a:solidFill>
                  <a:srgbClr val="000000"/>
                </a:solidFill>
                <a:latin typeface="Times"/>
                <a:ea typeface="Times"/>
                <a:cs typeface="Times"/>
                <a:sym typeface="Times"/>
              </a:rPr>
              <a:t>High or low hormone markers</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78"/>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2" name="Google Shape;812;p7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3" name="Google Shape;813;p78"/>
          <p:cNvSpPr txBox="1"/>
          <p:nvPr/>
        </p:nvSpPr>
        <p:spPr>
          <a:xfrm>
            <a:off x="813979" y="991687"/>
            <a:ext cx="17419322" cy="1102726"/>
          </a:xfrm>
          <a:prstGeom prst="rect">
            <a:avLst/>
          </a:prstGeom>
          <a:noFill/>
          <a:ln>
            <a:noFill/>
          </a:ln>
        </p:spPr>
        <p:txBody>
          <a:bodyPr anchorCtr="0" anchor="t" bIns="0" lIns="0" spcFirstLastPara="1" rIns="0" wrap="square" tIns="0">
            <a:spAutoFit/>
          </a:bodyPr>
          <a:lstStyle/>
          <a:p>
            <a:pPr indent="0" lvl="0" marL="0" marR="0" rtl="0" algn="l">
              <a:lnSpc>
                <a:spcPct val="14918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Real-World Scenarios</a:t>
            </a:r>
            <a:endParaRPr/>
          </a:p>
        </p:txBody>
      </p:sp>
      <p:sp>
        <p:nvSpPr>
          <p:cNvPr id="814" name="Google Shape;814;p7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5" name="Google Shape;815;p78"/>
          <p:cNvSpPr txBox="1"/>
          <p:nvPr/>
        </p:nvSpPr>
        <p:spPr>
          <a:xfrm>
            <a:off x="2045188" y="3411134"/>
            <a:ext cx="6471797" cy="6638288"/>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1️⃣ </a:t>
            </a:r>
            <a:r>
              <a:rPr b="1" i="0" lang="en-US" sz="2800" u="none" cap="none" strike="noStrike">
                <a:solidFill>
                  <a:srgbClr val="000000"/>
                </a:solidFill>
                <a:latin typeface="Times"/>
                <a:ea typeface="Times"/>
                <a:cs typeface="Times"/>
                <a:sym typeface="Times"/>
              </a:rPr>
              <a:t>Severe Iron Deficiency Anemia</a:t>
            </a:r>
            <a:endParaRPr b="0" i="0" sz="2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Ferritin: 6</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Hemoglobin: 9</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Fatigue, hair loss, shortness of breath</a:t>
            </a:r>
            <a:endParaRPr/>
          </a:p>
          <a:p>
            <a:pPr indent="0" lvl="0" marL="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to MD to evaluate cause (e.g., bleeding, malabsorption)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Nutrition supports iron repletion</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Could be due to </a:t>
            </a:r>
            <a:r>
              <a:rPr b="1" i="0" lang="en-US" sz="2400" u="none" cap="none" strike="noStrike">
                <a:solidFill>
                  <a:srgbClr val="000000"/>
                </a:solidFill>
                <a:latin typeface="Times"/>
                <a:ea typeface="Times"/>
                <a:cs typeface="Times"/>
                <a:sym typeface="Times"/>
              </a:rPr>
              <a:t>GI bleeding or heavy menses</a:t>
            </a:r>
            <a:endParaRPr/>
          </a:p>
        </p:txBody>
      </p:sp>
      <p:sp>
        <p:nvSpPr>
          <p:cNvPr id="816" name="Google Shape;816;p78"/>
          <p:cNvSpPr txBox="1"/>
          <p:nvPr/>
        </p:nvSpPr>
        <p:spPr>
          <a:xfrm>
            <a:off x="10232377" y="3411134"/>
            <a:ext cx="6471797" cy="6422388"/>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2️⃣</a:t>
            </a:r>
            <a:r>
              <a:rPr b="1" i="0" lang="en-US" sz="2800" u="none" cap="none" strike="noStrike">
                <a:solidFill>
                  <a:srgbClr val="000000"/>
                </a:solidFill>
                <a:latin typeface="Times"/>
                <a:ea typeface="Times"/>
                <a:cs typeface="Times"/>
                <a:sym typeface="Times"/>
              </a:rPr>
              <a:t> Critically High Blood Glucose</a:t>
            </a: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Fasting glucose: 240</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A1c: 10.5%</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Frequent urination, thirst, fatigue</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Immediate referral for medical management</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Nutrition plan supports glycemic control</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Risk of </a:t>
            </a:r>
            <a:r>
              <a:rPr b="1" i="0" lang="en-US" sz="2400" u="none" cap="none" strike="noStrike">
                <a:solidFill>
                  <a:srgbClr val="000000"/>
                </a:solidFill>
                <a:latin typeface="Times"/>
                <a:ea typeface="Times"/>
                <a:cs typeface="Times"/>
                <a:sym typeface="Times"/>
              </a:rPr>
              <a:t>Diabetic ketoacidosis</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79"/>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2" name="Google Shape;822;p7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3" name="Google Shape;823;p79"/>
          <p:cNvSpPr txBox="1"/>
          <p:nvPr/>
        </p:nvSpPr>
        <p:spPr>
          <a:xfrm>
            <a:off x="813979" y="991687"/>
            <a:ext cx="17419322" cy="1102726"/>
          </a:xfrm>
          <a:prstGeom prst="rect">
            <a:avLst/>
          </a:prstGeom>
          <a:noFill/>
          <a:ln>
            <a:noFill/>
          </a:ln>
        </p:spPr>
        <p:txBody>
          <a:bodyPr anchorCtr="0" anchor="t" bIns="0" lIns="0" spcFirstLastPara="1" rIns="0" wrap="square" tIns="0">
            <a:spAutoFit/>
          </a:bodyPr>
          <a:lstStyle/>
          <a:p>
            <a:pPr indent="0" lvl="0" marL="0" marR="0" rtl="0" algn="l">
              <a:lnSpc>
                <a:spcPct val="14918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Real-World Scenarios</a:t>
            </a:r>
            <a:endParaRPr/>
          </a:p>
        </p:txBody>
      </p:sp>
      <p:sp>
        <p:nvSpPr>
          <p:cNvPr id="824" name="Google Shape;824;p7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5" name="Google Shape;825;p79"/>
          <p:cNvSpPr txBox="1"/>
          <p:nvPr/>
        </p:nvSpPr>
        <p:spPr>
          <a:xfrm>
            <a:off x="1982053" y="3305910"/>
            <a:ext cx="6471798" cy="5380988"/>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3️⃣</a:t>
            </a:r>
            <a:r>
              <a:rPr b="1" i="0" lang="en-US" sz="2800" u="none" cap="none" strike="noStrike">
                <a:solidFill>
                  <a:srgbClr val="000000"/>
                </a:solidFill>
                <a:latin typeface="Times"/>
                <a:ea typeface="Times"/>
                <a:cs typeface="Times"/>
                <a:sym typeface="Times"/>
              </a:rPr>
              <a:t> Electrolyte Imbalance</a:t>
            </a: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Potassium: 2.9</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Weakness, palpitations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Urgent referral</a:t>
            </a:r>
            <a:endParaRPr/>
          </a:p>
          <a:p>
            <a:pPr indent="-1651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1" i="0" lang="en-US" sz="2400" u="none" cap="none" strike="noStrike">
                <a:solidFill>
                  <a:srgbClr val="000000"/>
                </a:solidFill>
                <a:latin typeface="Times"/>
                <a:ea typeface="Times"/>
                <a:cs typeface="Times"/>
                <a:sym typeface="Times"/>
              </a:rPr>
              <a:t>Risk of cardiac arrhythmia</a:t>
            </a:r>
            <a:endParaRPr/>
          </a:p>
        </p:txBody>
      </p:sp>
      <p:sp>
        <p:nvSpPr>
          <p:cNvPr id="826" name="Google Shape;826;p79"/>
          <p:cNvSpPr txBox="1"/>
          <p:nvPr/>
        </p:nvSpPr>
        <p:spPr>
          <a:xfrm>
            <a:off x="8801324" y="3242776"/>
            <a:ext cx="7899397" cy="700658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4️⃣ </a:t>
            </a:r>
            <a:r>
              <a:rPr b="1" i="0" lang="en-US" sz="2800" u="none" cap="none" strike="noStrike">
                <a:solidFill>
                  <a:srgbClr val="000000"/>
                </a:solidFill>
                <a:latin typeface="Times"/>
                <a:ea typeface="Times"/>
                <a:cs typeface="Times"/>
                <a:sym typeface="Times"/>
              </a:rPr>
              <a:t>Elevated Liver Enzymes</a:t>
            </a: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ALT: 120</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AST: 95</a:t>
            </a: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Fatigue, possible RUQ discomfort</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for liver evaluation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Nutrition: support metabolic health</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 </a:t>
            </a:r>
            <a:r>
              <a:rPr b="0" i="0" lang="en-US" sz="2400" u="none" cap="none" strike="noStrike">
                <a:solidFill>
                  <a:srgbClr val="000000"/>
                </a:solidFill>
                <a:latin typeface="Times"/>
                <a:ea typeface="Times"/>
                <a:cs typeface="Times"/>
                <a:sym typeface="Times"/>
              </a:rPr>
              <a:t>Could indicate: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Fatty liver</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Hepatitis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Medication toxicity</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80"/>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2" name="Google Shape;832;p8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3" name="Google Shape;833;p80"/>
          <p:cNvSpPr txBox="1"/>
          <p:nvPr/>
        </p:nvSpPr>
        <p:spPr>
          <a:xfrm>
            <a:off x="813979" y="991687"/>
            <a:ext cx="17419322" cy="1102726"/>
          </a:xfrm>
          <a:prstGeom prst="rect">
            <a:avLst/>
          </a:prstGeom>
          <a:noFill/>
          <a:ln>
            <a:noFill/>
          </a:ln>
        </p:spPr>
        <p:txBody>
          <a:bodyPr anchorCtr="0" anchor="t" bIns="0" lIns="0" spcFirstLastPara="1" rIns="0" wrap="square" tIns="0">
            <a:spAutoFit/>
          </a:bodyPr>
          <a:lstStyle/>
          <a:p>
            <a:pPr indent="0" lvl="0" marL="0" marR="0" rtl="0" algn="l">
              <a:lnSpc>
                <a:spcPct val="14918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Real-World Scenarios</a:t>
            </a:r>
            <a:endParaRPr/>
          </a:p>
        </p:txBody>
      </p:sp>
      <p:sp>
        <p:nvSpPr>
          <p:cNvPr id="834" name="Google Shape;834;p8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5" name="Google Shape;835;p80"/>
          <p:cNvSpPr txBox="1"/>
          <p:nvPr/>
        </p:nvSpPr>
        <p:spPr>
          <a:xfrm>
            <a:off x="2255638" y="3305911"/>
            <a:ext cx="6471797" cy="648588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5️⃣ </a:t>
            </a:r>
            <a:r>
              <a:rPr b="1" i="0" lang="en-US" sz="2800" u="none" cap="none" strike="noStrike">
                <a:solidFill>
                  <a:srgbClr val="000000"/>
                </a:solidFill>
                <a:latin typeface="Times"/>
                <a:ea typeface="Times"/>
                <a:cs typeface="Times"/>
                <a:sym typeface="Times"/>
              </a:rPr>
              <a:t>Low Vitamin B12 with Neurologic Symptoms</a:t>
            </a: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B12: 180</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Elevated MMA</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Numbness, tingling, and memory issues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for medical treatment (possible injections)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Risk of </a:t>
            </a:r>
            <a:r>
              <a:rPr b="1" i="0" lang="en-US" sz="2400" u="none" cap="none" strike="noStrike">
                <a:solidFill>
                  <a:srgbClr val="000000"/>
                </a:solidFill>
                <a:latin typeface="Times"/>
                <a:ea typeface="Times"/>
                <a:cs typeface="Times"/>
                <a:sym typeface="Times"/>
              </a:rPr>
              <a:t>irreversible nerve damage</a:t>
            </a:r>
            <a:endParaRPr/>
          </a:p>
        </p:txBody>
      </p:sp>
      <p:sp>
        <p:nvSpPr>
          <p:cNvPr id="836" name="Google Shape;836;p80"/>
          <p:cNvSpPr txBox="1"/>
          <p:nvPr/>
        </p:nvSpPr>
        <p:spPr>
          <a:xfrm>
            <a:off x="9958793" y="3363061"/>
            <a:ext cx="6471797" cy="656208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6️⃣ </a:t>
            </a:r>
            <a:r>
              <a:rPr b="1" i="0" lang="en-US" sz="2800" u="none" cap="none" strike="noStrike">
                <a:solidFill>
                  <a:srgbClr val="000000"/>
                </a:solidFill>
                <a:latin typeface="Times"/>
                <a:ea typeface="Times"/>
                <a:cs typeface="Times"/>
                <a:sym typeface="Times"/>
              </a:rPr>
              <a:t>Thyroid Dysfunction</a:t>
            </a:r>
            <a:endParaRPr b="0" i="0" sz="2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TSH: 8.5</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 Free T4</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Weight gain, fatigue, cold intolerance</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for diagnosis and medication evaluation</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Needs medical diagnosis (e.g., Hypothyroidism)</a:t>
            </a:r>
            <a:endParaRPr/>
          </a:p>
          <a:p>
            <a:pPr indent="-6350" lvl="0" marL="29845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81"/>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2" name="Google Shape;842;p8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3" name="Google Shape;843;p81"/>
          <p:cNvSpPr txBox="1"/>
          <p:nvPr/>
        </p:nvSpPr>
        <p:spPr>
          <a:xfrm>
            <a:off x="813979" y="991687"/>
            <a:ext cx="17419322" cy="1102726"/>
          </a:xfrm>
          <a:prstGeom prst="rect">
            <a:avLst/>
          </a:prstGeom>
          <a:noFill/>
          <a:ln>
            <a:noFill/>
          </a:ln>
        </p:spPr>
        <p:txBody>
          <a:bodyPr anchorCtr="0" anchor="t" bIns="0" lIns="0" spcFirstLastPara="1" rIns="0" wrap="square" tIns="0">
            <a:spAutoFit/>
          </a:bodyPr>
          <a:lstStyle/>
          <a:p>
            <a:pPr indent="0" lvl="0" marL="0" marR="0" rtl="0" algn="l">
              <a:lnSpc>
                <a:spcPct val="14918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Real-World Scenarios</a:t>
            </a:r>
            <a:endParaRPr/>
          </a:p>
        </p:txBody>
      </p:sp>
      <p:sp>
        <p:nvSpPr>
          <p:cNvPr id="844" name="Google Shape;844;p8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5" name="Google Shape;845;p81"/>
          <p:cNvSpPr txBox="1"/>
          <p:nvPr/>
        </p:nvSpPr>
        <p:spPr>
          <a:xfrm>
            <a:off x="2234593" y="3537403"/>
            <a:ext cx="5164713" cy="6574788"/>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7️⃣ </a:t>
            </a:r>
            <a:r>
              <a:rPr b="1" i="0" lang="en-US" sz="2800" u="none" cap="none" strike="noStrike">
                <a:solidFill>
                  <a:srgbClr val="000000"/>
                </a:solidFill>
                <a:latin typeface="Times"/>
                <a:ea typeface="Times"/>
                <a:cs typeface="Times"/>
                <a:sym typeface="Times"/>
              </a:rPr>
              <a:t>Kidney Dysfunction</a:t>
            </a:r>
            <a:endParaRPr b="0" i="0" sz="2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Creatinine: elevated</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GFR: 45</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Fatigue, swelling</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to MD/nephrologist</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Indicates </a:t>
            </a:r>
            <a:r>
              <a:rPr b="1" i="0" lang="en-US" sz="2400" u="none" cap="none" strike="noStrike">
                <a:solidFill>
                  <a:srgbClr val="000000"/>
                </a:solidFill>
                <a:latin typeface="Times"/>
                <a:ea typeface="Times"/>
                <a:cs typeface="Times"/>
                <a:sym typeface="Times"/>
              </a:rPr>
              <a:t>chronic kidney disease</a:t>
            </a:r>
            <a:endParaRPr/>
          </a:p>
        </p:txBody>
      </p:sp>
      <p:sp>
        <p:nvSpPr>
          <p:cNvPr id="846" name="Google Shape;846;p81"/>
          <p:cNvSpPr txBox="1"/>
          <p:nvPr/>
        </p:nvSpPr>
        <p:spPr>
          <a:xfrm>
            <a:off x="9180132" y="3531418"/>
            <a:ext cx="5290407" cy="586577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8️⃣ </a:t>
            </a:r>
            <a:r>
              <a:rPr b="1" i="0" lang="en-US" sz="2800" u="none" cap="none" strike="noStrike">
                <a:solidFill>
                  <a:srgbClr val="000000"/>
                </a:solidFill>
                <a:latin typeface="Times"/>
                <a:ea typeface="Times"/>
                <a:cs typeface="Times"/>
                <a:sym typeface="Times"/>
              </a:rPr>
              <a:t>Very High LDL Cholesterol</a:t>
            </a: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LDL: 220</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for evaluation (possible genetic cause)</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Possible familial hypercholesterolemia → high cardiovascular risk</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6350" lvl="0" marL="29845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82"/>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52" name="Google Shape;852;p8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53" name="Google Shape;853;p82"/>
          <p:cNvSpPr txBox="1"/>
          <p:nvPr/>
        </p:nvSpPr>
        <p:spPr>
          <a:xfrm>
            <a:off x="813979" y="991687"/>
            <a:ext cx="17419322" cy="1102726"/>
          </a:xfrm>
          <a:prstGeom prst="rect">
            <a:avLst/>
          </a:prstGeom>
          <a:noFill/>
          <a:ln>
            <a:noFill/>
          </a:ln>
        </p:spPr>
        <p:txBody>
          <a:bodyPr anchorCtr="0" anchor="t" bIns="0" lIns="0" spcFirstLastPara="1" rIns="0" wrap="square" tIns="0">
            <a:spAutoFit/>
          </a:bodyPr>
          <a:lstStyle/>
          <a:p>
            <a:pPr indent="0" lvl="0" marL="0" marR="0" rtl="0" algn="l">
              <a:lnSpc>
                <a:spcPct val="14918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Real-World Scenarios</a:t>
            </a:r>
            <a:endParaRPr/>
          </a:p>
        </p:txBody>
      </p:sp>
      <p:sp>
        <p:nvSpPr>
          <p:cNvPr id="854" name="Google Shape;854;p8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55" name="Google Shape;855;p82"/>
          <p:cNvSpPr txBox="1"/>
          <p:nvPr/>
        </p:nvSpPr>
        <p:spPr>
          <a:xfrm>
            <a:off x="2234593" y="3537403"/>
            <a:ext cx="5164713" cy="6346188"/>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9️⃣</a:t>
            </a:r>
            <a:r>
              <a:rPr b="1" i="0" lang="en-US" sz="2800" u="none" cap="none" strike="noStrike">
                <a:solidFill>
                  <a:srgbClr val="000000"/>
                </a:solidFill>
                <a:latin typeface="Times"/>
                <a:ea typeface="Times"/>
                <a:cs typeface="Times"/>
                <a:sym typeface="Times"/>
              </a:rPr>
              <a:t> Positive Autoimmune Marker</a:t>
            </a: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Positive ANA</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Client symptoms: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Joint pain, fatigue</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to rheumatology</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May indicate autoimmune disease</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856" name="Google Shape;856;p82"/>
          <p:cNvSpPr txBox="1"/>
          <p:nvPr/>
        </p:nvSpPr>
        <p:spPr>
          <a:xfrm>
            <a:off x="9180134" y="3531420"/>
            <a:ext cx="5290407" cy="654938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10️⃣ </a:t>
            </a:r>
            <a:r>
              <a:rPr b="1" i="0" lang="en-US" sz="2800" u="none" cap="none" strike="noStrike">
                <a:solidFill>
                  <a:srgbClr val="000000"/>
                </a:solidFill>
                <a:latin typeface="Times"/>
                <a:ea typeface="Times"/>
                <a:cs typeface="Times"/>
                <a:sym typeface="Times"/>
              </a:rPr>
              <a:t>Severe Vitamin D Deficiency</a:t>
            </a:r>
            <a:endParaRPr b="0" i="0" sz="2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Vitamin D: 8</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a:t>
            </a:r>
            <a:r>
              <a:rPr b="1" i="0" lang="en-US" sz="2400" u="none" cap="none" strike="noStrike">
                <a:solidFill>
                  <a:srgbClr val="000000"/>
                </a:solidFill>
                <a:latin typeface="Times"/>
                <a:ea typeface="Times"/>
                <a:cs typeface="Times"/>
                <a:sym typeface="Times"/>
              </a:rPr>
              <a:t>Action: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Refer for high-dose prescription if needed</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Nutrition supports maintenance</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referral matters:</a:t>
            </a:r>
            <a:br>
              <a:rPr b="1" i="0" lang="en-US" sz="2400" u="none" cap="none" strike="noStrike">
                <a:solidFill>
                  <a:srgbClr val="000000"/>
                </a:solidFill>
                <a:latin typeface="Times"/>
                <a:ea typeface="Times"/>
                <a:cs typeface="Times"/>
                <a:sym typeface="Times"/>
              </a:rPr>
            </a:br>
            <a:r>
              <a:rPr b="0" i="0" lang="en-US" sz="2400" u="none" cap="none" strike="noStrike">
                <a:solidFill>
                  <a:srgbClr val="000000"/>
                </a:solidFill>
                <a:latin typeface="Times"/>
                <a:ea typeface="Times"/>
                <a:cs typeface="Times"/>
                <a:sym typeface="Times"/>
              </a:rPr>
              <a:t>Severe deficiency may require </a:t>
            </a:r>
            <a:r>
              <a:rPr b="1" i="0" lang="en-US" sz="2400" u="none" cap="none" strike="noStrike">
                <a:solidFill>
                  <a:srgbClr val="000000"/>
                </a:solidFill>
                <a:latin typeface="Times"/>
                <a:ea typeface="Times"/>
                <a:cs typeface="Times"/>
                <a:sym typeface="Times"/>
              </a:rPr>
              <a:t>medical dosing</a:t>
            </a:r>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6350" lvl="0" marL="29845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83"/>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2" name="Google Shape;862;p8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3" name="Google Shape;863;p83"/>
          <p:cNvSpPr txBox="1"/>
          <p:nvPr/>
        </p:nvSpPr>
        <p:spPr>
          <a:xfrm>
            <a:off x="666665" y="419677"/>
            <a:ext cx="17419200" cy="2278200"/>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Pattern-Based Example: Thyroid Dysfunction with Possible Autoimmune Component</a:t>
            </a:r>
            <a:endParaRPr/>
          </a:p>
        </p:txBody>
      </p:sp>
      <p:sp>
        <p:nvSpPr>
          <p:cNvPr id="864" name="Google Shape;864;p8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5" name="Google Shape;865;p83"/>
          <p:cNvSpPr txBox="1"/>
          <p:nvPr/>
        </p:nvSpPr>
        <p:spPr>
          <a:xfrm>
            <a:off x="2234593" y="3537403"/>
            <a:ext cx="3935729" cy="63779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300"/>
              <a:buFont typeface="Times"/>
              <a:buChar char="•"/>
            </a:pPr>
            <a:r>
              <a:rPr b="0" i="0" lang="en-US" sz="2300" u="none" cap="none" strike="noStrike">
                <a:solidFill>
                  <a:srgbClr val="000000"/>
                </a:solidFill>
                <a:latin typeface="Times"/>
                <a:ea typeface="Times"/>
                <a:cs typeface="Times"/>
                <a:sym typeface="Times"/>
              </a:rPr>
              <a:t>TSH: 6.8 (elevated)</a:t>
            </a:r>
            <a:endParaRPr/>
          </a:p>
          <a:p>
            <a:pPr indent="-317500" lvl="0" marL="457200" marR="0" rtl="0" algn="l">
              <a:lnSpc>
                <a:spcPct val="100000"/>
              </a:lnSpc>
              <a:spcBef>
                <a:spcPts val="0"/>
              </a:spcBef>
              <a:spcAft>
                <a:spcPts val="0"/>
              </a:spcAft>
              <a:buClr>
                <a:srgbClr val="000000"/>
              </a:buClr>
              <a:buSzPts val="2300"/>
              <a:buFont typeface="Times"/>
              <a:buChar char="•"/>
            </a:pPr>
            <a:r>
              <a:rPr b="0" i="0" lang="en-US" sz="2300" u="none" cap="none" strike="noStrike">
                <a:solidFill>
                  <a:srgbClr val="000000"/>
                </a:solidFill>
                <a:latin typeface="Times"/>
                <a:ea typeface="Times"/>
                <a:cs typeface="Times"/>
                <a:sym typeface="Times"/>
              </a:rPr>
              <a:t>Free T4: low-normal</a:t>
            </a:r>
            <a:endParaRPr/>
          </a:p>
          <a:p>
            <a:pPr indent="-317500" lvl="0" marL="457200" marR="0" rtl="0" algn="l">
              <a:lnSpc>
                <a:spcPct val="100000"/>
              </a:lnSpc>
              <a:spcBef>
                <a:spcPts val="0"/>
              </a:spcBef>
              <a:spcAft>
                <a:spcPts val="0"/>
              </a:spcAft>
              <a:buClr>
                <a:srgbClr val="000000"/>
              </a:buClr>
              <a:buSzPts val="2300"/>
              <a:buFont typeface="Times"/>
              <a:buChar char="•"/>
            </a:pPr>
            <a:r>
              <a:rPr b="0" i="0" lang="en-US" sz="2300" u="none" cap="none" strike="noStrike">
                <a:solidFill>
                  <a:srgbClr val="000000"/>
                </a:solidFill>
                <a:latin typeface="Times"/>
                <a:ea typeface="Times"/>
                <a:cs typeface="Times"/>
                <a:sym typeface="Times"/>
              </a:rPr>
              <a:t>Free T3: low</a:t>
            </a:r>
            <a:endParaRPr/>
          </a:p>
          <a:p>
            <a:pPr indent="-317500" lvl="0" marL="457200" marR="0" rtl="0" algn="l">
              <a:lnSpc>
                <a:spcPct val="100000"/>
              </a:lnSpc>
              <a:spcBef>
                <a:spcPts val="0"/>
              </a:spcBef>
              <a:spcAft>
                <a:spcPts val="0"/>
              </a:spcAft>
              <a:buClr>
                <a:srgbClr val="000000"/>
              </a:buClr>
              <a:buSzPts val="2300"/>
              <a:buFont typeface="Times"/>
              <a:buChar char="•"/>
            </a:pPr>
            <a:r>
              <a:rPr b="0" i="0" lang="en-US" sz="2300" u="none" cap="none" strike="noStrike">
                <a:solidFill>
                  <a:srgbClr val="000000"/>
                </a:solidFill>
                <a:latin typeface="Times"/>
                <a:ea typeface="Times"/>
                <a:cs typeface="Times"/>
                <a:sym typeface="Times"/>
              </a:rPr>
              <a:t>TPO antibodies: elevated</a:t>
            </a:r>
            <a:endParaRPr/>
          </a:p>
          <a:p>
            <a:pPr indent="0" lvl="0" marL="0" marR="0" rtl="0" algn="l">
              <a:lnSpc>
                <a:spcPct val="100000"/>
              </a:lnSpc>
              <a:spcBef>
                <a:spcPts val="0"/>
              </a:spcBef>
              <a:spcAft>
                <a:spcPts val="0"/>
              </a:spcAft>
              <a:buClr>
                <a:srgbClr val="000000"/>
              </a:buClr>
              <a:buSzPts val="2300"/>
              <a:buFont typeface="Times"/>
              <a:buNone/>
            </a:pPr>
            <a:r>
              <a:t/>
            </a:r>
            <a:endParaRPr b="0" i="0" sz="23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300"/>
              <a:buFont typeface="Times"/>
              <a:buNone/>
            </a:pPr>
            <a:r>
              <a:t/>
            </a:r>
            <a:endParaRPr b="0" i="0" sz="23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Client Presentation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Fatigue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Weight gain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Constipation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Hair thinning</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Cold intolerance</a:t>
            </a:r>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457200" lvl="0" marL="457200" marR="0" rtl="0" algn="l">
              <a:lnSpc>
                <a:spcPct val="100000"/>
              </a:lnSpc>
              <a:spcBef>
                <a:spcPts val="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866" name="Google Shape;866;p83"/>
          <p:cNvSpPr txBox="1"/>
          <p:nvPr/>
        </p:nvSpPr>
        <p:spPr>
          <a:xfrm>
            <a:off x="6731121" y="3552464"/>
            <a:ext cx="5290407" cy="31013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Why This Requires Referral</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Autoimmune disease must be </a:t>
            </a:r>
            <a:r>
              <a:rPr b="1" i="0" lang="en-US" sz="2400" u="none" cap="none" strike="noStrike">
                <a:solidFill>
                  <a:srgbClr val="000000"/>
                </a:solidFill>
                <a:latin typeface="Times"/>
                <a:ea typeface="Times"/>
                <a:cs typeface="Times"/>
                <a:sym typeface="Times"/>
              </a:rPr>
              <a:t>medically diagnosed</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May require:</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Thyroid hormone replacement</a:t>
            </a:r>
            <a:endParaRPr/>
          </a:p>
          <a:p>
            <a:pPr indent="-317500" lvl="1" marL="9144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Ongoing monitoring</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Progression is possible without treatment</a:t>
            </a:r>
            <a:endParaRPr/>
          </a:p>
        </p:txBody>
      </p:sp>
      <p:sp>
        <p:nvSpPr>
          <p:cNvPr id="867" name="Google Shape;867;p83"/>
          <p:cNvSpPr txBox="1"/>
          <p:nvPr/>
        </p:nvSpPr>
        <p:spPr>
          <a:xfrm>
            <a:off x="6899481" y="7046645"/>
            <a:ext cx="9007048" cy="3596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Nutrition Role (After Referral)</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You can support:</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Selenium (antibody reduction)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Anti-inflammatory diet</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Gut health</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Blood sugar balance</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But </a:t>
            </a:r>
            <a:r>
              <a:rPr b="1" i="0" lang="en-US" sz="2400" u="none" cap="none" strike="noStrike">
                <a:solidFill>
                  <a:srgbClr val="000000"/>
                </a:solidFill>
                <a:latin typeface="Times"/>
                <a:ea typeface="Times"/>
                <a:cs typeface="Times"/>
                <a:sym typeface="Times"/>
              </a:rPr>
              <a:t>you cannot diagnose or manage the condition independently</a:t>
            </a:r>
            <a:endParaRPr/>
          </a:p>
        </p:txBody>
      </p:sp>
      <p:sp>
        <p:nvSpPr>
          <p:cNvPr id="868" name="Google Shape;868;p83"/>
          <p:cNvSpPr txBox="1"/>
          <p:nvPr/>
        </p:nvSpPr>
        <p:spPr>
          <a:xfrm>
            <a:off x="12582328" y="5067696"/>
            <a:ext cx="5290407" cy="20599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2600"/>
              </a:buClr>
              <a:buSzPts val="2800"/>
              <a:buFont typeface="Times"/>
              <a:buNone/>
            </a:pPr>
            <a:r>
              <a:rPr b="1" i="0" lang="en-US" sz="2800" u="none" cap="none" strike="noStrike">
                <a:solidFill>
                  <a:srgbClr val="FF2600"/>
                </a:solidFill>
                <a:latin typeface="Times"/>
                <a:ea typeface="Times"/>
                <a:cs typeface="Times"/>
                <a:sym typeface="Times"/>
              </a:rPr>
              <a:t>*What Would Be Incorrect Practice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Treating solely with supplements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Ignoring elevated antibodies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Not referring for medical evaluation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6" name="Google Shape;126;p8"/>
          <p:cNvSpPr txBox="1"/>
          <p:nvPr/>
        </p:nvSpPr>
        <p:spPr>
          <a:xfrm>
            <a:off x="11009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Core Functional Laboratory Markers &amp; Optimal Ranges</a:t>
            </a:r>
            <a:endParaRPr/>
          </a:p>
        </p:txBody>
      </p:sp>
      <p:sp>
        <p:nvSpPr>
          <p:cNvPr id="127" name="Google Shape;127;p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8" name="Google Shape;128;p8"/>
          <p:cNvSpPr txBox="1"/>
          <p:nvPr/>
        </p:nvSpPr>
        <p:spPr>
          <a:xfrm>
            <a:off x="7553170" y="3364048"/>
            <a:ext cx="5315259"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Nutrient Status</a:t>
            </a:r>
            <a:endParaRPr/>
          </a:p>
        </p:txBody>
      </p:sp>
      <p:graphicFrame>
        <p:nvGraphicFramePr>
          <p:cNvPr id="129" name="Google Shape;129;p8"/>
          <p:cNvGraphicFramePr/>
          <p:nvPr/>
        </p:nvGraphicFramePr>
        <p:xfrm>
          <a:off x="3295077" y="4165234"/>
          <a:ext cx="3000000" cy="3000000"/>
        </p:xfrm>
        <a:graphic>
          <a:graphicData uri="http://schemas.openxmlformats.org/drawingml/2006/table">
            <a:tbl>
              <a:tblPr bandRow="1">
                <a:noFill/>
                <a:tableStyleId>{FAEE6C6C-321E-4E4F-A754-BCF26006E713}</a:tableStyleId>
              </a:tblPr>
              <a:tblGrid>
                <a:gridCol w="3501975"/>
                <a:gridCol w="3292900"/>
                <a:gridCol w="4902975"/>
              </a:tblGrid>
              <a:tr h="1098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Relevance</a:t>
                      </a:r>
                      <a:endParaRPr/>
                    </a:p>
                  </a:txBody>
                  <a:tcPr marT="12700" marB="12700" marR="12700" marL="12700" anchor="ctr"/>
                </a:tc>
              </a:tr>
              <a:tr h="7086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D (25-OH)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40–60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Immune &amp; metabolic health</a:t>
                      </a:r>
                      <a:endParaRPr/>
                    </a:p>
                  </a:txBody>
                  <a:tcPr marT="12700" marB="12700" marR="12700" marL="12700" anchor="ctr"/>
                </a:tc>
              </a:tr>
              <a:tr h="10984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500–900 pg/mL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Neurological &amp; methylation</a:t>
                      </a:r>
                      <a:endParaRPr/>
                    </a:p>
                  </a:txBody>
                  <a:tcPr marT="12700" marB="12700" marR="12700" marL="12700" anchor="ctr"/>
                </a:tc>
              </a:tr>
              <a:tr h="7086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Folate (RBC)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&gt;600 ng/mL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DNA synthesis</a:t>
                      </a:r>
                      <a:endParaRPr/>
                    </a:p>
                  </a:txBody>
                  <a:tcPr marT="12700" marB="12700" marR="12700" marL="12700" anchor="ctr"/>
                </a:tc>
              </a:tr>
              <a:tr h="10984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Magnesium (serum)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2.0–2.3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Energy metabolism</a:t>
                      </a:r>
                      <a:endParaRPr/>
                    </a:p>
                  </a:txBody>
                  <a:tcPr marT="12700" marB="12700" marR="12700" marL="12700" anchor="ctr"/>
                </a:tc>
              </a:tr>
              <a:tr h="10984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80–120 μg/dL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Immune &amp; hormone support</a:t>
                      </a:r>
                      <a:endParaRPr/>
                    </a:p>
                  </a:txBody>
                  <a:tcPr marT="12700" marB="12700" marR="12700" marL="12700" anchor="ctr"/>
                </a:tc>
              </a:tr>
            </a:tbl>
          </a:graphicData>
        </a:graphic>
      </p:graphicFrame>
      <p:sp>
        <p:nvSpPr>
          <p:cNvPr id="130" name="Google Shape;130;p8"/>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84"/>
          <p:cNvSpPr/>
          <p:nvPr/>
        </p:nvSpPr>
        <p:spPr>
          <a:xfrm rot="10800000">
            <a:off x="-147842" y="-50777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4" name="Google Shape;874;p8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5" name="Google Shape;875;p84"/>
          <p:cNvSpPr txBox="1"/>
          <p:nvPr/>
        </p:nvSpPr>
        <p:spPr>
          <a:xfrm>
            <a:off x="666665" y="419678"/>
            <a:ext cx="17419320" cy="3352801"/>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Pattern-Based Example: Functional Iron Deficiency</a:t>
            </a:r>
            <a:endParaRPr/>
          </a:p>
        </p:txBody>
      </p:sp>
      <p:sp>
        <p:nvSpPr>
          <p:cNvPr id="876" name="Google Shape;876;p8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7" name="Google Shape;877;p84"/>
          <p:cNvSpPr txBox="1"/>
          <p:nvPr/>
        </p:nvSpPr>
        <p:spPr>
          <a:xfrm>
            <a:off x="1119213" y="3432179"/>
            <a:ext cx="3935700" cy="6305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Labs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Ferritin: </a:t>
            </a:r>
            <a:r>
              <a:rPr b="1" i="0" lang="en-US" sz="2400" u="none" cap="none" strike="noStrike">
                <a:solidFill>
                  <a:srgbClr val="000000"/>
                </a:solidFill>
                <a:latin typeface="Times"/>
                <a:ea typeface="Times"/>
                <a:cs typeface="Times"/>
                <a:sym typeface="Times"/>
              </a:rPr>
              <a:t>150</a:t>
            </a:r>
            <a:r>
              <a:rPr b="0" i="0" lang="en-US" sz="2400" u="none" cap="none" strike="noStrike">
                <a:solidFill>
                  <a:srgbClr val="000000"/>
                </a:solidFill>
                <a:latin typeface="Times"/>
                <a:ea typeface="Times"/>
                <a:cs typeface="Times"/>
                <a:sym typeface="Times"/>
              </a:rPr>
              <a:t> (normal–high)</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Serum iron: </a:t>
            </a:r>
            <a:r>
              <a:rPr b="1" i="0" lang="en-US" sz="2400" u="none" cap="none" strike="noStrike">
                <a:solidFill>
                  <a:srgbClr val="000000"/>
                </a:solidFill>
                <a:latin typeface="Times"/>
                <a:ea typeface="Times"/>
                <a:cs typeface="Times"/>
                <a:sym typeface="Times"/>
              </a:rPr>
              <a:t>low</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Transferrin saturation (TSAT): </a:t>
            </a:r>
            <a:r>
              <a:rPr b="1" i="0" lang="en-US" sz="2400" u="none" cap="none" strike="noStrike">
                <a:solidFill>
                  <a:srgbClr val="000000"/>
                </a:solidFill>
                <a:latin typeface="Times"/>
                <a:ea typeface="Times"/>
                <a:cs typeface="Times"/>
                <a:sym typeface="Times"/>
              </a:rPr>
              <a:t>low (&lt;20%)</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TIBC: </a:t>
            </a:r>
            <a:r>
              <a:rPr b="1" i="0" lang="en-US" sz="2400" u="none" cap="none" strike="noStrike">
                <a:solidFill>
                  <a:srgbClr val="000000"/>
                </a:solidFill>
                <a:latin typeface="Times"/>
                <a:ea typeface="Times"/>
                <a:cs typeface="Times"/>
                <a:sym typeface="Times"/>
              </a:rPr>
              <a:t>normal or low</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CRP: </a:t>
            </a:r>
            <a:r>
              <a:rPr b="1" i="0" lang="en-US" sz="2400" u="none" cap="none" strike="noStrike">
                <a:solidFill>
                  <a:srgbClr val="000000"/>
                </a:solidFill>
                <a:latin typeface="Times"/>
                <a:ea typeface="Times"/>
                <a:cs typeface="Times"/>
                <a:sym typeface="Times"/>
              </a:rPr>
              <a:t>elevated</a:t>
            </a:r>
            <a:endParaRPr/>
          </a:p>
          <a:p>
            <a:pPr indent="-457200" lvl="0" marL="457200" marR="0" rtl="0" algn="l">
              <a:lnSpc>
                <a:spcPct val="100000"/>
              </a:lnSpc>
              <a:spcBef>
                <a:spcPts val="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Client Presentation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Fatigue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Brain fog</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Hair loss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exercise tolerance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Possible chronic condition (inflammation, obesity, autoimmune)</a:t>
            </a:r>
            <a:endParaRPr/>
          </a:p>
        </p:txBody>
      </p:sp>
      <p:sp>
        <p:nvSpPr>
          <p:cNvPr id="878" name="Google Shape;878;p84"/>
          <p:cNvSpPr txBox="1"/>
          <p:nvPr/>
        </p:nvSpPr>
        <p:spPr>
          <a:xfrm>
            <a:off x="5657832" y="3573509"/>
            <a:ext cx="3935729" cy="64541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Pattern Recognition</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At first glance:</a:t>
            </a:r>
            <a:br>
              <a:rPr b="0" i="0" lang="en-US" sz="2400" u="none" cap="none" strike="noStrike">
                <a:solidFill>
                  <a:srgbClr val="000000"/>
                </a:solidFill>
                <a:latin typeface="Times"/>
                <a:ea typeface="Times"/>
                <a:cs typeface="Times"/>
                <a:sym typeface="Times"/>
              </a:rPr>
            </a:b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Ferritin looks “fine” or even “good”</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BUT the pattern shows: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Iron is </a:t>
            </a:r>
            <a:r>
              <a:rPr b="1" i="0" lang="en-US" sz="2400" u="none" cap="none" strike="noStrike">
                <a:solidFill>
                  <a:srgbClr val="000000"/>
                </a:solidFill>
                <a:latin typeface="Times"/>
                <a:ea typeface="Times"/>
                <a:cs typeface="Times"/>
                <a:sym typeface="Times"/>
              </a:rPr>
              <a:t>present (stored)</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Iron is </a:t>
            </a:r>
            <a:r>
              <a:rPr b="1" i="0" lang="en-US" sz="2400" u="none" cap="none" strike="noStrike">
                <a:solidFill>
                  <a:srgbClr val="000000"/>
                </a:solidFill>
                <a:latin typeface="Times"/>
                <a:ea typeface="Times"/>
                <a:cs typeface="Times"/>
                <a:sym typeface="Times"/>
              </a:rPr>
              <a:t>not available for use</a:t>
            </a:r>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This is </a:t>
            </a:r>
            <a:r>
              <a:rPr b="1" i="0" lang="en-US" sz="2400" u="none" cap="none" strike="noStrike">
                <a:solidFill>
                  <a:srgbClr val="000000"/>
                </a:solidFill>
                <a:latin typeface="Times"/>
                <a:ea typeface="Times"/>
                <a:cs typeface="Times"/>
                <a:sym typeface="Times"/>
              </a:rPr>
              <a:t>functional iron deficiency</a:t>
            </a:r>
            <a:r>
              <a:rPr b="0" i="0" lang="en-US" sz="2400" u="none" cap="none" strike="noStrike">
                <a:solidFill>
                  <a:srgbClr val="000000"/>
                </a:solidFill>
                <a:latin typeface="Times"/>
                <a:ea typeface="Times"/>
                <a:cs typeface="Times"/>
                <a:sym typeface="Times"/>
              </a:rPr>
              <a:t>, not true deficiency</a:t>
            </a:r>
            <a:endParaRPr/>
          </a:p>
        </p:txBody>
      </p:sp>
      <p:sp>
        <p:nvSpPr>
          <p:cNvPr id="879" name="Google Shape;879;p84"/>
          <p:cNvSpPr txBox="1"/>
          <p:nvPr/>
        </p:nvSpPr>
        <p:spPr>
          <a:xfrm>
            <a:off x="13958301" y="3675532"/>
            <a:ext cx="3935730" cy="5717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2600"/>
              </a:buClr>
              <a:buSzPts val="2800"/>
              <a:buFont typeface="Times"/>
              <a:buNone/>
            </a:pPr>
            <a:r>
              <a:rPr b="1" i="0" lang="en-US" sz="2800" u="none" cap="none" strike="noStrike">
                <a:solidFill>
                  <a:srgbClr val="FF2600"/>
                </a:solidFill>
                <a:latin typeface="Times"/>
                <a:ea typeface="Times"/>
                <a:cs typeface="Times"/>
                <a:sym typeface="Times"/>
              </a:rPr>
              <a:t>*What Would Be Incorrect Practice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Giving high-dose iron supplements without investigation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Ignoring elevated CRP</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Assuming ferritin = adequate iron status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Excess iron can worsen: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Oxidative stress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Inflammation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Pathogen growth</a:t>
            </a:r>
            <a:endParaRPr/>
          </a:p>
        </p:txBody>
      </p:sp>
      <p:sp>
        <p:nvSpPr>
          <p:cNvPr id="880" name="Google Shape;880;p84"/>
          <p:cNvSpPr txBox="1"/>
          <p:nvPr/>
        </p:nvSpPr>
        <p:spPr>
          <a:xfrm>
            <a:off x="9982920" y="3636105"/>
            <a:ext cx="3396618" cy="49809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Why This Requires Referral</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This is NOT a simple nutrition issue.</a:t>
            </a:r>
            <a:endParaRPr/>
          </a:p>
          <a:p>
            <a:pPr indent="0" lvl="0" marL="0" marR="0" rtl="0" algn="l">
              <a:lnSpc>
                <a:spcPct val="100000"/>
              </a:lnSpc>
              <a:spcBef>
                <a:spcPts val="1200"/>
              </a:spcBef>
              <a:spcAft>
                <a:spcPts val="0"/>
              </a:spcAft>
              <a:buClr>
                <a:srgbClr val="000000"/>
              </a:buClr>
              <a:buSzPts val="2400"/>
              <a:buFont typeface="Times"/>
              <a:buNone/>
            </a:pPr>
            <a:r>
              <a:rPr b="0" i="0" lang="en-US" sz="2400" u="none" cap="none" strike="noStrike">
                <a:solidFill>
                  <a:srgbClr val="000000"/>
                </a:solidFill>
                <a:latin typeface="Times"/>
                <a:ea typeface="Times"/>
                <a:cs typeface="Times"/>
                <a:sym typeface="Times"/>
              </a:rPr>
              <a:t>👉 You must investigate the </a:t>
            </a:r>
            <a:r>
              <a:rPr b="1" i="0" lang="en-US" sz="2400" u="none" cap="none" strike="noStrike">
                <a:solidFill>
                  <a:srgbClr val="000000"/>
                </a:solidFill>
                <a:latin typeface="Times"/>
                <a:ea typeface="Times"/>
                <a:cs typeface="Times"/>
                <a:sym typeface="Times"/>
              </a:rPr>
              <a:t>underlying cause of inflammation</a:t>
            </a:r>
            <a:r>
              <a:rPr b="0" i="0" lang="en-US" sz="2400" u="none" cap="none" strike="noStrike">
                <a:solidFill>
                  <a:srgbClr val="000000"/>
                </a:solidFill>
                <a:latin typeface="Times"/>
                <a:ea typeface="Times"/>
                <a:cs typeface="Times"/>
                <a:sym typeface="Times"/>
              </a:rPr>
              <a:t>, such as:</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Autoimmune disease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infection</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Metabolic syndrome</a:t>
            </a:r>
            <a:endParaRPr/>
          </a:p>
          <a:p>
            <a:pPr indent="-317500" lvl="0" marL="457200" marR="0" rtl="0" algn="l">
              <a:lnSpc>
                <a:spcPct val="100000"/>
              </a:lnSpc>
              <a:spcBef>
                <a:spcPts val="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kidney disease</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id="885" name="Google Shape;885;p85"/>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86" name="Google Shape;886;p85"/>
          <p:cNvGrpSpPr/>
          <p:nvPr/>
        </p:nvGrpSpPr>
        <p:grpSpPr>
          <a:xfrm>
            <a:off x="-528013" y="-8"/>
            <a:ext cx="19048349" cy="3086115"/>
            <a:chOff x="-1" y="-1"/>
            <a:chExt cx="19048347" cy="3086114"/>
          </a:xfrm>
        </p:grpSpPr>
        <p:sp>
          <p:nvSpPr>
            <p:cNvPr id="887" name="Google Shape;887;p85"/>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88" name="Google Shape;888;p85"/>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89" name="Google Shape;889;p85"/>
          <p:cNvSpPr txBox="1"/>
          <p:nvPr/>
        </p:nvSpPr>
        <p:spPr>
          <a:xfrm>
            <a:off x="1270920" y="1230773"/>
            <a:ext cx="14220872" cy="1137775"/>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Sample Quiz Questions</a:t>
            </a:r>
            <a:endParaRPr/>
          </a:p>
        </p:txBody>
      </p:sp>
      <p:sp>
        <p:nvSpPr>
          <p:cNvPr id="890" name="Google Shape;890;p8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91" name="Google Shape;891;p85"/>
          <p:cNvSpPr txBox="1"/>
          <p:nvPr/>
        </p:nvSpPr>
        <p:spPr>
          <a:xfrm>
            <a:off x="1308275" y="3576351"/>
            <a:ext cx="14853481" cy="7127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1800" u="none" cap="none" strike="noStrike">
                <a:solidFill>
                  <a:srgbClr val="000000"/>
                </a:solidFill>
                <a:latin typeface="Times"/>
                <a:ea typeface="Times"/>
                <a:cs typeface="Times"/>
                <a:sym typeface="Times"/>
              </a:rPr>
              <a:t>1. Which statement best describes the primary defect in phenylketonuria (PKU)?</a:t>
            </a:r>
            <a:endParaRPr/>
          </a:p>
          <a:p>
            <a:pPr indent="0" lvl="0" marL="0" marR="0" rtl="0" algn="l">
              <a:lnSpc>
                <a:spcPct val="100000"/>
              </a:lnSpc>
              <a:spcBef>
                <a:spcPts val="1200"/>
              </a:spcBef>
              <a:spcAft>
                <a:spcPts val="0"/>
              </a:spcAft>
              <a:buClr>
                <a:srgbClr val="000000"/>
              </a:buClr>
              <a:buSzPts val="1800"/>
              <a:buFont typeface="Times"/>
              <a:buNone/>
            </a:pPr>
            <a:r>
              <a:rPr b="0" i="0" lang="en-US" sz="1800" u="none" cap="none" strike="noStrike">
                <a:solidFill>
                  <a:srgbClr val="000000"/>
                </a:solidFill>
                <a:latin typeface="Times"/>
                <a:ea typeface="Times"/>
                <a:cs typeface="Times"/>
                <a:sym typeface="Times"/>
              </a:rPr>
              <a:t>A. Inability to metabolize galactose</a:t>
            </a:r>
            <a:br>
              <a:rPr b="0" i="0" lang="en-US" sz="1800" u="none" cap="none" strike="noStrike">
                <a:solidFill>
                  <a:srgbClr val="000000"/>
                </a:solidFill>
                <a:latin typeface="Times"/>
                <a:ea typeface="Times"/>
                <a:cs typeface="Times"/>
                <a:sym typeface="Times"/>
              </a:rPr>
            </a:br>
            <a:r>
              <a:rPr b="0" i="0" lang="en-US" sz="1800" u="none" cap="none" strike="noStrike">
                <a:solidFill>
                  <a:srgbClr val="000000"/>
                </a:solidFill>
                <a:latin typeface="Times"/>
                <a:ea typeface="Times"/>
                <a:cs typeface="Times"/>
                <a:sym typeface="Times"/>
              </a:rPr>
              <a:t>B. Impaired conversion of phenylalanine to tyrosine</a:t>
            </a:r>
            <a:br>
              <a:rPr b="0" i="0" lang="en-US" sz="1800" u="none" cap="none" strike="noStrike">
                <a:solidFill>
                  <a:srgbClr val="000000"/>
                </a:solidFill>
                <a:latin typeface="Times"/>
                <a:ea typeface="Times"/>
                <a:cs typeface="Times"/>
                <a:sym typeface="Times"/>
              </a:rPr>
            </a:br>
            <a:r>
              <a:rPr b="0" i="0" lang="en-US" sz="1800" u="none" cap="none" strike="noStrike">
                <a:solidFill>
                  <a:srgbClr val="000000"/>
                </a:solidFill>
                <a:latin typeface="Times"/>
                <a:ea typeface="Times"/>
                <a:cs typeface="Times"/>
                <a:sym typeface="Times"/>
              </a:rPr>
              <a:t>C. Defective fatty acid beta-oxidation</a:t>
            </a:r>
            <a:br>
              <a:rPr b="0" i="0" lang="en-US" sz="1800" u="none" cap="none" strike="noStrike">
                <a:solidFill>
                  <a:srgbClr val="000000"/>
                </a:solidFill>
                <a:latin typeface="Times"/>
                <a:ea typeface="Times"/>
                <a:cs typeface="Times"/>
                <a:sym typeface="Times"/>
              </a:rPr>
            </a:br>
            <a:r>
              <a:rPr b="0" i="0" lang="en-US" sz="1800" u="none" cap="none" strike="noStrike">
                <a:solidFill>
                  <a:srgbClr val="000000"/>
                </a:solidFill>
                <a:latin typeface="Times"/>
                <a:ea typeface="Times"/>
                <a:cs typeface="Times"/>
                <a:sym typeface="Times"/>
              </a:rPr>
              <a:t>D. Inability to excrete ammonia</a:t>
            </a:r>
            <a:endParaRPr/>
          </a:p>
          <a:p>
            <a:pPr indent="0" lvl="0" marL="0" marR="0" rtl="0" algn="l">
              <a:lnSpc>
                <a:spcPct val="100000"/>
              </a:lnSpc>
              <a:spcBef>
                <a:spcPts val="1200"/>
              </a:spcBef>
              <a:spcAft>
                <a:spcPts val="0"/>
              </a:spcAft>
              <a:buClr>
                <a:srgbClr val="000000"/>
              </a:buClr>
              <a:buSzPts val="1800"/>
              <a:buFont typeface="Times"/>
              <a:buNone/>
            </a:pPr>
            <a:r>
              <a:t/>
            </a:r>
            <a:endParaRPr b="0" i="0" sz="1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2. The primary nutrition goal in managing fatty acid oxidation disorders (FAODs) is to:</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Increase dietary fat intake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Encourage ketogenic diets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Prevent prolonged fasting</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Restrict carbohydrates</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3. Elevated blood ammonia levels are most characteristic of which inborn error of metabolism?</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Maple syrup urine disease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Galactosemia</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Urea cycle disorder</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Phenylketonuria</a:t>
            </a:r>
            <a:br>
              <a:rPr b="0" i="0" lang="en-US" sz="1900" u="none" cap="none" strike="noStrike">
                <a:solidFill>
                  <a:srgbClr val="000000"/>
                </a:solidFill>
                <a:latin typeface="Times"/>
                <a:ea typeface="Times"/>
                <a:cs typeface="Times"/>
                <a:sym typeface="Times"/>
              </a:rPr>
            </a:br>
            <a:endParaRPr/>
          </a:p>
          <a:p>
            <a:pPr indent="0" lvl="0" marL="0" marR="0" rtl="0" algn="ctr">
              <a:lnSpc>
                <a:spcPct val="100000"/>
              </a:lnSpc>
              <a:spcBef>
                <a:spcPts val="0"/>
              </a:spcBef>
              <a:spcAft>
                <a:spcPts val="0"/>
              </a:spcAft>
              <a:buClr>
                <a:srgbClr val="000000"/>
              </a:buClr>
              <a:buSzPts val="1900"/>
              <a:buFont typeface="Helvetica Neue"/>
              <a:buNone/>
            </a:pPr>
            <a:r>
              <a:t/>
            </a:r>
            <a:endParaRPr b="0" i="0" sz="1900" u="none" cap="none" strike="noStrike">
              <a:solidFill>
                <a:srgbClr val="000000"/>
              </a:solidFill>
              <a:latin typeface="Times"/>
              <a:ea typeface="Times"/>
              <a:cs typeface="Times"/>
              <a:sym typeface="Times"/>
            </a:endParaRPr>
          </a:p>
          <a:p>
            <a:pPr indent="0" lvl="0" marL="0" marR="0" rtl="0" algn="ctr">
              <a:lnSpc>
                <a:spcPct val="100000"/>
              </a:lnSpc>
              <a:spcBef>
                <a:spcPts val="0"/>
              </a:spcBef>
              <a:spcAft>
                <a:spcPts val="0"/>
              </a:spcAft>
              <a:buClr>
                <a:srgbClr val="000000"/>
              </a:buClr>
              <a:buSzPts val="1900"/>
              <a:buFont typeface="Helvetica Neue"/>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86"/>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97" name="Google Shape;897;p86"/>
          <p:cNvGrpSpPr/>
          <p:nvPr/>
        </p:nvGrpSpPr>
        <p:grpSpPr>
          <a:xfrm>
            <a:off x="-528013" y="-8"/>
            <a:ext cx="19048349" cy="3086115"/>
            <a:chOff x="-1" y="-1"/>
            <a:chExt cx="19048347" cy="3086114"/>
          </a:xfrm>
        </p:grpSpPr>
        <p:sp>
          <p:nvSpPr>
            <p:cNvPr id="898" name="Google Shape;898;p86"/>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99" name="Google Shape;899;p86"/>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00" name="Google Shape;900;p86"/>
          <p:cNvSpPr txBox="1"/>
          <p:nvPr/>
        </p:nvSpPr>
        <p:spPr>
          <a:xfrm>
            <a:off x="1270920" y="1230773"/>
            <a:ext cx="14220872" cy="1137775"/>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Sample Quiz Questions</a:t>
            </a:r>
            <a:endParaRPr/>
          </a:p>
        </p:txBody>
      </p:sp>
      <p:sp>
        <p:nvSpPr>
          <p:cNvPr id="901" name="Google Shape;901;p8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02" name="Google Shape;902;p86"/>
          <p:cNvSpPr txBox="1"/>
          <p:nvPr/>
        </p:nvSpPr>
        <p:spPr>
          <a:xfrm>
            <a:off x="1382730" y="3520511"/>
            <a:ext cx="14853482" cy="74701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4. Which nutrition intervention is most appropriate for maple syrup urine disease (MSUD)?</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High-protein diet</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Elimination of lactose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Restriction of branched-chain amino acids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Supplementation with medium-chain triglycerides</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5. A newborn diagnosed with galactosemia should immediately avoid which dietary component?</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Gluten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Fructose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Lactose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Sucrose</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6. Which principle is most important across all nutritional inborn errors of metabolism?</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Maximizing protein intake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Preventing catabolism through adequate energy intake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Eliminating all dietary fats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Using supplements instead of food</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ctr">
              <a:lnSpc>
                <a:spcPct val="100000"/>
              </a:lnSpc>
              <a:spcBef>
                <a:spcPts val="0"/>
              </a:spcBef>
              <a:spcAft>
                <a:spcPts val="0"/>
              </a:spcAft>
              <a:buClr>
                <a:srgbClr val="000000"/>
              </a:buClr>
              <a:buSzPts val="1900"/>
              <a:buFont typeface="Helvetica Neue"/>
              <a:buNone/>
            </a:pPr>
            <a:r>
              <a:t/>
            </a:r>
            <a:endParaRPr b="0" i="0" sz="1900" u="none" cap="none" strike="noStrike">
              <a:solidFill>
                <a:srgbClr val="000000"/>
              </a:solidFill>
              <a:latin typeface="Times"/>
              <a:ea typeface="Times"/>
              <a:cs typeface="Times"/>
              <a:sym typeface="Times"/>
            </a:endParaRPr>
          </a:p>
          <a:p>
            <a:pPr indent="0" lvl="0" marL="0" marR="0" rtl="0" algn="ctr">
              <a:lnSpc>
                <a:spcPct val="100000"/>
              </a:lnSpc>
              <a:spcBef>
                <a:spcPts val="0"/>
              </a:spcBef>
              <a:spcAft>
                <a:spcPts val="0"/>
              </a:spcAft>
              <a:buClr>
                <a:srgbClr val="000000"/>
              </a:buClr>
              <a:buSzPts val="1900"/>
              <a:buFont typeface="Helvetica Neue"/>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87"/>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08" name="Google Shape;908;p87"/>
          <p:cNvGrpSpPr/>
          <p:nvPr/>
        </p:nvGrpSpPr>
        <p:grpSpPr>
          <a:xfrm>
            <a:off x="-528013" y="-8"/>
            <a:ext cx="19048349" cy="3086115"/>
            <a:chOff x="-1" y="-1"/>
            <a:chExt cx="19048347" cy="3086114"/>
          </a:xfrm>
        </p:grpSpPr>
        <p:sp>
          <p:nvSpPr>
            <p:cNvPr id="909" name="Google Shape;909;p87"/>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10" name="Google Shape;910;p87"/>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11" name="Google Shape;911;p87"/>
          <p:cNvSpPr txBox="1"/>
          <p:nvPr/>
        </p:nvSpPr>
        <p:spPr>
          <a:xfrm>
            <a:off x="1270920" y="1230773"/>
            <a:ext cx="14220872" cy="1137775"/>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References</a:t>
            </a:r>
            <a:endParaRPr/>
          </a:p>
        </p:txBody>
      </p:sp>
      <p:sp>
        <p:nvSpPr>
          <p:cNvPr id="912" name="Google Shape;912;p8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13" name="Google Shape;913;p87"/>
          <p:cNvSpPr txBox="1"/>
          <p:nvPr/>
        </p:nvSpPr>
        <p:spPr>
          <a:xfrm>
            <a:off x="954617" y="3501899"/>
            <a:ext cx="14853478" cy="6441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National Institutes of Health. </a:t>
            </a:r>
            <a:r>
              <a:rPr b="0" i="1" lang="en-US" sz="1200" u="none" cap="none" strike="noStrike">
                <a:solidFill>
                  <a:srgbClr val="000000"/>
                </a:solidFill>
                <a:latin typeface="Times"/>
                <a:ea typeface="Times"/>
                <a:cs typeface="Times"/>
                <a:sym typeface="Times"/>
              </a:rPr>
              <a:t>Genetic and Rare Diseases Information Center (GARD).</a:t>
            </a:r>
            <a:r>
              <a:rPr b="0" i="0" lang="en-US" sz="1200" u="none" cap="none" strike="noStrike">
                <a:solidFill>
                  <a:srgbClr val="000000"/>
                </a:solidFill>
                <a:latin typeface="Times"/>
                <a:ea typeface="Times"/>
                <a:cs typeface="Times"/>
                <a:sym typeface="Times"/>
              </a:rPr>
              <a:t> </a:t>
            </a:r>
            <a:r>
              <a:rPr b="0" i="0" lang="en-US" sz="1200" u="sng" cap="none" strike="noStrike">
                <a:solidFill>
                  <a:srgbClr val="0000FF"/>
                </a:solidFill>
                <a:latin typeface="Times"/>
                <a:ea typeface="Times"/>
                <a:cs typeface="Times"/>
                <a:sym typeface="Times"/>
                <a:hlinkClick r:id="rId5">
                  <a:extLst>
                    <a:ext uri="{A12FA001-AC4F-418D-AE19-62706E023703}">
                      <ahyp:hlinkClr val="tx"/>
                    </a:ext>
                  </a:extLst>
                </a:hlinkClick>
              </a:rPr>
              <a:t>https://rarediseases.info.nih.gov</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Centers for Disease Control and Prevention.</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Newborn Screening for Metabolic Disorders. </a:t>
            </a:r>
            <a:r>
              <a:rPr b="0" i="0" lang="en-US" sz="1200" u="none" cap="none" strike="noStrike">
                <a:solidFill>
                  <a:srgbClr val="000000"/>
                </a:solidFill>
                <a:latin typeface="Times"/>
                <a:ea typeface="Times"/>
                <a:cs typeface="Times"/>
                <a:sym typeface="Times"/>
              </a:rPr>
              <a:t>https://www.cdc.gov/newbornscreening</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American College of Medical Genetics and Genomics. </a:t>
            </a:r>
            <a:r>
              <a:rPr b="0" i="1" lang="en-US" sz="1200" u="none" cap="none" strike="noStrike">
                <a:solidFill>
                  <a:srgbClr val="000000"/>
                </a:solidFill>
                <a:latin typeface="Times"/>
                <a:ea typeface="Times"/>
                <a:cs typeface="Times"/>
                <a:sym typeface="Times"/>
              </a:rPr>
              <a:t>ACT Sheets and Algorithms for Inborn Errors of Metabolism.</a:t>
            </a:r>
            <a:r>
              <a:rPr b="0" i="0" lang="en-US" sz="1200" u="none" cap="none" strike="noStrike">
                <a:solidFill>
                  <a:srgbClr val="000000"/>
                </a:solidFill>
                <a:latin typeface="Times"/>
                <a:ea typeface="Times"/>
                <a:cs typeface="Times"/>
                <a:sym typeface="Times"/>
              </a:rPr>
              <a:t> </a:t>
            </a:r>
            <a:r>
              <a:rPr b="0" i="0" lang="en-US" sz="1200" u="sng" cap="none" strike="noStrike">
                <a:solidFill>
                  <a:srgbClr val="0000FF"/>
                </a:solidFill>
                <a:latin typeface="Times"/>
                <a:ea typeface="Times"/>
                <a:cs typeface="Times"/>
                <a:sym typeface="Times"/>
                <a:hlinkClick r:id="rId6">
                  <a:extLst>
                    <a:ext uri="{A12FA001-AC4F-418D-AE19-62706E023703}">
                      <ahyp:hlinkClr val="tx"/>
                    </a:ext>
                  </a:extLst>
                </a:hlinkClick>
              </a:rPr>
              <a:t>https://www.acmg.net</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GeneReviews. </a:t>
            </a:r>
            <a:r>
              <a:rPr b="0" i="1" lang="en-US" sz="1200" u="none" cap="none" strike="noStrike">
                <a:solidFill>
                  <a:srgbClr val="000000"/>
                </a:solidFill>
                <a:latin typeface="Times"/>
                <a:ea typeface="Times"/>
                <a:cs typeface="Times"/>
                <a:sym typeface="Times"/>
              </a:rPr>
              <a:t>Inborn Errors of Metabolism (multiple entries).</a:t>
            </a:r>
            <a:r>
              <a:rPr b="0" i="0" lang="en-US" sz="1200" u="none" cap="none" strike="noStrike">
                <a:solidFill>
                  <a:srgbClr val="000000"/>
                </a:solidFill>
                <a:latin typeface="Times"/>
                <a:ea typeface="Times"/>
                <a:cs typeface="Times"/>
                <a:sym typeface="Times"/>
              </a:rPr>
              <a:t> </a:t>
            </a:r>
            <a:r>
              <a:rPr b="0" i="0" lang="en-US" sz="1200" u="sng" cap="none" strike="noStrike">
                <a:solidFill>
                  <a:srgbClr val="0000FF"/>
                </a:solidFill>
                <a:latin typeface="Times"/>
                <a:ea typeface="Times"/>
                <a:cs typeface="Times"/>
                <a:sym typeface="Times"/>
                <a:hlinkClick r:id="rId7">
                  <a:extLst>
                    <a:ext uri="{A12FA001-AC4F-418D-AE19-62706E023703}">
                      <ahyp:hlinkClr val="tx"/>
                    </a:ext>
                  </a:extLst>
                </a:hlinkClick>
              </a:rPr>
              <a:t>https://www.ncbi.nlm.nih.gov/books/NBK1116/</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National Organization for Rare Disorders. </a:t>
            </a:r>
            <a:r>
              <a:rPr b="0" i="1" lang="en-US" sz="1200" u="none" cap="none" strike="noStrike">
                <a:solidFill>
                  <a:srgbClr val="000000"/>
                </a:solidFill>
                <a:latin typeface="Times"/>
                <a:ea typeface="Times"/>
                <a:cs typeface="Times"/>
                <a:sym typeface="Times"/>
              </a:rPr>
              <a:t>Phenylketonuria, MSUD, FAODs, Urea Cycle Disorders.</a:t>
            </a:r>
            <a:r>
              <a:rPr b="0" i="0" lang="en-US" sz="1200" u="none" cap="none" strike="noStrike">
                <a:solidFill>
                  <a:srgbClr val="000000"/>
                </a:solidFill>
                <a:latin typeface="Times"/>
                <a:ea typeface="Times"/>
                <a:cs typeface="Times"/>
                <a:sym typeface="Times"/>
              </a:rPr>
              <a:t> </a:t>
            </a:r>
            <a:r>
              <a:rPr b="0" i="0" lang="en-US" sz="1200" u="sng" cap="none" strike="noStrike">
                <a:solidFill>
                  <a:srgbClr val="0000FF"/>
                </a:solidFill>
                <a:latin typeface="Times"/>
                <a:ea typeface="Times"/>
                <a:cs typeface="Times"/>
                <a:sym typeface="Times"/>
                <a:hlinkClick r:id="rId8">
                  <a:extLst>
                    <a:ext uri="{A12FA001-AC4F-418D-AE19-62706E023703}">
                      <ahyp:hlinkClr val="tx"/>
                    </a:ext>
                  </a:extLst>
                </a:hlinkClick>
              </a:rPr>
              <a:t>https://rarediseases.org</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Academy of Nutrition and Dietetics. </a:t>
            </a:r>
            <a:r>
              <a:rPr b="0" i="1" lang="en-US" sz="1200" u="none" cap="none" strike="noStrike">
                <a:solidFill>
                  <a:srgbClr val="000000"/>
                </a:solidFill>
                <a:latin typeface="Times"/>
                <a:ea typeface="Times"/>
                <a:cs typeface="Times"/>
                <a:sym typeface="Times"/>
              </a:rPr>
              <a:t>Nutrition Care Manual: Inherited Metabolic Disorders.</a:t>
            </a:r>
            <a:r>
              <a:rPr b="0" i="0" lang="en-US" sz="1200" u="none" cap="none" strike="noStrike">
                <a:solidFill>
                  <a:srgbClr val="000000"/>
                </a:solidFill>
                <a:latin typeface="Times"/>
                <a:ea typeface="Times"/>
                <a:cs typeface="Times"/>
                <a:sym typeface="Times"/>
              </a:rPr>
              <a:t> </a:t>
            </a:r>
            <a:r>
              <a:rPr b="0" i="0" lang="en-US" sz="1200" u="sng" cap="none" strike="noStrike">
                <a:solidFill>
                  <a:srgbClr val="0000FF"/>
                </a:solidFill>
                <a:latin typeface="Times"/>
                <a:ea typeface="Times"/>
                <a:cs typeface="Times"/>
                <a:sym typeface="Times"/>
                <a:hlinkClick r:id="rId9">
                  <a:extLst>
                    <a:ext uri="{A12FA001-AC4F-418D-AE19-62706E023703}">
                      <ahyp:hlinkClr val="tx"/>
                    </a:ext>
                  </a:extLst>
                </a:hlinkClick>
              </a:rPr>
              <a:t>https://www.nutritioncaremanual.org</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Blau, N., Duran, M., Gibson, K. M., &amp; Dionisi-Vici, C. (2014). </a:t>
            </a:r>
            <a:r>
              <a:rPr b="0" i="1" lang="en-US" sz="1200" u="none" cap="none" strike="noStrike">
                <a:solidFill>
                  <a:srgbClr val="000000"/>
                </a:solidFill>
                <a:latin typeface="Times"/>
                <a:ea typeface="Times"/>
                <a:cs typeface="Times"/>
                <a:sym typeface="Times"/>
              </a:rPr>
              <a:t>Physician’s Guide to the Diagnosis, Treatment, and Follow-Up of Inherited Metabolic Diseases.</a:t>
            </a:r>
            <a:r>
              <a:rPr b="0" i="0" lang="en-US" sz="1200" u="none" cap="none" strike="noStrike">
                <a:solidFill>
                  <a:srgbClr val="000000"/>
                </a:solidFill>
                <a:latin typeface="Times"/>
                <a:ea typeface="Times"/>
                <a:cs typeface="Times"/>
                <a:sym typeface="Times"/>
              </a:rPr>
              <a:t> Springer.</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Saudubray, J.-M., Baumgartner, M. R., &amp; Walter, J. (2016). </a:t>
            </a:r>
            <a:r>
              <a:rPr b="0" i="1" lang="en-US" sz="1200" u="none" cap="none" strike="noStrike">
                <a:solidFill>
                  <a:srgbClr val="000000"/>
                </a:solidFill>
                <a:latin typeface="Times"/>
                <a:ea typeface="Times"/>
                <a:cs typeface="Times"/>
                <a:sym typeface="Times"/>
              </a:rPr>
              <a:t>Inborn Metabolic Diseases: Diagnosis and Treatment.</a:t>
            </a:r>
            <a:r>
              <a:rPr b="0" i="0" lang="en-US" sz="1200" u="none" cap="none" strike="noStrike">
                <a:solidFill>
                  <a:srgbClr val="000000"/>
                </a:solidFill>
                <a:latin typeface="Times"/>
                <a:ea typeface="Times"/>
                <a:cs typeface="Times"/>
                <a:sym typeface="Times"/>
              </a:rPr>
              <a:t> Springer.</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World Health Organization. </a:t>
            </a:r>
            <a:r>
              <a:rPr b="0" i="1" lang="en-US" sz="1200" u="none" cap="none" strike="noStrike">
                <a:solidFill>
                  <a:srgbClr val="000000"/>
                </a:solidFill>
                <a:latin typeface="Times"/>
                <a:ea typeface="Times"/>
                <a:cs typeface="Times"/>
                <a:sym typeface="Times"/>
              </a:rPr>
              <a:t>Nutritional Management in Genetic Metabolic Disorders.</a:t>
            </a:r>
            <a:r>
              <a:rPr b="0" i="0" lang="en-US" sz="1200" u="none" cap="none" strike="noStrike">
                <a:solidFill>
                  <a:srgbClr val="000000"/>
                </a:solidFill>
                <a:latin typeface="Times"/>
                <a:ea typeface="Times"/>
                <a:cs typeface="Times"/>
                <a:sym typeface="Times"/>
              </a:rPr>
              <a:t> </a:t>
            </a:r>
            <a:r>
              <a:rPr b="0" i="0" lang="en-US" sz="1200" u="sng" cap="none" strike="noStrike">
                <a:solidFill>
                  <a:srgbClr val="0000FF"/>
                </a:solidFill>
                <a:latin typeface="Times"/>
                <a:ea typeface="Times"/>
                <a:cs typeface="Times"/>
                <a:sym typeface="Times"/>
                <a:hlinkClick r:id="rId10">
                  <a:extLst>
                    <a:ext uri="{A12FA001-AC4F-418D-AE19-62706E023703}">
                      <ahyp:hlinkClr val="tx"/>
                    </a:ext>
                  </a:extLst>
                </a:hlinkClick>
              </a:rPr>
              <a:t>https://www.who.int</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National Academies of Sciences, Engineering, and Medicine.</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Dietary Reference Intakes (DRIs). </a:t>
            </a:r>
            <a:r>
              <a:rPr b="0" i="0" lang="en-US" sz="1200" u="sng" cap="none" strike="noStrike">
                <a:solidFill>
                  <a:srgbClr val="0000FF"/>
                </a:solidFill>
                <a:latin typeface="Times"/>
                <a:ea typeface="Times"/>
                <a:cs typeface="Times"/>
                <a:sym typeface="Times"/>
                <a:hlinkClick r:id="rId11">
                  <a:extLst>
                    <a:ext uri="{A12FA001-AC4F-418D-AE19-62706E023703}">
                      <ahyp:hlinkClr val="tx"/>
                    </a:ext>
                  </a:extLst>
                </a:hlinkClick>
              </a:rPr>
              <a:t>https://www.nationalacademies.org</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Allen, R. H., Stabler, S. P., &amp; Lindenbaum, J. (1993). </a:t>
            </a:r>
            <a:r>
              <a:rPr b="0" i="1" lang="en-US" sz="1200" u="none" cap="none" strike="noStrike">
                <a:solidFill>
                  <a:srgbClr val="000000"/>
                </a:solidFill>
                <a:latin typeface="Times"/>
                <a:ea typeface="Times"/>
                <a:cs typeface="Times"/>
                <a:sym typeface="Times"/>
              </a:rPr>
              <a:t>Relevance of vitamins, cofactors, and metabolic blocks in inherited metabolic disease.</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American Journal of Clinical Nutrition.</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Scriver, C. R., Beaudet, A. L., Sly, W. S., &amp; Valle, D. (2001). </a:t>
            </a:r>
            <a:r>
              <a:rPr b="0" i="1" lang="en-US" sz="1200" u="none" cap="none" strike="noStrike">
                <a:solidFill>
                  <a:srgbClr val="000000"/>
                </a:solidFill>
                <a:latin typeface="Times"/>
                <a:ea typeface="Times"/>
                <a:cs typeface="Times"/>
                <a:sym typeface="Times"/>
              </a:rPr>
              <a:t>The Metabolic and Molecular Bases of Inherited Disease.</a:t>
            </a:r>
            <a:r>
              <a:rPr b="0" i="0" lang="en-US" sz="1200" u="none" cap="none" strike="noStrike">
                <a:solidFill>
                  <a:srgbClr val="000000"/>
                </a:solidFill>
                <a:latin typeface="Times"/>
                <a:ea typeface="Times"/>
                <a:cs typeface="Times"/>
                <a:sym typeface="Times"/>
              </a:rPr>
              <a:t> McGraw-Hill.</a:t>
            </a:r>
            <a:endParaRPr/>
          </a:p>
          <a:p>
            <a:pPr indent="0" lvl="0" marL="0" marR="0" rtl="0" algn="l">
              <a:lnSpc>
                <a:spcPct val="100000"/>
              </a:lnSpc>
              <a:spcBef>
                <a:spcPts val="1200"/>
              </a:spcBef>
              <a:spcAft>
                <a:spcPts val="0"/>
              </a:spcAft>
              <a:buClr>
                <a:srgbClr val="000000"/>
              </a:buClr>
              <a:buSzPts val="1200"/>
              <a:buFont typeface="Times"/>
              <a:buNone/>
            </a:pPr>
            <a:r>
              <a:t/>
            </a:r>
            <a:endParaRPr b="0" i="0" sz="1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American College of Cardiology/American Heart Association. (2019). </a:t>
            </a:r>
            <a:r>
              <a:rPr b="0" i="1" lang="en-US" sz="1200" u="none" cap="none" strike="noStrike">
                <a:solidFill>
                  <a:srgbClr val="000000"/>
                </a:solidFill>
                <a:latin typeface="Times"/>
                <a:ea typeface="Times"/>
                <a:cs typeface="Times"/>
                <a:sym typeface="Times"/>
              </a:rPr>
              <a:t>Guideline on the primary prevention of cardiovascular disease</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Journal of the American College of Cardiology, 74</a:t>
            </a:r>
            <a:r>
              <a:rPr b="0" i="0" lang="en-US" sz="1200" u="none" cap="none" strike="noStrike">
                <a:solidFill>
                  <a:srgbClr val="000000"/>
                </a:solidFill>
                <a:latin typeface="Times"/>
                <a:ea typeface="Times"/>
                <a:cs typeface="Times"/>
                <a:sym typeface="Times"/>
              </a:rPr>
              <a:t>(10), e177–e232.</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12">
                  <a:extLst>
                    <a:ext uri="{A12FA001-AC4F-418D-AE19-62706E023703}">
                      <ahyp:hlinkClr val="tx"/>
                    </a:ext>
                  </a:extLst>
                </a:hlinkClick>
              </a:rPr>
              <a:t>https://www.jacc.org/doi/10.1016/j.jacc.2019.03.010</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American Diabetes Association. (2024). </a:t>
            </a:r>
            <a:r>
              <a:rPr b="0" i="1" lang="en-US" sz="1200" u="none" cap="none" strike="noStrike">
                <a:solidFill>
                  <a:srgbClr val="000000"/>
                </a:solidFill>
                <a:latin typeface="Times"/>
                <a:ea typeface="Times"/>
                <a:cs typeface="Times"/>
                <a:sym typeface="Times"/>
              </a:rPr>
              <a:t>Standards of medical care in diabetes—2024</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Diabetes Care, 47</a:t>
            </a:r>
            <a:r>
              <a:rPr b="0" i="0" lang="en-US" sz="1200" u="none" cap="none" strike="noStrike">
                <a:solidFill>
                  <a:srgbClr val="000000"/>
                </a:solidFill>
                <a:latin typeface="Times"/>
                <a:ea typeface="Times"/>
                <a:cs typeface="Times"/>
                <a:sym typeface="Times"/>
              </a:rPr>
              <a:t>(Supplement_1), S1–S350.</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13">
                  <a:extLst>
                    <a:ext uri="{A12FA001-AC4F-418D-AE19-62706E023703}">
                      <ahyp:hlinkClr val="tx"/>
                    </a:ext>
                  </a:extLst>
                </a:hlinkClick>
              </a:rPr>
              <a:t>https://diabetesjournals.org/care/issue/47/Supplement_1</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American Thyroid Association. (2016). </a:t>
            </a:r>
            <a:r>
              <a:rPr b="0" i="1" lang="en-US" sz="1200" u="none" cap="none" strike="noStrike">
                <a:solidFill>
                  <a:srgbClr val="000000"/>
                </a:solidFill>
                <a:latin typeface="Times"/>
                <a:ea typeface="Times"/>
                <a:cs typeface="Times"/>
                <a:sym typeface="Times"/>
              </a:rPr>
              <a:t>Guidelines for the treatment of hypothyroidism</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Thyroid, 26</a:t>
            </a:r>
            <a:r>
              <a:rPr b="0" i="0" lang="en-US" sz="1200" u="none" cap="none" strike="noStrike">
                <a:solidFill>
                  <a:srgbClr val="000000"/>
                </a:solidFill>
                <a:latin typeface="Times"/>
                <a:ea typeface="Times"/>
                <a:cs typeface="Times"/>
                <a:sym typeface="Times"/>
              </a:rPr>
              <a:t>(1), 1–133.</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14">
                  <a:extLst>
                    <a:ext uri="{A12FA001-AC4F-418D-AE19-62706E023703}">
                      <ahyp:hlinkClr val="tx"/>
                    </a:ext>
                  </a:extLst>
                </a:hlinkClick>
              </a:rPr>
              <a:t>https://www.liebertpub.com/doi/10.1089/thy.2015.0020</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Endocrine Society. (2016). </a:t>
            </a:r>
            <a:r>
              <a:rPr b="0" i="1" lang="en-US" sz="1200" u="none" cap="none" strike="noStrike">
                <a:solidFill>
                  <a:srgbClr val="000000"/>
                </a:solidFill>
                <a:latin typeface="Times"/>
                <a:ea typeface="Times"/>
                <a:cs typeface="Times"/>
                <a:sym typeface="Times"/>
              </a:rPr>
              <a:t>Clinical practice guidelines for endocrine disorders</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The Journal of Clinical Endocrinology &amp; Metabolism, 101</a:t>
            </a:r>
            <a:r>
              <a:rPr b="0" i="0" lang="en-US" sz="1200" u="none" cap="none" strike="noStrike">
                <a:solidFill>
                  <a:srgbClr val="000000"/>
                </a:solidFill>
                <a:latin typeface="Times"/>
                <a:ea typeface="Times"/>
                <a:cs typeface="Times"/>
                <a:sym typeface="Times"/>
              </a:rPr>
              <a:t>(2), 364–389.</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15">
                  <a:extLst>
                    <a:ext uri="{A12FA001-AC4F-418D-AE19-62706E023703}">
                      <ahyp:hlinkClr val="tx"/>
                    </a:ext>
                  </a:extLst>
                </a:hlinkClick>
              </a:rPr>
              <a:t>https://www.endocrine.org/clinical-practice-guidelines</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88"/>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19" name="Google Shape;919;p88"/>
          <p:cNvGrpSpPr/>
          <p:nvPr/>
        </p:nvGrpSpPr>
        <p:grpSpPr>
          <a:xfrm>
            <a:off x="-528013" y="-8"/>
            <a:ext cx="19048349" cy="3086115"/>
            <a:chOff x="-1" y="-1"/>
            <a:chExt cx="19048347" cy="3086114"/>
          </a:xfrm>
        </p:grpSpPr>
        <p:sp>
          <p:nvSpPr>
            <p:cNvPr id="920" name="Google Shape;920;p88"/>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21" name="Google Shape;921;p88"/>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22" name="Google Shape;922;p88"/>
          <p:cNvSpPr txBox="1"/>
          <p:nvPr/>
        </p:nvSpPr>
        <p:spPr>
          <a:xfrm>
            <a:off x="1270920" y="1230773"/>
            <a:ext cx="14220872" cy="1137775"/>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References</a:t>
            </a:r>
            <a:endParaRPr/>
          </a:p>
        </p:txBody>
      </p:sp>
      <p:sp>
        <p:nvSpPr>
          <p:cNvPr id="923" name="Google Shape;923;p8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24" name="Google Shape;924;p88"/>
          <p:cNvSpPr txBox="1"/>
          <p:nvPr/>
        </p:nvSpPr>
        <p:spPr>
          <a:xfrm>
            <a:off x="740482" y="3654852"/>
            <a:ext cx="11209249" cy="3799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Krause, M. V., &amp; Mahan, L. K. (2020). </a:t>
            </a:r>
            <a:r>
              <a:rPr b="0" i="1" lang="en-US" sz="1200" u="none" cap="none" strike="noStrike">
                <a:solidFill>
                  <a:srgbClr val="000000"/>
                </a:solidFill>
                <a:latin typeface="Times"/>
                <a:ea typeface="Times"/>
                <a:cs typeface="Times"/>
                <a:sym typeface="Times"/>
              </a:rPr>
              <a:t>Krause’s food &amp; the nutrition care process</a:t>
            </a:r>
            <a:r>
              <a:rPr b="0" i="0" lang="en-US" sz="1200" u="none" cap="none" strike="noStrike">
                <a:solidFill>
                  <a:srgbClr val="000000"/>
                </a:solidFill>
                <a:latin typeface="Times"/>
                <a:ea typeface="Times"/>
                <a:cs typeface="Times"/>
                <a:sym typeface="Times"/>
              </a:rPr>
              <a:t> (15th ed.). Elsevier.</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McPherson, R. A., &amp; Pincus, M. R. (2021). </a:t>
            </a:r>
            <a:r>
              <a:rPr b="0" i="1" lang="en-US" sz="1200" u="none" cap="none" strike="noStrike">
                <a:solidFill>
                  <a:srgbClr val="000000"/>
                </a:solidFill>
                <a:latin typeface="Times"/>
                <a:ea typeface="Times"/>
                <a:cs typeface="Times"/>
                <a:sym typeface="Times"/>
              </a:rPr>
              <a:t>Henry’s clinical diagnosis and management by laboratory methods</a:t>
            </a:r>
            <a:r>
              <a:rPr b="0" i="0" lang="en-US" sz="1200" u="none" cap="none" strike="noStrike">
                <a:solidFill>
                  <a:srgbClr val="000000"/>
                </a:solidFill>
                <a:latin typeface="Times"/>
                <a:ea typeface="Times"/>
                <a:cs typeface="Times"/>
                <a:sym typeface="Times"/>
              </a:rPr>
              <a:t> (24th ed.). Elsevier.</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National Kidney Foundation. (2020). </a:t>
            </a:r>
            <a:r>
              <a:rPr b="0" i="1" lang="en-US" sz="1200" u="none" cap="none" strike="noStrike">
                <a:solidFill>
                  <a:srgbClr val="000000"/>
                </a:solidFill>
                <a:latin typeface="Times"/>
                <a:ea typeface="Times"/>
                <a:cs typeface="Times"/>
                <a:sym typeface="Times"/>
              </a:rPr>
              <a:t>KDIGO clinical practice guideline for the evaluation and management of chronic kidney disease</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Kidney International Supplements, 3</a:t>
            </a:r>
            <a:r>
              <a:rPr b="0" i="0" lang="en-US" sz="1200" u="none" cap="none" strike="noStrike">
                <a:solidFill>
                  <a:srgbClr val="000000"/>
                </a:solidFill>
                <a:latin typeface="Times"/>
                <a:ea typeface="Times"/>
                <a:cs typeface="Times"/>
                <a:sym typeface="Times"/>
              </a:rPr>
              <a:t>(1), 1–150.</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5">
                  <a:extLst>
                    <a:ext uri="{A12FA001-AC4F-418D-AE19-62706E023703}">
                      <ahyp:hlinkClr val="tx"/>
                    </a:ext>
                  </a:extLst>
                </a:hlinkClick>
              </a:rPr>
              <a:t>https://www.kidney.org/professionals/guidelines</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Tietz, N. W., Rifai, N., &amp; Horvath, A. R. (2019). </a:t>
            </a:r>
            <a:r>
              <a:rPr b="0" i="1" lang="en-US" sz="1200" u="none" cap="none" strike="noStrike">
                <a:solidFill>
                  <a:srgbClr val="000000"/>
                </a:solidFill>
                <a:latin typeface="Times"/>
                <a:ea typeface="Times"/>
                <a:cs typeface="Times"/>
                <a:sym typeface="Times"/>
              </a:rPr>
              <a:t>Tietz fundamentals of clinical chemistry and molecular diagnostics</a:t>
            </a:r>
            <a:r>
              <a:rPr b="0" i="0" lang="en-US" sz="1200" u="none" cap="none" strike="noStrike">
                <a:solidFill>
                  <a:srgbClr val="000000"/>
                </a:solidFill>
                <a:latin typeface="Times"/>
                <a:ea typeface="Times"/>
                <a:cs typeface="Times"/>
                <a:sym typeface="Times"/>
              </a:rPr>
              <a:t> (8th ed.). Elsevier.</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Wallach, J. (2020). </a:t>
            </a:r>
            <a:r>
              <a:rPr b="0" i="1" lang="en-US" sz="1200" u="none" cap="none" strike="noStrike">
                <a:solidFill>
                  <a:srgbClr val="000000"/>
                </a:solidFill>
                <a:latin typeface="Times"/>
                <a:ea typeface="Times"/>
                <a:cs typeface="Times"/>
                <a:sym typeface="Times"/>
              </a:rPr>
              <a:t>Wallach’s interpretation of diagnostic tests</a:t>
            </a:r>
            <a:r>
              <a:rPr b="0" i="0" lang="en-US" sz="1200" u="none" cap="none" strike="noStrike">
                <a:solidFill>
                  <a:srgbClr val="000000"/>
                </a:solidFill>
                <a:latin typeface="Times"/>
                <a:ea typeface="Times"/>
                <a:cs typeface="Times"/>
                <a:sym typeface="Times"/>
              </a:rPr>
              <a:t> (11th ed.). Wolters Kluwer.</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World Health Organization. (2020). </a:t>
            </a:r>
            <a:r>
              <a:rPr b="0" i="1" lang="en-US" sz="1200" u="none" cap="none" strike="noStrike">
                <a:solidFill>
                  <a:srgbClr val="000000"/>
                </a:solidFill>
                <a:latin typeface="Times"/>
                <a:ea typeface="Times"/>
                <a:cs typeface="Times"/>
                <a:sym typeface="Times"/>
              </a:rPr>
              <a:t>WHO guidelines on the use of ferritin concentrations to assess iron status in individuals and populations</a:t>
            </a:r>
            <a:r>
              <a:rPr b="0" i="0" lang="en-US" sz="1200" u="none" cap="none" strike="noStrike">
                <a:solidFill>
                  <a:srgbClr val="000000"/>
                </a:solidFill>
                <a:latin typeface="Times"/>
                <a:ea typeface="Times"/>
                <a:cs typeface="Times"/>
                <a:sym typeface="Times"/>
              </a:rPr>
              <a:t>. WHO Press.</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6">
                  <a:extLst>
                    <a:ext uri="{A12FA001-AC4F-418D-AE19-62706E023703}">
                      <ahyp:hlinkClr val="tx"/>
                    </a:ext>
                  </a:extLst>
                </a:hlinkClick>
              </a:rPr>
              <a:t>https://www.who.int/publications/i/item/9789240000124</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Board for Certification of Nutrition Specialists. (2023). </a:t>
            </a:r>
            <a:r>
              <a:rPr b="0" i="1" lang="en-US" sz="1200" u="none" cap="none" strike="noStrike">
                <a:solidFill>
                  <a:srgbClr val="000000"/>
                </a:solidFill>
                <a:latin typeface="Times"/>
                <a:ea typeface="Times"/>
                <a:cs typeface="Times"/>
                <a:sym typeface="Times"/>
              </a:rPr>
              <a:t>CNS candidate handbook and competencies</a:t>
            </a:r>
            <a:r>
              <a:rPr b="0" i="0" lang="en-US" sz="1200" u="none" cap="none" strike="noStrike">
                <a:solidFill>
                  <a:srgbClr val="000000"/>
                </a:solidFill>
                <a:latin typeface="Times"/>
                <a:ea typeface="Times"/>
                <a:cs typeface="Times"/>
                <a:sym typeface="Times"/>
              </a:rPr>
              <a:t>.</a:t>
            </a:r>
            <a:br>
              <a:rPr b="0" i="0" lang="en-US" sz="1200" u="none" cap="none" strike="noStrike">
                <a:solidFill>
                  <a:srgbClr val="000000"/>
                </a:solidFill>
                <a:latin typeface="Times"/>
                <a:ea typeface="Times"/>
                <a:cs typeface="Times"/>
                <a:sym typeface="Times"/>
              </a:rPr>
            </a:br>
            <a:r>
              <a:rPr b="0" i="0" lang="en-US" sz="1200" u="none" cap="none" strike="noStrike">
                <a:solidFill>
                  <a:srgbClr val="000000"/>
                </a:solidFill>
                <a:latin typeface="Times"/>
                <a:ea typeface="Times"/>
                <a:cs typeface="Times"/>
                <a:sym typeface="Times"/>
              </a:rPr>
              <a:t>https://theana.org/certifications/certified-nutrition-specialist/</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American Society of Hematology. (2021). </a:t>
            </a:r>
            <a:r>
              <a:rPr b="0" i="1" lang="en-US" sz="1200" u="none" cap="none" strike="noStrike">
                <a:solidFill>
                  <a:srgbClr val="000000"/>
                </a:solidFill>
                <a:latin typeface="Times"/>
                <a:ea typeface="Times"/>
                <a:cs typeface="Times"/>
                <a:sym typeface="Times"/>
              </a:rPr>
              <a:t>Guidelines for the management of anemia and iron disorders</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Blood Advances, 5</a:t>
            </a:r>
            <a:r>
              <a:rPr b="0" i="0" lang="en-US" sz="1200" u="none" cap="none" strike="noStrike">
                <a:solidFill>
                  <a:srgbClr val="000000"/>
                </a:solidFill>
                <a:latin typeface="Times"/>
                <a:ea typeface="Times"/>
                <a:cs typeface="Times"/>
                <a:sym typeface="Times"/>
              </a:rPr>
              <a:t>(18), 3503–3519.</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7">
                  <a:extLst>
                    <a:ext uri="{A12FA001-AC4F-418D-AE19-62706E023703}">
                      <ahyp:hlinkClr val="tx"/>
                    </a:ext>
                  </a:extLst>
                </a:hlinkClick>
              </a:rPr>
              <a:t>https://ashpublications.org/bloodadvances</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928" name="Shape 928"/>
        <p:cNvGrpSpPr/>
        <p:nvPr/>
      </p:nvGrpSpPr>
      <p:grpSpPr>
        <a:xfrm>
          <a:off x="0" y="0"/>
          <a:ext cx="0" cy="0"/>
          <a:chOff x="0" y="0"/>
          <a:chExt cx="0" cy="0"/>
        </a:xfrm>
      </p:grpSpPr>
      <p:grpSp>
        <p:nvGrpSpPr>
          <p:cNvPr id="929" name="Google Shape;929;p89"/>
          <p:cNvGrpSpPr/>
          <p:nvPr/>
        </p:nvGrpSpPr>
        <p:grpSpPr>
          <a:xfrm>
            <a:off x="1999660" y="1603514"/>
            <a:ext cx="1493846" cy="6325030"/>
            <a:chOff x="-2" y="-1"/>
            <a:chExt cx="1493844" cy="6325029"/>
          </a:xfrm>
        </p:grpSpPr>
        <p:sp>
          <p:nvSpPr>
            <p:cNvPr id="930" name="Google Shape;930;p89"/>
            <p:cNvSpPr/>
            <p:nvPr/>
          </p:nvSpPr>
          <p:spPr>
            <a:xfrm>
              <a:off x="2" y="-1"/>
              <a:ext cx="1493840" cy="6325029"/>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31" name="Google Shape;931;p89"/>
            <p:cNvSpPr txBox="1"/>
            <p:nvPr/>
          </p:nvSpPr>
          <p:spPr>
            <a:xfrm>
              <a:off x="-2" y="1037286"/>
              <a:ext cx="1493841"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V</a:t>
              </a:r>
              <a:endParaRPr/>
            </a:p>
          </p:txBody>
        </p:sp>
      </p:grpSp>
      <p:sp>
        <p:nvSpPr>
          <p:cNvPr id="932" name="Google Shape;932;p89"/>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33" name="Google Shape;933;p89"/>
          <p:cNvSpPr txBox="1"/>
          <p:nvPr/>
        </p:nvSpPr>
        <p:spPr>
          <a:xfrm>
            <a:off x="3780446" y="1138399"/>
            <a:ext cx="7880795" cy="74457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Arial"/>
              <a:buNone/>
            </a:pPr>
            <a:r>
              <a:t/>
            </a:r>
            <a:endParaRPr b="1" i="0" sz="2800" u="none" cap="none" strike="noStrike">
              <a:solidFill>
                <a:srgbClr val="0433FF"/>
              </a:solidFill>
              <a:latin typeface="Arial"/>
              <a:ea typeface="Arial"/>
              <a:cs typeface="Arial"/>
              <a:sym typeface="Arial"/>
            </a:endParaRPr>
          </a:p>
          <a:p>
            <a:pPr indent="0" lvl="0" marL="0" marR="0" rtl="0" algn="l">
              <a:lnSpc>
                <a:spcPct val="100000"/>
              </a:lnSpc>
              <a:spcBef>
                <a:spcPts val="1600"/>
              </a:spcBef>
              <a:spcAft>
                <a:spcPts val="0"/>
              </a:spcAft>
              <a:buClr>
                <a:srgbClr val="0433FF"/>
              </a:buClr>
              <a:buSzPts val="2800"/>
              <a:buFont typeface="Arial"/>
              <a:buNone/>
            </a:pPr>
            <a:r>
              <a:rPr b="1" i="0" lang="en-US" sz="2800" u="none" cap="none" strike="noStrike">
                <a:solidFill>
                  <a:srgbClr val="0433FF"/>
                </a:solidFill>
                <a:latin typeface="Arial"/>
                <a:ea typeface="Arial"/>
                <a:cs typeface="Arial"/>
                <a:sym typeface="Arial"/>
              </a:rPr>
              <a:t>Clinical Intervention &amp; Monitoring -  Diets &amp; Drugs and Nutrient Interactions</a:t>
            </a:r>
            <a:endParaRPr/>
          </a:p>
          <a:p>
            <a:pPr indent="-220578" lvl="0" marL="220578" marR="0" rtl="0" algn="l">
              <a:lnSpc>
                <a:spcPct val="100000"/>
              </a:lnSpc>
              <a:spcBef>
                <a:spcPts val="1600"/>
              </a:spcBef>
              <a:spcAft>
                <a:spcPts val="0"/>
              </a:spcAft>
              <a:buClr>
                <a:srgbClr val="0433FF"/>
              </a:buClr>
              <a:buSzPts val="2200"/>
              <a:buFont typeface="Arial"/>
              <a:buChar char="•"/>
            </a:pPr>
            <a:r>
              <a:rPr b="0" i="0" lang="en-US" sz="2200" u="none" cap="none" strike="noStrike">
                <a:solidFill>
                  <a:srgbClr val="0433FF"/>
                </a:solidFill>
                <a:latin typeface="Arial"/>
                <a:ea typeface="Arial"/>
                <a:cs typeface="Arial"/>
                <a:sym typeface="Arial"/>
              </a:rPr>
              <a:t>Consideration of the client's personal and cultural beliefs when developing nutrition intervention plans</a:t>
            </a:r>
            <a:endParaRPr/>
          </a:p>
          <a:p>
            <a:pPr indent="-220578" lvl="0" marL="220578" marR="0" rtl="0" algn="l">
              <a:lnSpc>
                <a:spcPct val="100000"/>
              </a:lnSpc>
              <a:spcBef>
                <a:spcPts val="1600"/>
              </a:spcBef>
              <a:spcAft>
                <a:spcPts val="0"/>
              </a:spcAft>
              <a:buClr>
                <a:srgbClr val="0433FF"/>
              </a:buClr>
              <a:buSzPts val="2200"/>
              <a:buFont typeface="Arial"/>
              <a:buChar char="•"/>
            </a:pPr>
            <a:r>
              <a:rPr b="0" i="0" lang="en-US" sz="2200" u="none" cap="none" strike="noStrike">
                <a:solidFill>
                  <a:srgbClr val="0433FF"/>
                </a:solidFill>
                <a:latin typeface="Arial"/>
                <a:ea typeface="Arial"/>
                <a:cs typeface="Arial"/>
                <a:sym typeface="Arial"/>
              </a:rPr>
              <a:t>Application of national guidelines, policies, consensus recommendations, and evidence-based research in the development of personalized therapeutic interventions</a:t>
            </a:r>
            <a:endParaRPr/>
          </a:p>
          <a:p>
            <a:pPr indent="-220578" lvl="0" marL="220578" marR="0" rtl="0" algn="l">
              <a:lnSpc>
                <a:spcPct val="100000"/>
              </a:lnSpc>
              <a:spcBef>
                <a:spcPts val="1600"/>
              </a:spcBef>
              <a:spcAft>
                <a:spcPts val="0"/>
              </a:spcAft>
              <a:buClr>
                <a:srgbClr val="0433FF"/>
              </a:buClr>
              <a:buSzPts val="2200"/>
              <a:buFont typeface="Arial"/>
              <a:buChar char="•"/>
            </a:pPr>
            <a:r>
              <a:rPr b="0" i="0" lang="en-US" sz="2200" u="none" cap="none" strike="noStrike">
                <a:solidFill>
                  <a:srgbClr val="0433FF"/>
                </a:solidFill>
                <a:latin typeface="Arial"/>
                <a:ea typeface="Arial"/>
                <a:cs typeface="Arial"/>
                <a:sym typeface="Arial"/>
              </a:rPr>
              <a:t>Effectiveness and contraindications of various diets</a:t>
            </a:r>
            <a:endParaRPr/>
          </a:p>
          <a:p>
            <a:pPr indent="-220578" lvl="0" marL="220578" marR="0" rtl="0" algn="l">
              <a:lnSpc>
                <a:spcPct val="100000"/>
              </a:lnSpc>
              <a:spcBef>
                <a:spcPts val="1600"/>
              </a:spcBef>
              <a:spcAft>
                <a:spcPts val="0"/>
              </a:spcAft>
              <a:buClr>
                <a:srgbClr val="0433FF"/>
              </a:buClr>
              <a:buSzPts val="2200"/>
              <a:buFont typeface="Arial"/>
              <a:buChar char="•"/>
            </a:pPr>
            <a:r>
              <a:rPr b="0" i="0" lang="en-US" sz="2200" u="none" cap="none" strike="noStrike">
                <a:solidFill>
                  <a:srgbClr val="0433FF"/>
                </a:solidFill>
                <a:latin typeface="Arial"/>
                <a:ea typeface="Arial"/>
                <a:cs typeface="Arial"/>
                <a:sym typeface="Arial"/>
              </a:rPr>
              <a:t>Interactions between drugs and foods, alcohol, vitamins, minerals, herbs, phytochemicals, and zoochemicals</a:t>
            </a:r>
            <a:endParaRPr/>
          </a:p>
          <a:p>
            <a:pPr indent="-220578" lvl="0" marL="220578" marR="0" rtl="0" algn="l">
              <a:lnSpc>
                <a:spcPct val="100000"/>
              </a:lnSpc>
              <a:spcBef>
                <a:spcPts val="1600"/>
              </a:spcBef>
              <a:spcAft>
                <a:spcPts val="0"/>
              </a:spcAft>
              <a:buClr>
                <a:srgbClr val="0433FF"/>
              </a:buClr>
              <a:buSzPts val="2200"/>
              <a:buFont typeface="Arial"/>
              <a:buChar char="•"/>
            </a:pPr>
            <a:r>
              <a:rPr b="0" i="0" lang="en-US" sz="2200" u="none" cap="none" strike="noStrike">
                <a:solidFill>
                  <a:srgbClr val="0433FF"/>
                </a:solidFill>
                <a:latin typeface="Arial"/>
                <a:ea typeface="Arial"/>
                <a:cs typeface="Arial"/>
                <a:sym typeface="Arial"/>
              </a:rPr>
              <a:t>Nutrient depletions related to commonly used drugs</a:t>
            </a:r>
            <a:endParaRPr/>
          </a:p>
          <a:p>
            <a:pPr indent="-220578" lvl="0" marL="220578" marR="0" rtl="0" algn="l">
              <a:lnSpc>
                <a:spcPct val="100000"/>
              </a:lnSpc>
              <a:spcBef>
                <a:spcPts val="1600"/>
              </a:spcBef>
              <a:spcAft>
                <a:spcPts val="0"/>
              </a:spcAft>
              <a:buClr>
                <a:srgbClr val="0433FF"/>
              </a:buClr>
              <a:buSzPts val="2200"/>
              <a:buFont typeface="Arial"/>
              <a:buChar char="•"/>
            </a:pPr>
            <a:r>
              <a:rPr b="0" i="0" lang="en-US" sz="2200" u="none" cap="none" strike="noStrike">
                <a:solidFill>
                  <a:srgbClr val="0433FF"/>
                </a:solidFill>
                <a:latin typeface="Arial"/>
                <a:ea typeface="Arial"/>
                <a:cs typeface="Arial"/>
                <a:sym typeface="Arial"/>
              </a:rPr>
              <a:t>Gauging and optimizing client compliance</a:t>
            </a:r>
            <a:endParaRPr/>
          </a:p>
          <a:p>
            <a:pPr indent="0" lvl="0" marL="0" marR="0" rtl="0" algn="l">
              <a:lnSpc>
                <a:spcPct val="100000"/>
              </a:lnSpc>
              <a:spcBef>
                <a:spcPts val="1600"/>
              </a:spcBef>
              <a:spcAft>
                <a:spcPts val="0"/>
              </a:spcAft>
              <a:buClr>
                <a:srgbClr val="0433FF"/>
              </a:buClr>
              <a:buSzPts val="2200"/>
              <a:buFont typeface="Arial"/>
              <a:buNone/>
            </a:pPr>
            <a:r>
              <a:t/>
            </a:r>
            <a:endParaRPr b="0" i="0" sz="2200" u="none" cap="none" strike="noStrike">
              <a:solidFill>
                <a:srgbClr val="0433FF"/>
              </a:solidFill>
              <a:latin typeface="Arial"/>
              <a:ea typeface="Arial"/>
              <a:cs typeface="Arial"/>
              <a:sym typeface="Arial"/>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Arial"/>
                <a:ea typeface="Arial"/>
                <a:cs typeface="Arial"/>
                <a:sym typeface="Arial"/>
              </a:rPr>
              <a:t>**Headings on slides highlighted in blue represent a new topic within the domain</a:t>
            </a:r>
            <a:endParaRPr/>
          </a:p>
        </p:txBody>
      </p:sp>
      <p:sp>
        <p:nvSpPr>
          <p:cNvPr id="934" name="Google Shape;934;p89"/>
          <p:cNvSpPr txBox="1"/>
          <p:nvPr/>
        </p:nvSpPr>
        <p:spPr>
          <a:xfrm>
            <a:off x="17258506" y="9210674"/>
            <a:ext cx="153963"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pic>
        <p:nvPicPr>
          <p:cNvPr descr="pexels-8pcarlos-morocho-2150734957-35260736.jpg" id="935" name="Google Shape;935;p89"/>
          <p:cNvPicPr preferRelativeResize="0"/>
          <p:nvPr/>
        </p:nvPicPr>
        <p:blipFill rotWithShape="1">
          <a:blip r:embed="rId3">
            <a:alphaModFix/>
          </a:blip>
          <a:srcRect b="18496" l="0" r="0" t="18496"/>
          <a:stretch/>
        </p:blipFill>
        <p:spPr>
          <a:xfrm>
            <a:off x="11948183" y="2316955"/>
            <a:ext cx="5871879" cy="5549555"/>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90"/>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41" name="Google Shape;941;p90"/>
          <p:cNvGrpSpPr/>
          <p:nvPr/>
        </p:nvGrpSpPr>
        <p:grpSpPr>
          <a:xfrm>
            <a:off x="-528013" y="-8"/>
            <a:ext cx="19048349" cy="3086115"/>
            <a:chOff x="-1" y="-1"/>
            <a:chExt cx="19048347" cy="3086114"/>
          </a:xfrm>
        </p:grpSpPr>
        <p:sp>
          <p:nvSpPr>
            <p:cNvPr id="942" name="Google Shape;942;p90"/>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43" name="Google Shape;943;p90"/>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44" name="Google Shape;944;p90"/>
          <p:cNvSpPr txBox="1"/>
          <p:nvPr/>
        </p:nvSpPr>
        <p:spPr>
          <a:xfrm>
            <a:off x="1046747" y="637354"/>
            <a:ext cx="16800356" cy="1825995"/>
          </a:xfrm>
          <a:prstGeom prst="rect">
            <a:avLst/>
          </a:prstGeom>
          <a:noFill/>
          <a:ln>
            <a:noFill/>
          </a:ln>
        </p:spPr>
        <p:txBody>
          <a:bodyPr anchorCtr="0" anchor="t" bIns="0" lIns="0" spcFirstLastPara="1" rIns="0" wrap="square" tIns="0">
            <a:spAutoFit/>
          </a:bodyPr>
          <a:lstStyle/>
          <a:p>
            <a:pPr indent="0" lvl="0" marL="0" marR="0" rtl="0" algn="l">
              <a:lnSpc>
                <a:spcPct val="160869"/>
              </a:lnSpc>
              <a:spcBef>
                <a:spcPts val="0"/>
              </a:spcBef>
              <a:spcAft>
                <a:spcPts val="0"/>
              </a:spcAft>
              <a:buClr>
                <a:srgbClr val="0433FF"/>
              </a:buClr>
              <a:buSzPts val="4600"/>
              <a:buFont typeface="Poppins"/>
              <a:buNone/>
            </a:pPr>
            <a:r>
              <a:rPr b="0" i="0" lang="en-US" sz="4600" u="none" cap="none" strike="noStrike">
                <a:solidFill>
                  <a:srgbClr val="0433FF"/>
                </a:solidFill>
                <a:latin typeface="Poppins"/>
                <a:ea typeface="Poppins"/>
                <a:cs typeface="Poppins"/>
                <a:sym typeface="Poppins"/>
              </a:rPr>
              <a:t>Consideration of the Client's Personal and Cultural Beliefs When Developing Nutrition Intervention Plans</a:t>
            </a:r>
            <a:endParaRPr/>
          </a:p>
        </p:txBody>
      </p:sp>
      <p:sp>
        <p:nvSpPr>
          <p:cNvPr id="945" name="Google Shape;945;p9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46" name="Google Shape;946;p90"/>
          <p:cNvSpPr txBox="1"/>
          <p:nvPr/>
        </p:nvSpPr>
        <p:spPr>
          <a:xfrm>
            <a:off x="941390" y="3501897"/>
            <a:ext cx="14429490" cy="1386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Integrating a client’s </a:t>
            </a:r>
            <a:r>
              <a:rPr b="1" i="0" lang="en-US" sz="2800" u="none" cap="none" strike="noStrike">
                <a:solidFill>
                  <a:srgbClr val="000000"/>
                </a:solidFill>
                <a:latin typeface="Times"/>
                <a:ea typeface="Times"/>
                <a:cs typeface="Times"/>
                <a:sym typeface="Times"/>
              </a:rPr>
              <a:t>personal values, cultural background, and belief systems</a:t>
            </a:r>
            <a:r>
              <a:rPr b="0" i="0" lang="en-US" sz="2800" u="none" cap="none" strike="noStrike">
                <a:solidFill>
                  <a:srgbClr val="000000"/>
                </a:solidFill>
                <a:latin typeface="Times"/>
                <a:ea typeface="Times"/>
                <a:cs typeface="Times"/>
                <a:sym typeface="Times"/>
              </a:rPr>
              <a:t> is essential for creating nutrition interventions that are ethical, effective, and sustainable. Culturally responsive care improves trust, adherence, and health outcomes while respecting client autonomy.</a:t>
            </a:r>
            <a:endParaRPr/>
          </a:p>
        </p:txBody>
      </p:sp>
      <p:sp>
        <p:nvSpPr>
          <p:cNvPr id="947" name="Google Shape;947;p90"/>
          <p:cNvSpPr txBox="1"/>
          <p:nvPr/>
        </p:nvSpPr>
        <p:spPr>
          <a:xfrm>
            <a:off x="1045699" y="5304525"/>
            <a:ext cx="14220872" cy="2542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Why This Matters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Improves adherence:</a:t>
            </a:r>
            <a:r>
              <a:rPr b="0" i="0" lang="en-US" sz="2400" u="none" cap="none" strike="noStrike">
                <a:solidFill>
                  <a:srgbClr val="000000"/>
                </a:solidFill>
                <a:latin typeface="Times"/>
                <a:ea typeface="Times"/>
                <a:cs typeface="Times"/>
                <a:sym typeface="Times"/>
              </a:rPr>
              <a:t> Plans aligned with beliefs are more likely to be followed long-term</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Builds rapport and trust:</a:t>
            </a:r>
            <a:r>
              <a:rPr b="0" i="0" lang="en-US" sz="2400" u="none" cap="none" strike="noStrike">
                <a:solidFill>
                  <a:srgbClr val="000000"/>
                </a:solidFill>
                <a:latin typeface="Times"/>
                <a:ea typeface="Times"/>
                <a:cs typeface="Times"/>
                <a:sym typeface="Times"/>
              </a:rPr>
              <a:t> Clients feel respected and understood</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Enhances clinical effectiveness:</a:t>
            </a:r>
            <a:r>
              <a:rPr b="0" i="0" lang="en-US" sz="2400" u="none" cap="none" strike="noStrike">
                <a:solidFill>
                  <a:srgbClr val="000000"/>
                </a:solidFill>
                <a:latin typeface="Times"/>
                <a:ea typeface="Times"/>
                <a:cs typeface="Times"/>
                <a:sym typeface="Times"/>
              </a:rPr>
              <a:t> Interventions fit real-life contexts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Supports ethical practice:</a:t>
            </a:r>
            <a:r>
              <a:rPr b="0" i="0" lang="en-US" sz="2400" u="none" cap="none" strike="noStrike">
                <a:solidFill>
                  <a:srgbClr val="000000"/>
                </a:solidFill>
                <a:latin typeface="Times"/>
                <a:ea typeface="Times"/>
                <a:cs typeface="Times"/>
                <a:sym typeface="Times"/>
              </a:rPr>
              <a:t> Honors autonomy, dignity, and cultural humility</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p91"/>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53" name="Google Shape;953;p91"/>
          <p:cNvGrpSpPr/>
          <p:nvPr/>
        </p:nvGrpSpPr>
        <p:grpSpPr>
          <a:xfrm>
            <a:off x="-528013" y="-8"/>
            <a:ext cx="19048349" cy="3086115"/>
            <a:chOff x="-1" y="-1"/>
            <a:chExt cx="19048347" cy="3086114"/>
          </a:xfrm>
        </p:grpSpPr>
        <p:sp>
          <p:nvSpPr>
            <p:cNvPr id="954" name="Google Shape;954;p91"/>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55" name="Google Shape;955;p91"/>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56" name="Google Shape;956;p91"/>
          <p:cNvSpPr txBox="1"/>
          <p:nvPr/>
        </p:nvSpPr>
        <p:spPr>
          <a:xfrm>
            <a:off x="1006297" y="1284553"/>
            <a:ext cx="15353001" cy="950452"/>
          </a:xfrm>
          <a:prstGeom prst="rect">
            <a:avLst/>
          </a:prstGeom>
          <a:noFill/>
          <a:ln>
            <a:noFill/>
          </a:ln>
        </p:spPr>
        <p:txBody>
          <a:bodyPr anchorCtr="0" anchor="t" bIns="0" lIns="0" spcFirstLastPara="1" rIns="0" wrap="square" tIns="0">
            <a:spAutoFit/>
          </a:bodyPr>
          <a:lstStyle/>
          <a:p>
            <a:pPr indent="0" lvl="0" marL="0" marR="0" rtl="0" algn="l">
              <a:lnSpc>
                <a:spcPct val="108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Key Areas to Consider</a:t>
            </a:r>
            <a:endParaRPr/>
          </a:p>
        </p:txBody>
      </p:sp>
      <p:sp>
        <p:nvSpPr>
          <p:cNvPr id="957" name="Google Shape;957;p9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58" name="Google Shape;958;p91"/>
          <p:cNvSpPr txBox="1"/>
          <p:nvPr/>
        </p:nvSpPr>
        <p:spPr>
          <a:xfrm>
            <a:off x="941390" y="3501897"/>
            <a:ext cx="2601736" cy="4790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Cultural Food Practices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Traditional foods, preparation methods, and meal patterns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Staple ingredients and culturally significant dishes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Cultural views of “healthy” vs. “unhealthy” foods</a:t>
            </a:r>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Clinical application:</a:t>
            </a:r>
            <a:r>
              <a:rPr b="0" i="0" lang="en-US" sz="1900" u="none" cap="none" strike="noStrike">
                <a:solidFill>
                  <a:srgbClr val="000000"/>
                </a:solidFill>
                <a:latin typeface="Times"/>
                <a:ea typeface="Times"/>
                <a:cs typeface="Times"/>
                <a:sym typeface="Times"/>
              </a:rPr>
              <a:t> Modify traditional recipes rather than eliminating them.</a:t>
            </a:r>
            <a:endParaRPr/>
          </a:p>
        </p:txBody>
      </p:sp>
      <p:sp>
        <p:nvSpPr>
          <p:cNvPr id="959" name="Google Shape;959;p91"/>
          <p:cNvSpPr txBox="1"/>
          <p:nvPr/>
        </p:nvSpPr>
        <p:spPr>
          <a:xfrm>
            <a:off x="4142590" y="3542346"/>
            <a:ext cx="2601735" cy="4790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Religious and Spiritual Beliefs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Dietary laws (e.g., halal, kosher)</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Fasting practices or feast days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Restrictions on certain foods or food combinations</a:t>
            </a:r>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Clinical application:</a:t>
            </a:r>
            <a:r>
              <a:rPr b="0" i="0" lang="en-US" sz="1900" u="none" cap="none" strike="noStrike">
                <a:solidFill>
                  <a:srgbClr val="000000"/>
                </a:solidFill>
                <a:latin typeface="Times"/>
                <a:ea typeface="Times"/>
                <a:cs typeface="Times"/>
                <a:sym typeface="Times"/>
              </a:rPr>
              <a:t> Adjust timing, food choices, or supplement recommendations during fasting periods.</a:t>
            </a:r>
            <a:endParaRPr/>
          </a:p>
        </p:txBody>
      </p:sp>
      <p:sp>
        <p:nvSpPr>
          <p:cNvPr id="960" name="Google Shape;960;p91"/>
          <p:cNvSpPr txBox="1"/>
          <p:nvPr/>
        </p:nvSpPr>
        <p:spPr>
          <a:xfrm>
            <a:off x="7219887" y="3533647"/>
            <a:ext cx="3057430" cy="47904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Personal Values and Health Beliefs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Beliefs about natural vs. medicalized approaches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Views on supplements, medications, or functional foods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Health goals tied to identity, ethics, or lifestyle</a:t>
            </a:r>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Clinical application:</a:t>
            </a:r>
            <a:r>
              <a:rPr b="0" i="0" lang="en-US" sz="1900" u="none" cap="none" strike="noStrike">
                <a:solidFill>
                  <a:srgbClr val="000000"/>
                </a:solidFill>
                <a:latin typeface="Times"/>
                <a:ea typeface="Times"/>
                <a:cs typeface="Times"/>
                <a:sym typeface="Times"/>
              </a:rPr>
              <a:t> Frame recommendations in language that aligns with the client’s worldview.</a:t>
            </a:r>
            <a:endParaRPr/>
          </a:p>
        </p:txBody>
      </p:sp>
      <p:sp>
        <p:nvSpPr>
          <p:cNvPr id="961" name="Google Shape;961;p91"/>
          <p:cNvSpPr txBox="1"/>
          <p:nvPr/>
        </p:nvSpPr>
        <p:spPr>
          <a:xfrm>
            <a:off x="10752880" y="3622547"/>
            <a:ext cx="2934657" cy="5527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Family and Social Influences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Role of family meals and shared food preparation</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Decision-makers around food purchasing and cooking</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Social expectations during celebrations or gatherings</a:t>
            </a:r>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Clinical application:</a:t>
            </a:r>
            <a:r>
              <a:rPr b="0" i="0" lang="en-US" sz="1900" u="none" cap="none" strike="noStrike">
                <a:solidFill>
                  <a:srgbClr val="000000"/>
                </a:solidFill>
                <a:latin typeface="Times"/>
                <a:ea typeface="Times"/>
                <a:cs typeface="Times"/>
                <a:sym typeface="Times"/>
              </a:rPr>
              <a:t> Include family-friendly strategies or group education when appropriate.</a:t>
            </a:r>
            <a:endParaRPr/>
          </a:p>
        </p:txBody>
      </p:sp>
      <p:sp>
        <p:nvSpPr>
          <p:cNvPr id="962" name="Google Shape;962;p91"/>
          <p:cNvSpPr txBox="1"/>
          <p:nvPr/>
        </p:nvSpPr>
        <p:spPr>
          <a:xfrm>
            <a:off x="14163101" y="3602320"/>
            <a:ext cx="2755318" cy="5082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Socioeconomic and Environmental Context</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Access to culturally appropriate foods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Financial constraints and food security</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Cooking facilities, time, and neighborhood resources</a:t>
            </a:r>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Clinical application:</a:t>
            </a:r>
            <a:r>
              <a:rPr b="0" i="0" lang="en-US" sz="1900" u="none" cap="none" strike="noStrike">
                <a:solidFill>
                  <a:srgbClr val="000000"/>
                </a:solidFill>
                <a:latin typeface="Times"/>
                <a:ea typeface="Times"/>
                <a:cs typeface="Times"/>
                <a:sym typeface="Times"/>
              </a:rPr>
              <a:t> Recommend affordable and accessible options that align with cultural preferences.</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92"/>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68" name="Google Shape;968;p92"/>
          <p:cNvGrpSpPr/>
          <p:nvPr/>
        </p:nvGrpSpPr>
        <p:grpSpPr>
          <a:xfrm>
            <a:off x="-528013" y="-8"/>
            <a:ext cx="19048349" cy="3086115"/>
            <a:chOff x="-1" y="-1"/>
            <a:chExt cx="19048347" cy="3086114"/>
          </a:xfrm>
        </p:grpSpPr>
        <p:sp>
          <p:nvSpPr>
            <p:cNvPr id="969" name="Google Shape;969;p92"/>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70" name="Google Shape;970;p92"/>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71" name="Google Shape;971;p92"/>
          <p:cNvSpPr txBox="1"/>
          <p:nvPr/>
        </p:nvSpPr>
        <p:spPr>
          <a:xfrm>
            <a:off x="1072102" y="657579"/>
            <a:ext cx="15353001" cy="1890252"/>
          </a:xfrm>
          <a:prstGeom prst="rect">
            <a:avLst/>
          </a:prstGeom>
          <a:noFill/>
          <a:ln>
            <a:noFill/>
          </a:ln>
        </p:spPr>
        <p:txBody>
          <a:bodyPr anchorCtr="0" anchor="t" bIns="0" lIns="0" spcFirstLastPara="1" rIns="0" wrap="square" tIns="0">
            <a:spAutoFit/>
          </a:bodyPr>
          <a:lstStyle/>
          <a:p>
            <a:pPr indent="0" lvl="0" marL="0" marR="0" rtl="0" algn="l">
              <a:lnSpc>
                <a:spcPct val="108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Practical Strategies for Practitioners</a:t>
            </a:r>
            <a:endParaRPr/>
          </a:p>
        </p:txBody>
      </p:sp>
      <p:sp>
        <p:nvSpPr>
          <p:cNvPr id="972" name="Google Shape;972;p9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73" name="Google Shape;973;p92"/>
          <p:cNvGraphicFramePr/>
          <p:nvPr/>
        </p:nvGraphicFramePr>
        <p:xfrm>
          <a:off x="3552649" y="3445150"/>
          <a:ext cx="3000000" cy="3000000"/>
        </p:xfrm>
        <a:graphic>
          <a:graphicData uri="http://schemas.openxmlformats.org/drawingml/2006/table">
            <a:tbl>
              <a:tblPr bandRow="1">
                <a:noFill/>
                <a:tableStyleId>{FAEE6C6C-321E-4E4F-A754-BCF26006E713}</a:tableStyleId>
              </a:tblPr>
              <a:tblGrid>
                <a:gridCol w="3990250"/>
                <a:gridCol w="7798275"/>
              </a:tblGrid>
              <a:tr h="7715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Strategy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Application</a:t>
                      </a:r>
                      <a:endParaRPr/>
                    </a:p>
                  </a:txBody>
                  <a:tcPr marT="12700" marB="12700" marR="12700" marL="12700" anchor="ctr"/>
                </a:tc>
              </a:tr>
              <a:tr h="11958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Use open-ended questions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“What foods are important in your culture?”</a:t>
                      </a:r>
                      <a:endParaRPr/>
                    </a:p>
                  </a:txBody>
                  <a:tcPr marT="12700" marB="12700" marR="12700" marL="12700" anchor="ctr"/>
                </a:tc>
              </a:tr>
              <a:tr h="11958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Practice cultural humility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Acknowledge what you don’t know; invite teaching</a:t>
                      </a:r>
                      <a:endParaRPr/>
                    </a:p>
                  </a:txBody>
                  <a:tcPr marT="12700" marB="12700" marR="12700" marL="12700" anchor="ctr"/>
                </a:tc>
              </a:tr>
              <a:tr h="771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assumptions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Do not generalize within cultural groups</a:t>
                      </a:r>
                      <a:endParaRPr/>
                    </a:p>
                  </a:txBody>
                  <a:tcPr marT="12700" marB="12700" marR="12700" marL="12700" anchor="ctr"/>
                </a:tc>
              </a:tr>
              <a:tr h="771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Collaborate on goals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Co-create plans rather than prescribe</a:t>
                      </a:r>
                      <a:endParaRPr/>
                    </a:p>
                  </a:txBody>
                  <a:tcPr marT="12700" marB="12700" marR="12700" marL="12700" anchor="ctr"/>
                </a:tc>
              </a:tr>
              <a:tr h="771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Adapt, don’t replace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Modify traditional foods to meet nutrition needs</a:t>
                      </a:r>
                      <a:endParaRPr/>
                    </a:p>
                  </a:txBody>
                  <a:tcPr marT="12700" marB="12700" marR="12700" marL="12700" anchor="ctr"/>
                </a:tc>
              </a:tr>
              <a:tr h="771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Document preferences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Record beliefs and practices for continuity of care</a:t>
                      </a:r>
                      <a:endParaRPr/>
                    </a:p>
                  </a:txBody>
                  <a:tcPr marT="12700" marB="12700" marR="12700" marL="12700" anchor="ctr"/>
                </a:tc>
              </a:tr>
            </a:tbl>
          </a:graphicData>
        </a:graphic>
      </p:graphicFrame>
      <p:sp>
        <p:nvSpPr>
          <p:cNvPr id="974" name="Google Shape;974;p92"/>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93"/>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80" name="Google Shape;980;p93"/>
          <p:cNvGrpSpPr/>
          <p:nvPr/>
        </p:nvGrpSpPr>
        <p:grpSpPr>
          <a:xfrm>
            <a:off x="-528013" y="-8"/>
            <a:ext cx="19048349" cy="3086115"/>
            <a:chOff x="-1" y="-1"/>
            <a:chExt cx="19048347" cy="3086114"/>
          </a:xfrm>
        </p:grpSpPr>
        <p:sp>
          <p:nvSpPr>
            <p:cNvPr id="981" name="Google Shape;981;p93"/>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82" name="Google Shape;982;p93"/>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83" name="Google Shape;983;p93"/>
          <p:cNvSpPr txBox="1"/>
          <p:nvPr/>
        </p:nvSpPr>
        <p:spPr>
          <a:xfrm>
            <a:off x="1097502" y="1038579"/>
            <a:ext cx="15353001" cy="1270001"/>
          </a:xfrm>
          <a:prstGeom prst="rect">
            <a:avLst/>
          </a:prstGeom>
          <a:noFill/>
          <a:ln>
            <a:noFill/>
          </a:ln>
        </p:spPr>
        <p:txBody>
          <a:bodyPr anchorCtr="0" anchor="t" bIns="0" lIns="0" spcFirstLastPara="1" rIns="0" wrap="square" tIns="0">
            <a:spAutoFit/>
          </a:bodyPr>
          <a:lstStyle/>
          <a:p>
            <a:pPr indent="0" lvl="0" marL="0" marR="0" rtl="0" algn="l">
              <a:lnSpc>
                <a:spcPct val="108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Example (Brief Case Application)</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a:t>
            </a:r>
            <a:endParaRPr/>
          </a:p>
        </p:txBody>
      </p:sp>
      <p:sp>
        <p:nvSpPr>
          <p:cNvPr id="984" name="Google Shape;984;p9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85" name="Google Shape;985;p93"/>
          <p:cNvSpPr txBox="1"/>
          <p:nvPr/>
        </p:nvSpPr>
        <p:spPr>
          <a:xfrm>
            <a:off x="1384723" y="4062557"/>
            <a:ext cx="16264490" cy="3977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0" i="0" lang="en-US" sz="3200" u="none" cap="none" strike="noStrike">
                <a:solidFill>
                  <a:srgbClr val="000000"/>
                </a:solidFill>
                <a:latin typeface="Times"/>
                <a:ea typeface="Times"/>
                <a:cs typeface="Times"/>
                <a:sym typeface="Times"/>
              </a:rPr>
              <a:t>A client from a Caribbean background with type 2 diabetes values traditional rice-and-beans meals.</a:t>
            </a:r>
            <a:br>
              <a:rPr b="0" i="0" lang="en-US" sz="3200" u="none" cap="none" strike="noStrike">
                <a:solidFill>
                  <a:srgbClr val="000000"/>
                </a:solidFill>
                <a:latin typeface="Times"/>
                <a:ea typeface="Times"/>
                <a:cs typeface="Times"/>
                <a:sym typeface="Times"/>
              </a:rPr>
            </a:br>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Culturally responsive approach:</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Maintain the dish</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Adjust portion size and cooking method</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Add fiber-rich vegetables and lean protein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Educate using familiar foods rather than substitutes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 name="Google Shape;136;p9"/>
          <p:cNvSpPr txBox="1"/>
          <p:nvPr/>
        </p:nvSpPr>
        <p:spPr>
          <a:xfrm>
            <a:off x="1100917" y="490068"/>
            <a:ext cx="16812962"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Core Functional Laboratory Markers &amp; Optimal Ranges</a:t>
            </a:r>
            <a:endParaRPr/>
          </a:p>
        </p:txBody>
      </p:sp>
      <p:sp>
        <p:nvSpPr>
          <p:cNvPr id="137" name="Google Shape;137;p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 name="Google Shape;138;p9"/>
          <p:cNvSpPr txBox="1"/>
          <p:nvPr/>
        </p:nvSpPr>
        <p:spPr>
          <a:xfrm>
            <a:off x="6213778" y="3360873"/>
            <a:ext cx="6587239"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Thyroid Function (Functional Perspective)</a:t>
            </a:r>
            <a:endParaRPr/>
          </a:p>
        </p:txBody>
      </p:sp>
      <p:graphicFrame>
        <p:nvGraphicFramePr>
          <p:cNvPr id="139" name="Google Shape;139;p9"/>
          <p:cNvGraphicFramePr/>
          <p:nvPr/>
        </p:nvGraphicFramePr>
        <p:xfrm>
          <a:off x="3278258" y="4158884"/>
          <a:ext cx="3000000" cy="3000000"/>
        </p:xfrm>
        <a:graphic>
          <a:graphicData uri="http://schemas.openxmlformats.org/drawingml/2006/table">
            <a:tbl>
              <a:tblPr bandRow="1">
                <a:noFill/>
                <a:tableStyleId>{FAEE6C6C-321E-4E4F-A754-BCF26006E713}</a:tableStyleId>
              </a:tblPr>
              <a:tblGrid>
                <a:gridCol w="2643650"/>
                <a:gridCol w="4286400"/>
                <a:gridCol w="4801450"/>
              </a:tblGrid>
              <a:tr h="12963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Functional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Interpretation</a:t>
                      </a:r>
                      <a:endParaRPr/>
                    </a:p>
                  </a:txBody>
                  <a:tcPr marT="12700" marB="12700" marR="12700" marL="12700" anchor="ctr"/>
                </a:tc>
              </a:tr>
              <a:tr h="836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0.5–2.0 mIU/L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Thyroid signaling</a:t>
                      </a:r>
                      <a:endParaRPr/>
                    </a:p>
                  </a:txBody>
                  <a:tcPr marT="12700" marB="12700" marR="12700" marL="12700" anchor="ctr"/>
                </a:tc>
              </a:tr>
              <a:tr h="1296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Free T4</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1.0–1.5 ng/dL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Hormone availability</a:t>
                      </a:r>
                      <a:endParaRPr/>
                    </a:p>
                  </a:txBody>
                  <a:tcPr marT="12700" marB="12700" marR="12700" marL="12700" anchor="ctr"/>
                </a:tc>
              </a:tr>
              <a:tr h="836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Free T3</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3.2–4.2 pg/mL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Metabolic activity</a:t>
                      </a:r>
                      <a:endParaRPr/>
                    </a:p>
                  </a:txBody>
                  <a:tcPr marT="12700" marB="12700" marR="12700" marL="12700" anchor="ctr"/>
                </a:tc>
              </a:tr>
              <a:tr h="1296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Reverse T3</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&lt;15 ng/dL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Stress/adaptation</a:t>
                      </a:r>
                      <a:endParaRPr/>
                    </a:p>
                  </a:txBody>
                  <a:tcPr marT="12700" marB="12700" marR="12700" marL="12700" anchor="ctr"/>
                </a:tc>
              </a:tr>
            </a:tbl>
          </a:graphicData>
        </a:graphic>
      </p:graphicFrame>
      <p:sp>
        <p:nvSpPr>
          <p:cNvPr id="140" name="Google Shape;140;p9"/>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94"/>
          <p:cNvSpPr/>
          <p:nvPr/>
        </p:nvSpPr>
        <p:spPr>
          <a:xfrm rot="10800000">
            <a:off x="302922" y="-389484"/>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91" name="Google Shape;991;p94"/>
          <p:cNvGrpSpPr/>
          <p:nvPr/>
        </p:nvGrpSpPr>
        <p:grpSpPr>
          <a:xfrm>
            <a:off x="-528013" y="-8"/>
            <a:ext cx="19048349" cy="3086115"/>
            <a:chOff x="-1" y="-1"/>
            <a:chExt cx="19048347" cy="3086114"/>
          </a:xfrm>
        </p:grpSpPr>
        <p:sp>
          <p:nvSpPr>
            <p:cNvPr id="992" name="Google Shape;992;p94"/>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93" name="Google Shape;993;p94"/>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94" name="Google Shape;994;p94"/>
          <p:cNvSpPr txBox="1"/>
          <p:nvPr/>
        </p:nvSpPr>
        <p:spPr>
          <a:xfrm>
            <a:off x="1148302" y="632179"/>
            <a:ext cx="15353001" cy="1890252"/>
          </a:xfrm>
          <a:prstGeom prst="rect">
            <a:avLst/>
          </a:prstGeom>
          <a:noFill/>
          <a:ln>
            <a:noFill/>
          </a:ln>
        </p:spPr>
        <p:txBody>
          <a:bodyPr anchorCtr="0" anchor="t" bIns="0" lIns="0" spcFirstLastPara="1" rIns="0" wrap="square" tIns="0">
            <a:spAutoFit/>
          </a:bodyPr>
          <a:lstStyle/>
          <a:p>
            <a:pPr indent="0" lvl="0" marL="0" marR="0" rtl="0" algn="l">
              <a:lnSpc>
                <a:spcPct val="108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Cultural Considerations in Nutrition Care by Population</a:t>
            </a:r>
            <a:endParaRPr/>
          </a:p>
        </p:txBody>
      </p:sp>
      <p:sp>
        <p:nvSpPr>
          <p:cNvPr id="995" name="Google Shape;995;p9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96" name="Google Shape;996;p94"/>
          <p:cNvGraphicFramePr/>
          <p:nvPr/>
        </p:nvGraphicFramePr>
        <p:xfrm>
          <a:off x="836399" y="3092275"/>
          <a:ext cx="3000000" cy="3000000"/>
        </p:xfrm>
        <a:graphic>
          <a:graphicData uri="http://schemas.openxmlformats.org/drawingml/2006/table">
            <a:tbl>
              <a:tblPr bandRow="1">
                <a:noFill/>
                <a:tableStyleId>{FAEE6C6C-321E-4E4F-A754-BCF26006E713}</a:tableStyleId>
              </a:tblPr>
              <a:tblGrid>
                <a:gridCol w="2383900"/>
                <a:gridCol w="3766000"/>
                <a:gridCol w="2656225"/>
                <a:gridCol w="2809975"/>
                <a:gridCol w="5376350"/>
              </a:tblGrid>
              <a:tr h="3994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Population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Key Cultural Food Patterns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Common Beliefs &amp; Practices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Potential Nutrition Considerations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Culturally Responsive Strategies</a:t>
                      </a:r>
                      <a:endParaRPr/>
                    </a:p>
                  </a:txBody>
                  <a:tcPr marT="12700" marB="12700" marR="12700" marL="12700" anchor="ctr"/>
                </a:tc>
              </a:tr>
              <a:tr h="5798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African / African American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Greens, legumes, corn, rice, root vegetables, traditional “soul food”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Food tied to family, tradition, and resilience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Higher sodium, saturated fat, cardiometabolic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Modify traditional recipes (smoked turkey vs. pork, baking vs. frying), emphasize heritage foods</a:t>
                      </a:r>
                      <a:endParaRPr/>
                    </a:p>
                  </a:txBody>
                  <a:tcPr marT="12700" marB="12700" marR="12700" marL="12700" anchor="ctr"/>
                </a:tc>
              </a:tr>
              <a:tr h="5798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Caribbean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Rice and beans, plantains, seafood, stews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Cultural identity through traditional meals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High refined carbs, sodium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Portion control, fiber additions, maintain traditional dishes</a:t>
                      </a:r>
                      <a:endParaRPr/>
                    </a:p>
                  </a:txBody>
                  <a:tcPr marT="12700" marB="12700" marR="12700" marL="12700" anchor="ctr"/>
                </a:tc>
              </a:tr>
              <a:tr h="5798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East Asian (Chinese, Korean, Japanese)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Rice, noodles, vegetables, soy, fish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Balance (yin/yang), food as medicine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High sodium (soy sauce, pickled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 sodium gradually, encourage variety of vegetables and proteins</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South Asian (Indian, Pakistani)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Lentils, rice, flatbreads, spices, ghee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Ayurveda, vegetarianism common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Iron, B12, omega-3 insufficiency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Plant-based protein balance, fortified foods, culturally acceptable supplements</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Middle Eastern / Arab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Flatbreads, legumes, lamb, olive oil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Halal dietary laws, communal meals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High refined grains, saturated fat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Whole-grain swaps, lean proteins, respect halal guidelines</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Hispanic / Latino</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Beans, corn, rice, tortillas, fruits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Strong family influence, traditional cooking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Risk of insulin resistance with refined carbs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Preserve cultural staples, adjust portions and preparation methods</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Mediterranean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Vegetables, olive oil, fish, legumes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Food as social connection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Generally cardioprotective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Reinforce existing patterns, personalize portions</a:t>
                      </a:r>
                      <a:endParaRPr/>
                    </a:p>
                  </a:txBody>
                  <a:tcPr marT="12700" marB="12700" marR="12700" marL="12700" anchor="ctr"/>
                </a:tc>
              </a:tr>
              <a:tr h="5798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Native American / Indigenous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Corn, beans, squash, wild game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Traditional foodways disrupted by colonization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Higher rates of diabetes, food insecurity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Restore traditional foods, trauma-informed, community-based approaches</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Orthodox Jewish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Kosher meats, separation of dairy/meat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Religious dietary laws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Limited food combinations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Plan meals within kosher structure</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Muslim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Halal foods, Ramadan fasting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Spiritual fasting and feasting cycles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Meal timing challenges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Adjust nutrition timing, hydration, supplementation</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Vegetarian / Vegan (cross-cultural)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Plant-based foods, legumes, grains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Ethical, spiritual, or health-based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B12, iron, zinc, omega-3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Fortification, diversity of plant proteins</a:t>
                      </a:r>
                      <a:endParaRPr/>
                    </a:p>
                  </a:txBody>
                  <a:tcPr marT="12700" marB="12700" marR="12700" marL="12700" anchor="ctr"/>
                </a:tc>
              </a:tr>
              <a:tr h="3994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Older Adults (Cultural Lens)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Familiar comfort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Food linked to memory and autonomy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Reduced appetite, nutrient density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Respect preferences, nutrient-dense traditional foods</a:t>
                      </a:r>
                      <a:endParaRPr/>
                    </a:p>
                  </a:txBody>
                  <a:tcPr marT="12700" marB="12700" marR="12700" marL="12700" anchor="ctr"/>
                </a:tc>
              </a:tr>
              <a:tr h="579825">
                <a:tc>
                  <a:txBody>
                    <a:bodyPr/>
                    <a:lstStyle/>
                    <a:p>
                      <a:pPr indent="0" lvl="0" marL="0" marR="0" rtl="0" algn="ctr">
                        <a:lnSpc>
                          <a:spcPct val="100000"/>
                        </a:lnSpc>
                        <a:spcBef>
                          <a:spcPts val="0"/>
                        </a:spcBef>
                        <a:spcAft>
                          <a:spcPts val="0"/>
                        </a:spcAft>
                        <a:buClr>
                          <a:schemeClr val="dk1"/>
                        </a:buClr>
                        <a:buSzPts val="1400"/>
                        <a:buFont typeface="Times"/>
                        <a:buNone/>
                      </a:pPr>
                      <a:r>
                        <a:rPr b="1" lang="en-US" sz="1400" u="none" cap="none" strike="noStrike">
                          <a:latin typeface="Times"/>
                          <a:ea typeface="Times"/>
                          <a:cs typeface="Times"/>
                          <a:sym typeface="Times"/>
                        </a:rPr>
                        <a:t>Immigrant / Refugee Populations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Traditional foods + acculturation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Food insecurity, loss of food identity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Nutrient gaps, stress-related eating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400"/>
                        <a:buFont typeface="Times"/>
                        <a:buNone/>
                      </a:pPr>
                      <a:r>
                        <a:rPr lang="en-US" sz="1400" u="none" cap="none" strike="noStrike">
                          <a:latin typeface="Times"/>
                          <a:ea typeface="Times"/>
                          <a:cs typeface="Times"/>
                          <a:sym typeface="Times"/>
                        </a:rPr>
                        <a:t>Food access support, culturally familiar education</a:t>
                      </a:r>
                      <a:endParaRPr/>
                    </a:p>
                  </a:txBody>
                  <a:tcPr marT="12700" marB="12700" marR="12700" marL="12700" anchor="ctr"/>
                </a:tc>
              </a:tr>
            </a:tbl>
          </a:graphicData>
        </a:graphic>
      </p:graphicFrame>
      <p:sp>
        <p:nvSpPr>
          <p:cNvPr id="997" name="Google Shape;997;p94"/>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9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03" name="Google Shape;1003;p95"/>
          <p:cNvGrpSpPr/>
          <p:nvPr/>
        </p:nvGrpSpPr>
        <p:grpSpPr>
          <a:xfrm>
            <a:off x="-528013" y="-8"/>
            <a:ext cx="19048349" cy="3086115"/>
            <a:chOff x="-1" y="-1"/>
            <a:chExt cx="19048347" cy="3086114"/>
          </a:xfrm>
        </p:grpSpPr>
        <p:sp>
          <p:nvSpPr>
            <p:cNvPr id="1004" name="Google Shape;1004;p95"/>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05" name="Google Shape;1005;p95"/>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06" name="Google Shape;1006;p95"/>
          <p:cNvSpPr txBox="1"/>
          <p:nvPr/>
        </p:nvSpPr>
        <p:spPr>
          <a:xfrm>
            <a:off x="1021348" y="463873"/>
            <a:ext cx="16981336" cy="2155434"/>
          </a:xfrm>
          <a:prstGeom prst="rect">
            <a:avLst/>
          </a:prstGeom>
          <a:noFill/>
          <a:ln>
            <a:noFill/>
          </a:ln>
        </p:spPr>
        <p:txBody>
          <a:bodyPr anchorCtr="0" anchor="t" bIns="0" lIns="0" spcFirstLastPara="1" rIns="0" wrap="square" tIns="0">
            <a:spAutoFit/>
          </a:bodyPr>
          <a:lstStyle/>
          <a:p>
            <a:pPr indent="0" lvl="0" marL="0" marR="0" rtl="0" algn="l">
              <a:lnSpc>
                <a:spcPct val="129545"/>
              </a:lnSpc>
              <a:spcBef>
                <a:spcPts val="0"/>
              </a:spcBef>
              <a:spcAft>
                <a:spcPts val="0"/>
              </a:spcAft>
              <a:buClr>
                <a:srgbClr val="0433FF"/>
              </a:buClr>
              <a:buSzPts val="4400"/>
              <a:buFont typeface="Poppins"/>
              <a:buNone/>
            </a:pPr>
            <a:r>
              <a:rPr b="0" i="0" lang="en-US" sz="4400" u="none" cap="none" strike="noStrike">
                <a:solidFill>
                  <a:srgbClr val="0433FF"/>
                </a:solidFill>
                <a:latin typeface="Poppins"/>
                <a:ea typeface="Poppins"/>
                <a:cs typeface="Poppins"/>
                <a:sym typeface="Poppins"/>
              </a:rPr>
              <a:t>Application of National Guidelines, Policies, Consensus Recommendations, and Evidence-Based research in the development of personalized Therapeutic Interventions</a:t>
            </a:r>
            <a:endParaRPr/>
          </a:p>
        </p:txBody>
      </p:sp>
      <p:sp>
        <p:nvSpPr>
          <p:cNvPr id="1007" name="Google Shape;1007;p9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08" name="Google Shape;1008;p95"/>
          <p:cNvSpPr txBox="1"/>
          <p:nvPr/>
        </p:nvSpPr>
        <p:spPr>
          <a:xfrm>
            <a:off x="1311916" y="4265757"/>
            <a:ext cx="13700133" cy="2961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0" i="0" lang="en-US" sz="3200" u="none" cap="none" strike="noStrike">
                <a:solidFill>
                  <a:srgbClr val="000000"/>
                </a:solidFill>
                <a:latin typeface="Times"/>
                <a:ea typeface="Times"/>
                <a:cs typeface="Times"/>
                <a:sym typeface="Times"/>
              </a:rPr>
              <a:t>Personalized therapeutic nutrition is strongest when it’s built on a clear hierarchy: </a:t>
            </a:r>
            <a:endParaRPr b="1" i="0" sz="1800" u="none" cap="none" strike="noStrike">
              <a:solidFill>
                <a:srgbClr val="000000"/>
              </a:solidFill>
              <a:latin typeface="Helvetica Neue"/>
              <a:ea typeface="Helvetica Neue"/>
              <a:cs typeface="Helvetica Neue"/>
              <a:sym typeface="Helvetica Neue"/>
            </a:endParaRPr>
          </a:p>
          <a:p>
            <a:pPr indent="-467894" lvl="0" marL="467894" marR="0" rtl="0" algn="l">
              <a:lnSpc>
                <a:spcPct val="100000"/>
              </a:lnSpc>
              <a:spcBef>
                <a:spcPts val="1200"/>
              </a:spcBef>
              <a:spcAft>
                <a:spcPts val="0"/>
              </a:spcAft>
              <a:buClr>
                <a:srgbClr val="000000"/>
              </a:buClr>
              <a:buSzPts val="3200"/>
              <a:buFont typeface="Times"/>
              <a:buAutoNum type="arabicParenR"/>
            </a:pPr>
            <a:r>
              <a:rPr b="1" i="0" lang="en-US" sz="3200" u="none" cap="none" strike="noStrike">
                <a:solidFill>
                  <a:srgbClr val="000000"/>
                </a:solidFill>
                <a:latin typeface="Times"/>
                <a:ea typeface="Times"/>
                <a:cs typeface="Times"/>
                <a:sym typeface="Times"/>
              </a:rPr>
              <a:t>National guidelines and safety policy</a:t>
            </a:r>
            <a:endParaRPr/>
          </a:p>
          <a:p>
            <a:pPr indent="-467894" lvl="0" marL="467894" marR="0" rtl="0" algn="l">
              <a:lnSpc>
                <a:spcPct val="100000"/>
              </a:lnSpc>
              <a:spcBef>
                <a:spcPts val="1200"/>
              </a:spcBef>
              <a:spcAft>
                <a:spcPts val="0"/>
              </a:spcAft>
              <a:buClr>
                <a:srgbClr val="000000"/>
              </a:buClr>
              <a:buSzPts val="3200"/>
              <a:buFont typeface="Times"/>
              <a:buAutoNum type="arabicParenR"/>
            </a:pPr>
            <a:r>
              <a:rPr b="1" i="0" lang="en-US" sz="3200" u="none" cap="none" strike="noStrike">
                <a:solidFill>
                  <a:srgbClr val="000000"/>
                </a:solidFill>
                <a:latin typeface="Times"/>
                <a:ea typeface="Times"/>
                <a:cs typeface="Times"/>
                <a:sym typeface="Times"/>
              </a:rPr>
              <a:t>Clinical consensus statements</a:t>
            </a:r>
            <a:endParaRPr/>
          </a:p>
          <a:p>
            <a:pPr indent="-467894" lvl="0" marL="467894" marR="0" rtl="0" algn="l">
              <a:lnSpc>
                <a:spcPct val="100000"/>
              </a:lnSpc>
              <a:spcBef>
                <a:spcPts val="1200"/>
              </a:spcBef>
              <a:spcAft>
                <a:spcPts val="0"/>
              </a:spcAft>
              <a:buClr>
                <a:srgbClr val="000000"/>
              </a:buClr>
              <a:buSzPts val="3200"/>
              <a:buFont typeface="Times"/>
              <a:buAutoNum type="arabicParenR"/>
            </a:pPr>
            <a:r>
              <a:rPr b="1" i="0" lang="en-US" sz="3200" u="none" cap="none" strike="noStrike">
                <a:solidFill>
                  <a:srgbClr val="000000"/>
                </a:solidFill>
                <a:latin typeface="Times"/>
                <a:ea typeface="Times"/>
                <a:cs typeface="Times"/>
                <a:sym typeface="Times"/>
              </a:rPr>
              <a:t>The best available evidence</a:t>
            </a:r>
            <a:r>
              <a:rPr b="0" i="0" lang="en-US" sz="3200" u="none" cap="none" strike="noStrike">
                <a:solidFill>
                  <a:srgbClr val="000000"/>
                </a:solidFill>
                <a:latin typeface="Times"/>
                <a:ea typeface="Times"/>
                <a:cs typeface="Times"/>
                <a:sym typeface="Times"/>
              </a:rPr>
              <a:t>, then </a:t>
            </a:r>
            <a:r>
              <a:rPr b="1" i="0" lang="en-US" sz="3200" u="none" cap="none" strike="noStrike">
                <a:solidFill>
                  <a:srgbClr val="000000"/>
                </a:solidFill>
                <a:latin typeface="Times"/>
                <a:ea typeface="Times"/>
                <a:cs typeface="Times"/>
                <a:sym typeface="Times"/>
              </a:rPr>
              <a:t>tailored to the individual</a:t>
            </a:r>
            <a:r>
              <a:rPr b="0" i="0" lang="en-US" sz="3200" u="none" cap="none" strike="noStrike">
                <a:solidFill>
                  <a:srgbClr val="000000"/>
                </a:solidFill>
                <a:latin typeface="Times"/>
                <a:ea typeface="Times"/>
                <a:cs typeface="Times"/>
                <a:sym typeface="Times"/>
              </a:rPr>
              <a:t> using labs, symptoms, preferences, culture, comorbidities, and feasibility</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sp>
        <p:nvSpPr>
          <p:cNvPr id="1013" name="Google Shape;1013;p9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14" name="Google Shape;1014;p96"/>
          <p:cNvGrpSpPr/>
          <p:nvPr/>
        </p:nvGrpSpPr>
        <p:grpSpPr>
          <a:xfrm>
            <a:off x="-528013" y="-8"/>
            <a:ext cx="19048349" cy="3086115"/>
            <a:chOff x="-1" y="-1"/>
            <a:chExt cx="19048347" cy="3086114"/>
          </a:xfrm>
        </p:grpSpPr>
        <p:sp>
          <p:nvSpPr>
            <p:cNvPr id="1015" name="Google Shape;1015;p96"/>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16" name="Google Shape;1016;p96"/>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17" name="Google Shape;1017;p96"/>
          <p:cNvSpPr txBox="1"/>
          <p:nvPr/>
        </p:nvSpPr>
        <p:spPr>
          <a:xfrm>
            <a:off x="1097548" y="708820"/>
            <a:ext cx="16981336" cy="1924796"/>
          </a:xfrm>
          <a:prstGeom prst="rect">
            <a:avLst/>
          </a:prstGeom>
          <a:noFill/>
          <a:ln>
            <a:noFill/>
          </a:ln>
        </p:spPr>
        <p:txBody>
          <a:bodyPr anchorCtr="0" anchor="t" bIns="0" lIns="0" spcFirstLastPara="1" rIns="0" wrap="square" tIns="0">
            <a:spAutoFit/>
          </a:bodyPr>
          <a:lstStyle/>
          <a:p>
            <a:pPr indent="0" lvl="0" marL="0" marR="0" rtl="0" algn="l">
              <a:lnSpc>
                <a:spcPct val="104166"/>
              </a:lnSpc>
              <a:spcBef>
                <a:spcPts val="0"/>
              </a:spcBef>
              <a:spcAft>
                <a:spcPts val="0"/>
              </a:spcAft>
              <a:buClr>
                <a:srgbClr val="FFFFFF"/>
              </a:buClr>
              <a:buSzPts val="7200"/>
              <a:buFont typeface="Poppins"/>
              <a:buNone/>
            </a:pPr>
            <a:r>
              <a:rPr b="0" i="0" lang="en-US" sz="7200" u="none" cap="none" strike="noStrike">
                <a:solidFill>
                  <a:srgbClr val="FFFFFF"/>
                </a:solidFill>
                <a:latin typeface="Poppins"/>
                <a:ea typeface="Poppins"/>
                <a:cs typeface="Poppins"/>
                <a:sym typeface="Poppins"/>
              </a:rPr>
              <a:t>What Each Evidence Layer Contributes</a:t>
            </a:r>
            <a:endParaRPr/>
          </a:p>
        </p:txBody>
      </p:sp>
      <p:sp>
        <p:nvSpPr>
          <p:cNvPr id="1018" name="Google Shape;1018;p9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19" name="Google Shape;1019;p96"/>
          <p:cNvSpPr txBox="1"/>
          <p:nvPr/>
        </p:nvSpPr>
        <p:spPr>
          <a:xfrm>
            <a:off x="1246676" y="3554555"/>
            <a:ext cx="13912265" cy="6479537"/>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National Guidelines &amp; Policies</a:t>
            </a:r>
            <a:endParaRPr/>
          </a:p>
          <a:p>
            <a:pPr indent="0" lvl="0" marL="0" marR="0" rtl="0" algn="ctr">
              <a:lnSpc>
                <a:spcPct val="100000"/>
              </a:lnSpc>
              <a:spcBef>
                <a:spcPts val="0"/>
              </a:spcBef>
              <a:spcAft>
                <a:spcPts val="0"/>
              </a:spcAft>
              <a:buClr>
                <a:srgbClr val="000000"/>
              </a:buClr>
              <a:buSzPts val="3200"/>
              <a:buFont typeface="Times"/>
              <a:buNone/>
            </a:pPr>
            <a:r>
              <a:t/>
            </a:r>
            <a:endParaRPr b="1"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Purpose:</a:t>
            </a:r>
            <a:r>
              <a:rPr b="0" i="0" lang="en-US" sz="2400" u="none" cap="none" strike="noStrike">
                <a:solidFill>
                  <a:srgbClr val="000000"/>
                </a:solidFill>
                <a:latin typeface="Times"/>
                <a:ea typeface="Times"/>
                <a:cs typeface="Times"/>
                <a:sym typeface="Times"/>
              </a:rPr>
              <a:t> Set </a:t>
            </a:r>
            <a:r>
              <a:rPr b="0" i="1" lang="en-US" sz="2400" u="none" cap="none" strike="noStrike">
                <a:solidFill>
                  <a:srgbClr val="000000"/>
                </a:solidFill>
                <a:latin typeface="Times"/>
                <a:ea typeface="Times"/>
                <a:cs typeface="Times"/>
                <a:sym typeface="Times"/>
              </a:rPr>
              <a:t>baseline standards</a:t>
            </a:r>
            <a:r>
              <a:rPr b="0" i="0" lang="en-US" sz="2400" u="none" cap="none" strike="noStrike">
                <a:solidFill>
                  <a:srgbClr val="000000"/>
                </a:solidFill>
                <a:latin typeface="Times"/>
                <a:ea typeface="Times"/>
                <a:cs typeface="Times"/>
                <a:sym typeface="Times"/>
              </a:rPr>
              <a:t>, safety boundaries, and population-level best practices.</a:t>
            </a:r>
            <a:br>
              <a:rPr b="0" i="0" lang="en-US" sz="2400" u="none" cap="none" strike="noStrike">
                <a:solidFill>
                  <a:srgbClr val="000000"/>
                </a:solidFill>
                <a:latin typeface="Times"/>
                <a:ea typeface="Times"/>
                <a:cs typeface="Times"/>
                <a:sym typeface="Times"/>
              </a:rPr>
            </a:br>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Examples (US):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Dietary Guidelines for Americans (DGA)</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Dietary Reference Intakes (DRIs) + Tolerable Upper Intake Levels (ULs)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USPSTF prevention recommendations (screening, counseling)</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FDA labeling/claims rules (structure/function vs disease claims)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CDC and NIH resources for chronic disease prevention</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How they’re used clinically:</a:t>
            </a:r>
            <a:r>
              <a:rPr b="0" i="0" lang="en-US" sz="2400" u="none" cap="none" strike="noStrike">
                <a:solidFill>
                  <a:srgbClr val="000000"/>
                </a:solidFill>
                <a:latin typeface="Times"/>
                <a:ea typeface="Times"/>
                <a:cs typeface="Times"/>
                <a:sym typeface="Times"/>
              </a:rPr>
              <a:t> establish nutrient adequacy, food pattern foundations, and safety limits for supplementation.</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sp>
        <p:nvSpPr>
          <p:cNvPr id="1024" name="Google Shape;1024;p9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25" name="Google Shape;1025;p97"/>
          <p:cNvGrpSpPr/>
          <p:nvPr/>
        </p:nvGrpSpPr>
        <p:grpSpPr>
          <a:xfrm>
            <a:off x="-528013" y="-8"/>
            <a:ext cx="19048349" cy="3086115"/>
            <a:chOff x="-1" y="-1"/>
            <a:chExt cx="19048347" cy="3086114"/>
          </a:xfrm>
        </p:grpSpPr>
        <p:sp>
          <p:nvSpPr>
            <p:cNvPr id="1026" name="Google Shape;1026;p97"/>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27" name="Google Shape;1027;p97"/>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28" name="Google Shape;1028;p97"/>
          <p:cNvSpPr txBox="1"/>
          <p:nvPr/>
        </p:nvSpPr>
        <p:spPr>
          <a:xfrm>
            <a:off x="1097548" y="708820"/>
            <a:ext cx="16981336" cy="1924796"/>
          </a:xfrm>
          <a:prstGeom prst="rect">
            <a:avLst/>
          </a:prstGeom>
          <a:noFill/>
          <a:ln>
            <a:noFill/>
          </a:ln>
        </p:spPr>
        <p:txBody>
          <a:bodyPr anchorCtr="0" anchor="t" bIns="0" lIns="0" spcFirstLastPara="1" rIns="0" wrap="square" tIns="0">
            <a:spAutoFit/>
          </a:bodyPr>
          <a:lstStyle/>
          <a:p>
            <a:pPr indent="0" lvl="0" marL="0" marR="0" rtl="0" algn="l">
              <a:lnSpc>
                <a:spcPct val="104166"/>
              </a:lnSpc>
              <a:spcBef>
                <a:spcPts val="0"/>
              </a:spcBef>
              <a:spcAft>
                <a:spcPts val="0"/>
              </a:spcAft>
              <a:buClr>
                <a:srgbClr val="FFFFFF"/>
              </a:buClr>
              <a:buSzPts val="7200"/>
              <a:buFont typeface="Poppins"/>
              <a:buNone/>
            </a:pPr>
            <a:r>
              <a:rPr b="0" i="0" lang="en-US" sz="7200" u="none" cap="none" strike="noStrike">
                <a:solidFill>
                  <a:srgbClr val="FFFFFF"/>
                </a:solidFill>
                <a:latin typeface="Poppins"/>
                <a:ea typeface="Poppins"/>
                <a:cs typeface="Poppins"/>
                <a:sym typeface="Poppins"/>
              </a:rPr>
              <a:t>What Each Evidence Layer Contributes</a:t>
            </a:r>
            <a:endParaRPr/>
          </a:p>
        </p:txBody>
      </p:sp>
      <p:sp>
        <p:nvSpPr>
          <p:cNvPr id="1029" name="Google Shape;1029;p9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0" name="Google Shape;1030;p97"/>
          <p:cNvSpPr txBox="1"/>
          <p:nvPr/>
        </p:nvSpPr>
        <p:spPr>
          <a:xfrm>
            <a:off x="1246676" y="3554557"/>
            <a:ext cx="13912265" cy="6111237"/>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Consensus Recommendations (Professional Organizations)</a:t>
            </a:r>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Purpose:</a:t>
            </a:r>
            <a:r>
              <a:rPr b="0" i="0" lang="en-US" sz="2800" u="none" cap="none" strike="noStrike">
                <a:solidFill>
                  <a:srgbClr val="000000"/>
                </a:solidFill>
                <a:latin typeface="Times"/>
                <a:ea typeface="Times"/>
                <a:cs typeface="Times"/>
                <a:sym typeface="Times"/>
              </a:rPr>
              <a:t> Translate evidence into actionable clinical practice for specific diseases.</a:t>
            </a:r>
            <a:br>
              <a:rPr b="0" i="0" lang="en-US" sz="2800" u="none" cap="none" strike="noStrike">
                <a:solidFill>
                  <a:srgbClr val="000000"/>
                </a:solidFill>
                <a:latin typeface="Times"/>
                <a:ea typeface="Times"/>
                <a:cs typeface="Times"/>
                <a:sym typeface="Times"/>
              </a:rPr>
            </a:br>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Examples: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American Diabetes Association (ADA) Standards of Care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American Heart Association/American College of Cardiology (AHA/ACC)</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American Gastroenterological Association (AGA)</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Endocrine Society, ACOG, etc.</a:t>
            </a:r>
            <a:endParaRPr/>
          </a:p>
          <a:p>
            <a:pPr indent="0" lvl="0" marL="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How they’re used clinically:</a:t>
            </a:r>
            <a:r>
              <a:rPr b="0" i="0" lang="en-US" sz="2800" u="none" cap="none" strike="noStrike">
                <a:solidFill>
                  <a:srgbClr val="000000"/>
                </a:solidFill>
                <a:latin typeface="Times"/>
                <a:ea typeface="Times"/>
                <a:cs typeface="Times"/>
                <a:sym typeface="Times"/>
              </a:rPr>
              <a:t> determine disease-specific targets (e.g., A1c goals, BP, LDL non-HDL goals), preferred therapeutic patterns, and when to refer.</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9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36" name="Google Shape;1036;p98"/>
          <p:cNvGrpSpPr/>
          <p:nvPr/>
        </p:nvGrpSpPr>
        <p:grpSpPr>
          <a:xfrm>
            <a:off x="-528013" y="-8"/>
            <a:ext cx="19048349" cy="3086115"/>
            <a:chOff x="-1" y="-1"/>
            <a:chExt cx="19048347" cy="3086114"/>
          </a:xfrm>
        </p:grpSpPr>
        <p:sp>
          <p:nvSpPr>
            <p:cNvPr id="1037" name="Google Shape;1037;p98"/>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38" name="Google Shape;1038;p98"/>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39" name="Google Shape;1039;p98"/>
          <p:cNvSpPr txBox="1"/>
          <p:nvPr/>
        </p:nvSpPr>
        <p:spPr>
          <a:xfrm>
            <a:off x="1097548" y="708820"/>
            <a:ext cx="16981336" cy="1924796"/>
          </a:xfrm>
          <a:prstGeom prst="rect">
            <a:avLst/>
          </a:prstGeom>
          <a:noFill/>
          <a:ln>
            <a:noFill/>
          </a:ln>
        </p:spPr>
        <p:txBody>
          <a:bodyPr anchorCtr="0" anchor="t" bIns="0" lIns="0" spcFirstLastPara="1" rIns="0" wrap="square" tIns="0">
            <a:spAutoFit/>
          </a:bodyPr>
          <a:lstStyle/>
          <a:p>
            <a:pPr indent="0" lvl="0" marL="0" marR="0" rtl="0" algn="l">
              <a:lnSpc>
                <a:spcPct val="104166"/>
              </a:lnSpc>
              <a:spcBef>
                <a:spcPts val="0"/>
              </a:spcBef>
              <a:spcAft>
                <a:spcPts val="0"/>
              </a:spcAft>
              <a:buClr>
                <a:srgbClr val="FFFFFF"/>
              </a:buClr>
              <a:buSzPts val="7200"/>
              <a:buFont typeface="Poppins"/>
              <a:buNone/>
            </a:pPr>
            <a:r>
              <a:rPr b="0" i="0" lang="en-US" sz="7200" u="none" cap="none" strike="noStrike">
                <a:solidFill>
                  <a:srgbClr val="FFFFFF"/>
                </a:solidFill>
                <a:latin typeface="Poppins"/>
                <a:ea typeface="Poppins"/>
                <a:cs typeface="Poppins"/>
                <a:sym typeface="Poppins"/>
              </a:rPr>
              <a:t>What Each Evidence Layer Contributes</a:t>
            </a:r>
            <a:endParaRPr/>
          </a:p>
        </p:txBody>
      </p:sp>
      <p:sp>
        <p:nvSpPr>
          <p:cNvPr id="1040" name="Google Shape;1040;p9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1" name="Google Shape;1041;p98"/>
          <p:cNvSpPr txBox="1"/>
          <p:nvPr/>
        </p:nvSpPr>
        <p:spPr>
          <a:xfrm>
            <a:off x="1246676" y="3554555"/>
            <a:ext cx="13912265" cy="5527037"/>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Evidence-Based Research</a:t>
            </a:r>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Purpose:</a:t>
            </a:r>
            <a:r>
              <a:rPr b="0" i="0" lang="en-US" sz="2800" u="none" cap="none" strike="noStrike">
                <a:solidFill>
                  <a:srgbClr val="000000"/>
                </a:solidFill>
                <a:latin typeface="Times"/>
                <a:ea typeface="Times"/>
                <a:cs typeface="Times"/>
                <a:sym typeface="Times"/>
              </a:rPr>
              <a:t> Fill gaps, refine interventions, and individualize when guidelines allow flexibility.</a:t>
            </a:r>
            <a:br>
              <a:rPr b="0" i="0" lang="en-US" sz="2800" u="none" cap="none" strike="noStrike">
                <a:solidFill>
                  <a:srgbClr val="000000"/>
                </a:solidFill>
                <a:latin typeface="Times"/>
                <a:ea typeface="Times"/>
                <a:cs typeface="Times"/>
                <a:sym typeface="Times"/>
              </a:rPr>
            </a:br>
            <a:r>
              <a:rPr b="1" i="0" lang="en-US" sz="2800" u="none" cap="none" strike="noStrike">
                <a:solidFill>
                  <a:srgbClr val="000000"/>
                </a:solidFill>
                <a:latin typeface="Times"/>
                <a:ea typeface="Times"/>
                <a:cs typeface="Times"/>
                <a:sym typeface="Times"/>
              </a:rPr>
              <a:t>Sources: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Systematic reviews/meta-analyses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Large RCTs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High-quality cohort studies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Mechanistic evidence (supportive, not primary)</a:t>
            </a:r>
            <a:endParaRPr/>
          </a:p>
          <a:p>
            <a:pPr indent="0" lvl="0" marL="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How it’s used clinically:</a:t>
            </a:r>
            <a:r>
              <a:rPr b="0" i="0" lang="en-US" sz="2800" u="none" cap="none" strike="noStrike">
                <a:solidFill>
                  <a:srgbClr val="000000"/>
                </a:solidFill>
                <a:latin typeface="Times"/>
                <a:ea typeface="Times"/>
                <a:cs typeface="Times"/>
                <a:sym typeface="Times"/>
              </a:rPr>
              <a:t> choose between acceptable options (e.g., Mediterranean vs lower-carb approaches for glycemic control), personalize dosing (within ULs), and justify adjuncts.</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9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47" name="Google Shape;1047;p99"/>
          <p:cNvGrpSpPr/>
          <p:nvPr/>
        </p:nvGrpSpPr>
        <p:grpSpPr>
          <a:xfrm>
            <a:off x="-528013" y="-8"/>
            <a:ext cx="19048349" cy="3086115"/>
            <a:chOff x="-1" y="-1"/>
            <a:chExt cx="19048347" cy="3086114"/>
          </a:xfrm>
        </p:grpSpPr>
        <p:sp>
          <p:nvSpPr>
            <p:cNvPr id="1048" name="Google Shape;1048;p99"/>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49" name="Google Shape;1049;p99"/>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50" name="Google Shape;1050;p99"/>
          <p:cNvSpPr txBox="1"/>
          <p:nvPr/>
        </p:nvSpPr>
        <p:spPr>
          <a:xfrm>
            <a:off x="1097548" y="708820"/>
            <a:ext cx="16981336" cy="1924796"/>
          </a:xfrm>
          <a:prstGeom prst="rect">
            <a:avLst/>
          </a:prstGeom>
          <a:noFill/>
          <a:ln>
            <a:noFill/>
          </a:ln>
        </p:spPr>
        <p:txBody>
          <a:bodyPr anchorCtr="0" anchor="t" bIns="0" lIns="0" spcFirstLastPara="1" rIns="0" wrap="square" tIns="0">
            <a:spAutoFit/>
          </a:bodyPr>
          <a:lstStyle/>
          <a:p>
            <a:pPr indent="0" lvl="0" marL="0" marR="0" rtl="0" algn="l">
              <a:lnSpc>
                <a:spcPct val="104166"/>
              </a:lnSpc>
              <a:spcBef>
                <a:spcPts val="0"/>
              </a:spcBef>
              <a:spcAft>
                <a:spcPts val="0"/>
              </a:spcAft>
              <a:buClr>
                <a:srgbClr val="FFFFFF"/>
              </a:buClr>
              <a:buSzPts val="7200"/>
              <a:buFont typeface="Poppins"/>
              <a:buNone/>
            </a:pPr>
            <a:r>
              <a:rPr b="0" i="0" lang="en-US" sz="7200" u="none" cap="none" strike="noStrike">
                <a:solidFill>
                  <a:srgbClr val="FFFFFF"/>
                </a:solidFill>
                <a:latin typeface="Poppins"/>
                <a:ea typeface="Poppins"/>
                <a:cs typeface="Poppins"/>
                <a:sym typeface="Poppins"/>
              </a:rPr>
              <a:t>Practical Framework: “Guideline-Informed Personalization”</a:t>
            </a:r>
            <a:endParaRPr/>
          </a:p>
        </p:txBody>
      </p:sp>
      <p:sp>
        <p:nvSpPr>
          <p:cNvPr id="1051" name="Google Shape;1051;p9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2" name="Google Shape;1052;p99"/>
          <p:cNvSpPr txBox="1"/>
          <p:nvPr/>
        </p:nvSpPr>
        <p:spPr>
          <a:xfrm>
            <a:off x="1246676" y="3554557"/>
            <a:ext cx="7767151" cy="5755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1) Define the clinical problem and endpoints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Diagnosis/primary complaint, comorbidities, meds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Target outcomes: symptoms + objective markers (labs, vitals, anthropometrics)</a:t>
            </a:r>
            <a:endParaRPr/>
          </a:p>
          <a:p>
            <a:pPr indent="0" lvl="0" marL="0" marR="0" rtl="0" algn="l">
              <a:lnSpc>
                <a:spcPct val="100000"/>
              </a:lnSpc>
              <a:spcBef>
                <a:spcPts val="14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2) Choose the baseline guideline template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Start with a guideline-aligned dietary pattern (DGA-style, Mediterranean, DASH, etc.)</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Ensure adequacy using DRIs and safety using ULs</a:t>
            </a:r>
            <a:endParaRPr/>
          </a:p>
          <a:p>
            <a:pPr indent="0" lvl="0" marL="0" marR="0" rtl="0" algn="l">
              <a:lnSpc>
                <a:spcPct val="100000"/>
              </a:lnSpc>
              <a:spcBef>
                <a:spcPts val="14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3) Add condition-specific consensus targets</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Examples: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Diabetes: glycemic targets, weight/loss strategies, carb quality/quantity options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HTN: sodium goals, potassium adequacy (if safe), DASH framework</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Dyslipidemia: saturated fat limits, soluble fiber, plant sterols, weight goals</a:t>
            </a:r>
            <a:endParaRPr/>
          </a:p>
        </p:txBody>
      </p:sp>
      <p:sp>
        <p:nvSpPr>
          <p:cNvPr id="1053" name="Google Shape;1053;p99"/>
          <p:cNvSpPr txBox="1"/>
          <p:nvPr/>
        </p:nvSpPr>
        <p:spPr>
          <a:xfrm>
            <a:off x="9679475" y="3554557"/>
            <a:ext cx="7767151" cy="5908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4) Layer evidence-based “precision tweaks.”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Use the best evidence to select </a:t>
            </a:r>
            <a:r>
              <a:rPr b="0" i="1" lang="en-US" sz="1900" u="none" cap="none" strike="noStrike">
                <a:solidFill>
                  <a:srgbClr val="000000"/>
                </a:solidFill>
                <a:latin typeface="Times"/>
                <a:ea typeface="Times"/>
                <a:cs typeface="Times"/>
                <a:sym typeface="Times"/>
              </a:rPr>
              <a:t>which</a:t>
            </a:r>
            <a:r>
              <a:rPr b="0" i="0" lang="en-US" sz="1900" u="none" cap="none" strike="noStrike">
                <a:solidFill>
                  <a:srgbClr val="000000"/>
                </a:solidFill>
                <a:latin typeface="Times"/>
                <a:ea typeface="Times"/>
                <a:cs typeface="Times"/>
                <a:sym typeface="Times"/>
              </a:rPr>
              <a:t> lever is most likely to work for this person:</a:t>
            </a:r>
            <a:endParaRPr/>
          </a:p>
          <a:p>
            <a:pPr indent="-317500" lvl="1" marL="9144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Meal timing, protein distribution, fiber targets</a:t>
            </a:r>
            <a:endParaRPr/>
          </a:p>
          <a:p>
            <a:pPr indent="-317500" lvl="1" marL="9144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Specific food “doses” (e.g., soluble fiber grams/day)</a:t>
            </a:r>
            <a:endParaRPr/>
          </a:p>
          <a:p>
            <a:pPr indent="-317500" lvl="1" marL="9144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Adjuncts (e.g., omega-3s) when appropriate and safe</a:t>
            </a:r>
            <a:endParaRPr/>
          </a:p>
          <a:p>
            <a:pPr indent="0" lvl="0" marL="0" marR="0" rtl="0" algn="l">
              <a:lnSpc>
                <a:spcPct val="100000"/>
              </a:lnSpc>
              <a:spcBef>
                <a:spcPts val="14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5) Personalize for the individual context</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Culture, preferences, cooking skills, budget, schedule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Food access, GI tolerance, sleep/stress, readiness to change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Genetics/family history can inform risk and priorities (not deterministic)</a:t>
            </a:r>
            <a:endParaRPr/>
          </a:p>
          <a:p>
            <a:pPr indent="0" lvl="0" marL="0" marR="0" rtl="0" algn="l">
              <a:lnSpc>
                <a:spcPct val="100000"/>
              </a:lnSpc>
              <a:spcBef>
                <a:spcPts val="14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6) Monitor, iterate, and document the rationale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Follow-up schedule + objective monitoring plan</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Document: guideline basis + individualized modifications + safety considerations</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id="1058" name="Google Shape;1058;p10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59" name="Google Shape;1059;p100"/>
          <p:cNvGrpSpPr/>
          <p:nvPr/>
        </p:nvGrpSpPr>
        <p:grpSpPr>
          <a:xfrm>
            <a:off x="-528013" y="-8"/>
            <a:ext cx="19048349" cy="3086115"/>
            <a:chOff x="-1" y="-1"/>
            <a:chExt cx="19048347" cy="3086114"/>
          </a:xfrm>
        </p:grpSpPr>
        <p:sp>
          <p:nvSpPr>
            <p:cNvPr id="1060" name="Google Shape;1060;p100"/>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61" name="Google Shape;1061;p100"/>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62" name="Google Shape;1062;p100"/>
          <p:cNvSpPr txBox="1"/>
          <p:nvPr/>
        </p:nvSpPr>
        <p:spPr>
          <a:xfrm>
            <a:off x="653330" y="607220"/>
            <a:ext cx="17619514" cy="1892667"/>
          </a:xfrm>
          <a:prstGeom prst="rect">
            <a:avLst/>
          </a:prstGeom>
          <a:noFill/>
          <a:ln>
            <a:noFill/>
          </a:ln>
        </p:spPr>
        <p:txBody>
          <a:bodyPr anchorCtr="0" anchor="t" bIns="0" lIns="0" spcFirstLastPara="1" rIns="0" wrap="square" tIns="0">
            <a:spAutoFit/>
          </a:bodyPr>
          <a:lstStyle/>
          <a:p>
            <a:pPr indent="0" lvl="0" marL="0" marR="0" rtl="0" algn="l">
              <a:lnSpc>
                <a:spcPct val="12295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Clinician-Facing Table: Translating Evidence Layers Into Personalized Action</a:t>
            </a:r>
            <a:endParaRPr/>
          </a:p>
        </p:txBody>
      </p:sp>
      <p:sp>
        <p:nvSpPr>
          <p:cNvPr id="1063" name="Google Shape;1063;p10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64" name="Google Shape;1064;p100"/>
          <p:cNvGraphicFramePr/>
          <p:nvPr/>
        </p:nvGraphicFramePr>
        <p:xfrm>
          <a:off x="1434263" y="3729349"/>
          <a:ext cx="3000000" cy="3000000"/>
        </p:xfrm>
        <a:graphic>
          <a:graphicData uri="http://schemas.openxmlformats.org/drawingml/2006/table">
            <a:tbl>
              <a:tblPr bandRow="1">
                <a:noFill/>
                <a:tableStyleId>{FAEE6C6C-321E-4E4F-A754-BCF26006E713}</a:tableStyleId>
              </a:tblPr>
              <a:tblGrid>
                <a:gridCol w="2834825"/>
                <a:gridCol w="3785050"/>
                <a:gridCol w="5082675"/>
                <a:gridCol w="4355100"/>
              </a:tblGrid>
              <a:tr h="797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What it tells you</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What you do with it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 lever</a:t>
                      </a:r>
                      <a:endParaRPr/>
                    </a:p>
                  </a:txBody>
                  <a:tcPr marT="12700" marB="12700" marR="12700" marL="12700" anchor="ctr"/>
                </a:tc>
              </a:tr>
              <a:tr h="1236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National guidelines/policy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Adequacy + safety + population best practices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Build foundation diet pattern; ensure nutrient sufficiency; respect ULs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 pattern selection, nutrient targets, supplement safety</a:t>
                      </a:r>
                      <a:endParaRPr/>
                    </a:p>
                  </a:txBody>
                  <a:tcPr marT="12700" marB="12700" marR="12700" marL="12700" anchor="ctr"/>
                </a:tc>
              </a:tr>
              <a:tr h="1236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Consensus statements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Disease-specific best practices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Set condition targets, define nutrition therapy priorities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Choose therapeutic pattern options allowed by consensus</a:t>
                      </a:r>
                      <a:endParaRPr/>
                    </a:p>
                  </a:txBody>
                  <a:tcPr marT="12700" marB="12700" marR="12700" marL="12700" anchor="ctr"/>
                </a:tc>
              </a:tr>
              <a:tr h="1236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Research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Comparative effectiveness + implementation details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Pick the “best fit” approach among acceptable choices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Dosing, timing, substitutions, adjuncts, behavior strategy</a:t>
                      </a:r>
                      <a:endParaRPr/>
                    </a:p>
                  </a:txBody>
                  <a:tcPr marT="12700" marB="12700" marR="12700" marL="12700" anchor="ctr"/>
                </a:tc>
              </a:tr>
              <a:tr h="12364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Patient factors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Feasibility + sustainability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Adapt without losing the therapeutic “active ingredients”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Cultural swaps, simplified meal structure, incremental goals</a:t>
                      </a:r>
                      <a:endParaRPr/>
                    </a:p>
                  </a:txBody>
                  <a:tcPr marT="12700" marB="12700" marR="12700" marL="12700" anchor="ctr"/>
                </a:tc>
              </a:tr>
            </a:tbl>
          </a:graphicData>
        </a:graphic>
      </p:graphicFrame>
      <p:sp>
        <p:nvSpPr>
          <p:cNvPr id="1065" name="Google Shape;1065;p100"/>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p10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71" name="Google Shape;1071;p101"/>
          <p:cNvGrpSpPr/>
          <p:nvPr/>
        </p:nvGrpSpPr>
        <p:grpSpPr>
          <a:xfrm>
            <a:off x="-528013" y="-8"/>
            <a:ext cx="19048349" cy="3086115"/>
            <a:chOff x="-1" y="-1"/>
            <a:chExt cx="19048347" cy="3086114"/>
          </a:xfrm>
        </p:grpSpPr>
        <p:sp>
          <p:nvSpPr>
            <p:cNvPr id="1072" name="Google Shape;1072;p101"/>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73" name="Google Shape;1073;p101"/>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74" name="Google Shape;1074;p101"/>
          <p:cNvSpPr txBox="1"/>
          <p:nvPr/>
        </p:nvSpPr>
        <p:spPr>
          <a:xfrm>
            <a:off x="1135930" y="1216822"/>
            <a:ext cx="17619514" cy="940166"/>
          </a:xfrm>
          <a:prstGeom prst="rect">
            <a:avLst/>
          </a:prstGeom>
          <a:noFill/>
          <a:ln>
            <a:noFill/>
          </a:ln>
        </p:spPr>
        <p:txBody>
          <a:bodyPr anchorCtr="0" anchor="t" bIns="0" lIns="0" spcFirstLastPara="1" rIns="0" wrap="square" tIns="0">
            <a:spAutoFit/>
          </a:bodyPr>
          <a:lstStyle/>
          <a:p>
            <a:pPr indent="0" lvl="0" marL="0" marR="0" rtl="0" algn="l">
              <a:lnSpc>
                <a:spcPct val="12295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Brief Case Examples</a:t>
            </a:r>
            <a:endParaRPr/>
          </a:p>
        </p:txBody>
      </p:sp>
      <p:sp>
        <p:nvSpPr>
          <p:cNvPr id="1075" name="Google Shape;1075;p10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76" name="Google Shape;1076;p101"/>
          <p:cNvSpPr txBox="1"/>
          <p:nvPr/>
        </p:nvSpPr>
        <p:spPr>
          <a:xfrm>
            <a:off x="1163979" y="4138757"/>
            <a:ext cx="4905385" cy="5247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Example 1: Type 2 Diabetes + cultural preference for rice/beans</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Guideline-based:</a:t>
            </a:r>
            <a:r>
              <a:rPr b="0" i="0" lang="en-US" sz="2100" u="none" cap="none" strike="noStrike">
                <a:solidFill>
                  <a:srgbClr val="000000"/>
                </a:solidFill>
                <a:latin typeface="Times"/>
                <a:ea typeface="Times"/>
                <a:cs typeface="Times"/>
                <a:sym typeface="Times"/>
              </a:rPr>
              <a:t> DGA-style pattern emphasizing minimally processed foods</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Consensus:</a:t>
            </a:r>
            <a:r>
              <a:rPr b="0" i="0" lang="en-US" sz="2100" u="none" cap="none" strike="noStrike">
                <a:solidFill>
                  <a:srgbClr val="000000"/>
                </a:solidFill>
                <a:latin typeface="Times"/>
                <a:ea typeface="Times"/>
                <a:cs typeface="Times"/>
                <a:sym typeface="Times"/>
              </a:rPr>
              <a:t> ADA supports multiple eating patterns; emphasizes carb quality, individualized carb amount</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Evidence layer:</a:t>
            </a:r>
            <a:r>
              <a:rPr b="0" i="0" lang="en-US" sz="2100" u="none" cap="none" strike="noStrike">
                <a:solidFill>
                  <a:srgbClr val="000000"/>
                </a:solidFill>
                <a:latin typeface="Times"/>
                <a:ea typeface="Times"/>
                <a:cs typeface="Times"/>
                <a:sym typeface="Times"/>
              </a:rPr>
              <a:t> higher fiber, legumes, and minimally refined carbs support glycemic control</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Personalization:</a:t>
            </a:r>
            <a:r>
              <a:rPr b="0" i="0" lang="en-US" sz="2100" u="none" cap="none" strike="noStrike">
                <a:solidFill>
                  <a:srgbClr val="000000"/>
                </a:solidFill>
                <a:latin typeface="Times"/>
                <a:ea typeface="Times"/>
                <a:cs typeface="Times"/>
                <a:sym typeface="Times"/>
              </a:rPr>
              <a:t> keep rice/beans; adjust portions; increase non-starchy vegetables; add protein; timing strategies; monitor A1c/CGM</a:t>
            </a:r>
            <a:endParaRPr/>
          </a:p>
        </p:txBody>
      </p:sp>
      <p:sp>
        <p:nvSpPr>
          <p:cNvPr id="1077" name="Google Shape;1077;p101"/>
          <p:cNvSpPr txBox="1"/>
          <p:nvPr/>
        </p:nvSpPr>
        <p:spPr>
          <a:xfrm>
            <a:off x="6993280" y="4107007"/>
            <a:ext cx="4905384" cy="49301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Example 2: Hypertension + busy schedule + high sodium reliance</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Guideline-based:</a:t>
            </a:r>
            <a:r>
              <a:rPr b="0" i="0" lang="en-US" sz="2100" u="none" cap="none" strike="noStrike">
                <a:solidFill>
                  <a:srgbClr val="000000"/>
                </a:solidFill>
                <a:latin typeface="Times"/>
                <a:ea typeface="Times"/>
                <a:cs typeface="Times"/>
                <a:sym typeface="Times"/>
              </a:rPr>
              <a:t> DGA sodium limits; adequacy of potassium (if no CKD/hyperkalemia risk)</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Consensus:</a:t>
            </a:r>
            <a:r>
              <a:rPr b="0" i="0" lang="en-US" sz="2100" u="none" cap="none" strike="noStrike">
                <a:solidFill>
                  <a:srgbClr val="000000"/>
                </a:solidFill>
                <a:latin typeface="Times"/>
                <a:ea typeface="Times"/>
                <a:cs typeface="Times"/>
                <a:sym typeface="Times"/>
              </a:rPr>
              <a:t> DASH pattern is a leading therapeutic approach</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Evidence:</a:t>
            </a:r>
            <a:r>
              <a:rPr b="0" i="0" lang="en-US" sz="2100" u="none" cap="none" strike="noStrike">
                <a:solidFill>
                  <a:srgbClr val="000000"/>
                </a:solidFill>
                <a:latin typeface="Times"/>
                <a:ea typeface="Times"/>
                <a:cs typeface="Times"/>
                <a:sym typeface="Times"/>
              </a:rPr>
              <a:t> DASH + sodium reduction lowers BP; food-based potassium is helpful when safe</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Personalization:</a:t>
            </a:r>
            <a:r>
              <a:rPr b="0" i="0" lang="en-US" sz="2100" u="none" cap="none" strike="noStrike">
                <a:solidFill>
                  <a:srgbClr val="000000"/>
                </a:solidFill>
                <a:latin typeface="Times"/>
                <a:ea typeface="Times"/>
                <a:cs typeface="Times"/>
                <a:sym typeface="Times"/>
              </a:rPr>
              <a:t> “2 meal templates + 3 grab-and-go snacks,” grocery list, gradual sodium step-down, label literacy</a:t>
            </a:r>
            <a:endParaRPr/>
          </a:p>
        </p:txBody>
      </p:sp>
      <p:sp>
        <p:nvSpPr>
          <p:cNvPr id="1078" name="Google Shape;1078;p101"/>
          <p:cNvSpPr txBox="1"/>
          <p:nvPr/>
        </p:nvSpPr>
        <p:spPr>
          <a:xfrm>
            <a:off x="12822580" y="4164157"/>
            <a:ext cx="4905384" cy="5247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Example 3: IBS with constipation (IBS-C)</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Guideline-based:</a:t>
            </a:r>
            <a:r>
              <a:rPr b="0" i="0" lang="en-US" sz="2100" u="none" cap="none" strike="noStrike">
                <a:solidFill>
                  <a:srgbClr val="000000"/>
                </a:solidFill>
                <a:latin typeface="Times"/>
                <a:ea typeface="Times"/>
                <a:cs typeface="Times"/>
                <a:sym typeface="Times"/>
              </a:rPr>
              <a:t> fiber adequacy and hydration principles</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Consensus:</a:t>
            </a:r>
            <a:r>
              <a:rPr b="0" i="0" lang="en-US" sz="2100" u="none" cap="none" strike="noStrike">
                <a:solidFill>
                  <a:srgbClr val="000000"/>
                </a:solidFill>
                <a:latin typeface="Times"/>
                <a:ea typeface="Times"/>
                <a:cs typeface="Times"/>
                <a:sym typeface="Times"/>
              </a:rPr>
              <a:t> GI society guidance supports low-FODMAP as a structured short-term approach with reintroduction</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Evidence:</a:t>
            </a:r>
            <a:r>
              <a:rPr b="0" i="0" lang="en-US" sz="2100" u="none" cap="none" strike="noStrike">
                <a:solidFill>
                  <a:srgbClr val="000000"/>
                </a:solidFill>
                <a:latin typeface="Times"/>
                <a:ea typeface="Times"/>
                <a:cs typeface="Times"/>
                <a:sym typeface="Times"/>
              </a:rPr>
              <a:t> soluble fiber (e.g., psyllium) is often helpful; low-FODMAP is effective short term</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Personalization:</a:t>
            </a:r>
            <a:r>
              <a:rPr b="0" i="0" lang="en-US" sz="2100" u="none" cap="none" strike="noStrike">
                <a:solidFill>
                  <a:srgbClr val="000000"/>
                </a:solidFill>
                <a:latin typeface="Times"/>
                <a:ea typeface="Times"/>
                <a:cs typeface="Times"/>
                <a:sym typeface="Times"/>
              </a:rPr>
              <a:t> select culturally compatible low-FODMAP foods, symptom diary, phased reintroduction, avoid unnecessary long-term restriction</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sp>
        <p:nvSpPr>
          <p:cNvPr id="1083" name="Google Shape;1083;p10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84" name="Google Shape;1084;p103"/>
          <p:cNvGrpSpPr/>
          <p:nvPr/>
        </p:nvGrpSpPr>
        <p:grpSpPr>
          <a:xfrm>
            <a:off x="-528013" y="-8"/>
            <a:ext cx="19048349" cy="3086115"/>
            <a:chOff x="-1" y="-1"/>
            <a:chExt cx="19048347" cy="3086114"/>
          </a:xfrm>
        </p:grpSpPr>
        <p:sp>
          <p:nvSpPr>
            <p:cNvPr id="1085" name="Google Shape;1085;p103"/>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86" name="Google Shape;1086;p103"/>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87" name="Google Shape;1087;p103"/>
          <p:cNvSpPr txBox="1"/>
          <p:nvPr/>
        </p:nvSpPr>
        <p:spPr>
          <a:xfrm>
            <a:off x="1135930" y="835822"/>
            <a:ext cx="17619514" cy="1892666"/>
          </a:xfrm>
          <a:prstGeom prst="rect">
            <a:avLst/>
          </a:prstGeom>
          <a:noFill/>
          <a:ln>
            <a:noFill/>
          </a:ln>
        </p:spPr>
        <p:txBody>
          <a:bodyPr anchorCtr="0" anchor="t" bIns="0" lIns="0" spcFirstLastPara="1" rIns="0" wrap="square" tIns="0">
            <a:spAutoFit/>
          </a:bodyPr>
          <a:lstStyle/>
          <a:p>
            <a:pPr indent="0" lvl="0" marL="0" marR="0" rtl="0" algn="l">
              <a:lnSpc>
                <a:spcPct val="122950"/>
              </a:lnSpc>
              <a:spcBef>
                <a:spcPts val="0"/>
              </a:spcBef>
              <a:spcAft>
                <a:spcPts val="0"/>
              </a:spcAft>
              <a:buClr>
                <a:srgbClr val="FFFFFF"/>
              </a:buClr>
              <a:buSzPts val="6100"/>
              <a:buFont typeface="Poppins"/>
              <a:buNone/>
            </a:pPr>
            <a:r>
              <a:rPr b="0" i="0" lang="en-US" sz="6100" u="none" cap="none" strike="noStrike">
                <a:solidFill>
                  <a:srgbClr val="FFFFFF"/>
                </a:solidFill>
                <a:latin typeface="Poppins"/>
                <a:ea typeface="Poppins"/>
                <a:cs typeface="Poppins"/>
                <a:sym typeface="Poppins"/>
              </a:rPr>
              <a:t>Summary Table - Guideline-Informed Personalized Therapeutic Nutrition</a:t>
            </a:r>
            <a:endParaRPr/>
          </a:p>
        </p:txBody>
      </p:sp>
      <p:sp>
        <p:nvSpPr>
          <p:cNvPr id="1088" name="Google Shape;1088;p10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89" name="Google Shape;1089;p103"/>
          <p:cNvGraphicFramePr/>
          <p:nvPr/>
        </p:nvGraphicFramePr>
        <p:xfrm>
          <a:off x="565839" y="3270074"/>
          <a:ext cx="3000000" cy="3000000"/>
        </p:xfrm>
        <a:graphic>
          <a:graphicData uri="http://schemas.openxmlformats.org/drawingml/2006/table">
            <a:tbl>
              <a:tblPr bandRow="1">
                <a:noFill/>
                <a:tableStyleId>{FAEE6C6C-321E-4E4F-A754-BCF26006E713}</a:tableStyleId>
              </a:tblPr>
              <a:tblGrid>
                <a:gridCol w="2179975"/>
                <a:gridCol w="2057900"/>
                <a:gridCol w="4916175"/>
                <a:gridCol w="3831600"/>
                <a:gridCol w="4356800"/>
              </a:tblGrid>
              <a:tr h="774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 Source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Primary Purpose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Examples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How It Guides Intervention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 Points</a:t>
                      </a:r>
                      <a:endParaRPr/>
                    </a:p>
                  </a:txBody>
                  <a:tcPr marT="12700" marB="12700" marR="12700" marL="12700" anchor="ctr"/>
                </a:tc>
              </a:tr>
              <a:tr h="1206500">
                <a:tc>
                  <a:txBody>
                    <a:bodyPr/>
                    <a:lstStyle/>
                    <a:p>
                      <a:pPr indent="0" lvl="0" marL="0" marR="0" rtl="0" algn="l">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National Guidelines &amp; Policies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Establish safety, adequacy, and population standards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Dietary Guidelines for Americans; Dietary Reference Intakes (RDA, AI, UL); FDA regulations; USPSTF prevention guidance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Sets foundational food patterns, nutrient targets, and upper safety limits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Adjust food choices and portions to culture, preferences, access, and tolerability while staying within DRIs/ULs</a:t>
                      </a:r>
                      <a:endParaRPr/>
                    </a:p>
                  </a:txBody>
                  <a:tcPr marT="12700" marB="12700" marR="12700" marL="12700" anchor="ctr"/>
                </a:tc>
              </a:tr>
              <a:tr h="914400">
                <a:tc>
                  <a:txBody>
                    <a:bodyPr/>
                    <a:lstStyle/>
                    <a:p>
                      <a:pPr indent="0" lvl="0" marL="0" marR="0" rtl="0" algn="l">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Condition-Specific Consensus Recommendations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Translate evidence into disease-focused practice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ADA (diabetes); AHA/ACC (cardiovascular); AGA (GI); Endocrine Society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Defines therapeutic goals (e.g., A1c, BP, LDL), acceptable dietary patterns, and referral thresholds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Select among approved patterns (e.g., Mediterranean, DASH, lower-carb) based on client context</a:t>
                      </a:r>
                      <a:endParaRPr/>
                    </a:p>
                  </a:txBody>
                  <a:tcPr marT="12700" marB="12700" marR="12700" marL="12700" anchor="ctr"/>
                </a:tc>
              </a:tr>
              <a:tr h="914400">
                <a:tc>
                  <a:txBody>
                    <a:bodyPr/>
                    <a:lstStyle/>
                    <a:p>
                      <a:pPr indent="0" lvl="0" marL="0" marR="0" rtl="0" algn="l">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Compare effectiveness and refine interventions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Systematic reviews, meta-analyses, RCTs, high-quality cohorts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Informs food “doses,” macronutrient distribution, timing, and adjuncts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Choose strategies most likely to work for the individual (fiber type, protein timing, meal frequency)</a:t>
                      </a:r>
                      <a:endParaRPr/>
                    </a:p>
                  </a:txBody>
                  <a:tcPr marT="12700" marB="12700" marR="12700" marL="12700" anchor="ctr"/>
                </a:tc>
              </a:tr>
              <a:tr h="889975">
                <a:tc>
                  <a:txBody>
                    <a:bodyPr/>
                    <a:lstStyle/>
                    <a:p>
                      <a:pPr indent="0" lvl="0" marL="0" marR="0" rtl="0" algn="l">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Clinical Assessment Data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Identify individual needs and risks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Labs, vitals, anthropometrics, symptoms, medications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Prioritizes nutrition targets and contraindications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Modify interventions based on deficiencies, intolerances, drug–nutrient interactions</a:t>
                      </a:r>
                      <a:endParaRPr/>
                    </a:p>
                  </a:txBody>
                  <a:tcPr marT="12700" marB="12700" marR="12700" marL="12700" anchor="ctr"/>
                </a:tc>
              </a:tr>
              <a:tr h="622300">
                <a:tc>
                  <a:txBody>
                    <a:bodyPr/>
                    <a:lstStyle/>
                    <a:p>
                      <a:pPr indent="0" lvl="0" marL="0" marR="0" rtl="0" algn="l">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Client Preferences &amp; Culture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Ensure feasibility and adherence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Cultural foods, beliefs, cooking skills, schedule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Adapts delivery without removing therapeutic “active ingredients”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Cultural food swaps, meal timing, family-centered planning</a:t>
                      </a:r>
                      <a:endParaRPr/>
                    </a:p>
                  </a:txBody>
                  <a:tcPr marT="12700" marB="12700" marR="12700" marL="12700" anchor="ctr"/>
                </a:tc>
              </a:tr>
              <a:tr h="622300">
                <a:tc>
                  <a:txBody>
                    <a:bodyPr/>
                    <a:lstStyle/>
                    <a:p>
                      <a:pPr indent="0" lvl="0" marL="0" marR="0" rtl="0" algn="l">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Behavior Change Readiness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Support sustainability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Stages of Change, Motivational Interviewing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Guides pace and complexity of intervention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Start with small, achievable steps; progress as readiness improves</a:t>
                      </a:r>
                      <a:endParaRPr/>
                    </a:p>
                  </a:txBody>
                  <a:tcPr marT="12700" marB="12700" marR="12700" marL="12700" anchor="ctr"/>
                </a:tc>
              </a:tr>
              <a:tr h="889975">
                <a:tc>
                  <a:txBody>
                    <a:bodyPr/>
                    <a:lstStyle/>
                    <a:p>
                      <a:pPr indent="0" lvl="0" marL="0" marR="0" rtl="0" algn="l">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Monitoring &amp; Re-evaluation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Assess effectiveness and safety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Follow-up labs, symptom tracking, adherence review</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Determines need for adjustment or escalation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Iterate plan while maintaining guideline alignment</a:t>
                      </a:r>
                      <a:endParaRPr/>
                    </a:p>
                  </a:txBody>
                  <a:tcPr marT="12700" marB="12700" marR="12700" marL="12700" anchor="ctr"/>
                </a:tc>
              </a:tr>
            </a:tbl>
          </a:graphicData>
        </a:graphic>
      </p:graphicFrame>
      <p:sp>
        <p:nvSpPr>
          <p:cNvPr id="1090" name="Google Shape;1090;p103"/>
          <p:cNvSpPr/>
          <p:nvPr/>
        </p:nvSpPr>
        <p:spPr>
          <a:xfrm>
            <a:off x="16678475" y="1392175"/>
            <a:ext cx="1235400" cy="1211700"/>
          </a:xfrm>
          <a:prstGeom prst="star5">
            <a:avLst>
              <a:gd fmla="val 19098" name="adj"/>
              <a:gd fmla="val 105146" name="hf"/>
              <a:gd fmla="val 110557" name="vf"/>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10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96" name="Google Shape;1096;p104"/>
          <p:cNvGrpSpPr/>
          <p:nvPr/>
        </p:nvGrpSpPr>
        <p:grpSpPr>
          <a:xfrm>
            <a:off x="-528013" y="-8"/>
            <a:ext cx="19048349" cy="3086115"/>
            <a:chOff x="-1" y="-1"/>
            <a:chExt cx="19048347" cy="3086114"/>
          </a:xfrm>
        </p:grpSpPr>
        <p:sp>
          <p:nvSpPr>
            <p:cNvPr id="1097" name="Google Shape;1097;p104"/>
            <p:cNvSpPr/>
            <p:nvPr/>
          </p:nvSpPr>
          <p:spPr>
            <a:xfrm>
              <a:off x="-1" y="-1"/>
              <a:ext cx="19048347" cy="3086114"/>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98" name="Google Shape;1098;p104"/>
            <p:cNvSpPr txBox="1"/>
            <p:nvPr/>
          </p:nvSpPr>
          <p:spPr>
            <a:xfrm>
              <a:off x="-1" y="1"/>
              <a:ext cx="19048347"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99" name="Google Shape;1099;p104"/>
          <p:cNvSpPr txBox="1"/>
          <p:nvPr/>
        </p:nvSpPr>
        <p:spPr>
          <a:xfrm>
            <a:off x="1237530" y="1146277"/>
            <a:ext cx="17619514" cy="963532"/>
          </a:xfrm>
          <a:prstGeom prst="rect">
            <a:avLst/>
          </a:prstGeom>
          <a:noFill/>
          <a:ln>
            <a:noFill/>
          </a:ln>
        </p:spPr>
        <p:txBody>
          <a:bodyPr anchorCtr="0" anchor="t" bIns="0" lIns="0" spcFirstLastPara="1" rIns="0" wrap="square" tIns="0">
            <a:spAutoFit/>
          </a:bodyPr>
          <a:lstStyle/>
          <a:p>
            <a:pPr indent="0" lvl="0" marL="0" marR="0" rtl="0" algn="l">
              <a:lnSpc>
                <a:spcPct val="108695"/>
              </a:lnSpc>
              <a:spcBef>
                <a:spcPts val="0"/>
              </a:spcBef>
              <a:spcAft>
                <a:spcPts val="0"/>
              </a:spcAft>
              <a:buClr>
                <a:srgbClr val="FFFFFF"/>
              </a:buClr>
              <a:buSzPts val="6900"/>
              <a:buFont typeface="Poppins"/>
              <a:buNone/>
            </a:pPr>
            <a:r>
              <a:rPr b="0" i="0" lang="en-US" sz="6900" u="none" cap="none" strike="noStrike">
                <a:solidFill>
                  <a:srgbClr val="FFFFFF"/>
                </a:solidFill>
                <a:latin typeface="Poppins"/>
                <a:ea typeface="Poppins"/>
                <a:cs typeface="Poppins"/>
                <a:sym typeface="Poppins"/>
              </a:rPr>
              <a:t>Type 2 Diabetes</a:t>
            </a:r>
            <a:endParaRPr/>
          </a:p>
        </p:txBody>
      </p:sp>
      <p:sp>
        <p:nvSpPr>
          <p:cNvPr id="1100" name="Google Shape;1100;p10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01" name="Google Shape;1101;p104"/>
          <p:cNvGraphicFramePr/>
          <p:nvPr/>
        </p:nvGraphicFramePr>
        <p:xfrm>
          <a:off x="1042250" y="3194050"/>
          <a:ext cx="3000000" cy="3000000"/>
        </p:xfrm>
        <a:graphic>
          <a:graphicData uri="http://schemas.openxmlformats.org/drawingml/2006/table">
            <a:tbl>
              <a:tblPr bandRow="1">
                <a:noFill/>
                <a:tableStyleId>{FAEE6C6C-321E-4E4F-A754-BCF26006E713}</a:tableStyleId>
              </a:tblPr>
              <a:tblGrid>
                <a:gridCol w="2532650"/>
                <a:gridCol w="2530000"/>
                <a:gridCol w="3310350"/>
                <a:gridCol w="4883000"/>
                <a:gridCol w="2627700"/>
              </a:tblGrid>
              <a:tr h="1323325">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Evidence Layer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Guideline / Consensus Basis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Core Therapeutic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Evidence-Based Nutrition Levers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Personalization Considerations</a:t>
                      </a:r>
                      <a:endParaRPr/>
                    </a:p>
                  </a:txBody>
                  <a:tcPr marT="12700" marB="12700" marR="12700" marL="12700" anchor="ctr"/>
                </a:tc>
              </a:tr>
              <a:tr h="1337500">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National 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Dietary Guidelines for Americans; DRIs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Glycemic control, cardiometabolic risk reduction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Emphasize minimally processed foods, fiber adequacy, saturated fat limits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Cultural carbohydrate staples, food access</a:t>
                      </a:r>
                      <a:endParaRPr/>
                    </a:p>
                  </a:txBody>
                  <a:tcPr marT="12700" marB="12700" marR="12700" marL="12700" anchor="ctr"/>
                </a:tc>
              </a:tr>
              <a:tr h="1323325">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Consensus Recommendations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American Diabetes Association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A1c individualized; weight and CV risk management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Multiple eating patterns acceptable (Mediterranean, lower-carb, plant-forward)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Carb distribution based on lifestyle, meds</a:t>
                      </a:r>
                      <a:endParaRPr/>
                    </a:p>
                  </a:txBody>
                  <a:tcPr marT="12700" marB="12700" marR="12700" marL="12700" anchor="ctr"/>
                </a:tc>
              </a:tr>
              <a:tr h="1323325">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Evidence-Based Research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RCTs, meta-analyses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Improve glycemia, insulin sensitivity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Fiber ≥25–38 g/day; protein with meals; reduced refined carbs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GI tolerance, preference for meal timing</a:t>
                      </a:r>
                      <a:endParaRPr/>
                    </a:p>
                  </a:txBody>
                  <a:tcPr marT="12700" marB="12700" marR="12700" marL="12700" anchor="ctr"/>
                </a:tc>
              </a:tr>
              <a:tr h="1323325">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Monitoring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ADA Standards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A1c, fasting glucose, lipids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Adjust carb quality/quantity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CGM use, symptom response</a:t>
                      </a:r>
                      <a:endParaRPr/>
                    </a:p>
                  </a:txBody>
                  <a:tcPr marT="12700" marB="12700" marR="12700" marL="12700" anchor="ct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