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jpe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129.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141.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14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defRPr b="1" sz="1400"/>
            </a:pPr>
            <a:r>
              <a:t>Functional Interpretation</a:t>
            </a:r>
          </a:p>
          <a:p>
            <a:pPr/>
          </a:p>
          <a:p>
            <a:pPr/>
            <a:r>
              <a:t>Impaired mitochondrial energy production</a:t>
            </a:r>
          </a:p>
          <a:p>
            <a:pPr/>
            <a:r>
              <a:t>Functional vitamin B6 insufficiency</a:t>
            </a:r>
          </a:p>
          <a:p>
            <a:pPr/>
            <a:r>
              <a:t>Increased oxidative stress</a:t>
            </a:r>
          </a:p>
          <a:p>
            <a:pPr/>
            <a:r>
              <a:t>Reduced detoxification capacity</a:t>
            </a:r>
          </a:p>
          <a:p>
            <a:pPr>
              <a:defRPr b="1"/>
            </a:pPr>
          </a:p>
          <a:p>
            <a:pPr>
              <a:defRPr b="1"/>
            </a:pPr>
            <a:r>
              <a:t>Nutrition &amp; Lifestyle Interventions</a:t>
            </a:r>
          </a:p>
          <a:p>
            <a:pPr/>
          </a:p>
          <a:p>
            <a:pPr/>
            <a:r>
              <a:t>Increase B-complex from food (leafy greens, legumes, poultry)</a:t>
            </a:r>
          </a:p>
          <a:p>
            <a:pPr/>
            <a:r>
              <a:t>Targeted B6, magnesium, riboflavin (within ULs)</a:t>
            </a:r>
          </a:p>
          <a:p>
            <a:pPr/>
            <a:r>
              <a:t>Support mitochondrial health: adequate protein, antioxidants</a:t>
            </a:r>
          </a:p>
          <a:p>
            <a:pPr/>
            <a:r>
              <a:t>Reduce high-intensity exercise temporarily</a:t>
            </a:r>
          </a:p>
          <a:p>
            <a:pPr/>
            <a:r>
              <a:t>Improve sleep consistency</a:t>
            </a:r>
          </a:p>
          <a:p>
            <a:pPr/>
          </a:p>
          <a:p>
            <a:pPr>
              <a:defRPr b="1"/>
            </a:pPr>
            <a:r>
              <a:t>Referral Red Flags</a:t>
            </a:r>
          </a:p>
          <a:p>
            <a:pPr/>
          </a:p>
          <a:p>
            <a:pPr/>
            <a:r>
              <a:t>Progressive weakness</a:t>
            </a:r>
          </a:p>
          <a:p>
            <a:pPr/>
            <a:r>
              <a:t>Neurologic symptoms</a:t>
            </a:r>
          </a:p>
          <a:p>
            <a:pPr/>
            <a:r>
              <a:t>Persistent lactic acidosis on conventional labs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Shape 484"/>
          <p:cNvSpPr/>
          <p:nvPr>
            <p:ph type="sldImg"/>
          </p:nvPr>
        </p:nvSpPr>
        <p:spPr>
          <a:prstGeom prst="rect">
            <a:avLst/>
          </a:prstGeom>
        </p:spPr>
        <p:txBody>
          <a:bodyPr/>
          <a:lstStyle/>
          <a:p>
            <a:pPr/>
          </a:p>
        </p:txBody>
      </p:sp>
      <p:sp>
        <p:nvSpPr>
          <p:cNvPr id="485" name="Shape 485"/>
          <p:cNvSpPr/>
          <p:nvPr>
            <p:ph type="body" sz="quarter" idx="1"/>
          </p:nvPr>
        </p:nvSpPr>
        <p:spPr>
          <a:prstGeom prst="rect">
            <a:avLst/>
          </a:prstGeom>
        </p:spPr>
        <p:txBody>
          <a:bodyPr/>
          <a:lstStyle/>
          <a:p>
            <a:pPr>
              <a:defRPr b="1" sz="1400"/>
            </a:pPr>
            <a:r>
              <a:t>Functional Interpretation</a:t>
            </a:r>
          </a:p>
          <a:p>
            <a:pPr/>
          </a:p>
          <a:p>
            <a:pPr/>
            <a:r>
              <a:t>Slower neurotransmitter breakdown</a:t>
            </a:r>
          </a:p>
          <a:p>
            <a:pPr/>
            <a:r>
              <a:t>Elevated catecholamine tone</a:t>
            </a:r>
          </a:p>
          <a:p>
            <a:pPr/>
            <a:r>
              <a:t>Stress-driven excitatory imbalance</a:t>
            </a:r>
          </a:p>
          <a:p>
            <a:pPr/>
          </a:p>
          <a:p>
            <a:pPr>
              <a:defRPr b="1"/>
            </a:pPr>
            <a:r>
              <a:t>Nutrition &amp; Lifestyle Interventions</a:t>
            </a:r>
          </a:p>
          <a:p>
            <a:pPr/>
            <a:r>
              <a:t>Reduce caffeine and stimulants</a:t>
            </a:r>
          </a:p>
          <a:p>
            <a:pPr/>
            <a:r>
              <a:t>Increase magnesium-rich foods (pumpkin seeds, leafy greens)</a:t>
            </a:r>
          </a:p>
          <a:p>
            <a:pPr/>
            <a:r>
              <a:t>Glycine- and GABA-supportive foods</a:t>
            </a:r>
          </a:p>
          <a:p>
            <a:pPr/>
            <a:r>
              <a:t>Emphasize sleep timing and circadian consistency</a:t>
            </a:r>
          </a:p>
          <a:p>
            <a:pPr/>
            <a:r>
              <a:t>Gentle exercise over high-intensity training</a:t>
            </a:r>
          </a:p>
          <a:p>
            <a:pPr/>
          </a:p>
          <a:p>
            <a:pPr>
              <a:defRPr b="1"/>
            </a:pPr>
            <a:r>
              <a:t>Referral Red Flags</a:t>
            </a:r>
          </a:p>
          <a:p>
            <a:pPr/>
            <a:r>
              <a:t>Panic attacks</a:t>
            </a:r>
          </a:p>
          <a:p>
            <a:pPr/>
            <a:r>
              <a:t>Severe anxiety or mood instability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Shape 494"/>
          <p:cNvSpPr/>
          <p:nvPr>
            <p:ph type="sldImg"/>
          </p:nvPr>
        </p:nvSpPr>
        <p:spPr>
          <a:prstGeom prst="rect">
            <a:avLst/>
          </a:prstGeom>
        </p:spPr>
        <p:txBody>
          <a:bodyPr/>
          <a:lstStyle/>
          <a:p>
            <a:pPr/>
          </a:p>
        </p:txBody>
      </p:sp>
      <p:sp>
        <p:nvSpPr>
          <p:cNvPr id="495" name="Shape 495"/>
          <p:cNvSpPr/>
          <p:nvPr>
            <p:ph type="body" sz="quarter" idx="1"/>
          </p:nvPr>
        </p:nvSpPr>
        <p:spPr>
          <a:prstGeom prst="rect">
            <a:avLst/>
          </a:prstGeom>
        </p:spPr>
        <p:txBody>
          <a:bodyPr/>
          <a:lstStyle/>
          <a:p>
            <a:pPr>
              <a:defRPr b="1" sz="1400"/>
            </a:pPr>
            <a:r>
              <a:t>Functional Interpretation</a:t>
            </a:r>
          </a:p>
          <a:p>
            <a:pPr/>
          </a:p>
          <a:p>
            <a:pPr/>
            <a:r>
              <a:t>Heightened inflammatory signaling</a:t>
            </a:r>
          </a:p>
          <a:p>
            <a:pPr/>
            <a:r>
              <a:t>Reduced mitochondrial antioxidant defense</a:t>
            </a:r>
          </a:p>
          <a:p>
            <a:pPr/>
            <a:r>
              <a:t>Inflammation-driven nutrient depletion</a:t>
            </a:r>
          </a:p>
          <a:p>
            <a:pPr/>
          </a:p>
          <a:p>
            <a:pPr>
              <a:defRPr b="1"/>
            </a:pPr>
            <a:r>
              <a:t>Nutrition &amp; Lifestyle Interventions</a:t>
            </a:r>
          </a:p>
          <a:p>
            <a:pPr/>
            <a:r>
              <a:t>Increase EPA/DHA-rich fish</a:t>
            </a:r>
          </a:p>
          <a:p>
            <a:pPr/>
            <a:r>
              <a:t>Colorful polyphenol-rich produce</a:t>
            </a:r>
          </a:p>
          <a:p>
            <a:pPr/>
            <a:r>
              <a:t>Adequate vitamin C, zinc, selenium</a:t>
            </a:r>
          </a:p>
          <a:p>
            <a:pPr/>
            <a:r>
              <a:t>Anti-inflammatory movement (walking, mobility work)</a:t>
            </a:r>
          </a:p>
          <a:p>
            <a:pPr/>
            <a:r>
              <a:t>Prioritize sleep and stress modulation</a:t>
            </a:r>
          </a:p>
          <a:p>
            <a:pPr/>
          </a:p>
          <a:p>
            <a:pPr>
              <a:defRPr b="1"/>
            </a:pPr>
            <a:r>
              <a:t>Referral Red Flags</a:t>
            </a:r>
          </a:p>
          <a:p>
            <a:pPr/>
            <a:r>
              <a:t>Rising inflammatory markers</a:t>
            </a:r>
          </a:p>
          <a:p>
            <a:pPr/>
            <a:r>
              <a:t>Suspected autoimmune disease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hape 504"/>
          <p:cNvSpPr/>
          <p:nvPr>
            <p:ph type="sldImg"/>
          </p:nvPr>
        </p:nvSpPr>
        <p:spPr>
          <a:prstGeom prst="rect">
            <a:avLst/>
          </a:prstGeom>
        </p:spPr>
        <p:txBody>
          <a:bodyPr/>
          <a:lstStyle/>
          <a:p>
            <a:pPr/>
          </a:p>
        </p:txBody>
      </p:sp>
      <p:sp>
        <p:nvSpPr>
          <p:cNvPr id="505" name="Shape 505"/>
          <p:cNvSpPr/>
          <p:nvPr>
            <p:ph type="body" sz="quarter" idx="1"/>
          </p:nvPr>
        </p:nvSpPr>
        <p:spPr>
          <a:prstGeom prst="rect">
            <a:avLst/>
          </a:prstGeom>
        </p:spPr>
        <p:txBody>
          <a:bodyPr/>
          <a:lstStyle/>
          <a:p>
            <a:pPr>
              <a:defRPr b="1" sz="1400"/>
            </a:pPr>
            <a:r>
              <a:t>Functional Interpretation</a:t>
            </a:r>
          </a:p>
          <a:p>
            <a:pPr/>
          </a:p>
          <a:p>
            <a:pPr/>
            <a:r>
              <a:t>Reduced cellular response to vitamin D</a:t>
            </a:r>
          </a:p>
          <a:p>
            <a:pPr/>
            <a:r>
              <a:t>Higher intake needed to achieve functional sufficiency</a:t>
            </a:r>
          </a:p>
          <a:p>
            <a:pPr/>
          </a:p>
          <a:p>
            <a:pPr>
              <a:defRPr b="1"/>
            </a:pPr>
            <a:r>
              <a:t>Nutrition &amp; Lifestyle Interventions</a:t>
            </a:r>
          </a:p>
          <a:p>
            <a:pPr/>
            <a:r>
              <a:t>Vitamin D-rich foods + safe sun exposure</a:t>
            </a:r>
          </a:p>
          <a:p>
            <a:pPr/>
            <a:r>
              <a:t>Supplement within UL guidance</a:t>
            </a:r>
          </a:p>
          <a:p>
            <a:pPr/>
            <a:r>
              <a:t>Monitor labs for response, not dose alone</a:t>
            </a:r>
          </a:p>
          <a:p>
            <a:pPr/>
            <a:r>
              <a:t>Support with magnesium for vitamin D utilization</a:t>
            </a:r>
          </a:p>
          <a:p>
            <a:pPr/>
          </a:p>
          <a:p>
            <a:pPr>
              <a:defRPr b="1"/>
            </a:pPr>
            <a:r>
              <a:t>Referral Red Flags</a:t>
            </a:r>
          </a:p>
          <a:p>
            <a:pPr/>
            <a:r>
              <a:t>Persistently low vitamin D despite intervention</a:t>
            </a:r>
          </a:p>
          <a:p>
            <a:pPr/>
            <a:r>
              <a:t>Bone pain or fractures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Shape 512"/>
          <p:cNvSpPr/>
          <p:nvPr>
            <p:ph type="sldImg"/>
          </p:nvPr>
        </p:nvSpPr>
        <p:spPr>
          <a:prstGeom prst="rect">
            <a:avLst/>
          </a:prstGeom>
        </p:spPr>
        <p:txBody>
          <a:bodyPr/>
          <a:lstStyle/>
          <a:p>
            <a:pPr/>
          </a:p>
        </p:txBody>
      </p:sp>
      <p:sp>
        <p:nvSpPr>
          <p:cNvPr id="513" name="Shape 513"/>
          <p:cNvSpPr/>
          <p:nvPr>
            <p:ph type="body" sz="quarter" idx="1"/>
          </p:nvPr>
        </p:nvSpPr>
        <p:spPr>
          <a:prstGeom prst="rect">
            <a:avLst/>
          </a:prstGeom>
        </p:spPr>
        <p:txBody>
          <a:bodyPr/>
          <a:lstStyle/>
          <a:p>
            <a:pPr/>
            <a:r>
              <a:t>Inborn Errors of Metabolism are enzyme defects where nutrition is primary therapy.</a:t>
            </a:r>
          </a:p>
          <a:p>
            <a:pPr/>
            <a:r>
              <a:t>The core goals are preventing toxic buildup, avoiding catabolism, and supporting growth and neurologic health—always within medical oversight.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3" name="Shape 613"/>
          <p:cNvSpPr/>
          <p:nvPr>
            <p:ph type="sldImg"/>
          </p:nvPr>
        </p:nvSpPr>
        <p:spPr>
          <a:prstGeom prst="rect">
            <a:avLst/>
          </a:prstGeom>
        </p:spPr>
        <p:txBody>
          <a:bodyPr/>
          <a:lstStyle/>
          <a:p>
            <a:pPr/>
          </a:p>
        </p:txBody>
      </p:sp>
      <p:sp>
        <p:nvSpPr>
          <p:cNvPr id="614" name="Shape 614"/>
          <p:cNvSpPr/>
          <p:nvPr>
            <p:ph type="body" sz="quarter" idx="1"/>
          </p:nvPr>
        </p:nvSpPr>
        <p:spPr>
          <a:prstGeom prst="rect">
            <a:avLst/>
          </a:prstGeom>
        </p:spPr>
        <p:txBody>
          <a:bodyPr/>
          <a:lstStyle/>
          <a:p>
            <a:pPr>
              <a:defRPr b="1" sz="1400"/>
            </a:pPr>
            <a:r>
              <a:t>Functional Risk</a:t>
            </a:r>
          </a:p>
          <a:p>
            <a:pPr/>
          </a:p>
          <a:p>
            <a:pPr/>
            <a:r>
              <a:t>Neurotoxicity from phenylalanine accumulation</a:t>
            </a:r>
          </a:p>
          <a:p>
            <a:pPr/>
            <a:r>
              <a:t>Impaired neurotransmitter synthesis</a:t>
            </a:r>
          </a:p>
          <a:p>
            <a:pPr/>
          </a:p>
          <a:p>
            <a:pPr>
              <a:defRPr b="1"/>
            </a:pPr>
            <a:r>
              <a:t>Nutrition Intervention (MNT)</a:t>
            </a:r>
          </a:p>
          <a:p>
            <a:pPr/>
            <a:r>
              <a:t>Lifelong phenylalanine-restricted diet</a:t>
            </a:r>
          </a:p>
          <a:p>
            <a:pPr/>
            <a:r>
              <a:t>Use of a medical formula free of phenylalanine</a:t>
            </a:r>
          </a:p>
          <a:p>
            <a:pPr/>
            <a:r>
              <a:t>Supplement tyrosine as conditionally essential</a:t>
            </a:r>
          </a:p>
          <a:p>
            <a:pPr/>
            <a:r>
              <a:t>Ensure adequate energy intake to prevent catabolism</a:t>
            </a:r>
          </a:p>
          <a:p>
            <a:pPr/>
            <a:r>
              <a:t>Frequent monitoring of blood phenylalanine levels</a:t>
            </a:r>
          </a:p>
          <a:p>
            <a:pPr/>
          </a:p>
          <a:p>
            <a:pPr>
              <a:defRPr b="1"/>
            </a:pPr>
            <a:r>
              <a:t>Referral / Medical Oversight</a:t>
            </a:r>
          </a:p>
          <a:p>
            <a:pPr/>
            <a:r>
              <a:t>All care is coordinated with the metabolic specialist</a:t>
            </a:r>
          </a:p>
          <a:p>
            <a:pPr/>
          </a:p>
          <a:p>
            <a:pPr/>
            <a:r>
              <a:t>Nutrition adjustments only within prescribed limits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Shape 623"/>
          <p:cNvSpPr/>
          <p:nvPr>
            <p:ph type="sldImg"/>
          </p:nvPr>
        </p:nvSpPr>
        <p:spPr>
          <a:prstGeom prst="rect">
            <a:avLst/>
          </a:prstGeom>
        </p:spPr>
        <p:txBody>
          <a:bodyPr/>
          <a:lstStyle/>
          <a:p>
            <a:pPr/>
          </a:p>
        </p:txBody>
      </p:sp>
      <p:sp>
        <p:nvSpPr>
          <p:cNvPr id="624" name="Shape 624"/>
          <p:cNvSpPr/>
          <p:nvPr>
            <p:ph type="body" sz="quarter" idx="1"/>
          </p:nvPr>
        </p:nvSpPr>
        <p:spPr>
          <a:prstGeom prst="rect">
            <a:avLst/>
          </a:prstGeom>
        </p:spPr>
        <p:txBody>
          <a:bodyPr/>
          <a:lstStyle/>
          <a:p>
            <a:pPr>
              <a:defRPr b="1" sz="1400"/>
            </a:pPr>
            <a:r>
              <a:t>Functional Risk</a:t>
            </a:r>
          </a:p>
          <a:p>
            <a:pPr/>
          </a:p>
          <a:p>
            <a:pPr/>
            <a:r>
              <a:t>Neurotoxicity</a:t>
            </a:r>
          </a:p>
          <a:p>
            <a:pPr/>
            <a:r>
              <a:t>Metabolic crisis during illness or fasting</a:t>
            </a:r>
          </a:p>
          <a:p>
            <a:pPr/>
          </a:p>
          <a:p>
            <a:pPr>
              <a:defRPr b="1"/>
            </a:pPr>
            <a:r>
              <a:t>Nutrition Intervention (MNT)</a:t>
            </a:r>
          </a:p>
          <a:p>
            <a:pPr/>
            <a:r>
              <a:t>Strict BCAA-restricted diet</a:t>
            </a:r>
          </a:p>
          <a:p>
            <a:pPr/>
            <a:r>
              <a:t>Specialized BCAA-free medical formula</a:t>
            </a:r>
          </a:p>
          <a:p>
            <a:pPr/>
            <a:r>
              <a:t>Careful reintroduction of essential amino acids in controlled amounts</a:t>
            </a:r>
          </a:p>
          <a:p>
            <a:pPr/>
            <a:r>
              <a:t>Sick-day protocol: increase carbohydrates, reduce protein</a:t>
            </a:r>
          </a:p>
          <a:p>
            <a:pPr/>
            <a:r>
              <a:t>Avoid prolonged fasting</a:t>
            </a:r>
          </a:p>
          <a:p>
            <a:pPr/>
          </a:p>
          <a:p>
            <a:pPr>
              <a:defRPr b="1"/>
            </a:pPr>
            <a:r>
              <a:t>Referral / Medical Oversight</a:t>
            </a:r>
          </a:p>
          <a:p>
            <a:pPr/>
            <a:r>
              <a:t>Acute crises require emergency medical management</a:t>
            </a:r>
          </a:p>
          <a:p>
            <a:pPr/>
          </a:p>
          <a:p>
            <a:pPr/>
            <a:r>
              <a:t>Nutrition professional supports ongoing dietary adherence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Shape 633"/>
          <p:cNvSpPr/>
          <p:nvPr>
            <p:ph type="sldImg"/>
          </p:nvPr>
        </p:nvSpPr>
        <p:spPr>
          <a:prstGeom prst="rect">
            <a:avLst/>
          </a:prstGeom>
        </p:spPr>
        <p:txBody>
          <a:bodyPr/>
          <a:lstStyle/>
          <a:p>
            <a:pPr/>
          </a:p>
        </p:txBody>
      </p:sp>
      <p:sp>
        <p:nvSpPr>
          <p:cNvPr id="634" name="Shape 634"/>
          <p:cNvSpPr/>
          <p:nvPr>
            <p:ph type="body" sz="quarter" idx="1"/>
          </p:nvPr>
        </p:nvSpPr>
        <p:spPr>
          <a:prstGeom prst="rect">
            <a:avLst/>
          </a:prstGeom>
        </p:spPr>
        <p:txBody>
          <a:bodyPr/>
          <a:lstStyle/>
          <a:p>
            <a:pPr>
              <a:defRPr b="1" sz="1400"/>
            </a:pPr>
            <a:r>
              <a:t>Functional Risk</a:t>
            </a:r>
          </a:p>
          <a:p>
            <a:pPr>
              <a:defRPr b="1" sz="1400"/>
            </a:pPr>
          </a:p>
          <a:p>
            <a:pPr>
              <a:defRPr sz="1400"/>
            </a:pPr>
            <a:r>
              <a:t>Hyperammonemia → neurologic injury</a:t>
            </a:r>
          </a:p>
          <a:p>
            <a:pPr>
              <a:defRPr sz="1400"/>
            </a:pPr>
            <a:r>
              <a:t>Protein intolerance</a:t>
            </a:r>
          </a:p>
          <a:p>
            <a:pPr>
              <a:defRPr b="1" sz="1400"/>
            </a:pPr>
          </a:p>
          <a:p>
            <a:pPr>
              <a:defRPr b="1" sz="1400"/>
            </a:pPr>
            <a:r>
              <a:t>Nutrition Intervention (MNT)</a:t>
            </a:r>
          </a:p>
          <a:p>
            <a:pPr>
              <a:defRPr sz="1400"/>
            </a:pPr>
            <a:r>
              <a:t>Controlled protein intake (individualized minimum requirement)</a:t>
            </a:r>
          </a:p>
          <a:p>
            <a:pPr>
              <a:defRPr sz="1400"/>
            </a:pPr>
            <a:r>
              <a:t>Adequate calories from carbohydrate and fat to prevent catabolism</a:t>
            </a:r>
          </a:p>
          <a:p>
            <a:pPr>
              <a:defRPr sz="1400"/>
            </a:pPr>
            <a:r>
              <a:t>Use of essential amino acid formulas if prescribed</a:t>
            </a:r>
          </a:p>
          <a:p>
            <a:pPr>
              <a:defRPr sz="1400"/>
            </a:pPr>
            <a:r>
              <a:t>Even meal spacing; avoid protein loading</a:t>
            </a:r>
          </a:p>
          <a:p>
            <a:pPr>
              <a:defRPr sz="1400"/>
            </a:pPr>
            <a:r>
              <a:t>Education on early signs of metabolic crisis</a:t>
            </a:r>
          </a:p>
          <a:p>
            <a:pPr>
              <a:defRPr b="1" sz="1400"/>
            </a:pPr>
          </a:p>
          <a:p>
            <a:pPr>
              <a:defRPr b="1" sz="1400"/>
            </a:pPr>
            <a:r>
              <a:t>Referral / Medical Oversight</a:t>
            </a:r>
          </a:p>
          <a:p>
            <a:pPr>
              <a:defRPr sz="1400"/>
            </a:pPr>
            <a:r>
              <a:t>Any rise in ammonia → immediate medical referral</a:t>
            </a:r>
          </a:p>
          <a:p>
            <a:pPr>
              <a:defRPr sz="1400"/>
            </a:pPr>
            <a:r>
              <a:t>Medications and protein thresholds managed by physician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3" name="Shape 643"/>
          <p:cNvSpPr/>
          <p:nvPr>
            <p:ph type="sldImg"/>
          </p:nvPr>
        </p:nvSpPr>
        <p:spPr>
          <a:prstGeom prst="rect">
            <a:avLst/>
          </a:prstGeom>
        </p:spPr>
        <p:txBody>
          <a:bodyPr/>
          <a:lstStyle/>
          <a:p>
            <a:pPr/>
          </a:p>
        </p:txBody>
      </p:sp>
      <p:sp>
        <p:nvSpPr>
          <p:cNvPr id="644" name="Shape 644"/>
          <p:cNvSpPr/>
          <p:nvPr>
            <p:ph type="body" sz="quarter" idx="1"/>
          </p:nvPr>
        </p:nvSpPr>
        <p:spPr>
          <a:prstGeom prst="rect">
            <a:avLst/>
          </a:prstGeom>
        </p:spPr>
        <p:txBody>
          <a:bodyPr/>
          <a:lstStyle/>
          <a:p>
            <a:pPr>
              <a:defRPr b="1" sz="1400"/>
            </a:pPr>
            <a:r>
              <a:t>Functional Risk</a:t>
            </a:r>
          </a:p>
          <a:p>
            <a:pPr/>
          </a:p>
          <a:p>
            <a:pPr/>
            <a:r>
              <a:t>Inability to generate energy from fat</a:t>
            </a:r>
          </a:p>
          <a:p>
            <a:pPr/>
            <a:r>
              <a:t>Life-threatening hypoglycemia during fasting or illness</a:t>
            </a:r>
          </a:p>
          <a:p>
            <a:pPr/>
          </a:p>
          <a:p>
            <a:pPr>
              <a:defRPr b="1"/>
            </a:pPr>
            <a:r>
              <a:t>Nutrition Intervention (MNT)</a:t>
            </a:r>
          </a:p>
          <a:p>
            <a:pPr/>
            <a:r>
              <a:t>Avoid prolonged fasting</a:t>
            </a:r>
          </a:p>
          <a:p>
            <a:pPr/>
            <a:r>
              <a:t>Regular carbohydrate-containing meals and snacks</a:t>
            </a:r>
          </a:p>
          <a:p>
            <a:pPr/>
            <a:r>
              <a:t>Bedtime snack for young children</a:t>
            </a:r>
          </a:p>
          <a:p>
            <a:pPr/>
            <a:r>
              <a:t>Emergency illness protocol: frequent carbohydrate intake</a:t>
            </a:r>
          </a:p>
          <a:p>
            <a:pPr/>
            <a:r>
              <a:t>Fat intake not excessive; no ketogenic diets</a:t>
            </a:r>
          </a:p>
          <a:p>
            <a:pPr/>
          </a:p>
          <a:p>
            <a:pPr>
              <a:defRPr b="1"/>
            </a:pPr>
            <a:r>
              <a:t>Referral / Medical Oversight</a:t>
            </a:r>
          </a:p>
          <a:p>
            <a:pPr/>
            <a:r>
              <a:t>Acute illness requires immediate medical care</a:t>
            </a:r>
          </a:p>
          <a:p>
            <a:pPr/>
            <a:r>
              <a:t>Ongoing monitoring with the metabolic team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Shape 653"/>
          <p:cNvSpPr/>
          <p:nvPr>
            <p:ph type="sldImg"/>
          </p:nvPr>
        </p:nvSpPr>
        <p:spPr>
          <a:prstGeom prst="rect">
            <a:avLst/>
          </a:prstGeom>
        </p:spPr>
        <p:txBody>
          <a:bodyPr/>
          <a:lstStyle/>
          <a:p>
            <a:pPr/>
          </a:p>
        </p:txBody>
      </p:sp>
      <p:sp>
        <p:nvSpPr>
          <p:cNvPr id="654" name="Shape 654"/>
          <p:cNvSpPr/>
          <p:nvPr>
            <p:ph type="body" sz="quarter" idx="1"/>
          </p:nvPr>
        </p:nvSpPr>
        <p:spPr>
          <a:prstGeom prst="rect">
            <a:avLst/>
          </a:prstGeom>
        </p:spPr>
        <p:txBody>
          <a:bodyPr/>
          <a:lstStyle/>
          <a:p>
            <a:pPr>
              <a:defRPr b="1" sz="1400"/>
            </a:pPr>
            <a:r>
              <a:t>Functional Risk</a:t>
            </a:r>
          </a:p>
          <a:p>
            <a:pPr/>
          </a:p>
          <a:p>
            <a:pPr/>
            <a:r>
              <a:t>Liver damage</a:t>
            </a:r>
          </a:p>
          <a:p>
            <a:pPr/>
            <a:r>
              <a:t>Cataracts</a:t>
            </a:r>
          </a:p>
          <a:p>
            <a:pPr/>
            <a:r>
              <a:t>Sepsis risk in infancy</a:t>
            </a:r>
          </a:p>
          <a:p>
            <a:pPr/>
          </a:p>
          <a:p>
            <a:pPr>
              <a:defRPr b="1"/>
            </a:pPr>
            <a:r>
              <a:t>Nutrition Intervention (MNT)</a:t>
            </a:r>
          </a:p>
          <a:p>
            <a:pPr/>
            <a:r>
              <a:t>Strict elimination of lactose and galactose</a:t>
            </a:r>
          </a:p>
          <a:p>
            <a:pPr/>
            <a:r>
              <a:t>Use of soy-based or elemental formula</a:t>
            </a:r>
          </a:p>
          <a:p>
            <a:pPr/>
            <a:r>
              <a:t>Lifelong avoidance of dairy sources</a:t>
            </a:r>
          </a:p>
          <a:p>
            <a:pPr/>
            <a:r>
              <a:t>Monitor calcium and vitamin D adequacy</a:t>
            </a:r>
          </a:p>
          <a:p>
            <a:pPr/>
          </a:p>
          <a:p>
            <a:pPr>
              <a:defRPr b="1"/>
            </a:pPr>
            <a:r>
              <a:t>Referral / Medical Oversight</a:t>
            </a:r>
          </a:p>
          <a:p>
            <a:pPr/>
            <a:r>
              <a:t>Diagnosis and acute management by medical team</a:t>
            </a:r>
          </a:p>
          <a:p>
            <a:pPr/>
            <a:r>
              <a:t>Nutrition supports long-term dietary adequacy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3" name="Shape 663"/>
          <p:cNvSpPr/>
          <p:nvPr>
            <p:ph type="sldImg"/>
          </p:nvPr>
        </p:nvSpPr>
        <p:spPr>
          <a:prstGeom prst="rect">
            <a:avLst/>
          </a:prstGeom>
        </p:spPr>
        <p:txBody>
          <a:bodyPr/>
          <a:lstStyle/>
          <a:p>
            <a:pPr/>
          </a:p>
        </p:txBody>
      </p:sp>
      <p:sp>
        <p:nvSpPr>
          <p:cNvPr id="664" name="Shape 664"/>
          <p:cNvSpPr/>
          <p:nvPr>
            <p:ph type="body" sz="quarter" idx="1"/>
          </p:nvPr>
        </p:nvSpPr>
        <p:spPr>
          <a:prstGeom prst="rect">
            <a:avLst/>
          </a:prstGeom>
        </p:spPr>
        <p:txBody>
          <a:bodyPr/>
          <a:lstStyle/>
          <a:p>
            <a:pPr/>
            <a:r>
              <a:t>1. Correct Answer: B</a:t>
            </a:r>
          </a:p>
          <a:p>
            <a:pPr/>
            <a:r>
              <a:t>Rationale: PKU is caused by deficiency of phenylalanine hydroxylase, leading to accumulation of phenylalanine and reduced tyrosine synthesis.</a:t>
            </a:r>
          </a:p>
          <a:p>
            <a:pPr/>
          </a:p>
          <a:p>
            <a:pPr/>
            <a:r>
              <a:t>2. Correct Answer: C</a:t>
            </a:r>
          </a:p>
          <a:p>
            <a:pPr/>
            <a:r>
              <a:t>Rationale: Individuals with FAODs cannot rely on fat for energy during fasting, making avoidance of fasting critical to prevent hypoglycemia and metabolic crisis.</a:t>
            </a:r>
          </a:p>
          <a:p>
            <a:pPr/>
          </a:p>
          <a:p>
            <a:pPr/>
            <a:r>
              <a:t>3. Correct Answer: C</a:t>
            </a:r>
          </a:p>
          <a:p>
            <a:pPr/>
            <a:r>
              <a:t>Rationale: Urea cycle disorders impair nitrogen disposal, leading to hyperammonemia and neurologic risk.</a:t>
            </a:r>
          </a:p>
          <a:p>
            <a:pPr/>
          </a:p>
          <a:p>
            <a:pPr/>
            <a:r>
              <a:t>4.</a:t>
            </a:r>
            <a: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Shape 310"/>
          <p:cNvSpPr/>
          <p:nvPr>
            <p:ph type="sldImg"/>
          </p:nvPr>
        </p:nvSpPr>
        <p:spPr>
          <a:prstGeom prst="rect">
            <a:avLst/>
          </a:prstGeom>
        </p:spPr>
        <p:txBody>
          <a:bodyPr/>
          <a:lstStyle/>
          <a:p>
            <a:pPr/>
          </a:p>
        </p:txBody>
      </p:sp>
      <p:sp>
        <p:nvSpPr>
          <p:cNvPr id="311" name="Shape 311"/>
          <p:cNvSpPr/>
          <p:nvPr>
            <p:ph type="body" sz="quarter" idx="1"/>
          </p:nvPr>
        </p:nvSpPr>
        <p:spPr>
          <a:prstGeom prst="rect">
            <a:avLst/>
          </a:prstGeom>
        </p:spPr>
        <p:txBody>
          <a:bodyPr/>
          <a:lstStyle/>
          <a:p>
            <a:pPr>
              <a:defRPr b="1" sz="1400"/>
            </a:pPr>
            <a:r>
              <a:t>Functional Interpretation</a:t>
            </a:r>
          </a:p>
          <a:p>
            <a:pPr/>
          </a:p>
          <a:p>
            <a:pPr/>
            <a:r>
              <a:t>Suboptimal pancreatic enzyme output</a:t>
            </a:r>
          </a:p>
          <a:p>
            <a:pPr/>
            <a:r>
              <a:t>Reduced fiber fermentation</a:t>
            </a:r>
          </a:p>
          <a:p>
            <a:pPr/>
            <a:r>
              <a:t>Dysbiosis without acute inflammation</a:t>
            </a:r>
          </a:p>
          <a:p>
            <a:pPr/>
            <a:r>
              <a:t>Suppressed mucosal immune defense</a:t>
            </a:r>
          </a:p>
          <a:p>
            <a:pPr/>
          </a:p>
          <a:p>
            <a:pPr>
              <a:defRPr b="1"/>
            </a:pPr>
            <a:r>
              <a:t>Nutrition &amp; Lifestyle Interventions</a:t>
            </a:r>
          </a:p>
          <a:p>
            <a:pPr/>
          </a:p>
          <a:p>
            <a:pPr/>
            <a:r>
              <a:t>Gradual increase in diverse dietary fibers</a:t>
            </a:r>
          </a:p>
          <a:p>
            <a:pPr/>
            <a:r>
              <a:t>Support digestion with bitter foods &amp; mindful eating</a:t>
            </a:r>
          </a:p>
          <a:p>
            <a:pPr/>
            <a:r>
              <a:t>Temporary digestive enzyme support</a:t>
            </a:r>
          </a:p>
          <a:p>
            <a:pPr/>
            <a:r>
              <a:t>Introduce fermented foods slowly</a:t>
            </a:r>
          </a:p>
          <a:p>
            <a:pPr/>
            <a:r>
              <a:t>Stress reduction during meals</a:t>
            </a:r>
          </a:p>
          <a:p>
            <a:pPr/>
          </a:p>
          <a:p>
            <a:pPr>
              <a:defRPr b="1"/>
            </a:pPr>
            <a:r>
              <a:t>Referral Red Flags</a:t>
            </a:r>
          </a:p>
          <a:p>
            <a:pPr/>
          </a:p>
          <a:p>
            <a:pPr/>
            <a:r>
              <a:t>Elevated calprotectin</a:t>
            </a:r>
          </a:p>
          <a:p>
            <a:pPr/>
            <a:r>
              <a:t>Blood in stool</a:t>
            </a:r>
          </a:p>
          <a:p>
            <a:pPr/>
            <a:r>
              <a:t>Unintentional weight loss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Shape 673"/>
          <p:cNvSpPr/>
          <p:nvPr>
            <p:ph type="sldImg"/>
          </p:nvPr>
        </p:nvSpPr>
        <p:spPr>
          <a:prstGeom prst="rect">
            <a:avLst/>
          </a:prstGeom>
        </p:spPr>
        <p:txBody>
          <a:bodyPr/>
          <a:lstStyle/>
          <a:p>
            <a:pPr/>
          </a:p>
        </p:txBody>
      </p:sp>
      <p:sp>
        <p:nvSpPr>
          <p:cNvPr id="674" name="Shape 674"/>
          <p:cNvSpPr/>
          <p:nvPr>
            <p:ph type="body" sz="quarter" idx="1"/>
          </p:nvPr>
        </p:nvSpPr>
        <p:spPr>
          <a:prstGeom prst="rect">
            <a:avLst/>
          </a:prstGeom>
        </p:spPr>
        <p:txBody>
          <a:bodyPr/>
          <a:lstStyle/>
          <a:p>
            <a:pPr/>
          </a:p>
          <a:p>
            <a:pPr/>
          </a:p>
          <a:p>
            <a:pPr/>
            <a:r>
              <a:t>4. Correct Answer: C</a:t>
            </a:r>
          </a:p>
          <a:p>
            <a:pPr/>
            <a:r>
              <a:t>Rationale: MSUD involves impaired metabolism of leucine, isoleucine, and valine, requiring controlled intake using specialized medical formulas.</a:t>
            </a:r>
          </a:p>
          <a:p>
            <a:pPr/>
          </a:p>
          <a:p>
            <a:pPr/>
            <a:r>
              <a:t>5. Correct Answer: C</a:t>
            </a:r>
          </a:p>
          <a:p>
            <a:pPr/>
            <a:r>
              <a:t>Rationale: Lactose contains galactose, which cannot be properly metabolized in galactosemia and must be strictly avoided.</a:t>
            </a:r>
          </a:p>
          <a:p>
            <a:pPr/>
          </a:p>
          <a:p>
            <a:pPr/>
            <a:r>
              <a:t>6. Correct Answer: B</a:t>
            </a:r>
          </a:p>
          <a:p>
            <a:pPr/>
            <a:r>
              <a:t>Rationale: Catabolism increases breakdown of body tissues, worsening metabolite accumulation in IEMs; adequate caloric intake is essential for metabolic stability.</a:t>
            </a:r>
          </a:p>
          <a:p>
            <a:pPr/>
            <a: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0" name="Shape 730"/>
          <p:cNvSpPr/>
          <p:nvPr>
            <p:ph type="sldImg"/>
          </p:nvPr>
        </p:nvSpPr>
        <p:spPr>
          <a:prstGeom prst="rect">
            <a:avLst/>
          </a:prstGeom>
        </p:spPr>
        <p:txBody>
          <a:bodyPr/>
          <a:lstStyle/>
          <a:p>
            <a:pPr/>
          </a:p>
        </p:txBody>
      </p:sp>
      <p:sp>
        <p:nvSpPr>
          <p:cNvPr id="731" name="Shape 731"/>
          <p:cNvSpPr/>
          <p:nvPr>
            <p:ph type="body" sz="quarter" idx="1"/>
          </p:nvPr>
        </p:nvSpPr>
        <p:spPr>
          <a:prstGeom prst="rect">
            <a:avLst/>
          </a:prstGeom>
        </p:spPr>
        <p:txBody>
          <a:bodyPr/>
          <a:lstStyle/>
          <a:p>
            <a:pPr/>
            <a:r>
              <a:t>Considering personal and cultural beliefs is not an “add-on” to nutrition care—it is foundational. Nutrition interventions that respect cultural identity, lived experience, and belief systems are more realistic, ethical, and effective, ultimately leading to better health outcomes and stronger practitioner–client partnerships.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Shape 961"/>
          <p:cNvSpPr/>
          <p:nvPr>
            <p:ph type="sldImg"/>
          </p:nvPr>
        </p:nvSpPr>
        <p:spPr>
          <a:prstGeom prst="rect">
            <a:avLst/>
          </a:prstGeom>
        </p:spPr>
        <p:txBody>
          <a:bodyPr/>
          <a:lstStyle/>
          <a:p>
            <a:pPr/>
          </a:p>
        </p:txBody>
      </p:sp>
      <p:sp>
        <p:nvSpPr>
          <p:cNvPr id="962" name="Shape 962"/>
          <p:cNvSpPr/>
          <p:nvPr>
            <p:ph type="body" sz="quarter" idx="1"/>
          </p:nvPr>
        </p:nvSpPr>
        <p:spPr>
          <a:prstGeom prst="rect">
            <a:avLst/>
          </a:prstGeom>
        </p:spPr>
        <p:txBody>
          <a:bodyPr/>
          <a:lstStyle/>
          <a:p>
            <a:pPr/>
            <a:r>
              <a:t>When multiple diets are effective, choose the one that best addresses the dominant lab abnormality, comorbidity, and sustainability for the individual—while avoiding contraindications.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0" name="Shape 1100"/>
          <p:cNvSpPr/>
          <p:nvPr>
            <p:ph type="sldImg"/>
          </p:nvPr>
        </p:nvSpPr>
        <p:spPr>
          <a:prstGeom prst="rect">
            <a:avLst/>
          </a:prstGeom>
        </p:spPr>
        <p:txBody>
          <a:bodyPr/>
          <a:lstStyle/>
          <a:p>
            <a:pPr/>
          </a:p>
        </p:txBody>
      </p:sp>
      <p:sp>
        <p:nvSpPr>
          <p:cNvPr id="1101" name="Shape 1101"/>
          <p:cNvSpPr/>
          <p:nvPr>
            <p:ph type="body" sz="quarter" idx="1"/>
          </p:nvPr>
        </p:nvSpPr>
        <p:spPr>
          <a:prstGeom prst="rect">
            <a:avLst/>
          </a:prstGeom>
        </p:spPr>
        <p:txBody>
          <a:bodyPr/>
          <a:lstStyle/>
          <a:p>
            <a:pPr/>
            <a:r>
              <a:t>Most drug–nutrient interactions are managed by consistency, timing separation, dose awareness, and monitoring—not by unnecessary elimination.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5" name="Shape 1125"/>
          <p:cNvSpPr/>
          <p:nvPr>
            <p:ph type="sldImg"/>
          </p:nvPr>
        </p:nvSpPr>
        <p:spPr>
          <a:prstGeom prst="rect">
            <a:avLst/>
          </a:prstGeom>
        </p:spPr>
        <p:txBody>
          <a:bodyPr/>
          <a:lstStyle/>
          <a:p>
            <a:pPr/>
          </a:p>
        </p:txBody>
      </p:sp>
      <p:sp>
        <p:nvSpPr>
          <p:cNvPr id="1126" name="Shape 1126"/>
          <p:cNvSpPr/>
          <p:nvPr>
            <p:ph type="body" sz="quarter" idx="1"/>
          </p:nvPr>
        </p:nvSpPr>
        <p:spPr>
          <a:prstGeom prst="rect">
            <a:avLst/>
          </a:prstGeom>
        </p:spPr>
        <p:txBody>
          <a:bodyPr/>
          <a:lstStyle/>
          <a:p>
            <a:pPr/>
            <a:r>
              <a:t>The above chart is Medication-Related Nutrient Depletions: Lab Thresholds Triggering Intervention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0" name="Shape 1230"/>
          <p:cNvSpPr/>
          <p:nvPr>
            <p:ph type="sldImg"/>
          </p:nvPr>
        </p:nvSpPr>
        <p:spPr>
          <a:prstGeom prst="rect">
            <a:avLst/>
          </a:prstGeom>
        </p:spPr>
        <p:txBody>
          <a:bodyPr/>
          <a:lstStyle/>
          <a:p>
            <a:pPr/>
          </a:p>
        </p:txBody>
      </p:sp>
      <p:sp>
        <p:nvSpPr>
          <p:cNvPr id="1231" name="Shape 1231"/>
          <p:cNvSpPr/>
          <p:nvPr>
            <p:ph type="body" sz="quarter" idx="1"/>
          </p:nvPr>
        </p:nvSpPr>
        <p:spPr>
          <a:prstGeom prst="rect">
            <a:avLst/>
          </a:prstGeom>
        </p:spPr>
        <p:txBody>
          <a:bodyPr/>
          <a:lstStyle/>
          <a:p>
            <a:pPr/>
            <a:r>
              <a:t>1. Correct Answer: B</a:t>
            </a:r>
            <a:br/>
            <a:r>
              <a:t>Rationale: Culturally responsive care emphasizes adapting—not eliminating—traditional foods while maintaining therapeutic goals.</a:t>
            </a:r>
          </a:p>
          <a:p>
            <a:pPr/>
          </a:p>
          <a:p>
            <a:pPr/>
            <a:r>
              <a:t>2. Correct Answer: C</a:t>
            </a:r>
          </a:p>
          <a:p>
            <a:pPr/>
            <a:r>
              <a:t>Rationale: National guidelines (e.g., DRIs, ULs) establish safety and adequacy before personalization.</a:t>
            </a:r>
          </a:p>
          <a:p>
            <a:pPr/>
          </a:p>
          <a:p>
            <a:pPr/>
            <a:r>
              <a:t>3. Correct Answer: C</a:t>
            </a:r>
          </a:p>
          <a:p>
            <a:pPr/>
            <a:r>
              <a:t>Rationale: The DASH diet consistently shows strong blood-pressure–lowering effects in randomized controlled trials.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0" name="Shape 1240"/>
          <p:cNvSpPr/>
          <p:nvPr>
            <p:ph type="sldImg"/>
          </p:nvPr>
        </p:nvSpPr>
        <p:spPr>
          <a:prstGeom prst="rect">
            <a:avLst/>
          </a:prstGeom>
        </p:spPr>
        <p:txBody>
          <a:bodyPr/>
          <a:lstStyle/>
          <a:p>
            <a:pPr/>
          </a:p>
        </p:txBody>
      </p:sp>
      <p:sp>
        <p:nvSpPr>
          <p:cNvPr id="1241" name="Shape 1241"/>
          <p:cNvSpPr/>
          <p:nvPr>
            <p:ph type="body" sz="quarter" idx="1"/>
          </p:nvPr>
        </p:nvSpPr>
        <p:spPr>
          <a:prstGeom prst="rect">
            <a:avLst/>
          </a:prstGeom>
        </p:spPr>
        <p:txBody>
          <a:bodyPr/>
          <a:lstStyle/>
          <a:p>
            <a:pPr/>
            <a:r>
              <a:t>4.  Correct Answer: C</a:t>
            </a:r>
          </a:p>
          <a:p>
            <a:pPr/>
            <a:r>
              <a:t>Rationale: Metformin is associated with reduced vitamin B12 absorption and neuropathy risk.</a:t>
            </a:r>
          </a:p>
          <a:p>
            <a:pPr/>
          </a:p>
          <a:p>
            <a:pPr/>
            <a:r>
              <a:t>5. Correct Answer: C</a:t>
            </a:r>
          </a:p>
          <a:p>
            <a:pPr/>
            <a:r>
              <a:t>Rationale: A serum magnesium level &lt;1.8 mg/dL warrants intervention.</a:t>
            </a:r>
          </a:p>
          <a:p>
            <a:pPr/>
          </a:p>
          <a:p>
            <a:pPr/>
            <a:r>
              <a:t>6. Correct Answer: C</a:t>
            </a:r>
          </a:p>
          <a:p>
            <a:pPr/>
            <a:r>
              <a:t>Rationale: Shared decision-making, simplification, and personalization improve adherence and sustainability.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a:defRPr b="1" sz="1400"/>
            </a:pPr>
            <a:r>
              <a:t>Functional Interpretation</a:t>
            </a:r>
          </a:p>
          <a:p>
            <a:pPr/>
          </a:p>
          <a:p>
            <a:pPr/>
            <a:r>
              <a:t>Flattened diurnal cortisol rhythm</a:t>
            </a:r>
          </a:p>
          <a:p>
            <a:pPr/>
            <a:r>
              <a:t>HPA-axis dysregulation</a:t>
            </a:r>
          </a:p>
          <a:p>
            <a:pPr/>
            <a:r>
              <a:t>Poor circadian signaling</a:t>
            </a:r>
          </a:p>
          <a:p>
            <a:pPr/>
            <a:r>
              <a:t>Reduced anabolic reserve</a:t>
            </a:r>
          </a:p>
          <a:p>
            <a:pPr/>
          </a:p>
          <a:p>
            <a:pPr>
              <a:defRPr b="1"/>
            </a:pPr>
            <a:r>
              <a:t>Nutrition &amp; Lifestyle Interventions</a:t>
            </a:r>
          </a:p>
          <a:p>
            <a:pPr/>
          </a:p>
          <a:p>
            <a:pPr/>
            <a:r>
              <a:t>Regular meal timing with adequate protein</a:t>
            </a:r>
          </a:p>
          <a:p>
            <a:pPr/>
            <a:r>
              <a:t>Reduce caffeine after noon</a:t>
            </a:r>
          </a:p>
          <a:p>
            <a:pPr/>
            <a:r>
              <a:t>Evening glycine- and magnesium-rich foods</a:t>
            </a:r>
          </a:p>
          <a:p>
            <a:pPr/>
            <a:r>
              <a:t>Morning light exposure</a:t>
            </a:r>
          </a:p>
          <a:p>
            <a:pPr/>
            <a:r>
              <a:t>Gentle movement (yoga, walking)</a:t>
            </a:r>
          </a:p>
          <a:p>
            <a:pPr/>
          </a:p>
          <a:p>
            <a:pPr>
              <a:defRPr b="1"/>
            </a:pPr>
            <a:r>
              <a:t>Referral Red Flags</a:t>
            </a:r>
          </a:p>
          <a:p>
            <a:pPr/>
          </a:p>
          <a:p>
            <a:pPr/>
            <a:r>
              <a:t>Very low cortisol with hypotension</a:t>
            </a:r>
          </a:p>
          <a:p>
            <a:pPr/>
            <a:r>
              <a:t>Symptoms suggestive of endocrine pathology</a:t>
            </a:r>
          </a:p>
          <a:p>
            <a:pPr/>
            <a:r>
              <a:t>Persistent insomnia despite interventions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p>
            <a:pPr/>
            <a:r>
              <a:t>Hormonal and neurotransmitter imbalances are rarely isolated.</a:t>
            </a:r>
          </a:p>
          <a:p>
            <a:pPr/>
            <a:r>
              <a:t>Functional lab assessment reveals adaptive patterns influenced by nutrition, stress, gut health, and circadian rhythm.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Shape 414"/>
          <p:cNvSpPr/>
          <p:nvPr>
            <p:ph type="sldImg"/>
          </p:nvPr>
        </p:nvSpPr>
        <p:spPr>
          <a:prstGeom prst="rect">
            <a:avLst/>
          </a:prstGeom>
        </p:spPr>
        <p:txBody>
          <a:bodyPr/>
          <a:lstStyle/>
          <a:p>
            <a:pPr/>
          </a:p>
        </p:txBody>
      </p:sp>
      <p:sp>
        <p:nvSpPr>
          <p:cNvPr id="415" name="Shape 415"/>
          <p:cNvSpPr/>
          <p:nvPr>
            <p:ph type="body" sz="quarter" idx="1"/>
          </p:nvPr>
        </p:nvSpPr>
        <p:spPr>
          <a:prstGeom prst="rect">
            <a:avLst/>
          </a:prstGeom>
        </p:spPr>
        <p:txBody>
          <a:bodyPr/>
          <a:lstStyle/>
          <a:p>
            <a:pPr/>
            <a:r>
              <a:t>A Summary Table for Neurotransmitters and Hormones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Shape 422"/>
          <p:cNvSpPr/>
          <p:nvPr>
            <p:ph type="sldImg"/>
          </p:nvPr>
        </p:nvSpPr>
        <p:spPr>
          <a:prstGeom prst="rect">
            <a:avLst/>
          </a:prstGeom>
        </p:spPr>
        <p:txBody>
          <a:bodyPr/>
          <a:lstStyle/>
          <a:p>
            <a:pPr/>
          </a:p>
        </p:txBody>
      </p:sp>
      <p:sp>
        <p:nvSpPr>
          <p:cNvPr id="423" name="Shape 423"/>
          <p:cNvSpPr/>
          <p:nvPr>
            <p:ph type="body" sz="quarter" idx="1"/>
          </p:nvPr>
        </p:nvSpPr>
        <p:spPr>
          <a:prstGeom prst="rect">
            <a:avLst/>
          </a:prstGeom>
        </p:spPr>
        <p:txBody>
          <a:bodyPr/>
          <a:lstStyle/>
          <a:p>
            <a:pPr/>
            <a:r>
              <a:t>SNPs inform individualized nutrition strategies when integrated with labs and symptoms.</a:t>
            </a:r>
          </a:p>
          <a:p>
            <a:pPr/>
            <a:r>
              <a:t>The goal is pathway support, not gene “correction” or disease prediction.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hape 454"/>
          <p:cNvSpPr/>
          <p:nvPr>
            <p:ph type="sldImg"/>
          </p:nvPr>
        </p:nvSpPr>
        <p:spPr>
          <a:prstGeom prst="rect">
            <a:avLst/>
          </a:prstGeom>
        </p:spPr>
        <p:txBody>
          <a:bodyPr/>
          <a:lstStyle/>
          <a:p>
            <a:pPr/>
          </a:p>
        </p:txBody>
      </p:sp>
      <p:sp>
        <p:nvSpPr>
          <p:cNvPr id="455" name="Shape 455"/>
          <p:cNvSpPr/>
          <p:nvPr>
            <p:ph type="body" sz="quarter" idx="1"/>
          </p:nvPr>
        </p:nvSpPr>
        <p:spPr>
          <a:prstGeom prst="rect">
            <a:avLst/>
          </a:prstGeom>
        </p:spPr>
        <p:txBody>
          <a:bodyPr/>
          <a:lstStyle/>
          <a:p>
            <a:pPr/>
            <a:r>
              <a:t>Genes load the gun; environment pulls the trigger.</a:t>
            </a:r>
          </a:p>
          <a:p>
            <a:pPr/>
            <a:r>
              <a:t>SNP assessment informs precision nutrition, not prediction.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Shape 464"/>
          <p:cNvSpPr/>
          <p:nvPr>
            <p:ph type="sldImg"/>
          </p:nvPr>
        </p:nvSpPr>
        <p:spPr>
          <a:prstGeom prst="rect">
            <a:avLst/>
          </a:prstGeom>
        </p:spPr>
        <p:txBody>
          <a:bodyPr/>
          <a:lstStyle/>
          <a:p>
            <a:pPr/>
          </a:p>
        </p:txBody>
      </p:sp>
      <p:sp>
        <p:nvSpPr>
          <p:cNvPr id="465" name="Shape 465"/>
          <p:cNvSpPr/>
          <p:nvPr>
            <p:ph type="body" sz="quarter" idx="1"/>
          </p:nvPr>
        </p:nvSpPr>
        <p:spPr>
          <a:prstGeom prst="rect">
            <a:avLst/>
          </a:prstGeom>
        </p:spPr>
        <p:txBody>
          <a:bodyPr/>
          <a:lstStyle/>
          <a:p>
            <a:pPr>
              <a:defRPr b="1" sz="1400"/>
            </a:pPr>
            <a:r>
              <a:t>Functional Interpretation</a:t>
            </a:r>
          </a:p>
          <a:p>
            <a:pPr/>
          </a:p>
          <a:p>
            <a:pPr/>
            <a:r>
              <a:t>Reduced conversion of folic acid to active methylfolate</a:t>
            </a:r>
          </a:p>
          <a:p>
            <a:pPr/>
            <a:r>
              <a:t>Impaired methylation efficiency</a:t>
            </a:r>
          </a:p>
          <a:p>
            <a:pPr/>
            <a:r>
              <a:t>Increased homocysteine indicates functional folate/B12 insufficiency</a:t>
            </a:r>
          </a:p>
          <a:p>
            <a:pPr>
              <a:defRPr b="1"/>
            </a:pPr>
          </a:p>
          <a:p>
            <a:pPr>
              <a:defRPr b="1"/>
            </a:pPr>
            <a:r>
              <a:t>Nutrition &amp; Lifestyle Interventions</a:t>
            </a:r>
          </a:p>
          <a:p>
            <a:pPr/>
            <a:r>
              <a:t>Emphasize food-based folate (leafy greens, legumes, asparagus)</a:t>
            </a:r>
          </a:p>
          <a:p>
            <a:pPr/>
            <a:r>
              <a:t>Consider 5-MTHF instead of folic acid</a:t>
            </a:r>
          </a:p>
          <a:p>
            <a:pPr/>
            <a:r>
              <a:t>Ensure adequate B12 and B6 within DRI/UL</a:t>
            </a:r>
          </a:p>
          <a:p>
            <a:pPr/>
            <a:r>
              <a:t>Support methylation with choline-rich foods (eggs, fish)</a:t>
            </a:r>
          </a:p>
          <a:p>
            <a:pPr/>
            <a:r>
              <a:t>Stress reduction (methylation demand increases under stress)</a:t>
            </a:r>
          </a:p>
          <a:p>
            <a:pPr/>
          </a:p>
          <a:p>
            <a:pPr>
              <a:defRPr b="1"/>
            </a:pPr>
            <a:r>
              <a:t>Referral Red Flags</a:t>
            </a:r>
          </a:p>
          <a:p>
            <a:pPr/>
            <a:r>
              <a:t>Persistently high homocysteine</a:t>
            </a:r>
          </a:p>
          <a:p>
            <a:pPr/>
            <a:r>
              <a:t>Neurologic symptoms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Shape 474"/>
          <p:cNvSpPr/>
          <p:nvPr>
            <p:ph type="sldImg"/>
          </p:nvPr>
        </p:nvSpPr>
        <p:spPr>
          <a:prstGeom prst="rect">
            <a:avLst/>
          </a:prstGeom>
        </p:spPr>
        <p:txBody>
          <a:bodyPr/>
          <a:lstStyle/>
          <a:p>
            <a:pPr/>
          </a:p>
        </p:txBody>
      </p:sp>
      <p:sp>
        <p:nvSpPr>
          <p:cNvPr id="475" name="Shape 475"/>
          <p:cNvSpPr/>
          <p:nvPr>
            <p:ph type="body" sz="quarter" idx="1"/>
          </p:nvPr>
        </p:nvSpPr>
        <p:spPr>
          <a:prstGeom prst="rect">
            <a:avLst/>
          </a:prstGeom>
        </p:spPr>
        <p:txBody>
          <a:bodyPr/>
          <a:lstStyle/>
          <a:p>
            <a:pPr>
              <a:defRPr b="1" sz="1400"/>
            </a:pPr>
            <a:r>
              <a:t>Functional Interpretation</a:t>
            </a:r>
          </a:p>
          <a:p>
            <a:pPr/>
          </a:p>
          <a:p>
            <a:pPr/>
            <a:r>
              <a:t>Slower estrogen and catechol clearance</a:t>
            </a:r>
          </a:p>
          <a:p>
            <a:pPr/>
            <a:r>
              <a:t>Reduced glutathione conjugation capacity</a:t>
            </a:r>
          </a:p>
          <a:p>
            <a:pPr/>
            <a:r>
              <a:t>Relative estrogen dominance pattern</a:t>
            </a:r>
          </a:p>
          <a:p>
            <a:pPr/>
          </a:p>
          <a:p>
            <a:pPr>
              <a:defRPr b="1"/>
            </a:pPr>
            <a:r>
              <a:t>Nutrition &amp; Lifestyle Interventions</a:t>
            </a:r>
          </a:p>
          <a:p>
            <a:pPr/>
            <a:r>
              <a:t>Increase cruciferous vegetables (broccoli, kale, Brussels sprouts)</a:t>
            </a:r>
          </a:p>
          <a:p>
            <a:pPr/>
            <a:r>
              <a:t>Ensure adequate protein and sulfur-containing foods</a:t>
            </a:r>
          </a:p>
          <a:p>
            <a:pPr/>
            <a:r>
              <a:t>Polyphenols (berries, green tea)</a:t>
            </a:r>
          </a:p>
          <a:p>
            <a:pPr/>
            <a:r>
              <a:t>Support bowel regularity (fiber + hydration)</a:t>
            </a:r>
          </a:p>
          <a:p>
            <a:pPr/>
            <a:r>
              <a:t>Stress management (COMT burden increases with stress)</a:t>
            </a:r>
          </a:p>
          <a:p>
            <a:pPr/>
          </a:p>
          <a:p>
            <a:pPr>
              <a:defRPr b="1"/>
            </a:pPr>
            <a:r>
              <a:t>Referral Red Flags</a:t>
            </a:r>
          </a:p>
          <a:p>
            <a:pPr/>
            <a:r>
              <a:t>Abnormal uterine bleeding</a:t>
            </a:r>
          </a:p>
          <a:p>
            <a:pPr/>
            <a:r>
              <a:t>Strong family history of hormone-related cancers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205"/>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1"/>
            <a:ext cx="4041775" cy="639781"/>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4"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4"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4" cy="804880"/>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s>

</file>

<file path=ppt/slides/_rels/slide1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png"/></Relationships>

</file>

<file path=ppt/slides/_rels/slide1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4.png"/></Relationships>

</file>

<file path=ppt/slides/_rels/slide1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hyperlink" Target="https://rarediseases.info.nih.gov/" TargetMode="External"/><Relationship Id="rId5" Type="http://schemas.openxmlformats.org/officeDocument/2006/relationships/hyperlink" Target="https://www.acmg.net/" TargetMode="External"/><Relationship Id="rId6" Type="http://schemas.openxmlformats.org/officeDocument/2006/relationships/hyperlink" Target="https://www.ncbi.nlm.nih.gov/books/NBK1116/" TargetMode="External"/><Relationship Id="rId7" Type="http://schemas.openxmlformats.org/officeDocument/2006/relationships/hyperlink" Target="https://rarediseases.org/" TargetMode="External"/><Relationship Id="rId8" Type="http://schemas.openxmlformats.org/officeDocument/2006/relationships/hyperlink" Target="https://www.nutritioncaremanual.org/" TargetMode="External"/><Relationship Id="rId9" Type="http://schemas.openxmlformats.org/officeDocument/2006/relationships/hyperlink" Target="https://www.who.int/" TargetMode="External"/><Relationship Id="rId10" Type="http://schemas.openxmlformats.org/officeDocument/2006/relationships/hyperlink" Target="https://www.nationalacademies.org/" TargetMode="External"/></Relationships>

</file>

<file path=ppt/slides/_rels/slide7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sp>
        <p:nvSpPr>
          <p:cNvPr id="94" name="Freeform 3"/>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95" name="Freeform 6"/>
          <p:cNvSpPr/>
          <p:nvPr/>
        </p:nvSpPr>
        <p:spPr>
          <a:xfrm>
            <a:off x="1227773" y="4163619"/>
            <a:ext cx="110239" cy="2819010"/>
          </a:xfrm>
          <a:prstGeom prst="rect">
            <a:avLst/>
          </a:prstGeom>
          <a:solidFill>
            <a:srgbClr val="FFFFFF"/>
          </a:solidFill>
          <a:ln w="12700">
            <a:miter lim="400000"/>
          </a:ln>
        </p:spPr>
        <p:txBody>
          <a:bodyPr lIns="45718" tIns="45718" rIns="45718" bIns="45718"/>
          <a:lstStyle/>
          <a:p>
            <a:pPr/>
          </a:p>
        </p:txBody>
      </p:sp>
      <p:sp>
        <p:nvSpPr>
          <p:cNvPr id="96" name="Freeform 8"/>
          <p:cNvSpPr/>
          <p:nvPr/>
        </p:nvSpPr>
        <p:spPr>
          <a:xfrm>
            <a:off x="-2777871" y="-207073"/>
            <a:ext cx="3806574" cy="2083237"/>
          </a:xfrm>
          <a:prstGeom prst="rect">
            <a:avLst/>
          </a:prstGeom>
          <a:blipFill>
            <a:blip r:embed="rId2"/>
            <a:stretch>
              <a:fillRect/>
            </a:stretch>
          </a:blipFill>
          <a:ln w="12700">
            <a:miter lim="400000"/>
          </a:ln>
        </p:spPr>
        <p:txBody>
          <a:bodyPr lIns="45718" tIns="45718" rIns="45718" bIns="45718"/>
          <a:lstStyle/>
          <a:p>
            <a:pPr/>
          </a:p>
        </p:txBody>
      </p:sp>
      <p:sp>
        <p:nvSpPr>
          <p:cNvPr id="97" name="Freeform 9"/>
          <p:cNvSpPr/>
          <p:nvPr/>
        </p:nvSpPr>
        <p:spPr>
          <a:xfrm>
            <a:off x="1543050" y="-1"/>
            <a:ext cx="3515334" cy="3194719"/>
          </a:xfrm>
          <a:prstGeom prst="rect">
            <a:avLst/>
          </a:prstGeom>
          <a:blipFill>
            <a:blip r:embed="rId3"/>
            <a:stretch>
              <a:fillRect/>
            </a:stretch>
          </a:blipFill>
          <a:ln w="12700">
            <a:miter lim="400000"/>
          </a:ln>
        </p:spPr>
        <p:txBody>
          <a:bodyPr lIns="45718" tIns="45718" rIns="45718" bIns="45718"/>
          <a:lstStyle/>
          <a:p>
            <a:pPr/>
          </a:p>
        </p:txBody>
      </p:sp>
      <p:sp>
        <p:nvSpPr>
          <p:cNvPr id="98" name="TextBox 10"/>
          <p:cNvSpPr txBox="1"/>
          <p:nvPr/>
        </p:nvSpPr>
        <p:spPr>
          <a:xfrm>
            <a:off x="1848442" y="8986256"/>
            <a:ext cx="14601579" cy="607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600"/>
              </a:lnSpc>
              <a:defRPr b="1" spc="246" sz="4800">
                <a:solidFill>
                  <a:srgbClr val="0433FF"/>
                </a:solidFill>
                <a:latin typeface="Open Sauce Bold"/>
                <a:ea typeface="Open Sauce Bold"/>
                <a:cs typeface="Open Sauce Bold"/>
                <a:sym typeface="Open Sauce Bold"/>
              </a:defRPr>
            </a:lvl1pPr>
          </a:lstStyle>
          <a:p>
            <a:pPr/>
            <a:r>
              <a:t>CNS EXAM PREP COURSE</a:t>
            </a:r>
          </a:p>
        </p:txBody>
      </p:sp>
      <p:sp>
        <p:nvSpPr>
          <p:cNvPr id="99" name="TextBox 11"/>
          <p:cNvSpPr txBox="1"/>
          <p:nvPr/>
        </p:nvSpPr>
        <p:spPr>
          <a:xfrm>
            <a:off x="17258512" y="9210674"/>
            <a:ext cx="153964"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latin typeface="Canva Sans"/>
                <a:ea typeface="Canva Sans"/>
                <a:cs typeface="Canva Sans"/>
                <a:sym typeface="Canva Sans"/>
              </a:defRPr>
            </a:lvl1pPr>
          </a:lstStyle>
          <a:p>
            <a:pPr/>
            <a:r>
              <a:t>1</a:t>
            </a:r>
          </a:p>
        </p:txBody>
      </p:sp>
      <p:sp>
        <p:nvSpPr>
          <p:cNvPr id="100" name="Freeform 13"/>
          <p:cNvSpPr/>
          <p:nvPr/>
        </p:nvSpPr>
        <p:spPr>
          <a:xfrm>
            <a:off x="14240805" y="-207074"/>
            <a:ext cx="3086118" cy="11299906"/>
          </a:xfrm>
          <a:prstGeom prst="rect">
            <a:avLst/>
          </a:prstGeom>
          <a:solidFill>
            <a:srgbClr val="66BB6A"/>
          </a:solidFill>
          <a:ln w="12700">
            <a:miter lim="400000"/>
          </a:ln>
        </p:spPr>
        <p:txBody>
          <a:bodyPr lIns="45718" tIns="45718" rIns="45718" bIns="45718"/>
          <a:lstStyle/>
          <a:p>
            <a:pPr/>
          </a:p>
        </p:txBody>
      </p:sp>
      <p:sp>
        <p:nvSpPr>
          <p:cNvPr id="101" name="TextBox 16"/>
          <p:cNvSpPr txBox="1"/>
          <p:nvPr/>
        </p:nvSpPr>
        <p:spPr>
          <a:xfrm>
            <a:off x="1848443" y="3792182"/>
            <a:ext cx="9853147" cy="36094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600"/>
              </a:lnSpc>
              <a:defRPr spc="33" sz="6700">
                <a:solidFill>
                  <a:srgbClr val="1C5739"/>
                </a:solidFill>
                <a:latin typeface="Poppins Semi-Bold"/>
                <a:ea typeface="Poppins Semi-Bold"/>
                <a:cs typeface="Poppins Semi-Bold"/>
                <a:sym typeface="Poppins Semi-Bold"/>
              </a:defRPr>
            </a:lvl1pPr>
          </a:lstStyle>
          <a:p>
            <a:pPr/>
            <a:r>
              <a:t>Domain IV- Nutrition Assessment &amp; V Clinical Intervention-Monitoring</a:t>
            </a:r>
          </a:p>
        </p:txBody>
      </p:sp>
      <p:grpSp>
        <p:nvGrpSpPr>
          <p:cNvPr id="104" name="Image Gallery"/>
          <p:cNvGrpSpPr/>
          <p:nvPr/>
        </p:nvGrpSpPr>
        <p:grpSpPr>
          <a:xfrm>
            <a:off x="11608613" y="-86300"/>
            <a:ext cx="6670090" cy="10975069"/>
            <a:chOff x="0" y="-1"/>
            <a:chExt cx="6670088" cy="10975068"/>
          </a:xfrm>
        </p:grpSpPr>
        <p:pic>
          <p:nvPicPr>
            <p:cNvPr id="102" name="student-849828_1280.jpg" descr="student-849828_1280.jpg"/>
            <p:cNvPicPr>
              <a:picLocks noChangeAspect="1"/>
            </p:cNvPicPr>
            <p:nvPr/>
          </p:nvPicPr>
          <p:blipFill>
            <a:blip r:embed="rId4">
              <a:extLst/>
            </a:blip>
            <a:srcRect l="28766" t="0" r="28766" b="0"/>
            <a:stretch>
              <a:fillRect/>
            </a:stretch>
          </p:blipFill>
          <p:spPr>
            <a:xfrm>
              <a:off x="-1" y="-2"/>
              <a:ext cx="6670090" cy="10467089"/>
            </a:xfrm>
            <a:prstGeom prst="rect">
              <a:avLst/>
            </a:prstGeom>
            <a:ln w="12700" cap="flat">
              <a:noFill/>
              <a:miter lim="400000"/>
            </a:ln>
            <a:effectLst/>
          </p:spPr>
        </p:pic>
        <p:sp>
          <p:nvSpPr>
            <p:cNvPr id="103" name="Caption"/>
            <p:cNvSpPr txBox="1"/>
            <p:nvPr/>
          </p:nvSpPr>
          <p:spPr>
            <a:xfrm>
              <a:off x="-1" y="10543267"/>
              <a:ext cx="667008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mn-lt"/>
                  <a:ea typeface="+mn-ea"/>
                  <a:cs typeface="+mn-cs"/>
                  <a:sym typeface="Helvetica"/>
                </a:defRPr>
              </a:lvl1pPr>
            </a:lstStyle>
            <a:p>
              <a:pPr/>
              <a:r>
                <a:t>Caption</a:t>
              </a:r>
            </a:p>
          </p:txBody>
        </p:sp>
      </p:grpSp>
      <p:sp>
        <p:nvSpPr>
          <p:cNvPr id="105"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59" name="TextBox 6"/>
          <p:cNvSpPr txBox="1"/>
          <p:nvPr/>
        </p:nvSpPr>
        <p:spPr>
          <a:xfrm>
            <a:off x="11009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Core Functional Laboratory Markers &amp; Optimal Ranges</a:t>
            </a:r>
          </a:p>
        </p:txBody>
      </p:sp>
      <p:sp>
        <p:nvSpPr>
          <p:cNvPr id="160"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p>
        </p:txBody>
      </p:sp>
      <p:sp>
        <p:nvSpPr>
          <p:cNvPr id="161" name="Liver &amp; Detoxification Capacity"/>
          <p:cNvSpPr txBox="1"/>
          <p:nvPr/>
        </p:nvSpPr>
        <p:spPr>
          <a:xfrm>
            <a:off x="6213779" y="3360874"/>
            <a:ext cx="4966897"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Liver &amp; Detoxification Capacity</a:t>
            </a:r>
          </a:p>
        </p:txBody>
      </p:sp>
      <p:graphicFrame>
        <p:nvGraphicFramePr>
          <p:cNvPr id="162" name="Table 1"/>
          <p:cNvGraphicFramePr/>
          <p:nvPr/>
        </p:nvGraphicFramePr>
        <p:xfrm>
          <a:off x="2927345" y="4158884"/>
          <a:ext cx="12150330" cy="564234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334895"/>
                <a:gridCol w="3947681"/>
                <a:gridCol w="4855051"/>
              </a:tblGrid>
              <a:tr h="1312171">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Meaning</a:t>
                      </a:r>
                    </a:p>
                  </a:txBody>
                  <a:tcPr marL="12700" marR="12700" marT="12700" marB="12700" anchor="ctr" anchorCtr="0" horzOverflow="overflow"/>
                </a:tc>
              </a:tr>
              <a:tr h="846562">
                <a:tc>
                  <a:txBody>
                    <a:bodyPr/>
                    <a:lstStyle/>
                    <a:p>
                      <a:pPr algn="ctr" defTabSz="457200">
                        <a:defRPr sz="1800"/>
                      </a:pPr>
                      <a:r>
                        <a:rPr sz="2400">
                          <a:latin typeface="Times Roman"/>
                          <a:ea typeface="Times Roman"/>
                          <a:cs typeface="Times Roman"/>
                          <a:sym typeface="Times Roman"/>
                        </a:rPr>
                        <a:t>ALT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10–26 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Hepatic stress</a:t>
                      </a:r>
                    </a:p>
                  </a:txBody>
                  <a:tcPr marL="12700" marR="12700" marT="12700" marB="12700" anchor="ctr" anchorCtr="0" horzOverflow="overflow"/>
                </a:tc>
              </a:tr>
              <a:tr h="846562">
                <a:tc>
                  <a:txBody>
                    <a:bodyPr/>
                    <a:lstStyle/>
                    <a:p>
                      <a:pPr algn="ctr" defTabSz="457200">
                        <a:defRPr sz="1800"/>
                      </a:pPr>
                      <a:r>
                        <a:rPr sz="2400">
                          <a:latin typeface="Times Roman"/>
                          <a:ea typeface="Times Roman"/>
                          <a:cs typeface="Times Roman"/>
                          <a:sym typeface="Times Roman"/>
                        </a:rPr>
                        <a:t>AST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10–26 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Mitochondrial health</a:t>
                      </a:r>
                    </a:p>
                  </a:txBody>
                  <a:tcPr marL="12700" marR="12700" marT="12700" marB="12700" anchor="ctr" anchorCtr="0" horzOverflow="overflow"/>
                </a:tc>
              </a:tr>
              <a:tr h="1312171">
                <a:tc>
                  <a:txBody>
                    <a:bodyPr/>
                    <a:lstStyle/>
                    <a:p>
                      <a:pPr algn="ctr" defTabSz="457200">
                        <a:defRPr sz="1800"/>
                      </a:pPr>
                      <a:r>
                        <a:rPr sz="2400">
                          <a:latin typeface="Times Roman"/>
                          <a:ea typeface="Times Roman"/>
                          <a:cs typeface="Times Roman"/>
                          <a:sym typeface="Times Roman"/>
                        </a:rPr>
                        <a:t>AST:ALT Ratio</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Balanced liver function</a:t>
                      </a:r>
                    </a:p>
                  </a:txBody>
                  <a:tcPr marL="12700" marR="12700" marT="12700" marB="12700" anchor="ctr" anchorCtr="0" horzOverflow="overflow"/>
                </a:tc>
              </a:tr>
              <a:tr h="1312171">
                <a:tc>
                  <a:txBody>
                    <a:bodyPr/>
                    <a:lstStyle/>
                    <a:p>
                      <a:pPr algn="ctr" defTabSz="457200">
                        <a:defRPr sz="1800"/>
                      </a:pPr>
                      <a:r>
                        <a:rPr sz="2400">
                          <a:latin typeface="Times Roman"/>
                          <a:ea typeface="Times Roman"/>
                          <a:cs typeface="Times Roman"/>
                          <a:sym typeface="Times Roman"/>
                        </a:rPr>
                        <a:t>Bilirubin (total)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0.4–1.0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Detox capacity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85" name="Freeform 4"/>
          <p:cNvGrpSpPr/>
          <p:nvPr/>
        </p:nvGrpSpPr>
        <p:grpSpPr>
          <a:xfrm>
            <a:off x="-528008" y="-5"/>
            <a:ext cx="19048339" cy="3086110"/>
            <a:chOff x="0" y="-1"/>
            <a:chExt cx="19048338" cy="3086108"/>
          </a:xfrm>
        </p:grpSpPr>
        <p:sp>
          <p:nvSpPr>
            <p:cNvPr id="883"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84"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86" name="TextBox 6"/>
          <p:cNvSpPr txBox="1"/>
          <p:nvPr/>
        </p:nvSpPr>
        <p:spPr>
          <a:xfrm>
            <a:off x="1364532" y="670027"/>
            <a:ext cx="17619511" cy="28685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Summary Table - Cardiovascular Disease / Dyslipidemia with Labs</a:t>
            </a:r>
          </a:p>
        </p:txBody>
      </p:sp>
      <p:sp>
        <p:nvSpPr>
          <p:cNvPr id="8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88" name="Table 1"/>
          <p:cNvGraphicFramePr/>
          <p:nvPr/>
        </p:nvGraphicFramePr>
        <p:xfrm>
          <a:off x="2476500" y="3606799"/>
          <a:ext cx="13660439" cy="56273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64593"/>
                <a:gridCol w="1997524"/>
                <a:gridCol w="3749468"/>
                <a:gridCol w="6036151"/>
              </a:tblGrid>
              <a:tr h="1908401">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944472">
                <a:tc>
                  <a:txBody>
                    <a:bodyPr/>
                    <a:lstStyle/>
                    <a:p>
                      <a:pPr algn="ctr" defTabSz="457200">
                        <a:defRPr sz="1800"/>
                      </a:pPr>
                      <a:r>
                        <a:rPr sz="2400">
                          <a:latin typeface="Times Roman"/>
                          <a:ea typeface="Times Roman"/>
                          <a:cs typeface="Times Roman"/>
                          <a:sym typeface="Times Roman"/>
                        </a:rPr>
                        <a:t>Elevated LDL-C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LDL-C 168 mg/dL; non-HDL ↑</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AHA/ACC; soluble fiber &amp; plant sterol meta-analyses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Mediterranean-style pattern; saturated fat &lt;10%; soluble fiber 5–10 g/day; plant sterols if tolerated</a:t>
                      </a:r>
                    </a:p>
                  </a:txBody>
                  <a:tcPr marL="12700" marR="12700" marT="12700" marB="12700" anchor="ctr" anchorCtr="0" horzOverflow="overflow"/>
                </a:tc>
              </a:tr>
              <a:tr h="1908401">
                <a:tc>
                  <a:txBody>
                    <a:bodyPr/>
                    <a:lstStyle/>
                    <a:p>
                      <a:pPr algn="ctr" defTabSz="457200">
                        <a:defRPr sz="1800"/>
                      </a:pPr>
                      <a:r>
                        <a:rPr sz="2400">
                          <a:latin typeface="Times Roman"/>
                          <a:ea typeface="Times Roman"/>
                          <a:cs typeface="Times Roman"/>
                          <a:sym typeface="Times Roman"/>
                        </a:rPr>
                        <a:t>Hypertriglyceridemia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TG 280 mg/dL; HDL low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AHA/ACC; omega-3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refined carbs/alcohol; increase omega-3–rich foods; weight management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93" name="Freeform 4"/>
          <p:cNvGrpSpPr/>
          <p:nvPr/>
        </p:nvGrpSpPr>
        <p:grpSpPr>
          <a:xfrm>
            <a:off x="-528008" y="-5"/>
            <a:ext cx="19048339" cy="3086110"/>
            <a:chOff x="0" y="-1"/>
            <a:chExt cx="19048338" cy="3086108"/>
          </a:xfrm>
        </p:grpSpPr>
        <p:sp>
          <p:nvSpPr>
            <p:cNvPr id="891"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92"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94" name="TextBox 6"/>
          <p:cNvSpPr txBox="1"/>
          <p:nvPr/>
        </p:nvSpPr>
        <p:spPr>
          <a:xfrm>
            <a:off x="1364532" y="670027"/>
            <a:ext cx="17619511" cy="28685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Summary Table - Cardiovascular Disease / Dyslipidemia with Labs</a:t>
            </a:r>
          </a:p>
        </p:txBody>
      </p:sp>
      <p:sp>
        <p:nvSpPr>
          <p:cNvPr id="89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96" name="Table 1"/>
          <p:cNvGraphicFramePr/>
          <p:nvPr/>
        </p:nvGraphicFramePr>
        <p:xfrm>
          <a:off x="2476500" y="3606799"/>
          <a:ext cx="13660439" cy="56273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64593"/>
                <a:gridCol w="1997524"/>
                <a:gridCol w="3749468"/>
                <a:gridCol w="6036151"/>
              </a:tblGrid>
              <a:tr h="1908401">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944472">
                <a:tc>
                  <a:txBody>
                    <a:bodyPr/>
                    <a:lstStyle/>
                    <a:p>
                      <a:pPr algn="ctr" defTabSz="457200">
                        <a:defRPr sz="1800"/>
                      </a:pPr>
                      <a:r>
                        <a:rPr sz="2400">
                          <a:latin typeface="Times Roman"/>
                          <a:ea typeface="Times Roman"/>
                          <a:cs typeface="Times Roman"/>
                          <a:sym typeface="Times Roman"/>
                        </a:rPr>
                        <a:t>Elevated LDL-C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LDL-C 168 mg/dL; non-HDL ↑</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AHA/ACC; soluble fiber &amp; plant sterol meta-analyses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Mediterranean-style pattern; saturated fat &lt;10%; soluble fiber 5–10 g/day; plant sterols if tolerated</a:t>
                      </a:r>
                    </a:p>
                  </a:txBody>
                  <a:tcPr marL="12700" marR="12700" marT="12700" marB="12700" anchor="ctr" anchorCtr="0" horzOverflow="overflow"/>
                </a:tc>
              </a:tr>
              <a:tr h="1908401">
                <a:tc>
                  <a:txBody>
                    <a:bodyPr/>
                    <a:lstStyle/>
                    <a:p>
                      <a:pPr algn="ctr" defTabSz="457200">
                        <a:defRPr sz="1800"/>
                      </a:pPr>
                      <a:r>
                        <a:rPr sz="2400">
                          <a:latin typeface="Times Roman"/>
                          <a:ea typeface="Times Roman"/>
                          <a:cs typeface="Times Roman"/>
                          <a:sym typeface="Times Roman"/>
                        </a:rPr>
                        <a:t>Hypertriglyceridemia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TG 280 mg/dL; HDL low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AHA/ACC; omega-3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refined carbs/alcohol; increase omega-3–rich foods; weight management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01" name="Freeform 4"/>
          <p:cNvGrpSpPr/>
          <p:nvPr/>
        </p:nvGrpSpPr>
        <p:grpSpPr>
          <a:xfrm>
            <a:off x="-528008" y="-5"/>
            <a:ext cx="19048339" cy="3086110"/>
            <a:chOff x="0" y="-1"/>
            <a:chExt cx="19048338" cy="3086108"/>
          </a:xfrm>
        </p:grpSpPr>
        <p:sp>
          <p:nvSpPr>
            <p:cNvPr id="899"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00"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02" name="TextBox 6"/>
          <p:cNvSpPr txBox="1"/>
          <p:nvPr/>
        </p:nvSpPr>
        <p:spPr>
          <a:xfrm>
            <a:off x="1364532" y="670027"/>
            <a:ext cx="17619511" cy="28685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500"/>
              </a:lnSpc>
              <a:defRPr spc="680" sz="6900">
                <a:solidFill>
                  <a:srgbClr val="FFFFFF"/>
                </a:solidFill>
                <a:latin typeface="Poppins"/>
                <a:ea typeface="Poppins"/>
                <a:cs typeface="Poppins"/>
                <a:sym typeface="Poppins"/>
              </a:defRPr>
            </a:pPr>
            <a:r>
              <a:t>Summary Table - Hypertension </a:t>
            </a:r>
          </a:p>
          <a:p>
            <a:pPr>
              <a:lnSpc>
                <a:spcPts val="7500"/>
              </a:lnSpc>
              <a:defRPr spc="680" sz="6900">
                <a:solidFill>
                  <a:srgbClr val="FFFFFF"/>
                </a:solidFill>
                <a:latin typeface="Poppins"/>
                <a:ea typeface="Poppins"/>
                <a:cs typeface="Poppins"/>
                <a:sym typeface="Poppins"/>
              </a:defRPr>
            </a:pPr>
            <a:r>
              <a:t>with Labs</a:t>
            </a:r>
          </a:p>
        </p:txBody>
      </p:sp>
      <p:sp>
        <p:nvSpPr>
          <p:cNvPr id="90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04" name="Table 1"/>
          <p:cNvGraphicFramePr/>
          <p:nvPr/>
        </p:nvGraphicFramePr>
        <p:xfrm>
          <a:off x="1962943" y="3867149"/>
          <a:ext cx="14374814" cy="55698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41926"/>
                <a:gridCol w="2984908"/>
                <a:gridCol w="2390176"/>
                <a:gridCol w="6745102"/>
              </a:tblGrid>
              <a:tr h="1852381">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852381">
                <a:tc>
                  <a:txBody>
                    <a:bodyPr/>
                    <a:lstStyle/>
                    <a:p>
                      <a:pPr algn="ctr" defTabSz="457200">
                        <a:defRPr sz="1800"/>
                      </a:pPr>
                      <a:r>
                        <a:rPr sz="2400">
                          <a:latin typeface="Times Roman"/>
                          <a:ea typeface="Times Roman"/>
                          <a:cs typeface="Times Roman"/>
                          <a:sym typeface="Times Roman"/>
                        </a:rPr>
                        <a:t>Stage 1 hypertension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 138/86 mmHg; sodium intake high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DASH trials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DASH pattern; gradual sodium reduction; potassium-rich foods if renal function normal</a:t>
                      </a:r>
                    </a:p>
                  </a:txBody>
                  <a:tcPr marL="12700" marR="12700" marT="12700" marB="12700" anchor="ctr" anchorCtr="0" horzOverflow="overflow"/>
                </a:tc>
              </a:tr>
              <a:tr h="1852381">
                <a:tc>
                  <a:txBody>
                    <a:bodyPr/>
                    <a:lstStyle/>
                    <a:p>
                      <a:pPr algn="ctr" defTabSz="457200">
                        <a:defRPr sz="1800"/>
                      </a:pPr>
                      <a:r>
                        <a:rPr sz="2400">
                          <a:latin typeface="Times Roman"/>
                          <a:ea typeface="Times Roman"/>
                          <a:cs typeface="Times Roman"/>
                          <a:sym typeface="Times Roman"/>
                        </a:rPr>
                        <a:t>Hypertension with CKD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 elevated; eGFR borderline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AHA; nephrology consensus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 sodium; cautious potassium; individualized protein intake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09" name="Freeform 4"/>
          <p:cNvGrpSpPr/>
          <p:nvPr/>
        </p:nvGrpSpPr>
        <p:grpSpPr>
          <a:xfrm>
            <a:off x="-528008" y="-5"/>
            <a:ext cx="19048339" cy="3086110"/>
            <a:chOff x="0" y="-1"/>
            <a:chExt cx="19048338" cy="3086108"/>
          </a:xfrm>
        </p:grpSpPr>
        <p:sp>
          <p:nvSpPr>
            <p:cNvPr id="907"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08"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10" name="TextBox 6"/>
          <p:cNvSpPr txBox="1"/>
          <p:nvPr/>
        </p:nvSpPr>
        <p:spPr>
          <a:xfrm>
            <a:off x="1364532" y="670027"/>
            <a:ext cx="17619511" cy="19160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Summary Table - Gastrointestinal Disorders – IBS-C with Labs</a:t>
            </a:r>
          </a:p>
        </p:txBody>
      </p:sp>
      <p:sp>
        <p:nvSpPr>
          <p:cNvPr id="9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12" name="Table 1"/>
          <p:cNvGraphicFramePr/>
          <p:nvPr/>
        </p:nvGraphicFramePr>
        <p:xfrm>
          <a:off x="2603500" y="3613149"/>
          <a:ext cx="13767595" cy="54810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07099"/>
                <a:gridCol w="3687399"/>
                <a:gridCol w="2490217"/>
                <a:gridCol w="5770177"/>
              </a:tblGrid>
              <a:tr h="1822781">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822781">
                <a:tc>
                  <a:txBody>
                    <a:bodyPr/>
                    <a:lstStyle/>
                    <a:p>
                      <a:pPr algn="ctr" defTabSz="457200">
                        <a:defRPr sz="1800"/>
                      </a:pPr>
                      <a:r>
                        <a:rPr sz="2400">
                          <a:latin typeface="Times Roman"/>
                          <a:ea typeface="Times Roman"/>
                          <a:cs typeface="Times Roman"/>
                          <a:sym typeface="Times Roman"/>
                        </a:rPr>
                        <a:t>Constipation, bloating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Normal labs; Bristol stool type 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AGA; RCTs on soluble fiber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Soluble fiber (psyllium); hydration; avoid excess insoluble fiber initially</a:t>
                      </a:r>
                    </a:p>
                  </a:txBody>
                  <a:tcPr marL="12700" marR="12700" marT="12700" marB="12700" anchor="ctr" anchorCtr="0" horzOverflow="overflow"/>
                </a:tc>
              </a:tr>
              <a:tr h="1822781">
                <a:tc>
                  <a:txBody>
                    <a:bodyPr/>
                    <a:lstStyle/>
                    <a:p>
                      <a:pPr algn="ctr" defTabSz="457200">
                        <a:defRPr sz="1800"/>
                      </a:pPr>
                      <a:r>
                        <a:rPr sz="2400">
                          <a:latin typeface="Times Roman"/>
                          <a:ea typeface="Times Roman"/>
                          <a:cs typeface="Times Roman"/>
                          <a:sym typeface="Times Roman"/>
                        </a:rPr>
                        <a:t>IBS with food triggers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Negative celiac panel; symptom diary positive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AGA; low-FODMAP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Short-term low-FODMAP; phased reintroduction; preserve diet diversity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17" name="Freeform 4"/>
          <p:cNvGrpSpPr/>
          <p:nvPr/>
        </p:nvGrpSpPr>
        <p:grpSpPr>
          <a:xfrm>
            <a:off x="-528008" y="-5"/>
            <a:ext cx="19048339" cy="3086110"/>
            <a:chOff x="0" y="-1"/>
            <a:chExt cx="19048338" cy="3086108"/>
          </a:xfrm>
        </p:grpSpPr>
        <p:sp>
          <p:nvSpPr>
            <p:cNvPr id="915"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16"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18" name="TextBox 6"/>
          <p:cNvSpPr txBox="1"/>
          <p:nvPr/>
        </p:nvSpPr>
        <p:spPr>
          <a:xfrm>
            <a:off x="671192" y="670027"/>
            <a:ext cx="17619511" cy="19160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500"/>
              </a:lnSpc>
              <a:defRPr spc="680" sz="6900">
                <a:solidFill>
                  <a:srgbClr val="FFFFFF"/>
                </a:solidFill>
                <a:latin typeface="Poppins"/>
                <a:ea typeface="Poppins"/>
                <a:cs typeface="Poppins"/>
                <a:sym typeface="Poppins"/>
              </a:defRPr>
            </a:pPr>
            <a:r>
              <a:t>Summary Table - Hormonal </a:t>
            </a:r>
          </a:p>
          <a:p>
            <a:pPr>
              <a:lnSpc>
                <a:spcPts val="7500"/>
              </a:lnSpc>
              <a:defRPr spc="680" sz="6900">
                <a:solidFill>
                  <a:srgbClr val="FFFFFF"/>
                </a:solidFill>
                <a:latin typeface="Poppins"/>
                <a:ea typeface="Poppins"/>
                <a:cs typeface="Poppins"/>
                <a:sym typeface="Poppins"/>
              </a:defRPr>
            </a:pPr>
            <a:r>
              <a:t>Disorders – PCOS with Labs</a:t>
            </a:r>
          </a:p>
        </p:txBody>
      </p:sp>
      <p:sp>
        <p:nvSpPr>
          <p:cNvPr id="91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20" name="Table 1"/>
          <p:cNvGraphicFramePr/>
          <p:nvPr/>
        </p:nvGraphicFramePr>
        <p:xfrm>
          <a:off x="2551460" y="3829049"/>
          <a:ext cx="13871675" cy="50767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85974"/>
                <a:gridCol w="2676384"/>
                <a:gridCol w="3266436"/>
                <a:gridCol w="5730179"/>
              </a:tblGrid>
              <a:tr h="1241471">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997022">
                <a:tc>
                  <a:txBody>
                    <a:bodyPr/>
                    <a:lstStyle/>
                    <a:p>
                      <a:pPr algn="ctr" defTabSz="457200">
                        <a:defRPr sz="1800"/>
                      </a:pPr>
                      <a:r>
                        <a:rPr sz="2400">
                          <a:latin typeface="Times Roman"/>
                          <a:ea typeface="Times Roman"/>
                          <a:cs typeface="Times Roman"/>
                          <a:sym typeface="Times Roman"/>
                        </a:rPr>
                        <a:t>Irregular cycles, insulin resistance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Fasting insulin ↑; A1c 5.7%; androgens ↑</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Endocrine Society; insulin-sensitizing diet research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Balanced carbs; protein adequacy; anti-inflammatory pattern; weight-neutral if appropriate</a:t>
                      </a:r>
                    </a:p>
                  </a:txBody>
                  <a:tcPr marL="12700" marR="12700" marT="12700" marB="12700" anchor="ctr" anchorCtr="0" horzOverflow="overflow"/>
                </a:tc>
              </a:tr>
              <a:tr h="1924280">
                <a:tc>
                  <a:txBody>
                    <a:bodyPr/>
                    <a:lstStyle/>
                    <a:p>
                      <a:pPr algn="ctr" defTabSz="457200">
                        <a:defRPr sz="1800"/>
                      </a:pPr>
                      <a:r>
                        <a:rPr sz="2400">
                          <a:latin typeface="Times Roman"/>
                          <a:ea typeface="Times Roman"/>
                          <a:cs typeface="Times Roman"/>
                          <a:sym typeface="Times Roman"/>
                        </a:rPr>
                        <a:t>PCOS with dyslipidemia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LDL/TG mildly ↑</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Endocrine + CVD overlap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Mediterranean-style pattern; fiber focus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25" name="Freeform 4"/>
          <p:cNvGrpSpPr/>
          <p:nvPr/>
        </p:nvGrpSpPr>
        <p:grpSpPr>
          <a:xfrm>
            <a:off x="-528008" y="-5"/>
            <a:ext cx="19048339" cy="3086110"/>
            <a:chOff x="0" y="-1"/>
            <a:chExt cx="19048338" cy="3086108"/>
          </a:xfrm>
        </p:grpSpPr>
        <p:sp>
          <p:nvSpPr>
            <p:cNvPr id="923"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24"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26" name="TextBox 6"/>
          <p:cNvSpPr txBox="1"/>
          <p:nvPr/>
        </p:nvSpPr>
        <p:spPr>
          <a:xfrm>
            <a:off x="671192" y="670027"/>
            <a:ext cx="17619511" cy="19160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Summary Table - Thyroid Disorders – Hypothyroidism with Labs</a:t>
            </a:r>
          </a:p>
        </p:txBody>
      </p:sp>
      <p:sp>
        <p:nvSpPr>
          <p:cNvPr id="92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28" name="Table 1"/>
          <p:cNvGraphicFramePr/>
          <p:nvPr/>
        </p:nvGraphicFramePr>
        <p:xfrm>
          <a:off x="2622699" y="3759199"/>
          <a:ext cx="13729197" cy="542339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78908"/>
                <a:gridCol w="2156295"/>
                <a:gridCol w="3343525"/>
                <a:gridCol w="6337768"/>
              </a:tblGrid>
              <a:tr h="1838591">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873342">
                <a:tc>
                  <a:txBody>
                    <a:bodyPr/>
                    <a:lstStyle/>
                    <a:p>
                      <a:pPr algn="ctr" defTabSz="457200">
                        <a:defRPr sz="1800"/>
                      </a:pPr>
                      <a:r>
                        <a:rPr sz="2400">
                          <a:latin typeface="Times Roman"/>
                          <a:ea typeface="Times Roman"/>
                          <a:cs typeface="Times Roman"/>
                          <a:sym typeface="Times Roman"/>
                        </a:rPr>
                        <a:t>Fatigue, weight gain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TSH ↑; free T4 low-normal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Endocrine Society; micronutrient adequacy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Ensure iodine, selenium, iron adequacy from food; balanced energy intake</a:t>
                      </a:r>
                    </a:p>
                  </a:txBody>
                  <a:tcPr marL="12700" marR="12700" marT="12700" marB="12700" anchor="ctr" anchorCtr="0" horzOverflow="overflow"/>
                </a:tc>
              </a:tr>
              <a:tr h="1838591">
                <a:tc>
                  <a:txBody>
                    <a:bodyPr/>
                    <a:lstStyle/>
                    <a:p>
                      <a:pPr algn="ctr" defTabSz="457200">
                        <a:defRPr sz="1800"/>
                      </a:pPr>
                      <a:r>
                        <a:rPr sz="2400">
                          <a:latin typeface="Times Roman"/>
                          <a:ea typeface="Times Roman"/>
                          <a:cs typeface="Times Roman"/>
                          <a:sym typeface="Times Roman"/>
                        </a:rPr>
                        <a:t>Autoimmune thyroiditis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TPO antibodies ↑</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Autoimmune nutrition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 diet; avoid unnecessary restriction; monitor nutrient sufficiency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33" name="Freeform 4"/>
          <p:cNvGrpSpPr/>
          <p:nvPr/>
        </p:nvGrpSpPr>
        <p:grpSpPr>
          <a:xfrm>
            <a:off x="-528008" y="-5"/>
            <a:ext cx="19048339" cy="3086110"/>
            <a:chOff x="0" y="-1"/>
            <a:chExt cx="19048338" cy="3086108"/>
          </a:xfrm>
        </p:grpSpPr>
        <p:sp>
          <p:nvSpPr>
            <p:cNvPr id="931"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32"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34" name="TextBox 6"/>
          <p:cNvSpPr txBox="1"/>
          <p:nvPr/>
        </p:nvSpPr>
        <p:spPr>
          <a:xfrm>
            <a:off x="671192" y="670027"/>
            <a:ext cx="17619511" cy="19160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Summary Table - Autoimmune / Chronic Inflammation with Labs</a:t>
            </a:r>
          </a:p>
        </p:txBody>
      </p:sp>
      <p:sp>
        <p:nvSpPr>
          <p:cNvPr id="93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36" name="Table 1"/>
          <p:cNvGraphicFramePr/>
          <p:nvPr/>
        </p:nvGraphicFramePr>
        <p:xfrm>
          <a:off x="2143323" y="3790949"/>
          <a:ext cx="14014054" cy="565259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13148"/>
                <a:gridCol w="2082137"/>
                <a:gridCol w="3220353"/>
                <a:gridCol w="6785714"/>
              </a:tblGrid>
              <a:tr h="1879964">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879964">
                <a:tc>
                  <a:txBody>
                    <a:bodyPr/>
                    <a:lstStyle/>
                    <a:p>
                      <a:pPr algn="ctr" defTabSz="457200">
                        <a:defRPr sz="1800"/>
                      </a:pPr>
                      <a:r>
                        <a:rPr sz="2400">
                          <a:latin typeface="Times Roman"/>
                          <a:ea typeface="Times Roman"/>
                          <a:cs typeface="Times Roman"/>
                          <a:sym typeface="Times Roman"/>
                        </a:rPr>
                        <a:t>Joint pain, fatigue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CRP ↑; ESR ↑</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anti-inflammatory diet research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Mediterranean/anti-inflammatory pattern; omega-3 foods; polyphenol-rich plants</a:t>
                      </a:r>
                    </a:p>
                  </a:txBody>
                  <a:tcPr marL="12700" marR="12700" marT="12700" marB="12700" anchor="ctr" anchorCtr="0" horzOverflow="overflow"/>
                </a:tc>
              </a:tr>
              <a:tr h="1879964">
                <a:tc>
                  <a:txBody>
                    <a:bodyPr/>
                    <a:lstStyle/>
                    <a:p>
                      <a:pPr algn="ctr" defTabSz="457200">
                        <a:defRPr sz="1800"/>
                      </a:pPr>
                      <a:r>
                        <a:rPr sz="2400">
                          <a:latin typeface="Times Roman"/>
                          <a:ea typeface="Times Roman"/>
                          <a:cs typeface="Times Roman"/>
                          <a:sym typeface="Times Roman"/>
                        </a:rPr>
                        <a:t>Autoimmune flare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Inflammatory markers ↑</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Disease-specific consensus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Temporary elimination only if evidence-supported; reintroduce systematically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41" name="Freeform 4"/>
          <p:cNvGrpSpPr/>
          <p:nvPr/>
        </p:nvGrpSpPr>
        <p:grpSpPr>
          <a:xfrm>
            <a:off x="-528008" y="-5"/>
            <a:ext cx="19048339" cy="3086110"/>
            <a:chOff x="0" y="-1"/>
            <a:chExt cx="19048338" cy="3086108"/>
          </a:xfrm>
        </p:grpSpPr>
        <p:sp>
          <p:nvSpPr>
            <p:cNvPr id="939"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40"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42" name="TextBox 6"/>
          <p:cNvSpPr txBox="1"/>
          <p:nvPr/>
        </p:nvSpPr>
        <p:spPr>
          <a:xfrm>
            <a:off x="671192" y="670027"/>
            <a:ext cx="17619511" cy="19160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Summary Table - Obesity / Metabolic Syndrome with Labs</a:t>
            </a:r>
          </a:p>
        </p:txBody>
      </p:sp>
      <p:sp>
        <p:nvSpPr>
          <p:cNvPr id="94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44" name="Table 1"/>
          <p:cNvGraphicFramePr/>
          <p:nvPr/>
        </p:nvGraphicFramePr>
        <p:xfrm>
          <a:off x="3162300" y="3543299"/>
          <a:ext cx="12266811" cy="584418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13037"/>
                <a:gridCol w="3163315"/>
                <a:gridCol w="2653438"/>
                <a:gridCol w="4524319"/>
              </a:tblGrid>
              <a:tr h="2027352">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934874">
                <a:tc>
                  <a:txBody>
                    <a:bodyPr/>
                    <a:lstStyle/>
                    <a:p>
                      <a:pPr algn="ctr" defTabSz="457200">
                        <a:defRPr sz="1800"/>
                      </a:pPr>
                      <a:r>
                        <a:rPr sz="2400">
                          <a:latin typeface="Times Roman"/>
                          <a:ea typeface="Times Roman"/>
                          <a:cs typeface="Times Roman"/>
                          <a:sym typeface="Times Roman"/>
                        </a:rPr>
                        <a:t>Central adiposity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Waist circumference ↑; TG ↑; HDL ↓</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USPSTF; RCTs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adequacy; fiber ≥30 g/day; structured meals</a:t>
                      </a:r>
                    </a:p>
                  </a:txBody>
                  <a:tcPr marL="12700" marR="12700" marT="12700" marB="12700" anchor="ctr" anchorCtr="0" horzOverflow="overflow"/>
                </a:tc>
              </a:tr>
              <a:tr h="2027352">
                <a:tc>
                  <a:txBody>
                    <a:bodyPr/>
                    <a:lstStyle/>
                    <a:p>
                      <a:pPr algn="ctr" defTabSz="457200">
                        <a:defRPr sz="1800"/>
                      </a:pPr>
                      <a:r>
                        <a:rPr sz="2400">
                          <a:latin typeface="Times Roman"/>
                          <a:ea typeface="Times Roman"/>
                          <a:cs typeface="Times Roman"/>
                          <a:sym typeface="Times Roman"/>
                        </a:rPr>
                        <a:t>Weight cycling history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Normal labs but metabolic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Behavioral + nutrition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Weight-neutral metabolic focus; gradual habit changes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49" name="Freeform 4"/>
          <p:cNvGrpSpPr/>
          <p:nvPr/>
        </p:nvGrpSpPr>
        <p:grpSpPr>
          <a:xfrm>
            <a:off x="-528008" y="-5"/>
            <a:ext cx="19048339" cy="3086110"/>
            <a:chOff x="0" y="-1"/>
            <a:chExt cx="19048338" cy="3086108"/>
          </a:xfrm>
        </p:grpSpPr>
        <p:sp>
          <p:nvSpPr>
            <p:cNvPr id="947"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48"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50" name="TextBox 6"/>
          <p:cNvSpPr txBox="1"/>
          <p:nvPr/>
        </p:nvSpPr>
        <p:spPr>
          <a:xfrm>
            <a:off x="671192" y="670027"/>
            <a:ext cx="17619511" cy="19160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Summary Table - Micronutrient Deficiency with Labs</a:t>
            </a:r>
          </a:p>
        </p:txBody>
      </p:sp>
      <p:sp>
        <p:nvSpPr>
          <p:cNvPr id="95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52" name="Table 1"/>
          <p:cNvGraphicFramePr/>
          <p:nvPr/>
        </p:nvGraphicFramePr>
        <p:xfrm>
          <a:off x="2766467" y="3765549"/>
          <a:ext cx="13441661" cy="589488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22656"/>
                <a:gridCol w="2104205"/>
                <a:gridCol w="3028865"/>
                <a:gridCol w="6073234"/>
              </a:tblGrid>
              <a:tr h="1960728">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1960728">
                <a:tc>
                  <a:txBody>
                    <a:bodyPr/>
                    <a:lstStyle/>
                    <a:p>
                      <a:pPr algn="ctr" defTabSz="457200">
                        <a:defRPr sz="1800"/>
                      </a:pPr>
                      <a:r>
                        <a:rPr sz="2400">
                          <a:latin typeface="Times Roman"/>
                          <a:ea typeface="Times Roman"/>
                          <a:cs typeface="Times Roman"/>
                          <a:sym typeface="Times Roman"/>
                        </a:rPr>
                        <a:t>Fatigue, hair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Ferritin 12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DRIs; iron repletion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Iron-rich foods + absorption strategies; supplement if indicated</a:t>
                      </a:r>
                    </a:p>
                  </a:txBody>
                  <a:tcPr marL="12700" marR="12700" marT="12700" marB="12700" anchor="ctr" anchorCtr="0" horzOverflow="overflow"/>
                </a:tc>
              </a:tr>
              <a:tr h="1960728">
                <a:tc>
                  <a:txBody>
                    <a:bodyPr/>
                    <a:lstStyle/>
                    <a:p>
                      <a:pPr algn="ctr" defTabSz="457200">
                        <a:defRPr sz="1800"/>
                      </a:pPr>
                      <a:r>
                        <a:rPr sz="2400">
                          <a:latin typeface="Times Roman"/>
                          <a:ea typeface="Times Roman"/>
                          <a:cs typeface="Times Roman"/>
                          <a:sym typeface="Times Roman"/>
                        </a:rPr>
                        <a:t>Neuropathy symptoms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B12 220 pg/mL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DRIs; neurologic risk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repletion; assess absorption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4"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57" name="Freeform 4"/>
          <p:cNvGrpSpPr/>
          <p:nvPr/>
        </p:nvGrpSpPr>
        <p:grpSpPr>
          <a:xfrm>
            <a:off x="-528008" y="-5"/>
            <a:ext cx="19048339" cy="3086110"/>
            <a:chOff x="0" y="-1"/>
            <a:chExt cx="19048338" cy="3086108"/>
          </a:xfrm>
        </p:grpSpPr>
        <p:sp>
          <p:nvSpPr>
            <p:cNvPr id="955"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56"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58" name="TextBox 6"/>
          <p:cNvSpPr txBox="1"/>
          <p:nvPr/>
        </p:nvSpPr>
        <p:spPr>
          <a:xfrm>
            <a:off x="1249948" y="485686"/>
            <a:ext cx="16981336"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Effectiveness and Contraindications of Various Diets</a:t>
            </a:r>
          </a:p>
        </p:txBody>
      </p:sp>
      <p:sp>
        <p:nvSpPr>
          <p:cNvPr id="95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960" name="A. Dietary Patterns…"/>
          <p:cNvSpPr txBox="1"/>
          <p:nvPr/>
        </p:nvSpPr>
        <p:spPr>
          <a:xfrm>
            <a:off x="1101852" y="4075257"/>
            <a:ext cx="15788617" cy="407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No single diet fits all conditions</a:t>
            </a:r>
            <a:r>
              <a:t>—multiple patterns are acceptable within guidelines.</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Contraindications often relate to life stage, medical conditions, or psychological history</a:t>
            </a:r>
            <a:r>
              <a:rPr b="0"/>
              <a:t>, not just labs.</a:t>
            </a:r>
            <a:endParaRPr b="0"/>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Short-term therapeutic diets</a:t>
            </a:r>
            <a:r>
              <a:t> (e.g., keto, low-FODMAP, elimination) require </a:t>
            </a:r>
            <a:r>
              <a:rPr b="1"/>
              <a:t>clear exit strategies</a:t>
            </a:r>
            <a:r>
              <a:t>.</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Sustainability and nutrient adequacy</a:t>
            </a:r>
            <a:r>
              <a:rPr b="0"/>
              <a:t> determine long-term effectiveness.</a:t>
            </a:r>
            <a:endParaRPr b="0"/>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65" name="TextBox 6"/>
          <p:cNvSpPr txBox="1"/>
          <p:nvPr/>
        </p:nvSpPr>
        <p:spPr>
          <a:xfrm>
            <a:off x="11009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Core Functional Laboratory Markers &amp; Optimal Ranges</a:t>
            </a:r>
          </a:p>
        </p:txBody>
      </p:sp>
      <p:sp>
        <p:nvSpPr>
          <p:cNvPr id="166"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p>
        </p:txBody>
      </p:sp>
      <p:sp>
        <p:nvSpPr>
          <p:cNvPr id="167" name="Kidney &amp; Electrolyte Balance"/>
          <p:cNvSpPr txBox="1"/>
          <p:nvPr/>
        </p:nvSpPr>
        <p:spPr>
          <a:xfrm>
            <a:off x="6442379" y="3357699"/>
            <a:ext cx="4630918"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Kidney &amp; Electrolyte Balance</a:t>
            </a:r>
          </a:p>
        </p:txBody>
      </p:sp>
      <p:graphicFrame>
        <p:nvGraphicFramePr>
          <p:cNvPr id="168" name="Table 1"/>
          <p:cNvGraphicFramePr/>
          <p:nvPr/>
        </p:nvGraphicFramePr>
        <p:xfrm>
          <a:off x="2821281" y="4478965"/>
          <a:ext cx="12362458" cy="522333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46396"/>
                <a:gridCol w="4518332"/>
                <a:gridCol w="5285029"/>
              </a:tblGrid>
              <a:tr h="1233451">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Insight</a:t>
                      </a:r>
                    </a:p>
                  </a:txBody>
                  <a:tcPr marL="12700" marR="12700" marT="12700" marB="12700" anchor="ctr" anchorCtr="0" horzOverflow="overflow"/>
                </a:tc>
              </a:tr>
              <a:tr h="1233451">
                <a:tc>
                  <a:txBody>
                    <a:bodyPr/>
                    <a:lstStyle/>
                    <a:p>
                      <a:pPr algn="ctr" defTabSz="457200">
                        <a:defRPr sz="1800"/>
                      </a:pPr>
                      <a:r>
                        <a:rPr sz="2400">
                          <a:latin typeface="Times Roman"/>
                          <a:ea typeface="Times Roman"/>
                          <a:cs typeface="Times Roman"/>
                          <a:sym typeface="Times Roman"/>
                        </a:rPr>
                        <a:t>Creatinine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0.6–1.0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&amp; renal health</a:t>
                      </a:r>
                    </a:p>
                  </a:txBody>
                  <a:tcPr marL="12700" marR="12700" marT="12700" marB="12700" anchor="ctr" anchorCtr="0" horzOverflow="overflow"/>
                </a:tc>
              </a:tr>
              <a:tr h="795775">
                <a:tc>
                  <a:txBody>
                    <a:bodyPr/>
                    <a:lstStyle/>
                    <a:p>
                      <a:pPr algn="ctr" defTabSz="457200">
                        <a:defRPr sz="1800"/>
                      </a:pPr>
                      <a:r>
                        <a:rPr sz="2400">
                          <a:latin typeface="Times Roman"/>
                          <a:ea typeface="Times Roman"/>
                          <a:cs typeface="Times Roman"/>
                          <a:sym typeface="Times Roman"/>
                        </a:rPr>
                        <a:t>BUN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10–16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metabolism</a:t>
                      </a:r>
                    </a:p>
                  </a:txBody>
                  <a:tcPr marL="12700" marR="12700" marT="12700" marB="12700" anchor="ctr" anchorCtr="0" horzOverflow="overflow"/>
                </a:tc>
              </a:tr>
              <a:tr h="795775">
                <a:tc>
                  <a:txBody>
                    <a:bodyPr/>
                    <a:lstStyle/>
                    <a:p>
                      <a:pPr algn="ctr" defTabSz="457200">
                        <a:defRPr sz="1800"/>
                      </a:pPr>
                      <a:r>
                        <a:rPr sz="24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138–142 mmol/L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Hydration status</a:t>
                      </a:r>
                    </a:p>
                  </a:txBody>
                  <a:tcPr marL="12700" marR="12700" marT="12700" marB="12700" anchor="ctr" anchorCtr="0" horzOverflow="overflow"/>
                </a:tc>
              </a:tr>
              <a:tr h="1233451">
                <a:tc>
                  <a:txBody>
                    <a:bodyPr/>
                    <a:lstStyle/>
                    <a:p>
                      <a:pPr algn="ctr" defTabSz="457200">
                        <a:defRPr sz="1800"/>
                      </a:pPr>
                      <a:r>
                        <a:rPr sz="24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4.0–4.5 mmol/L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Cellular signaling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67" name="Freeform 4"/>
          <p:cNvGrpSpPr/>
          <p:nvPr/>
        </p:nvGrpSpPr>
        <p:grpSpPr>
          <a:xfrm>
            <a:off x="-20324" y="-31375"/>
            <a:ext cx="18420221" cy="2984345"/>
            <a:chOff x="0" y="-1"/>
            <a:chExt cx="18420219" cy="2984343"/>
          </a:xfrm>
        </p:grpSpPr>
        <p:sp>
          <p:nvSpPr>
            <p:cNvPr id="965" name="Rectangle"/>
            <p:cNvSpPr/>
            <p:nvPr/>
          </p:nvSpPr>
          <p:spPr>
            <a:xfrm>
              <a:off x="-1" y="-2"/>
              <a:ext cx="18420221" cy="298434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66" name="Text"/>
            <p:cNvSpPr txBox="1"/>
            <p:nvPr/>
          </p:nvSpPr>
          <p:spPr>
            <a:xfrm>
              <a:off x="-1" y="0"/>
              <a:ext cx="18420221" cy="1171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68" name="TextBox 6"/>
          <p:cNvSpPr txBox="1"/>
          <p:nvPr/>
        </p:nvSpPr>
        <p:spPr>
          <a:xfrm>
            <a:off x="1173748" y="180884"/>
            <a:ext cx="16981336"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Type 2 Diabetes: Mediterranean vs Low-Carbohydrate vs DASH</a:t>
            </a:r>
          </a:p>
        </p:txBody>
      </p:sp>
      <p:sp>
        <p:nvSpPr>
          <p:cNvPr id="96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70" name="Table 1"/>
          <p:cNvGraphicFramePr/>
          <p:nvPr/>
        </p:nvGraphicFramePr>
        <p:xfrm>
          <a:off x="568870" y="3244676"/>
          <a:ext cx="17162960" cy="611373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14727"/>
                <a:gridCol w="2953282"/>
                <a:gridCol w="2833416"/>
                <a:gridCol w="2643017"/>
                <a:gridCol w="2492806"/>
                <a:gridCol w="4113009"/>
              </a:tblGrid>
              <a:tr h="1525258">
                <a:tc>
                  <a:txBody>
                    <a:bodyPr/>
                    <a:lstStyle/>
                    <a:p>
                      <a:pPr algn="ctr" defTabSz="457200">
                        <a:defRPr sz="1800"/>
                      </a:pPr>
                      <a:r>
                        <a:rPr b="1" sz="2400">
                          <a:latin typeface="Times Roman"/>
                          <a:ea typeface="Times Roman"/>
                          <a:cs typeface="Times Roman"/>
                          <a:sym typeface="Times Roman"/>
                        </a:rPr>
                        <a:t>Diet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Effectiveness for Glycemic Control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Advantages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Contraindications / Cautions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Fit Patients</a:t>
                      </a:r>
                    </a:p>
                  </a:txBody>
                  <a:tcPr marL="12700" marR="12700" marT="12700" marB="12700" anchor="ctr" anchorCtr="0" horzOverflow="overflow"/>
                </a:tc>
              </a:tr>
              <a:tr h="1525258">
                <a:tc>
                  <a:txBody>
                    <a:bodyPr/>
                    <a:lstStyle/>
                    <a:p>
                      <a:pPr algn="ctr" defTabSz="457200">
                        <a:defRPr sz="1800"/>
                      </a:pPr>
                      <a:r>
                        <a:rPr b="1" sz="2400">
                          <a:latin typeface="Times Roman"/>
                          <a:ea typeface="Times Roman"/>
                          <a:cs typeface="Times Roman"/>
                          <a:sym typeface="Times Roman"/>
                        </a:rPr>
                        <a:t>Mediterranean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Moderate–strong A1c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Improves lipids, insulin sensitivity, CV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Requires portion awareness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 absolute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T2DM with dyslipidemia, long-term sustainability needs</a:t>
                      </a:r>
                    </a:p>
                  </a:txBody>
                  <a:tcPr marL="12700" marR="12700" marT="12700" marB="12700" anchor="ctr" anchorCtr="0" horzOverflow="overflow"/>
                </a:tc>
              </a:tr>
              <a:tr h="1525258">
                <a:tc>
                  <a:txBody>
                    <a:bodyPr/>
                    <a:lstStyle/>
                    <a:p>
                      <a:pPr algn="ctr" defTabSz="457200">
                        <a:defRPr sz="1800"/>
                      </a:pPr>
                      <a:r>
                        <a:rPr b="1" sz="2400">
                          <a:latin typeface="Times Roman"/>
                          <a:ea typeface="Times Roman"/>
                          <a:cs typeface="Times Roman"/>
                          <a:sym typeface="Times Roman"/>
                        </a:rPr>
                        <a:t>Low-Carbohydrate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Strong short-term A1c and TG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Rapid glucose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Adherence variability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Pregnancy, eating disorder history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resistance, high TG</a:t>
                      </a:r>
                    </a:p>
                  </a:txBody>
                  <a:tcPr marL="12700" marR="12700" marT="12700" marB="12700" anchor="ctr" anchorCtr="0" horzOverflow="overflow"/>
                </a:tc>
              </a:tr>
              <a:tr h="1525258">
                <a:tc>
                  <a:txBody>
                    <a:bodyPr/>
                    <a:lstStyle/>
                    <a:p>
                      <a:pPr algn="ctr" defTabSz="457200">
                        <a:defRPr sz="1800"/>
                      </a:pPr>
                      <a:r>
                        <a:rPr b="1" sz="2400">
                          <a:latin typeface="Times Roman"/>
                          <a:ea typeface="Times Roman"/>
                          <a:cs typeface="Times Roman"/>
                          <a:sym typeface="Times Roman"/>
                        </a:rPr>
                        <a:t>DASH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 A1c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 and CV benefit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Less glycemic impact than low-carb</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CKD with hyperkalemia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T2DM + hypertension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75" name="Freeform 4"/>
          <p:cNvGrpSpPr/>
          <p:nvPr/>
        </p:nvGrpSpPr>
        <p:grpSpPr>
          <a:xfrm>
            <a:off x="-20324" y="-31375"/>
            <a:ext cx="18420221" cy="2984345"/>
            <a:chOff x="0" y="-1"/>
            <a:chExt cx="18420219" cy="2984343"/>
          </a:xfrm>
        </p:grpSpPr>
        <p:sp>
          <p:nvSpPr>
            <p:cNvPr id="973" name="Rectangle"/>
            <p:cNvSpPr/>
            <p:nvPr/>
          </p:nvSpPr>
          <p:spPr>
            <a:xfrm>
              <a:off x="-1" y="-2"/>
              <a:ext cx="18420221" cy="298434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74" name="Text"/>
            <p:cNvSpPr txBox="1"/>
            <p:nvPr/>
          </p:nvSpPr>
          <p:spPr>
            <a:xfrm>
              <a:off x="-1" y="0"/>
              <a:ext cx="18420221" cy="1171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76" name="TextBox 6"/>
          <p:cNvSpPr txBox="1"/>
          <p:nvPr/>
        </p:nvSpPr>
        <p:spPr>
          <a:xfrm>
            <a:off x="792748" y="318441"/>
            <a:ext cx="17355887"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Hypertension: DASH vs Mediterranean vs Low-Carbohydrate</a:t>
            </a:r>
          </a:p>
        </p:txBody>
      </p:sp>
      <p:sp>
        <p:nvSpPr>
          <p:cNvPr id="97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78" name="Table 1"/>
          <p:cNvGraphicFramePr/>
          <p:nvPr/>
        </p:nvGraphicFramePr>
        <p:xfrm>
          <a:off x="1262903" y="3441699"/>
          <a:ext cx="15866468" cy="612914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80011"/>
                <a:gridCol w="2714731"/>
                <a:gridCol w="2723853"/>
                <a:gridCol w="2931662"/>
                <a:gridCol w="2863350"/>
                <a:gridCol w="2340158"/>
              </a:tblGrid>
              <a:tr h="1529110">
                <a:tc>
                  <a:txBody>
                    <a:bodyPr/>
                    <a:lstStyle/>
                    <a:p>
                      <a:pPr algn="ctr" defTabSz="457200">
                        <a:defRPr sz="1800"/>
                      </a:pPr>
                      <a:r>
                        <a:rPr b="1" sz="2400">
                          <a:latin typeface="Times Roman"/>
                          <a:ea typeface="Times Roman"/>
                          <a:cs typeface="Times Roman"/>
                          <a:sym typeface="Times Roman"/>
                        </a:rPr>
                        <a:t>Diet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Effectiveness for BP Reduction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Advantages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Contraindications / Cautions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Fit Patients</a:t>
                      </a:r>
                    </a:p>
                  </a:txBody>
                  <a:tcPr marL="12700" marR="12700" marT="12700" marB="12700" anchor="ctr" anchorCtr="0" horzOverflow="overflow"/>
                </a:tc>
              </a:tr>
              <a:tr h="1529110">
                <a:tc>
                  <a:txBody>
                    <a:bodyPr/>
                    <a:lstStyle/>
                    <a:p>
                      <a:pPr algn="ctr" defTabSz="457200">
                        <a:defRPr sz="1800"/>
                      </a:pPr>
                      <a:r>
                        <a:rPr b="1" sz="2400">
                          <a:latin typeface="Times Roman"/>
                          <a:ea typeface="Times Roman"/>
                          <a:cs typeface="Times Roman"/>
                          <a:sym typeface="Times Roman"/>
                        </a:rPr>
                        <a:t>DASH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Strong BP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Evidence-based BP lowering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Requires sodium literacy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CKD with high 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Primary hypertension</a:t>
                      </a:r>
                    </a:p>
                  </a:txBody>
                  <a:tcPr marL="12700" marR="12700" marT="12700" marB="12700" anchor="ctr" anchorCtr="0" horzOverflow="overflow"/>
                </a:tc>
              </a:tr>
              <a:tr h="1529110">
                <a:tc>
                  <a:txBody>
                    <a:bodyPr/>
                    <a:lstStyle/>
                    <a:p>
                      <a:pPr algn="ctr" defTabSz="457200">
                        <a:defRPr sz="1800"/>
                      </a:pPr>
                      <a:r>
                        <a:rPr b="1" sz="2400">
                          <a:latin typeface="Times Roman"/>
                          <a:ea typeface="Times Roman"/>
                          <a:cs typeface="Times Roman"/>
                          <a:sym typeface="Times Roman"/>
                        </a:rPr>
                        <a:t>Mediterranean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 BP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CV risk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Sodium not explicitly restricted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 absolute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HTN + dyslipidemia</a:t>
                      </a:r>
                    </a:p>
                  </a:txBody>
                  <a:tcPr marL="12700" marR="12700" marT="12700" marB="12700" anchor="ctr" anchorCtr="0" horzOverflow="overflow"/>
                </a:tc>
              </a:tr>
              <a:tr h="1529110">
                <a:tc>
                  <a:txBody>
                    <a:bodyPr/>
                    <a:lstStyle/>
                    <a:p>
                      <a:pPr algn="ctr" defTabSz="457200">
                        <a:defRPr sz="1800"/>
                      </a:pPr>
                      <a:r>
                        <a:rPr b="1" sz="2400">
                          <a:latin typeface="Times Roman"/>
                          <a:ea typeface="Times Roman"/>
                          <a:cs typeface="Times Roman"/>
                          <a:sym typeface="Times Roman"/>
                        </a:rPr>
                        <a:t>Low-Carbohydrate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Mild–moderate BP effect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Weight and TG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Not BP-targeted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Pregnancy, CKD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HTN + insulin resistance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83" name="Freeform 4"/>
          <p:cNvGrpSpPr/>
          <p:nvPr/>
        </p:nvGrpSpPr>
        <p:grpSpPr>
          <a:xfrm>
            <a:off x="-20324" y="-31375"/>
            <a:ext cx="18420221" cy="2984345"/>
            <a:chOff x="0" y="-1"/>
            <a:chExt cx="18420219" cy="2984343"/>
          </a:xfrm>
        </p:grpSpPr>
        <p:sp>
          <p:nvSpPr>
            <p:cNvPr id="981" name="Rectangle"/>
            <p:cNvSpPr/>
            <p:nvPr/>
          </p:nvSpPr>
          <p:spPr>
            <a:xfrm>
              <a:off x="-1" y="-2"/>
              <a:ext cx="18420221" cy="298434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82" name="Text"/>
            <p:cNvSpPr txBox="1"/>
            <p:nvPr/>
          </p:nvSpPr>
          <p:spPr>
            <a:xfrm>
              <a:off x="-1" y="0"/>
              <a:ext cx="18420221" cy="1171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84" name="TextBox 6"/>
          <p:cNvSpPr txBox="1"/>
          <p:nvPr/>
        </p:nvSpPr>
        <p:spPr>
          <a:xfrm>
            <a:off x="384843" y="324282"/>
            <a:ext cx="17609887" cy="2273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Cardiovascular Disease / Dyslipidemia: Mediterranean vs DASH vs Low-Fat</a:t>
            </a:r>
          </a:p>
        </p:txBody>
      </p:sp>
      <p:sp>
        <p:nvSpPr>
          <p:cNvPr id="98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86" name="Table 1"/>
          <p:cNvGraphicFramePr/>
          <p:nvPr/>
        </p:nvGraphicFramePr>
        <p:xfrm>
          <a:off x="1115315" y="3136899"/>
          <a:ext cx="16161644" cy="65153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31003"/>
                <a:gridCol w="2880693"/>
                <a:gridCol w="2058527"/>
                <a:gridCol w="2889293"/>
                <a:gridCol w="2790770"/>
                <a:gridCol w="3298655"/>
              </a:tblGrid>
              <a:tr h="1625674">
                <a:tc>
                  <a:txBody>
                    <a:bodyPr/>
                    <a:lstStyle/>
                    <a:p>
                      <a:pPr algn="ctr" defTabSz="457200">
                        <a:defRPr sz="1800"/>
                      </a:pPr>
                      <a:r>
                        <a:rPr b="1" sz="2400">
                          <a:latin typeface="Times Roman"/>
                          <a:ea typeface="Times Roman"/>
                          <a:cs typeface="Times Roman"/>
                          <a:sym typeface="Times Roman"/>
                        </a:rPr>
                        <a:t>Diet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Effectiveness for Lipids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Advantages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Contraindications / Cautions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Fit Patients</a:t>
                      </a:r>
                    </a:p>
                  </a:txBody>
                  <a:tcPr marL="12700" marR="12700" marT="12700" marB="12700" anchor="ctr" anchorCtr="0" horzOverflow="overflow"/>
                </a:tc>
              </a:tr>
              <a:tr h="1625674">
                <a:tc>
                  <a:txBody>
                    <a:bodyPr/>
                    <a:lstStyle/>
                    <a:p>
                      <a:pPr algn="ctr" defTabSz="457200">
                        <a:defRPr sz="1800"/>
                      </a:pPr>
                      <a:r>
                        <a:rPr b="1" sz="2400">
                          <a:latin typeface="Times Roman"/>
                          <a:ea typeface="Times Roman"/>
                          <a:cs typeface="Times Roman"/>
                          <a:sym typeface="Times Roman"/>
                        </a:rPr>
                        <a:t>Mediterranean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Strong LDL &amp; ASCVD risk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dense if portions unchecked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 absolute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Established CVD</a:t>
                      </a:r>
                    </a:p>
                  </a:txBody>
                  <a:tcPr marL="12700" marR="12700" marT="12700" marB="12700" anchor="ctr" anchorCtr="0" horzOverflow="overflow"/>
                </a:tc>
              </a:tr>
              <a:tr h="1625674">
                <a:tc>
                  <a:txBody>
                    <a:bodyPr/>
                    <a:lstStyle/>
                    <a:p>
                      <a:pPr algn="ctr" defTabSz="457200">
                        <a:defRPr sz="1800"/>
                      </a:pPr>
                      <a:r>
                        <a:rPr b="1" sz="2400">
                          <a:latin typeface="Times Roman"/>
                          <a:ea typeface="Times Roman"/>
                          <a:cs typeface="Times Roman"/>
                          <a:sym typeface="Times Roman"/>
                        </a:rPr>
                        <a:t>DASH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 lipid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 + lipid benefit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Less TG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CKD potassium caution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CVD + HTN</a:t>
                      </a:r>
                    </a:p>
                  </a:txBody>
                  <a:tcPr marL="12700" marR="12700" marT="12700" marB="12700" anchor="ctr" anchorCtr="0" horzOverflow="overflow"/>
                </a:tc>
              </a:tr>
              <a:tr h="1625674">
                <a:tc>
                  <a:txBody>
                    <a:bodyPr/>
                    <a:lstStyle/>
                    <a:p>
                      <a:pPr algn="ctr" defTabSz="457200">
                        <a:defRPr sz="1800"/>
                      </a:pPr>
                      <a:r>
                        <a:rPr b="1" sz="2400">
                          <a:latin typeface="Times Roman"/>
                          <a:ea typeface="Times Roman"/>
                          <a:cs typeface="Times Roman"/>
                          <a:sym typeface="Times Roman"/>
                        </a:rPr>
                        <a:t>Low-Fat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Variable LDL lowering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Simple messaging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Can worsen TG if refined carbs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syndrome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 LDL without insulin resistance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91" name="Freeform 4"/>
          <p:cNvGrpSpPr/>
          <p:nvPr/>
        </p:nvGrpSpPr>
        <p:grpSpPr>
          <a:xfrm>
            <a:off x="-20324" y="-31375"/>
            <a:ext cx="18420221" cy="2984345"/>
            <a:chOff x="0" y="-1"/>
            <a:chExt cx="18420219" cy="2984343"/>
          </a:xfrm>
        </p:grpSpPr>
        <p:sp>
          <p:nvSpPr>
            <p:cNvPr id="989" name="Rectangle"/>
            <p:cNvSpPr/>
            <p:nvPr/>
          </p:nvSpPr>
          <p:spPr>
            <a:xfrm>
              <a:off x="-1" y="-2"/>
              <a:ext cx="18420221" cy="298434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90" name="Text"/>
            <p:cNvSpPr txBox="1"/>
            <p:nvPr/>
          </p:nvSpPr>
          <p:spPr>
            <a:xfrm>
              <a:off x="-1" y="0"/>
              <a:ext cx="18420221" cy="1171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92" name="TextBox 6"/>
          <p:cNvSpPr txBox="1"/>
          <p:nvPr/>
        </p:nvSpPr>
        <p:spPr>
          <a:xfrm>
            <a:off x="613443" y="330124"/>
            <a:ext cx="17609887" cy="2261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13" sz="6200">
                <a:solidFill>
                  <a:srgbClr val="FFFFFF"/>
                </a:solidFill>
                <a:latin typeface="Poppins"/>
                <a:ea typeface="Poppins"/>
                <a:cs typeface="Poppins"/>
                <a:sym typeface="Poppins"/>
              </a:defRPr>
            </a:lvl1pPr>
          </a:lstStyle>
          <a:p>
            <a:pPr/>
            <a:r>
              <a:t>IBS (Constipation-Predominant): Low-FODMAP vs High-Fiber vs Mediterranean</a:t>
            </a:r>
          </a:p>
        </p:txBody>
      </p:sp>
      <p:sp>
        <p:nvSpPr>
          <p:cNvPr id="99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94" name="Table 1"/>
          <p:cNvGraphicFramePr/>
          <p:nvPr/>
        </p:nvGraphicFramePr>
        <p:xfrm>
          <a:off x="1564528" y="3213099"/>
          <a:ext cx="15720418" cy="64168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37863"/>
                <a:gridCol w="2935906"/>
                <a:gridCol w="1938716"/>
                <a:gridCol w="2140811"/>
                <a:gridCol w="2861267"/>
                <a:gridCol w="2993151"/>
              </a:tblGrid>
              <a:tr h="1641288">
                <a:tc>
                  <a:txBody>
                    <a:bodyPr/>
                    <a:lstStyle/>
                    <a:p>
                      <a:pPr algn="ctr" defTabSz="457200">
                        <a:defRPr sz="1800"/>
                      </a:pPr>
                      <a:r>
                        <a:rPr b="1" sz="2400">
                          <a:latin typeface="Times Roman"/>
                          <a:ea typeface="Times Roman"/>
                          <a:cs typeface="Times Roman"/>
                          <a:sym typeface="Times Roman"/>
                        </a:rPr>
                        <a:t>Diet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Symptom Relief Effectiveness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Advantages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Contraindications / Cautions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Fit Patients</a:t>
                      </a:r>
                    </a:p>
                  </a:txBody>
                  <a:tcPr marL="12700" marR="12700" marT="12700" marB="12700" anchor="ctr" anchorCtr="0" horzOverflow="overflow"/>
                </a:tc>
              </a:tr>
              <a:tr h="1641288">
                <a:tc>
                  <a:txBody>
                    <a:bodyPr/>
                    <a:lstStyle/>
                    <a:p>
                      <a:pPr algn="ctr" defTabSz="457200">
                        <a:defRPr sz="1800"/>
                      </a:pPr>
                      <a:r>
                        <a:rPr b="1" sz="2400">
                          <a:latin typeface="Times Roman"/>
                          <a:ea typeface="Times Roman"/>
                          <a:cs typeface="Times Roman"/>
                          <a:sym typeface="Times Roman"/>
                        </a:rPr>
                        <a:t>Low-FODMAP (short-term)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Strong symptom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Rapid bloating relief</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Not long-term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Eating disorder history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IBS with severe bloating</a:t>
                      </a:r>
                    </a:p>
                  </a:txBody>
                  <a:tcPr marL="12700" marR="12700" marT="12700" marB="12700" anchor="ctr" anchorCtr="0" horzOverflow="overflow"/>
                </a:tc>
              </a:tr>
              <a:tr h="1641288">
                <a:tc>
                  <a:txBody>
                    <a:bodyPr/>
                    <a:lstStyle/>
                    <a:p>
                      <a:pPr algn="ctr" defTabSz="457200">
                        <a:defRPr sz="1800"/>
                      </a:pPr>
                      <a:r>
                        <a:rPr b="1" sz="2400">
                          <a:latin typeface="Times Roman"/>
                          <a:ea typeface="Times Roman"/>
                          <a:cs typeface="Times Roman"/>
                          <a:sym typeface="Times Roman"/>
                        </a:rPr>
                        <a:t>High-Fiber (soluble-focused)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Supports gut health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Poor tolerance initially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Severe bloating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IBS-C</a:t>
                      </a:r>
                    </a:p>
                  </a:txBody>
                  <a:tcPr marL="12700" marR="12700" marT="12700" marB="12700" anchor="ctr" anchorCtr="0" horzOverflow="overflow"/>
                </a:tc>
              </a:tr>
              <a:tr h="1641288">
                <a:tc>
                  <a:txBody>
                    <a:bodyPr/>
                    <a:lstStyle/>
                    <a:p>
                      <a:pPr algn="ctr" defTabSz="457200">
                        <a:defRPr sz="1800"/>
                      </a:pPr>
                      <a:r>
                        <a:rPr b="1" sz="2400">
                          <a:latin typeface="Times Roman"/>
                          <a:ea typeface="Times Roman"/>
                          <a:cs typeface="Times Roman"/>
                          <a:sym typeface="Times Roman"/>
                        </a:rPr>
                        <a:t>Mediterranean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Mild–moderate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Slower symptom relief</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 absolute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IBS with systemic inflammation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99" name="Freeform 4"/>
          <p:cNvGrpSpPr/>
          <p:nvPr/>
        </p:nvGrpSpPr>
        <p:grpSpPr>
          <a:xfrm>
            <a:off x="-20324" y="-31375"/>
            <a:ext cx="18420221" cy="2984345"/>
            <a:chOff x="0" y="-1"/>
            <a:chExt cx="18420219" cy="2984343"/>
          </a:xfrm>
        </p:grpSpPr>
        <p:sp>
          <p:nvSpPr>
            <p:cNvPr id="997" name="Rectangle"/>
            <p:cNvSpPr/>
            <p:nvPr/>
          </p:nvSpPr>
          <p:spPr>
            <a:xfrm>
              <a:off x="-1" y="-2"/>
              <a:ext cx="18420221" cy="298434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98" name="Text"/>
            <p:cNvSpPr txBox="1"/>
            <p:nvPr/>
          </p:nvSpPr>
          <p:spPr>
            <a:xfrm>
              <a:off x="-1" y="0"/>
              <a:ext cx="18420221" cy="1171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00" name="TextBox 6"/>
          <p:cNvSpPr txBox="1"/>
          <p:nvPr/>
        </p:nvSpPr>
        <p:spPr>
          <a:xfrm>
            <a:off x="613443" y="330124"/>
            <a:ext cx="17609887" cy="2261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13" sz="6200">
                <a:solidFill>
                  <a:srgbClr val="FFFFFF"/>
                </a:solidFill>
                <a:latin typeface="Poppins"/>
                <a:ea typeface="Poppins"/>
                <a:cs typeface="Poppins"/>
                <a:sym typeface="Poppins"/>
              </a:defRPr>
            </a:lvl1pPr>
          </a:lstStyle>
          <a:p>
            <a:pPr/>
            <a:r>
              <a:t>PCOS: Mediterranean vs Low-Carbohydrate vs Plant-Based</a:t>
            </a:r>
          </a:p>
        </p:txBody>
      </p:sp>
      <p:sp>
        <p:nvSpPr>
          <p:cNvPr id="10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02" name="Table 1"/>
          <p:cNvGraphicFramePr/>
          <p:nvPr/>
        </p:nvGraphicFramePr>
        <p:xfrm>
          <a:off x="1161504" y="3270097"/>
          <a:ext cx="15977692" cy="665971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97523"/>
                <a:gridCol w="3038326"/>
                <a:gridCol w="2638063"/>
                <a:gridCol w="2218583"/>
                <a:gridCol w="2922216"/>
                <a:gridCol w="2650278"/>
              </a:tblGrid>
              <a:tr h="1823517">
                <a:tc>
                  <a:txBody>
                    <a:bodyPr/>
                    <a:lstStyle/>
                    <a:p>
                      <a:pPr algn="ctr" defTabSz="457200">
                        <a:defRPr sz="1800"/>
                      </a:pPr>
                      <a:r>
                        <a:rPr b="1" sz="2400">
                          <a:latin typeface="Times Roman"/>
                          <a:ea typeface="Times Roman"/>
                          <a:cs typeface="Times Roman"/>
                          <a:sym typeface="Times Roman"/>
                        </a:rPr>
                        <a:t>Diet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Effectiveness for Insulin Resistance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Advantages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Contraindications / Cautions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Fit Patients</a:t>
                      </a:r>
                    </a:p>
                  </a:txBody>
                  <a:tcPr marL="12700" marR="12700" marT="12700" marB="12700" anchor="ctr" anchorCtr="0" horzOverflow="overflow"/>
                </a:tc>
              </a:tr>
              <a:tr h="1176462">
                <a:tc>
                  <a:txBody>
                    <a:bodyPr/>
                    <a:lstStyle/>
                    <a:p>
                      <a:pPr algn="ctr" defTabSz="457200">
                        <a:defRPr sz="1800"/>
                      </a:pPr>
                      <a:r>
                        <a:rPr b="1" sz="2400">
                          <a:latin typeface="Times Roman"/>
                          <a:ea typeface="Times Roman"/>
                          <a:cs typeface="Times Roman"/>
                          <a:sym typeface="Times Roman"/>
                        </a:rPr>
                        <a:t>Mediterranean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Moderate–strong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Hormone &amp; CV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Weight loss slower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 absolute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PCOS with dyslipidemia</a:t>
                      </a:r>
                    </a:p>
                  </a:txBody>
                  <a:tcPr marL="12700" marR="12700" marT="12700" marB="12700" anchor="ctr" anchorCtr="0" horzOverflow="overflow"/>
                </a:tc>
              </a:tr>
              <a:tr h="1823517">
                <a:tc>
                  <a:txBody>
                    <a:bodyPr/>
                    <a:lstStyle/>
                    <a:p>
                      <a:pPr algn="ctr" defTabSz="457200">
                        <a:defRPr sz="1800"/>
                      </a:pPr>
                      <a:r>
                        <a:rPr b="1" sz="2400">
                          <a:latin typeface="Times Roman"/>
                          <a:ea typeface="Times Roman"/>
                          <a:cs typeface="Times Roman"/>
                          <a:sym typeface="Times Roman"/>
                        </a:rPr>
                        <a:t>Low-Carbohydrate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Strong short-term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Rapid insulin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Sustainability concerns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Pregnancy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PCOS + insulin resistance</a:t>
                      </a:r>
                    </a:p>
                  </a:txBody>
                  <a:tcPr marL="12700" marR="12700" marT="12700" marB="12700" anchor="ctr" anchorCtr="0" horzOverflow="overflow"/>
                </a:tc>
              </a:tr>
              <a:tr h="1823517">
                <a:tc>
                  <a:txBody>
                    <a:bodyPr/>
                    <a:lstStyle/>
                    <a:p>
                      <a:pPr algn="ctr" defTabSz="457200">
                        <a:defRPr sz="1800"/>
                      </a:pPr>
                      <a:r>
                        <a:rPr b="1" sz="2400">
                          <a:latin typeface="Times Roman"/>
                          <a:ea typeface="Times Roman"/>
                          <a:cs typeface="Times Roman"/>
                          <a:sym typeface="Times Roman"/>
                        </a:rPr>
                        <a:t>Plant-Based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Improves insulin sensitivity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adequacy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Iron/B12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PCOS preferring vegetarian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07" name="Freeform 4"/>
          <p:cNvGrpSpPr/>
          <p:nvPr/>
        </p:nvGrpSpPr>
        <p:grpSpPr>
          <a:xfrm>
            <a:off x="-20324" y="-31375"/>
            <a:ext cx="18420221" cy="2984345"/>
            <a:chOff x="0" y="-1"/>
            <a:chExt cx="18420219" cy="2984343"/>
          </a:xfrm>
        </p:grpSpPr>
        <p:sp>
          <p:nvSpPr>
            <p:cNvPr id="1005" name="Rectangle"/>
            <p:cNvSpPr/>
            <p:nvPr/>
          </p:nvSpPr>
          <p:spPr>
            <a:xfrm>
              <a:off x="-1" y="-2"/>
              <a:ext cx="18420221" cy="298434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06" name="Text"/>
            <p:cNvSpPr txBox="1"/>
            <p:nvPr/>
          </p:nvSpPr>
          <p:spPr>
            <a:xfrm>
              <a:off x="-1" y="0"/>
              <a:ext cx="18420221" cy="1171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08" name="TextBox 6"/>
          <p:cNvSpPr txBox="1"/>
          <p:nvPr/>
        </p:nvSpPr>
        <p:spPr>
          <a:xfrm>
            <a:off x="613443" y="330124"/>
            <a:ext cx="17609887" cy="22613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13" sz="6200">
                <a:solidFill>
                  <a:srgbClr val="FFFFFF"/>
                </a:solidFill>
                <a:latin typeface="Poppins"/>
                <a:ea typeface="Poppins"/>
                <a:cs typeface="Poppins"/>
                <a:sym typeface="Poppins"/>
              </a:defRPr>
            </a:pPr>
            <a:r>
              <a:rPr spc="554" sz="5600"/>
              <a:t>Obesity / Metabolic Syndrome: Mediterranean vs Low-Carbohydrate vs</a:t>
            </a:r>
            <a:r>
              <a:t> </a:t>
            </a:r>
            <a:r>
              <a:rPr spc="584" sz="5900"/>
              <a:t>Intermittent Fasting</a:t>
            </a:r>
          </a:p>
        </p:txBody>
      </p:sp>
      <p:sp>
        <p:nvSpPr>
          <p:cNvPr id="100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10" name="Table 1"/>
          <p:cNvGraphicFramePr/>
          <p:nvPr/>
        </p:nvGraphicFramePr>
        <p:xfrm>
          <a:off x="1198813" y="3086099"/>
          <a:ext cx="15903074" cy="6524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24709"/>
                <a:gridCol w="3043572"/>
                <a:gridCol w="2889042"/>
                <a:gridCol w="2040246"/>
                <a:gridCol w="2989183"/>
                <a:gridCol w="2803618"/>
              </a:tblGrid>
              <a:tr h="1669124">
                <a:tc>
                  <a:txBody>
                    <a:bodyPr/>
                    <a:lstStyle/>
                    <a:p>
                      <a:pPr algn="ctr" defTabSz="457200">
                        <a:defRPr sz="1800"/>
                      </a:pPr>
                      <a:r>
                        <a:rPr b="1" sz="2400">
                          <a:latin typeface="Times Roman"/>
                          <a:ea typeface="Times Roman"/>
                          <a:cs typeface="Times Roman"/>
                          <a:sym typeface="Times Roman"/>
                        </a:rPr>
                        <a:t>Diet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Effectiveness for Weight Loss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Advantages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Contraindications / Cautions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Fit Patients</a:t>
                      </a:r>
                    </a:p>
                  </a:txBody>
                  <a:tcPr marL="12700" marR="12700" marT="12700" marB="12700" anchor="ctr" anchorCtr="0" horzOverflow="overflow"/>
                </a:tc>
              </a:tr>
              <a:tr h="1669124">
                <a:tc>
                  <a:txBody>
                    <a:bodyPr/>
                    <a:lstStyle/>
                    <a:p>
                      <a:pPr algn="ctr" defTabSz="457200">
                        <a:defRPr sz="1800"/>
                      </a:pPr>
                      <a:r>
                        <a:rPr b="1" sz="2400">
                          <a:latin typeface="Times Roman"/>
                          <a:ea typeface="Times Roman"/>
                          <a:cs typeface="Times Roman"/>
                          <a:sym typeface="Times Roman"/>
                        </a:rPr>
                        <a:t>Mediterranean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Long-term adherence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Slower weight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 absolute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Chronic weight management</a:t>
                      </a:r>
                    </a:p>
                  </a:txBody>
                  <a:tcPr marL="12700" marR="12700" marT="12700" marB="12700" anchor="ctr" anchorCtr="0" horzOverflow="overflow"/>
                </a:tc>
              </a:tr>
              <a:tr h="1669124">
                <a:tc>
                  <a:txBody>
                    <a:bodyPr/>
                    <a:lstStyle/>
                    <a:p>
                      <a:pPr algn="ctr" defTabSz="457200">
                        <a:defRPr sz="1800"/>
                      </a:pPr>
                      <a:r>
                        <a:rPr b="1" sz="2400">
                          <a:latin typeface="Times Roman"/>
                          <a:ea typeface="Times Roman"/>
                          <a:cs typeface="Times Roman"/>
                          <a:sym typeface="Times Roman"/>
                        </a:rPr>
                        <a:t>Low-Carbohydrate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Strong short-term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TG and glucose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Adherence drop-off</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Eating disorder history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syndrome</a:t>
                      </a:r>
                    </a:p>
                  </a:txBody>
                  <a:tcPr marL="12700" marR="12700" marT="12700" marB="12700" anchor="ctr" anchorCtr="0" horzOverflow="overflow"/>
                </a:tc>
              </a:tr>
              <a:tr h="1669124">
                <a:tc>
                  <a:txBody>
                    <a:bodyPr/>
                    <a:lstStyle/>
                    <a:p>
                      <a:pPr algn="ctr" defTabSz="457200">
                        <a:defRPr sz="1800"/>
                      </a:pPr>
                      <a:r>
                        <a:rPr b="1" sz="2400">
                          <a:latin typeface="Times Roman"/>
                          <a:ea typeface="Times Roman"/>
                          <a:cs typeface="Times Roman"/>
                          <a:sym typeface="Times Roman"/>
                        </a:rPr>
                        <a:t>Intermittent Fasting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Simplifies intake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Not behavior-neutral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Pregnancy, ED history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Structured lifestyle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15" name="Freeform 4"/>
          <p:cNvGrpSpPr/>
          <p:nvPr/>
        </p:nvGrpSpPr>
        <p:grpSpPr>
          <a:xfrm>
            <a:off x="-20324" y="-31375"/>
            <a:ext cx="18420221" cy="2984345"/>
            <a:chOff x="0" y="-1"/>
            <a:chExt cx="18420219" cy="2984343"/>
          </a:xfrm>
        </p:grpSpPr>
        <p:sp>
          <p:nvSpPr>
            <p:cNvPr id="1013" name="Rectangle"/>
            <p:cNvSpPr/>
            <p:nvPr/>
          </p:nvSpPr>
          <p:spPr>
            <a:xfrm>
              <a:off x="-1" y="-2"/>
              <a:ext cx="18420221" cy="298434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14" name="Text"/>
            <p:cNvSpPr txBox="1"/>
            <p:nvPr/>
          </p:nvSpPr>
          <p:spPr>
            <a:xfrm>
              <a:off x="-1" y="0"/>
              <a:ext cx="18420221" cy="1171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16" name="TextBox 6"/>
          <p:cNvSpPr txBox="1"/>
          <p:nvPr/>
        </p:nvSpPr>
        <p:spPr>
          <a:xfrm>
            <a:off x="638843" y="337426"/>
            <a:ext cx="17609887" cy="2246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13" sz="6200">
                <a:solidFill>
                  <a:srgbClr val="FFFFFF"/>
                </a:solidFill>
                <a:latin typeface="Poppins"/>
                <a:ea typeface="Poppins"/>
                <a:cs typeface="Poppins"/>
                <a:sym typeface="Poppins"/>
              </a:defRPr>
            </a:pPr>
            <a:r>
              <a:rPr spc="564" sz="5700"/>
              <a:t>Autoimmune / Inflammatory Conditions: Mediterranean vs Elimination vs </a:t>
            </a:r>
            <a:r>
              <a:rPr spc="554" sz="5600"/>
              <a:t>Paleo-Style</a:t>
            </a:r>
          </a:p>
        </p:txBody>
      </p:sp>
      <p:sp>
        <p:nvSpPr>
          <p:cNvPr id="10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18" name="Table 1"/>
          <p:cNvGraphicFramePr/>
          <p:nvPr/>
        </p:nvGraphicFramePr>
        <p:xfrm>
          <a:off x="1066800" y="3136899"/>
          <a:ext cx="16408996" cy="648394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13288"/>
                <a:gridCol w="3108515"/>
                <a:gridCol w="2892939"/>
                <a:gridCol w="2249183"/>
                <a:gridCol w="2920010"/>
                <a:gridCol w="2712358"/>
              </a:tblGrid>
              <a:tr h="1658615">
                <a:tc>
                  <a:txBody>
                    <a:bodyPr/>
                    <a:lstStyle/>
                    <a:p>
                      <a:pPr algn="ctr" defTabSz="457200">
                        <a:defRPr sz="1800"/>
                      </a:pPr>
                      <a:r>
                        <a:rPr b="1" sz="2400">
                          <a:latin typeface="Times Roman"/>
                          <a:ea typeface="Times Roman"/>
                          <a:cs typeface="Times Roman"/>
                          <a:sym typeface="Times Roman"/>
                        </a:rPr>
                        <a:t>Diet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Effectiveness for Inflammation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Advantages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Contraindications / Cautions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Fit Patients</a:t>
                      </a:r>
                    </a:p>
                  </a:txBody>
                  <a:tcPr marL="12700" marR="12700" marT="12700" marB="12700" anchor="ctr" anchorCtr="0" horzOverflow="overflow"/>
                </a:tc>
              </a:tr>
              <a:tr h="1658615">
                <a:tc>
                  <a:txBody>
                    <a:bodyPr/>
                    <a:lstStyle/>
                    <a:p>
                      <a:pPr algn="ctr" defTabSz="457200">
                        <a:defRPr sz="1800"/>
                      </a:pPr>
                      <a:r>
                        <a:rPr b="1" sz="2400">
                          <a:latin typeface="Times Roman"/>
                          <a:ea typeface="Times Roman"/>
                          <a:cs typeface="Times Roman"/>
                          <a:sym typeface="Times Roman"/>
                        </a:rPr>
                        <a:t>Mediterranean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Strong anti-inflammatory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dense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Requires cooking skills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 absolute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Long-term autoimmune care</a:t>
                      </a:r>
                    </a:p>
                  </a:txBody>
                  <a:tcPr marL="12700" marR="12700" marT="12700" marB="12700" anchor="ctr" anchorCtr="0" horzOverflow="overflow"/>
                </a:tc>
              </a:tr>
              <a:tr h="1658615">
                <a:tc>
                  <a:txBody>
                    <a:bodyPr/>
                    <a:lstStyle/>
                    <a:p>
                      <a:pPr algn="ctr" defTabSz="457200">
                        <a:defRPr sz="1800"/>
                      </a:pPr>
                      <a:r>
                        <a:rPr b="1" sz="2400">
                          <a:latin typeface="Times Roman"/>
                          <a:ea typeface="Times Roman"/>
                          <a:cs typeface="Times Roman"/>
                          <a:sym typeface="Times Roman"/>
                        </a:rPr>
                        <a:t>Elimination (short-term)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Variable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Identifies triggers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deficiency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Long-term 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Flare identification</a:t>
                      </a:r>
                    </a:p>
                  </a:txBody>
                  <a:tcPr marL="12700" marR="12700" marT="12700" marB="12700" anchor="ctr" anchorCtr="0" horzOverflow="overflow"/>
                </a:tc>
              </a:tr>
              <a:tr h="1658615">
                <a:tc>
                  <a:txBody>
                    <a:bodyPr/>
                    <a:lstStyle/>
                    <a:p>
                      <a:pPr algn="ctr" defTabSz="457200">
                        <a:defRPr sz="1800"/>
                      </a:pPr>
                      <a:r>
                        <a:rPr b="1" sz="2400">
                          <a:latin typeface="Times Roman"/>
                          <a:ea typeface="Times Roman"/>
                          <a:cs typeface="Times Roman"/>
                          <a:sym typeface="Times Roman"/>
                        </a:rPr>
                        <a:t>Paleo-Style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Limited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Reduces ultra-processed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Calcium/fiber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CKD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Short-term experimentation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23" name="Freeform 4"/>
          <p:cNvGrpSpPr/>
          <p:nvPr/>
        </p:nvGrpSpPr>
        <p:grpSpPr>
          <a:xfrm>
            <a:off x="-20324" y="-31375"/>
            <a:ext cx="18420221" cy="2984345"/>
            <a:chOff x="0" y="-1"/>
            <a:chExt cx="18420219" cy="2984343"/>
          </a:xfrm>
        </p:grpSpPr>
        <p:sp>
          <p:nvSpPr>
            <p:cNvPr id="1021" name="Rectangle"/>
            <p:cNvSpPr/>
            <p:nvPr/>
          </p:nvSpPr>
          <p:spPr>
            <a:xfrm>
              <a:off x="-1" y="-2"/>
              <a:ext cx="18420221" cy="298434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22" name="Text"/>
            <p:cNvSpPr txBox="1"/>
            <p:nvPr/>
          </p:nvSpPr>
          <p:spPr>
            <a:xfrm>
              <a:off x="-1" y="0"/>
              <a:ext cx="18420221" cy="11717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24" name="TextBox 6"/>
          <p:cNvSpPr txBox="1"/>
          <p:nvPr/>
        </p:nvSpPr>
        <p:spPr>
          <a:xfrm>
            <a:off x="1173748" y="180884"/>
            <a:ext cx="16981336"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Summary Table - Effectiveness and Contraindications of Various Diets</a:t>
            </a:r>
          </a:p>
        </p:txBody>
      </p:sp>
      <p:sp>
        <p:nvSpPr>
          <p:cNvPr id="102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26" name="Table 1"/>
          <p:cNvGraphicFramePr/>
          <p:nvPr/>
        </p:nvGraphicFramePr>
        <p:xfrm>
          <a:off x="270913" y="2901776"/>
          <a:ext cx="17850447" cy="678703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21771"/>
                <a:gridCol w="3671198"/>
                <a:gridCol w="2404847"/>
                <a:gridCol w="3317439"/>
                <a:gridCol w="2994566"/>
                <a:gridCol w="2827922"/>
              </a:tblGrid>
              <a:tr h="349859">
                <a:tc>
                  <a:txBody>
                    <a:bodyPr/>
                    <a:lstStyle/>
                    <a:p>
                      <a:pPr algn="ctr" defTabSz="457200">
                        <a:defRPr sz="1800"/>
                      </a:pPr>
                      <a:r>
                        <a:rPr b="1" sz="1600">
                          <a:latin typeface="Times Roman"/>
                          <a:ea typeface="Times Roman"/>
                          <a:cs typeface="Times Roman"/>
                          <a:sym typeface="Times Roman"/>
                        </a:rPr>
                        <a:t>Diet Pattern</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Primary Therapeutic Uses (Effectiveness)</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Evidence Strength (General)</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Potential Benefits</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Contraindications / Cautions</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Clinical Notes</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Mediterranean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CVD prevention, type 2 diabetes, metabolic syndrome, inflammation</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Strong (RCTs, meta-analyses)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Improves lipid profile, glycemic control, reduces ASCVD risk</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Few absolute contraindications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Adaptable across cultures; portion awareness needed</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DASH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Hypertension, CVD risk reduction</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Strong (RCTs)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Lowers BP, improves lipid markers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Caution in CKD if potassium is high</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Gradual sodium reduction improves adherence</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Low-Carbohydrate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Type 2 diabetes, metabolic syndrome, weight loss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Moderate–Strong</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Improves glycemia, TG reduction</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Pregnancy, eating disorders, advanced CKD</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Carb quality more important than elimination</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Ketogenic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Refractory epilepsy; short-term glycemic control</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Strong (epilepsy), Moderate (metabolic)</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Rapid glucose lowering</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Pregnancy, liver disease, pancreatitis, eating disorder hx</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Requires close monitoring; micronutrient risk</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Plant-Based / Vegetarian</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CVD prevention, diabetes, weight management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Strong</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Improves insulin sensitivity, lowers LDL</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Risk of B12, iron, zinc deficiency</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Ensure protein quality and micronutrient adequacy</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Vegan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Ethical, metabolic health</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Moderate</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LDL reduction, improved insulin sensitivity</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Pregnancy, older adults without supplementation</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B12 supplementation mandatory</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Low-FODMAP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IBS symptom management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Strong (short-term)</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Reduces bloating, pain</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Not for long-term use</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Must reintroduce foods to prevent deficiencies</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Gluten-Free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Celiac disease, NCGS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Strong (celiac), Limited (general population)</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Symptom relief in celiac</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Unnecessary restriction in non-celiac</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Risk of low fiber and micronutrients</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Paleo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Weight loss, glycemic control</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Limited–Moderate</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Reduces ultra-processed foods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CKD risk, calcium inadequacy</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Not evidence-based for long-term disease prevention</a:t>
                      </a:r>
                    </a:p>
                  </a:txBody>
                  <a:tcPr marL="12700" marR="12700" marT="12700" marB="12700" anchor="ctr" anchorCtr="0" horzOverflow="overflow"/>
                </a:tc>
              </a:tr>
              <a:tr h="542282">
                <a:tc>
                  <a:txBody>
                    <a:bodyPr/>
                    <a:lstStyle/>
                    <a:p>
                      <a:pPr algn="l" defTabSz="457200">
                        <a:defRPr sz="1800"/>
                      </a:pPr>
                      <a:r>
                        <a:rPr b="1" sz="1400">
                          <a:latin typeface="Times Roman"/>
                          <a:ea typeface="Times Roman"/>
                          <a:cs typeface="Times Roman"/>
                          <a:sym typeface="Times Roman"/>
                        </a:rPr>
                        <a:t>Intermittent Fasting (Time-Restricted Eating)</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Weight loss, insulin sensitivity</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Moderate</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Improves metabolic flexibility</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Pregnancy, eating disorders, adrenal dysregulation</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Meal timing should align with lifestyle</a:t>
                      </a:r>
                    </a:p>
                  </a:txBody>
                  <a:tcPr marL="12700" marR="12700" marT="12700" marB="12700" anchor="ctr" anchorCtr="0" horzOverflow="overflow"/>
                </a:tc>
              </a:tr>
              <a:tr h="349859">
                <a:tc>
                  <a:txBody>
                    <a:bodyPr/>
                    <a:lstStyle/>
                    <a:p>
                      <a:pPr algn="l" defTabSz="457200">
                        <a:defRPr sz="1800"/>
                      </a:pPr>
                      <a:r>
                        <a:rPr b="1" sz="1400">
                          <a:latin typeface="Times Roman"/>
                          <a:ea typeface="Times Roman"/>
                          <a:cs typeface="Times Roman"/>
                          <a:sym typeface="Times Roman"/>
                        </a:rPr>
                        <a:t>Low-Fat Diet</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Hyperlipidemia, weight loss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Moderate</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Reduces total energy intake</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Can worsen glycemia if carb quality poor</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Fat quality matters more than quantity</a:t>
                      </a:r>
                    </a:p>
                  </a:txBody>
                  <a:tcPr marL="12700" marR="12700" marT="12700" marB="12700" anchor="ctr" anchorCtr="0" horzOverflow="overflow"/>
                </a:tc>
              </a:tr>
              <a:tr h="349859">
                <a:tc>
                  <a:txBody>
                    <a:bodyPr/>
                    <a:lstStyle/>
                    <a:p>
                      <a:pPr algn="l" defTabSz="457200">
                        <a:defRPr sz="1800"/>
                      </a:pPr>
                      <a:r>
                        <a:rPr b="1" sz="1400">
                          <a:latin typeface="Times Roman"/>
                          <a:ea typeface="Times Roman"/>
                          <a:cs typeface="Times Roman"/>
                          <a:sym typeface="Times Roman"/>
                        </a:rPr>
                        <a:t>Elimination Diets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Food sensitivities, autoimmune flares (short-term)</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Limited–Moderate</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Identifies triggers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Risk of nutrient deficiencies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Use only with reintroduction plan</a:t>
                      </a:r>
                    </a:p>
                  </a:txBody>
                  <a:tcPr marL="12700" marR="12700" marT="12700" marB="12700" anchor="ctr" anchorCtr="0" horzOverflow="overflow"/>
                </a:tc>
              </a:tr>
              <a:tr h="349859">
                <a:tc>
                  <a:txBody>
                    <a:bodyPr/>
                    <a:lstStyle/>
                    <a:p>
                      <a:pPr algn="l" defTabSz="457200">
                        <a:defRPr sz="1800"/>
                      </a:pPr>
                      <a:r>
                        <a:rPr b="1" sz="1400">
                          <a:latin typeface="Times Roman"/>
                          <a:ea typeface="Times Roman"/>
                          <a:cs typeface="Times Roman"/>
                          <a:sym typeface="Times Roman"/>
                        </a:rPr>
                        <a:t>Elemental / Very Low-Calorie Diets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Severe GI disease, pre-op</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Strong (medical use)</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GI rest, rapid weight loss</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Long-term use contraindicated</a:t>
                      </a:r>
                    </a:p>
                  </a:txBody>
                  <a:tcPr marL="12700" marR="12700" marT="12700" marB="12700" anchor="ctr" anchorCtr="0" horzOverflow="overflow"/>
                </a:tc>
                <a:tc>
                  <a:txBody>
                    <a:bodyPr/>
                    <a:lstStyle/>
                    <a:p>
                      <a:pPr algn="l" defTabSz="457200">
                        <a:defRPr sz="1800"/>
                      </a:pPr>
                      <a:r>
                        <a:rPr sz="1400">
                          <a:latin typeface="Times Roman"/>
                          <a:ea typeface="Times Roman"/>
                          <a:cs typeface="Times Roman"/>
                          <a:sym typeface="Times Roman"/>
                        </a:rPr>
                        <a:t>Medical supervision required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31" name="Freeform 4"/>
          <p:cNvGrpSpPr/>
          <p:nvPr/>
        </p:nvGrpSpPr>
        <p:grpSpPr>
          <a:xfrm>
            <a:off x="-528008" y="-5"/>
            <a:ext cx="19048339" cy="3086110"/>
            <a:chOff x="0" y="-1"/>
            <a:chExt cx="19048338" cy="3086108"/>
          </a:xfrm>
        </p:grpSpPr>
        <p:sp>
          <p:nvSpPr>
            <p:cNvPr id="1029"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30"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32" name="TextBox 6"/>
          <p:cNvSpPr txBox="1"/>
          <p:nvPr/>
        </p:nvSpPr>
        <p:spPr>
          <a:xfrm>
            <a:off x="894347" y="-258215"/>
            <a:ext cx="17367796" cy="34082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84" sz="5900">
                <a:solidFill>
                  <a:srgbClr val="0433FF"/>
                </a:solidFill>
                <a:latin typeface="Poppins"/>
                <a:ea typeface="Poppins"/>
                <a:cs typeface="Poppins"/>
                <a:sym typeface="Poppins"/>
              </a:defRPr>
            </a:lvl1pPr>
          </a:lstStyle>
          <a:p>
            <a:pPr/>
            <a:r>
              <a:t>Interactions Between Drugs and Foods, Alcohol, Vitamins, Minerals, Herbs, Phytochemicals, and Zoochemicals</a:t>
            </a:r>
          </a:p>
        </p:txBody>
      </p:sp>
      <p:sp>
        <p:nvSpPr>
          <p:cNvPr id="10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34" name="Why Lifestyle Factors Matter…"/>
          <p:cNvSpPr txBox="1"/>
          <p:nvPr/>
        </p:nvSpPr>
        <p:spPr>
          <a:xfrm>
            <a:off x="1066094" y="4048819"/>
            <a:ext cx="16155812" cy="407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sz="3200">
                <a:latin typeface="Times Roman"/>
                <a:ea typeface="Times Roman"/>
                <a:cs typeface="Times Roman"/>
                <a:sym typeface="Times Roman"/>
              </a:defRPr>
            </a:pPr>
            <a:r>
              <a:rPr b="1"/>
              <a:t>Timing matters</a:t>
            </a:r>
            <a:r>
              <a:t>: Many interactions are mitigated by separating food/supplement and medication intake.</a:t>
            </a:r>
          </a:p>
          <a:p>
            <a:pPr marL="320842" indent="-320842" defTabSz="457200">
              <a:spcBef>
                <a:spcPts val="1200"/>
              </a:spcBef>
              <a:buSzPct val="100000"/>
              <a:buChar char="•"/>
              <a:defRPr sz="3200">
                <a:latin typeface="Times Roman"/>
                <a:ea typeface="Times Roman"/>
                <a:cs typeface="Times Roman"/>
                <a:sym typeface="Times Roman"/>
              </a:defRPr>
            </a:pPr>
            <a:r>
              <a:rPr b="1"/>
              <a:t>Consistency &gt; elimination</a:t>
            </a:r>
            <a:r>
              <a:t> for nutrients like vitamin K.</a:t>
            </a:r>
          </a:p>
          <a:p>
            <a:pPr marL="320842" indent="-320842" defTabSz="457200">
              <a:spcBef>
                <a:spcPts val="1200"/>
              </a:spcBef>
              <a:buSzPct val="100000"/>
              <a:buChar char="•"/>
              <a:defRPr b="1" sz="3200">
                <a:latin typeface="Times Roman"/>
                <a:ea typeface="Times Roman"/>
                <a:cs typeface="Times Roman"/>
                <a:sym typeface="Times Roman"/>
              </a:defRPr>
            </a:pPr>
            <a:r>
              <a:t>Herbs and “natural” products can be pharmacologically active</a:t>
            </a:r>
            <a:r>
              <a:rPr b="0"/>
              <a:t> and are common causes of adverse interactions.</a:t>
            </a:r>
            <a:endParaRPr b="0"/>
          </a:p>
          <a:p>
            <a:pPr marL="320842" indent="-320842" defTabSz="457200">
              <a:spcBef>
                <a:spcPts val="1200"/>
              </a:spcBef>
              <a:buSzPct val="100000"/>
              <a:buChar char="•"/>
              <a:defRPr sz="3200">
                <a:latin typeface="Times Roman"/>
                <a:ea typeface="Times Roman"/>
                <a:cs typeface="Times Roman"/>
                <a:sym typeface="Times Roman"/>
              </a:defRPr>
            </a:pPr>
            <a:r>
              <a:rPr b="1"/>
              <a:t>Alcohol is a major modifier</a:t>
            </a:r>
            <a:r>
              <a:t> of drug metabolism and toxicity.</a:t>
            </a:r>
          </a:p>
          <a:p>
            <a:pPr marL="320842" indent="-320842" defTabSz="457200">
              <a:spcBef>
                <a:spcPts val="1200"/>
              </a:spcBef>
              <a:buSzPct val="100000"/>
              <a:buChar char="•"/>
              <a:defRPr sz="3200">
                <a:latin typeface="Times Roman"/>
                <a:ea typeface="Times Roman"/>
                <a:cs typeface="Times Roman"/>
                <a:sym typeface="Times Roman"/>
              </a:defRPr>
            </a:pPr>
            <a:r>
              <a:t>Always screen supplements, fortified foods, and functional ingredients during intake.</a:t>
            </a:r>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39" name="Freeform 4"/>
          <p:cNvGrpSpPr/>
          <p:nvPr/>
        </p:nvGrpSpPr>
        <p:grpSpPr>
          <a:xfrm>
            <a:off x="-147008" y="-152405"/>
            <a:ext cx="19708739" cy="3086110"/>
            <a:chOff x="380999" y="-152401"/>
            <a:chExt cx="19708738" cy="3086108"/>
          </a:xfrm>
        </p:grpSpPr>
        <p:sp>
          <p:nvSpPr>
            <p:cNvPr id="1037"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38"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40" name="TextBox 6"/>
          <p:cNvSpPr txBox="1"/>
          <p:nvPr/>
        </p:nvSpPr>
        <p:spPr>
          <a:xfrm>
            <a:off x="843545" y="820302"/>
            <a:ext cx="17367797"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Drug–Food Interactions</a:t>
            </a:r>
          </a:p>
        </p:txBody>
      </p:sp>
      <p:sp>
        <p:nvSpPr>
          <p:cNvPr id="10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42" name="Table 1"/>
          <p:cNvGraphicFramePr/>
          <p:nvPr/>
        </p:nvGraphicFramePr>
        <p:xfrm>
          <a:off x="1435100" y="3079749"/>
          <a:ext cx="15770127" cy="66063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113164"/>
                <a:gridCol w="4458723"/>
                <a:gridCol w="2924593"/>
                <a:gridCol w="4260944"/>
              </a:tblGrid>
              <a:tr h="724628">
                <a:tc>
                  <a:txBody>
                    <a:bodyPr/>
                    <a:lstStyle/>
                    <a:p>
                      <a:pPr algn="ctr" defTabSz="457200">
                        <a:defRPr sz="1800"/>
                      </a:pPr>
                      <a:r>
                        <a:rPr b="1" sz="2400">
                          <a:latin typeface="Times Roman"/>
                          <a:ea typeface="Times Roman"/>
                          <a:cs typeface="Times Roman"/>
                          <a:sym typeface="Times Roman"/>
                        </a:rPr>
                        <a:t>Drug Class / Example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Food Interaction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 / Risk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Guidance</a:t>
                      </a:r>
                    </a:p>
                  </a:txBody>
                  <a:tcPr marL="12700" marR="12700" marT="12700" marB="12700" anchor="ctr" anchorCtr="0" horzOverflow="overflow"/>
                </a:tc>
              </a:tr>
              <a:tr h="1144402">
                <a:tc>
                  <a:txBody>
                    <a:bodyPr/>
                    <a:lstStyle/>
                    <a:p>
                      <a:pPr algn="ctr" defTabSz="457200">
                        <a:defRPr sz="1800"/>
                      </a:pPr>
                      <a:r>
                        <a:rPr sz="2400">
                          <a:latin typeface="Times Roman"/>
                          <a:ea typeface="Times Roman"/>
                          <a:cs typeface="Times Roman"/>
                          <a:sym typeface="Times Roman"/>
                        </a:rPr>
                        <a:t>Statins (simvastatin, atorvastatin)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Grapefruit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drug levels → myopathy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grapefruit; choose alternative fruit</a:t>
                      </a:r>
                    </a:p>
                  </a:txBody>
                  <a:tcPr marL="12700" marR="12700" marT="12700" marB="12700" anchor="ctr" anchorCtr="0" horzOverflow="overflow"/>
                </a:tc>
              </a:tr>
              <a:tr h="1123173">
                <a:tc>
                  <a:txBody>
                    <a:bodyPr/>
                    <a:lstStyle/>
                    <a:p>
                      <a:pPr algn="ctr" defTabSz="457200">
                        <a:defRPr sz="1800"/>
                      </a:pPr>
                      <a:r>
                        <a:rPr sz="2400">
                          <a:latin typeface="Times Roman"/>
                          <a:ea typeface="Times Roman"/>
                          <a:cs typeface="Times Roman"/>
                          <a:sym typeface="Times Roman"/>
                        </a:rPr>
                        <a:t>MAOIs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Tyramine-rich foods (aged cheese, cured meats)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Hypertensive crisis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Strict avoidance</a:t>
                      </a:r>
                    </a:p>
                  </a:txBody>
                  <a:tcPr marL="12700" marR="12700" marT="12700" marB="12700" anchor="ctr" anchorCtr="0" horzOverflow="overflow"/>
                </a:tc>
              </a:tr>
              <a:tr h="1123173">
                <a:tc>
                  <a:txBody>
                    <a:bodyPr/>
                    <a:lstStyle/>
                    <a:p>
                      <a:pPr algn="ctr" defTabSz="457200">
                        <a:defRPr sz="1800"/>
                      </a:pPr>
                      <a:r>
                        <a:rPr sz="2400">
                          <a:latin typeface="Times Roman"/>
                          <a:ea typeface="Times Roman"/>
                          <a:cs typeface="Times Roman"/>
                          <a:sym typeface="Times Roman"/>
                        </a:rPr>
                        <a:t>Levothyroxine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High-fiber foods, soy, coffee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Take on empty stomach; separate by ≥4 hours</a:t>
                      </a:r>
                    </a:p>
                  </a:txBody>
                  <a:tcPr marL="12700" marR="12700" marT="12700" marB="12700" anchor="ctr" anchorCtr="0" horzOverflow="overflow"/>
                </a:tc>
              </a:tr>
              <a:tr h="724628">
                <a:tc>
                  <a:txBody>
                    <a:bodyPr/>
                    <a:lstStyle/>
                    <a:p>
                      <a:pPr algn="ctr" defTabSz="457200">
                        <a:defRPr sz="1800"/>
                      </a:pPr>
                      <a:r>
                        <a:rPr sz="2400">
                          <a:latin typeface="Times Roman"/>
                          <a:ea typeface="Times Roman"/>
                          <a:cs typeface="Times Roman"/>
                          <a:sym typeface="Times Roman"/>
                        </a:rPr>
                        <a:t>Warfarin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K–rich foods (leafy greens)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anticoagulant effect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Maintain consistent vitamin K intake</a:t>
                      </a:r>
                    </a:p>
                  </a:txBody>
                  <a:tcPr marL="12700" marR="12700" marT="12700" marB="12700" anchor="ctr" anchorCtr="0" horzOverflow="overflow"/>
                </a:tc>
              </a:tr>
              <a:tr h="1123173">
                <a:tc>
                  <a:txBody>
                    <a:bodyPr/>
                    <a:lstStyle/>
                    <a:p>
                      <a:pPr algn="ctr" defTabSz="457200">
                        <a:defRPr sz="1800"/>
                      </a:pPr>
                      <a:r>
                        <a:rPr sz="2400">
                          <a:latin typeface="Times Roman"/>
                          <a:ea typeface="Times Roman"/>
                          <a:cs typeface="Times Roman"/>
                          <a:sym typeface="Times Roman"/>
                        </a:rPr>
                        <a:t>Antibiotics (tetracyclines, fluoroquinolones)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Dairy, calcium-rich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by 2–6 hours</a:t>
                      </a:r>
                    </a:p>
                  </a:txBody>
                  <a:tcPr marL="12700" marR="12700" marT="12700" marB="12700" anchor="ctr" anchorCtr="0" horzOverflow="overflow"/>
                </a:tc>
              </a:tr>
              <a:tr h="724628">
                <a:tc>
                  <a:txBody>
                    <a:bodyPr/>
                    <a:lstStyle/>
                    <a:p>
                      <a:pPr algn="ctr" defTabSz="457200">
                        <a:defRPr sz="1800"/>
                      </a:pPr>
                      <a:r>
                        <a:rPr sz="2400">
                          <a:latin typeface="Times Roman"/>
                          <a:ea typeface="Times Roman"/>
                          <a:cs typeface="Times Roman"/>
                          <a:sym typeface="Times Roman"/>
                        </a:rPr>
                        <a:t>ACE inhibitors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High-potassium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Hyperkalemia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potassium intake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7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72" name="TextBox 6"/>
          <p:cNvSpPr txBox="1"/>
          <p:nvPr/>
        </p:nvSpPr>
        <p:spPr>
          <a:xfrm>
            <a:off x="1151717" y="405072"/>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Pattern Recognition (More Important Than Single Values)</a:t>
            </a:r>
          </a:p>
        </p:txBody>
      </p:sp>
      <p:sp>
        <p:nvSpPr>
          <p:cNvPr id="17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74" name="Functional interpretation emphasizes:…"/>
          <p:cNvSpPr txBox="1"/>
          <p:nvPr/>
        </p:nvSpPr>
        <p:spPr>
          <a:xfrm>
            <a:off x="1410124" y="4079476"/>
            <a:ext cx="7912244" cy="3126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Functional interpretation emphasizes: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Ratios (TG:HDL, AST:ALT)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Trends over time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Symptom correlation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Life-stage and stress context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Dietary intake and supplement use</a:t>
            </a:r>
          </a:p>
        </p:txBody>
      </p:sp>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47" name="Freeform 4"/>
          <p:cNvGrpSpPr/>
          <p:nvPr/>
        </p:nvGrpSpPr>
        <p:grpSpPr>
          <a:xfrm>
            <a:off x="-147008" y="-152405"/>
            <a:ext cx="19708739" cy="3086110"/>
            <a:chOff x="380999" y="-152401"/>
            <a:chExt cx="19708738" cy="3086108"/>
          </a:xfrm>
        </p:grpSpPr>
        <p:sp>
          <p:nvSpPr>
            <p:cNvPr id="1045"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46"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48" name="TextBox 6"/>
          <p:cNvSpPr txBox="1"/>
          <p:nvPr/>
        </p:nvSpPr>
        <p:spPr>
          <a:xfrm>
            <a:off x="843545" y="820302"/>
            <a:ext cx="17367797"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Drug–Alcohol Interactions</a:t>
            </a:r>
          </a:p>
        </p:txBody>
      </p:sp>
      <p:sp>
        <p:nvSpPr>
          <p:cNvPr id="10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50" name="Table 1"/>
          <p:cNvGraphicFramePr/>
          <p:nvPr/>
        </p:nvGraphicFramePr>
        <p:xfrm>
          <a:off x="1519439" y="3213099"/>
          <a:ext cx="15261822" cy="63850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06806"/>
                <a:gridCol w="3661550"/>
                <a:gridCol w="4634471"/>
                <a:gridCol w="3946294"/>
              </a:tblGrid>
              <a:tr h="1224795">
                <a:tc>
                  <a:txBody>
                    <a:bodyPr/>
                    <a:lstStyle/>
                    <a:p>
                      <a:pPr algn="ctr" defTabSz="457200">
                        <a:defRPr sz="1800"/>
                      </a:pPr>
                      <a:r>
                        <a:rPr b="1" sz="2400">
                          <a:latin typeface="Times Roman"/>
                          <a:ea typeface="Times Roman"/>
                          <a:cs typeface="Times Roman"/>
                          <a:sym typeface="Times Roman"/>
                        </a:rPr>
                        <a:t>Drug Class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Alcohol Interaction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 / Risk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Guidance</a:t>
                      </a:r>
                    </a:p>
                  </a:txBody>
                  <a:tcPr marL="12700" marR="12700" marT="12700" marB="12700" anchor="ctr" anchorCtr="0" horzOverflow="overflow"/>
                </a:tc>
              </a:tr>
              <a:tr h="1224795">
                <a:tc>
                  <a:txBody>
                    <a:bodyPr/>
                    <a:lstStyle/>
                    <a:p>
                      <a:pPr algn="ctr" defTabSz="457200">
                        <a:defRPr sz="1800"/>
                      </a:pPr>
                      <a:r>
                        <a:rPr sz="2400">
                          <a:latin typeface="Times Roman"/>
                          <a:ea typeface="Times Roman"/>
                          <a:cs typeface="Times Roman"/>
                          <a:sym typeface="Times Roman"/>
                        </a:rPr>
                        <a:t>Acetaminophen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Chronic alcohol 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Hepatotoxicity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Limit or avoid alcohol</a:t>
                      </a:r>
                    </a:p>
                  </a:txBody>
                  <a:tcPr marL="12700" marR="12700" marT="12700" marB="12700" anchor="ctr" anchorCtr="0" horzOverflow="overflow"/>
                </a:tc>
              </a:tr>
              <a:tr h="790190">
                <a:tc>
                  <a:txBody>
                    <a:bodyPr/>
                    <a:lstStyle/>
                    <a:p>
                      <a:pPr algn="ctr" defTabSz="457200">
                        <a:defRPr sz="1800"/>
                      </a:pPr>
                      <a:r>
                        <a:rPr sz="2400">
                          <a:latin typeface="Times Roman"/>
                          <a:ea typeface="Times Roman"/>
                          <a:cs typeface="Times Roman"/>
                          <a:sym typeface="Times Roman"/>
                        </a:rPr>
                        <a:t>Metformin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Excess alcohol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Lactic acidosis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binge drinking</a:t>
                      </a:r>
                    </a:p>
                  </a:txBody>
                  <a:tcPr marL="12700" marR="12700" marT="12700" marB="12700" anchor="ctr" anchorCtr="0" horzOverflow="overflow"/>
                </a:tc>
              </a:tr>
              <a:tr h="1224795">
                <a:tc>
                  <a:txBody>
                    <a:bodyPr/>
                    <a:lstStyle/>
                    <a:p>
                      <a:pPr algn="ctr" defTabSz="457200">
                        <a:defRPr sz="1800"/>
                      </a:pPr>
                      <a:r>
                        <a:rPr sz="2400">
                          <a:latin typeface="Times Roman"/>
                          <a:ea typeface="Times Roman"/>
                          <a:cs typeface="Times Roman"/>
                          <a:sym typeface="Times Roman"/>
                        </a:rPr>
                        <a:t>Benzodiazepines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Alcohol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CNS depression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Contraindicated</a:t>
                      </a:r>
                    </a:p>
                  </a:txBody>
                  <a:tcPr marL="12700" marR="12700" marT="12700" marB="12700" anchor="ctr" anchorCtr="0" horzOverflow="overflow"/>
                </a:tc>
              </a:tr>
              <a:tr h="790190">
                <a:tc>
                  <a:txBody>
                    <a:bodyPr/>
                    <a:lstStyle/>
                    <a:p>
                      <a:pPr algn="ctr" defTabSz="457200">
                        <a:defRPr sz="1800"/>
                      </a:pPr>
                      <a:r>
                        <a:rPr sz="2400">
                          <a:latin typeface="Times Roman"/>
                          <a:ea typeface="Times Roman"/>
                          <a:cs typeface="Times Roman"/>
                          <a:sym typeface="Times Roman"/>
                        </a:rPr>
                        <a:t>NSAIDs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Alcohol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bleeding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Minimize alcohol</a:t>
                      </a:r>
                    </a:p>
                  </a:txBody>
                  <a:tcPr marL="12700" marR="12700" marT="12700" marB="12700" anchor="ctr" anchorCtr="0" horzOverflow="overflow"/>
                </a:tc>
              </a:tr>
              <a:tr h="1224795">
                <a:tc>
                  <a:txBody>
                    <a:bodyPr/>
                    <a:lstStyle/>
                    <a:p>
                      <a:pPr algn="ctr" defTabSz="457200">
                        <a:defRPr sz="1800"/>
                      </a:pPr>
                      <a:r>
                        <a:rPr sz="2400">
                          <a:latin typeface="Times Roman"/>
                          <a:ea typeface="Times Roman"/>
                          <a:cs typeface="Times Roman"/>
                          <a:sym typeface="Times Roman"/>
                        </a:rPr>
                        <a:t>Antidepressants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Alcohol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Sedation, reduced efficacy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or limit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55" name="Freeform 4"/>
          <p:cNvGrpSpPr/>
          <p:nvPr/>
        </p:nvGrpSpPr>
        <p:grpSpPr>
          <a:xfrm>
            <a:off x="-147008" y="-152405"/>
            <a:ext cx="19708739" cy="3086110"/>
            <a:chOff x="380999" y="-152401"/>
            <a:chExt cx="19708738" cy="3086108"/>
          </a:xfrm>
        </p:grpSpPr>
        <p:sp>
          <p:nvSpPr>
            <p:cNvPr id="1053"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54"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56" name="TextBox 6"/>
          <p:cNvSpPr txBox="1"/>
          <p:nvPr/>
        </p:nvSpPr>
        <p:spPr>
          <a:xfrm>
            <a:off x="843545" y="820302"/>
            <a:ext cx="17367797"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Drug–Vitamin Interactions</a:t>
            </a:r>
          </a:p>
        </p:txBody>
      </p:sp>
      <p:sp>
        <p:nvSpPr>
          <p:cNvPr id="105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58" name="Table 1"/>
          <p:cNvGraphicFramePr/>
          <p:nvPr/>
        </p:nvGraphicFramePr>
        <p:xfrm>
          <a:off x="1289050" y="3282949"/>
          <a:ext cx="15922428" cy="63953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24071"/>
                <a:gridCol w="3499869"/>
                <a:gridCol w="3481100"/>
                <a:gridCol w="5704687"/>
              </a:tblGrid>
              <a:tr h="1311205">
                <a:tc>
                  <a:txBody>
                    <a:bodyPr/>
                    <a:lstStyle/>
                    <a:p>
                      <a:pPr algn="ctr" defTabSz="457200">
                        <a:defRPr sz="1800"/>
                      </a:pPr>
                      <a:r>
                        <a:rPr b="1" sz="2400">
                          <a:latin typeface="Times Roman"/>
                          <a:ea typeface="Times Roman"/>
                          <a:cs typeface="Times Roman"/>
                          <a:sym typeface="Times Roman"/>
                        </a:rPr>
                        <a:t>Drug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Vitamin Interaction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Guidance</a:t>
                      </a:r>
                    </a:p>
                  </a:txBody>
                  <a:tcPr marL="12700" marR="12700" marT="12700" marB="12700" anchor="ctr" anchorCtr="0" horzOverflow="overflow"/>
                </a:tc>
              </a:tr>
              <a:tr h="845939">
                <a:tc>
                  <a:txBody>
                    <a:bodyPr/>
                    <a:lstStyle/>
                    <a:p>
                      <a:pPr algn="ctr" defTabSz="457200">
                        <a:defRPr sz="1800"/>
                      </a:pPr>
                      <a:r>
                        <a:rPr sz="2400">
                          <a:latin typeface="Times Roman"/>
                          <a:ea typeface="Times Roman"/>
                          <a:cs typeface="Times Roman"/>
                          <a:sym typeface="Times Roman"/>
                        </a:rPr>
                        <a:t>Warfarin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anticoagulation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Consistent intake only</a:t>
                      </a:r>
                    </a:p>
                  </a:txBody>
                  <a:tcPr marL="12700" marR="12700" marT="12700" marB="12700" anchor="ctr" anchorCtr="0" horzOverflow="overflow"/>
                </a:tc>
              </a:tr>
              <a:tr h="1311205">
                <a:tc>
                  <a:txBody>
                    <a:bodyPr/>
                    <a:lstStyle/>
                    <a:p>
                      <a:pPr algn="ctr" defTabSz="457200">
                        <a:defRPr sz="1800"/>
                      </a:pPr>
                      <a:r>
                        <a:rPr sz="2400">
                          <a:latin typeface="Times Roman"/>
                          <a:ea typeface="Times Roman"/>
                          <a:cs typeface="Times Roman"/>
                          <a:sym typeface="Times Roman"/>
                        </a:rPr>
                        <a:t>Anticonvulsants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Deficiency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and supplement as needed</a:t>
                      </a:r>
                    </a:p>
                  </a:txBody>
                  <a:tcPr marL="12700" marR="12700" marT="12700" marB="12700" anchor="ctr" anchorCtr="0" horzOverflow="overflow"/>
                </a:tc>
              </a:tr>
              <a:tr h="845939">
                <a:tc>
                  <a:txBody>
                    <a:bodyPr/>
                    <a:lstStyle/>
                    <a:p>
                      <a:pPr algn="ctr" defTabSz="457200">
                        <a:defRPr sz="1800"/>
                      </a:pPr>
                      <a:r>
                        <a:rPr sz="2400">
                          <a:latin typeface="Times Roman"/>
                          <a:ea typeface="Times Roman"/>
                          <a:cs typeface="Times Roman"/>
                          <a:sym typeface="Times Roman"/>
                        </a:rPr>
                        <a:t>Metformin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B12 long-term</a:t>
                      </a:r>
                    </a:p>
                  </a:txBody>
                  <a:tcPr marL="12700" marR="12700" marT="12700" marB="12700" anchor="ctr" anchorCtr="0" horzOverflow="overflow"/>
                </a:tc>
              </a:tr>
              <a:tr h="1311205">
                <a:tc>
                  <a:txBody>
                    <a:bodyPr/>
                    <a:lstStyle/>
                    <a:p>
                      <a:pPr algn="ctr" defTabSz="457200">
                        <a:defRPr sz="1800"/>
                      </a:pPr>
                      <a:r>
                        <a:rPr sz="2400">
                          <a:latin typeface="Times Roman"/>
                          <a:ea typeface="Times Roman"/>
                          <a:cs typeface="Times Roman"/>
                          <a:sym typeface="Times Roman"/>
                        </a:rPr>
                        <a:t>Oral contraceptives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Folate, B6</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Lower vitamin status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Ensure adequacy</a:t>
                      </a:r>
                    </a:p>
                  </a:txBody>
                  <a:tcPr marL="12700" marR="12700" marT="12700" marB="12700" anchor="ctr" anchorCtr="0" horzOverflow="overflow"/>
                </a:tc>
              </a:tr>
              <a:tr h="845939">
                <a:tc>
                  <a:txBody>
                    <a:bodyPr/>
                    <a:lstStyle/>
                    <a:p>
                      <a:pPr algn="ctr" defTabSz="457200">
                        <a:defRPr sz="1800"/>
                      </a:pPr>
                      <a:r>
                        <a:rPr sz="2400">
                          <a:latin typeface="Times Roman"/>
                          <a:ea typeface="Times Roman"/>
                          <a:cs typeface="Times Roman"/>
                          <a:sym typeface="Times Roman"/>
                        </a:rPr>
                        <a:t>Isoniazid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B6</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Neuropathy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Supplement B6</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63" name="Freeform 4"/>
          <p:cNvGrpSpPr/>
          <p:nvPr/>
        </p:nvGrpSpPr>
        <p:grpSpPr>
          <a:xfrm>
            <a:off x="-147008" y="-152405"/>
            <a:ext cx="19708739" cy="3086110"/>
            <a:chOff x="380999" y="-152401"/>
            <a:chExt cx="19708738" cy="3086108"/>
          </a:xfrm>
        </p:grpSpPr>
        <p:sp>
          <p:nvSpPr>
            <p:cNvPr id="1061"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62"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64" name="TextBox 6"/>
          <p:cNvSpPr txBox="1"/>
          <p:nvPr/>
        </p:nvSpPr>
        <p:spPr>
          <a:xfrm>
            <a:off x="843545" y="820302"/>
            <a:ext cx="17367797"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Drug–Mineral Interactions</a:t>
            </a:r>
          </a:p>
        </p:txBody>
      </p:sp>
      <p:sp>
        <p:nvSpPr>
          <p:cNvPr id="106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66" name="Table 1"/>
          <p:cNvGraphicFramePr/>
          <p:nvPr/>
        </p:nvGraphicFramePr>
        <p:xfrm>
          <a:off x="1574800" y="3359149"/>
          <a:ext cx="15917986" cy="647680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194950"/>
                <a:gridCol w="4142446"/>
                <a:gridCol w="3267834"/>
                <a:gridCol w="5300053"/>
              </a:tblGrid>
              <a:tr h="798737">
                <a:tc>
                  <a:txBody>
                    <a:bodyPr/>
                    <a:lstStyle/>
                    <a:p>
                      <a:pPr algn="ctr" defTabSz="457200">
                        <a:defRPr sz="1800"/>
                      </a:pPr>
                      <a:r>
                        <a:rPr b="1" sz="2400">
                          <a:latin typeface="Times Roman"/>
                          <a:ea typeface="Times Roman"/>
                          <a:cs typeface="Times Roman"/>
                          <a:sym typeface="Times Roman"/>
                        </a:rPr>
                        <a:t>Drug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Mineral Interaction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Guidance</a:t>
                      </a:r>
                    </a:p>
                  </a:txBody>
                  <a:tcPr marL="12700" marR="12700" marT="12700" marB="12700" anchor="ctr" anchorCtr="0" horzOverflow="overflow"/>
                </a:tc>
              </a:tr>
              <a:tr h="798737">
                <a:tc>
                  <a:txBody>
                    <a:bodyPr/>
                    <a:lstStyle/>
                    <a:p>
                      <a:pPr algn="ctr" defTabSz="457200">
                        <a:defRPr sz="1800"/>
                      </a:pPr>
                      <a:r>
                        <a:rPr sz="2400">
                          <a:latin typeface="Times Roman"/>
                          <a:ea typeface="Times Roman"/>
                          <a:cs typeface="Times Roman"/>
                          <a:sym typeface="Times Roman"/>
                        </a:rPr>
                        <a:t>Levothyroxine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dosing by ≥4 hours</a:t>
                      </a:r>
                    </a:p>
                  </a:txBody>
                  <a:tcPr marL="12700" marR="12700" marT="12700" marB="12700" anchor="ctr" anchorCtr="0" horzOverflow="overflow"/>
                </a:tc>
              </a:tr>
              <a:tr h="1238043">
                <a:tc>
                  <a:txBody>
                    <a:bodyPr/>
                    <a:lstStyle/>
                    <a:p>
                      <a:pPr algn="ctr" defTabSz="457200">
                        <a:defRPr sz="1800"/>
                      </a:pPr>
                      <a:r>
                        <a:rPr sz="2400">
                          <a:latin typeface="Times Roman"/>
                          <a:ea typeface="Times Roman"/>
                          <a:cs typeface="Times Roman"/>
                          <a:sym typeface="Times Roman"/>
                        </a:rPr>
                        <a:t>Diuretics (loop)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Potassium, 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Depletion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electrolytes</a:t>
                      </a:r>
                    </a:p>
                  </a:txBody>
                  <a:tcPr marL="12700" marR="12700" marT="12700" marB="12700" anchor="ctr" anchorCtr="0" horzOverflow="overflow"/>
                </a:tc>
              </a:tr>
              <a:tr h="1238043">
                <a:tc>
                  <a:txBody>
                    <a:bodyPr/>
                    <a:lstStyle/>
                    <a:p>
                      <a:pPr algn="ctr" defTabSz="457200">
                        <a:defRPr sz="1800"/>
                      </a:pPr>
                      <a:r>
                        <a:rPr sz="2400">
                          <a:latin typeface="Times Roman"/>
                          <a:ea typeface="Times Roman"/>
                          <a:cs typeface="Times Roman"/>
                          <a:sym typeface="Times Roman"/>
                        </a:rPr>
                        <a:t>ACE inhibitors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Hyperkalemia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high-dose supplements</a:t>
                      </a:r>
                    </a:p>
                  </a:txBody>
                  <a:tcPr marL="12700" marR="12700" marT="12700" marB="12700" anchor="ctr" anchorCtr="0" horzOverflow="overflow"/>
                </a:tc>
              </a:tr>
              <a:tr h="1238043">
                <a:tc>
                  <a:txBody>
                    <a:bodyPr/>
                    <a:lstStyle/>
                    <a:p>
                      <a:pPr algn="ctr" defTabSz="457200">
                        <a:defRPr sz="1800"/>
                      </a:pPr>
                      <a:r>
                        <a:rPr sz="2400">
                          <a:latin typeface="Times Roman"/>
                          <a:ea typeface="Times Roman"/>
                          <a:cs typeface="Times Roman"/>
                          <a:sym typeface="Times Roman"/>
                        </a:rPr>
                        <a:t>PPIs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Hypomagnesemia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with long-term use</a:t>
                      </a:r>
                    </a:p>
                  </a:txBody>
                  <a:tcPr marL="12700" marR="12700" marT="12700" marB="12700" anchor="ctr" anchorCtr="0" horzOverflow="overflow"/>
                </a:tc>
              </a:tr>
              <a:tr h="1261444">
                <a:tc>
                  <a:txBody>
                    <a:bodyPr/>
                    <a:lstStyle/>
                    <a:p>
                      <a:pPr algn="ctr" defTabSz="457200">
                        <a:defRPr sz="1800"/>
                      </a:pPr>
                      <a:r>
                        <a:rPr sz="2400">
                          <a:latin typeface="Times Roman"/>
                          <a:ea typeface="Times Roman"/>
                          <a:cs typeface="Times Roman"/>
                          <a:sym typeface="Times Roman"/>
                        </a:rPr>
                        <a:t>Fluoroquinolones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Zinc, 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drug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dosing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71" name="Freeform 4"/>
          <p:cNvGrpSpPr/>
          <p:nvPr/>
        </p:nvGrpSpPr>
        <p:grpSpPr>
          <a:xfrm>
            <a:off x="-147008" y="-152405"/>
            <a:ext cx="19708739" cy="3086110"/>
            <a:chOff x="380999" y="-152401"/>
            <a:chExt cx="19708738" cy="3086108"/>
          </a:xfrm>
        </p:grpSpPr>
        <p:sp>
          <p:nvSpPr>
            <p:cNvPr id="1069"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70"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72" name="TextBox 6"/>
          <p:cNvSpPr txBox="1"/>
          <p:nvPr/>
        </p:nvSpPr>
        <p:spPr>
          <a:xfrm>
            <a:off x="843545" y="820302"/>
            <a:ext cx="17367797"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Drug–Herb Interactions</a:t>
            </a:r>
          </a:p>
        </p:txBody>
      </p:sp>
      <p:sp>
        <p:nvSpPr>
          <p:cNvPr id="107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74" name="Table 1"/>
          <p:cNvGraphicFramePr/>
          <p:nvPr/>
        </p:nvGraphicFramePr>
        <p:xfrm>
          <a:off x="1479550" y="3397249"/>
          <a:ext cx="15847518" cy="633978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04181"/>
                <a:gridCol w="3931999"/>
                <a:gridCol w="5370282"/>
                <a:gridCol w="3528353"/>
              </a:tblGrid>
              <a:tr h="896488">
                <a:tc>
                  <a:txBody>
                    <a:bodyPr/>
                    <a:lstStyle/>
                    <a:p>
                      <a:pPr algn="ctr" defTabSz="457200">
                        <a:defRPr sz="1800"/>
                      </a:pPr>
                      <a:r>
                        <a:rPr b="1" sz="2400">
                          <a:latin typeface="Times Roman"/>
                          <a:ea typeface="Times Roman"/>
                          <a:cs typeface="Times Roman"/>
                          <a:sym typeface="Times Roman"/>
                        </a:rPr>
                        <a:t>Herb</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Drug Interaction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 / Risk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Guidance</a:t>
                      </a:r>
                    </a:p>
                  </a:txBody>
                  <a:tcPr marL="12700" marR="12700" marT="12700" marB="12700" anchor="ctr" anchorCtr="0" horzOverflow="overflow"/>
                </a:tc>
              </a:tr>
              <a:tr h="1415821">
                <a:tc>
                  <a:txBody>
                    <a:bodyPr/>
                    <a:lstStyle/>
                    <a:p>
                      <a:pPr algn="ctr" defTabSz="457200">
                        <a:defRPr sz="1800"/>
                      </a:pPr>
                      <a:r>
                        <a:rPr sz="2400">
                          <a:latin typeface="Times Roman"/>
                          <a:ea typeface="Times Roman"/>
                          <a:cs typeface="Times Roman"/>
                          <a:sym typeface="Times Roman"/>
                        </a:rPr>
                        <a:t>St. John’s wort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SSRIs, oral contraceptives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drug efficacy; serotonin syndrome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combination</a:t>
                      </a:r>
                    </a:p>
                  </a:txBody>
                  <a:tcPr marL="12700" marR="12700" marT="12700" marB="12700" anchor="ctr" anchorCtr="0" horzOverflow="overflow"/>
                </a:tc>
              </a:tr>
              <a:tr h="896488">
                <a:tc>
                  <a:txBody>
                    <a:bodyPr/>
                    <a:lstStyle/>
                    <a:p>
                      <a:pPr algn="ctr" defTabSz="457200">
                        <a:defRPr sz="1800"/>
                      </a:pPr>
                      <a:r>
                        <a:rPr sz="2400">
                          <a:latin typeface="Times Roman"/>
                          <a:ea typeface="Times Roman"/>
                          <a:cs typeface="Times Roman"/>
                          <a:sym typeface="Times Roman"/>
                        </a:rPr>
                        <a:t>Ginkgo biloba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a:t>
                      </a:r>
                    </a:p>
                  </a:txBody>
                  <a:tcPr marL="12700" marR="12700" marT="12700" marB="12700" anchor="ctr" anchorCtr="0" horzOverflow="overflow"/>
                </a:tc>
              </a:tr>
              <a:tr h="896488">
                <a:tc>
                  <a:txBody>
                    <a:bodyPr/>
                    <a:lstStyle/>
                    <a:p>
                      <a:pPr algn="ctr" defTabSz="457200">
                        <a:defRPr sz="1800"/>
                      </a:pPr>
                      <a:r>
                        <a:rPr sz="2400">
                          <a:latin typeface="Times Roman"/>
                          <a:ea typeface="Times Roman"/>
                          <a:cs typeface="Times Roman"/>
                          <a:sym typeface="Times Roman"/>
                        </a:rPr>
                        <a:t>Ginseng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Hypoglycemics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Hypoglycemia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glucose</a:t>
                      </a:r>
                    </a:p>
                  </a:txBody>
                  <a:tcPr marL="12700" marR="12700" marT="12700" marB="12700" anchor="ctr" anchorCtr="0" horzOverflow="overflow"/>
                </a:tc>
              </a:tr>
              <a:tr h="1389556">
                <a:tc>
                  <a:txBody>
                    <a:bodyPr/>
                    <a:lstStyle/>
                    <a:p>
                      <a:pPr algn="ctr" defTabSz="457200">
                        <a:defRPr sz="1800"/>
                      </a:pPr>
                      <a:r>
                        <a:rPr sz="2400">
                          <a:latin typeface="Times Roman"/>
                          <a:ea typeface="Times Roman"/>
                          <a:cs typeface="Times Roman"/>
                          <a:sym typeface="Times Roman"/>
                        </a:rPr>
                        <a:t>Garlic (supplement)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Caution perioperatively</a:t>
                      </a:r>
                    </a:p>
                  </a:txBody>
                  <a:tcPr marL="12700" marR="12700" marT="12700" marB="12700" anchor="ctr" anchorCtr="0" horzOverflow="overflow"/>
                </a:tc>
              </a:tr>
              <a:tr h="896488">
                <a:tc>
                  <a:txBody>
                    <a:bodyPr/>
                    <a:lstStyle/>
                    <a:p>
                      <a:pPr algn="ctr" defTabSz="457200">
                        <a:defRPr sz="1800"/>
                      </a:pPr>
                      <a:r>
                        <a:rPr sz="2400">
                          <a:latin typeface="Times Roman"/>
                          <a:ea typeface="Times Roman"/>
                          <a:cs typeface="Times Roman"/>
                          <a:sym typeface="Times Roman"/>
                        </a:rPr>
                        <a:t>Kava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CNS depressants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Sedation, hepatotoxicity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Contraindicated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79" name="Freeform 4"/>
          <p:cNvGrpSpPr/>
          <p:nvPr/>
        </p:nvGrpSpPr>
        <p:grpSpPr>
          <a:xfrm>
            <a:off x="-147008" y="-152405"/>
            <a:ext cx="19708739" cy="3086110"/>
            <a:chOff x="380999" y="-152401"/>
            <a:chExt cx="19708738" cy="3086108"/>
          </a:xfrm>
        </p:grpSpPr>
        <p:sp>
          <p:nvSpPr>
            <p:cNvPr id="1077"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78"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80" name="TextBox 6"/>
          <p:cNvSpPr txBox="1"/>
          <p:nvPr/>
        </p:nvSpPr>
        <p:spPr>
          <a:xfrm>
            <a:off x="843545" y="820302"/>
            <a:ext cx="17367797" cy="24741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Drug–Phytochemical Interactions</a:t>
            </a:r>
          </a:p>
          <a:p>
            <a:pPr defTabSz="457200">
              <a:defRPr sz="1200">
                <a:latin typeface="Times Roman"/>
                <a:ea typeface="Times Roman"/>
                <a:cs typeface="Times Roman"/>
                <a:sym typeface="Times Roman"/>
              </a:defRPr>
            </a:pPr>
          </a:p>
        </p:txBody>
      </p:sp>
      <p:sp>
        <p:nvSpPr>
          <p:cNvPr id="10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82" name="Table 1"/>
          <p:cNvGraphicFramePr/>
          <p:nvPr/>
        </p:nvGraphicFramePr>
        <p:xfrm>
          <a:off x="1631950" y="3143249"/>
          <a:ext cx="15520294" cy="656500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89994"/>
                <a:gridCol w="4639739"/>
                <a:gridCol w="5040267"/>
                <a:gridCol w="2337592"/>
              </a:tblGrid>
              <a:tr h="928529">
                <a:tc>
                  <a:txBody>
                    <a:bodyPr/>
                    <a:lstStyle/>
                    <a:p>
                      <a:pPr algn="ctr" defTabSz="457200">
                        <a:defRPr sz="1800"/>
                      </a:pPr>
                      <a:r>
                        <a:rPr b="1" sz="2400">
                          <a:latin typeface="Times Roman"/>
                          <a:ea typeface="Times Roman"/>
                          <a:cs typeface="Times Roman"/>
                          <a:sym typeface="Times Roman"/>
                        </a:rPr>
                        <a:t>Phytochemical Source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Drug Interaction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Guidance</a:t>
                      </a:r>
                    </a:p>
                  </a:txBody>
                  <a:tcPr marL="12700" marR="12700" marT="12700" marB="12700" anchor="ctr" anchorCtr="0" horzOverflow="overflow"/>
                </a:tc>
              </a:tr>
              <a:tr h="1466423">
                <a:tc>
                  <a:txBody>
                    <a:bodyPr/>
                    <a:lstStyle/>
                    <a:p>
                      <a:pPr algn="ctr" defTabSz="457200">
                        <a:defRPr sz="1800"/>
                      </a:pPr>
                      <a:r>
                        <a:rPr sz="2400">
                          <a:latin typeface="Times Roman"/>
                          <a:ea typeface="Times Roman"/>
                          <a:cs typeface="Times Roman"/>
                          <a:sym typeface="Times Roman"/>
                        </a:rPr>
                        <a:t>Grapefruit flavonoids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Statins, calcium channel blockers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CYP3A4 inhibition → ↑ drug levels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grapefruit</a:t>
                      </a:r>
                    </a:p>
                  </a:txBody>
                  <a:tcPr marL="12700" marR="12700" marT="12700" marB="12700" anchor="ctr" anchorCtr="0" horzOverflow="overflow"/>
                </a:tc>
              </a:tr>
              <a:tr h="1439220">
                <a:tc>
                  <a:txBody>
                    <a:bodyPr/>
                    <a:lstStyle/>
                    <a:p>
                      <a:pPr algn="ctr" defTabSz="457200">
                        <a:defRPr sz="1800"/>
                      </a:pPr>
                      <a:r>
                        <a:rPr sz="2400">
                          <a:latin typeface="Times Roman"/>
                          <a:ea typeface="Times Roman"/>
                          <a:cs typeface="Times Roman"/>
                          <a:sym typeface="Times Roman"/>
                        </a:rPr>
                        <a:t>Polyphenols (tea, coffee)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supplements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iron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intake</a:t>
                      </a:r>
                    </a:p>
                  </a:txBody>
                  <a:tcPr marL="12700" marR="12700" marT="12700" marB="12700" anchor="ctr" anchorCtr="0" horzOverflow="overflow"/>
                </a:tc>
              </a:tr>
              <a:tr h="928529">
                <a:tc>
                  <a:txBody>
                    <a:bodyPr/>
                    <a:lstStyle/>
                    <a:p>
                      <a:pPr algn="ctr" defTabSz="457200">
                        <a:defRPr sz="1800"/>
                      </a:pPr>
                      <a:r>
                        <a:rPr sz="2400">
                          <a:latin typeface="Times Roman"/>
                          <a:ea typeface="Times Roman"/>
                          <a:cs typeface="Times Roman"/>
                          <a:sym typeface="Times Roman"/>
                        </a:rPr>
                        <a:t>Isoflavones (soy)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meds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dosing</a:t>
                      </a:r>
                    </a:p>
                  </a:txBody>
                  <a:tcPr marL="12700" marR="12700" marT="12700" marB="12700" anchor="ctr" anchorCtr="0" horzOverflow="overflow"/>
                </a:tc>
              </a:tr>
              <a:tr h="928529">
                <a:tc>
                  <a:txBody>
                    <a:bodyPr/>
                    <a:lstStyle/>
                    <a:p>
                      <a:pPr algn="ctr" defTabSz="457200">
                        <a:defRPr sz="1800"/>
                      </a:pPr>
                      <a:r>
                        <a:rPr sz="2400">
                          <a:latin typeface="Times Roman"/>
                          <a:ea typeface="Times Roman"/>
                          <a:cs typeface="Times Roman"/>
                          <a:sym typeface="Times Roman"/>
                        </a:rPr>
                        <a:t>Curcumin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bleeding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Use cautiously</a:t>
                      </a:r>
                    </a:p>
                  </a:txBody>
                  <a:tcPr marL="12700" marR="12700" marT="12700" marB="12700" anchor="ctr" anchorCtr="0" horzOverflow="overflow"/>
                </a:tc>
              </a:tr>
              <a:tr h="928529">
                <a:tc>
                  <a:txBody>
                    <a:bodyPr/>
                    <a:lstStyle/>
                    <a:p>
                      <a:pPr algn="ctr" defTabSz="457200">
                        <a:defRPr sz="1800"/>
                      </a:pPr>
                      <a:r>
                        <a:rPr sz="2400">
                          <a:latin typeface="Times Roman"/>
                          <a:ea typeface="Times Roman"/>
                          <a:cs typeface="Times Roman"/>
                          <a:sym typeface="Times Roman"/>
                        </a:rPr>
                        <a:t>Resveratrol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Potentiation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87" name="Freeform 4"/>
          <p:cNvGrpSpPr/>
          <p:nvPr/>
        </p:nvGrpSpPr>
        <p:grpSpPr>
          <a:xfrm>
            <a:off x="-147008" y="-152405"/>
            <a:ext cx="19708739" cy="3086110"/>
            <a:chOff x="380999" y="-152401"/>
            <a:chExt cx="19708738" cy="3086108"/>
          </a:xfrm>
        </p:grpSpPr>
        <p:sp>
          <p:nvSpPr>
            <p:cNvPr id="1085"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86"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88" name="TextBox 6"/>
          <p:cNvSpPr txBox="1"/>
          <p:nvPr/>
        </p:nvSpPr>
        <p:spPr>
          <a:xfrm>
            <a:off x="843545" y="820302"/>
            <a:ext cx="17367797" cy="3807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Drug–Zoochemical Interactions</a:t>
            </a: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08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90" name="Table 1"/>
          <p:cNvGraphicFramePr/>
          <p:nvPr/>
        </p:nvGraphicFramePr>
        <p:xfrm>
          <a:off x="1631950" y="3143249"/>
          <a:ext cx="15520294" cy="65650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89994"/>
                <a:gridCol w="4639739"/>
                <a:gridCol w="5040267"/>
                <a:gridCol w="2337592"/>
              </a:tblGrid>
              <a:tr h="928529">
                <a:tc>
                  <a:txBody>
                    <a:bodyPr/>
                    <a:lstStyle/>
                    <a:p>
                      <a:pPr algn="ctr" defTabSz="457200">
                        <a:defRPr sz="1800"/>
                      </a:pPr>
                      <a:r>
                        <a:rPr b="1" sz="2400">
                          <a:latin typeface="Times Roman"/>
                          <a:ea typeface="Times Roman"/>
                          <a:cs typeface="Times Roman"/>
                          <a:sym typeface="Times Roman"/>
                        </a:rPr>
                        <a:t>Phytochemical Source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Drug Interaction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Guidance</a:t>
                      </a:r>
                    </a:p>
                  </a:txBody>
                  <a:tcPr marL="12700" marR="12700" marT="12700" marB="12700" anchor="ctr" anchorCtr="0" horzOverflow="overflow"/>
                </a:tc>
              </a:tr>
              <a:tr h="1466423">
                <a:tc>
                  <a:txBody>
                    <a:bodyPr/>
                    <a:lstStyle/>
                    <a:p>
                      <a:pPr algn="ctr" defTabSz="457200">
                        <a:defRPr sz="1800"/>
                      </a:pPr>
                      <a:r>
                        <a:rPr sz="2400">
                          <a:latin typeface="Times Roman"/>
                          <a:ea typeface="Times Roman"/>
                          <a:cs typeface="Times Roman"/>
                          <a:sym typeface="Times Roman"/>
                        </a:rPr>
                        <a:t>Grapefruit flavonoids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Statins, calcium channel blockers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CYP3A4 inhibition → ↑ drug levels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grapefruit</a:t>
                      </a:r>
                    </a:p>
                  </a:txBody>
                  <a:tcPr marL="12700" marR="12700" marT="12700" marB="12700" anchor="ctr" anchorCtr="0" horzOverflow="overflow"/>
                </a:tc>
              </a:tr>
              <a:tr h="1439220">
                <a:tc>
                  <a:txBody>
                    <a:bodyPr/>
                    <a:lstStyle/>
                    <a:p>
                      <a:pPr algn="ctr" defTabSz="457200">
                        <a:defRPr sz="1800"/>
                      </a:pPr>
                      <a:r>
                        <a:rPr sz="2400">
                          <a:latin typeface="Times Roman"/>
                          <a:ea typeface="Times Roman"/>
                          <a:cs typeface="Times Roman"/>
                          <a:sym typeface="Times Roman"/>
                        </a:rPr>
                        <a:t>Polyphenols (tea, coffee)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supplements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iron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intake</a:t>
                      </a:r>
                    </a:p>
                  </a:txBody>
                  <a:tcPr marL="12700" marR="12700" marT="12700" marB="12700" anchor="ctr" anchorCtr="0" horzOverflow="overflow"/>
                </a:tc>
              </a:tr>
              <a:tr h="928529">
                <a:tc>
                  <a:txBody>
                    <a:bodyPr/>
                    <a:lstStyle/>
                    <a:p>
                      <a:pPr algn="ctr" defTabSz="457200">
                        <a:defRPr sz="1800"/>
                      </a:pPr>
                      <a:r>
                        <a:rPr sz="2400">
                          <a:latin typeface="Times Roman"/>
                          <a:ea typeface="Times Roman"/>
                          <a:cs typeface="Times Roman"/>
                          <a:sym typeface="Times Roman"/>
                        </a:rPr>
                        <a:t>Isoflavones (soy)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meds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dosing</a:t>
                      </a:r>
                    </a:p>
                  </a:txBody>
                  <a:tcPr marL="12700" marR="12700" marT="12700" marB="12700" anchor="ctr" anchorCtr="0" horzOverflow="overflow"/>
                </a:tc>
              </a:tr>
              <a:tr h="928529">
                <a:tc>
                  <a:txBody>
                    <a:bodyPr/>
                    <a:lstStyle/>
                    <a:p>
                      <a:pPr algn="ctr" defTabSz="457200">
                        <a:defRPr sz="1800"/>
                      </a:pPr>
                      <a:r>
                        <a:rPr sz="2400">
                          <a:latin typeface="Times Roman"/>
                          <a:ea typeface="Times Roman"/>
                          <a:cs typeface="Times Roman"/>
                          <a:sym typeface="Times Roman"/>
                        </a:rPr>
                        <a:t>Curcumin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bleeding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Use cautiously</a:t>
                      </a:r>
                    </a:p>
                  </a:txBody>
                  <a:tcPr marL="12700" marR="12700" marT="12700" marB="12700" anchor="ctr" anchorCtr="0" horzOverflow="overflow"/>
                </a:tc>
              </a:tr>
              <a:tr h="928529">
                <a:tc>
                  <a:txBody>
                    <a:bodyPr/>
                    <a:lstStyle/>
                    <a:p>
                      <a:pPr algn="ctr" defTabSz="457200">
                        <a:defRPr sz="1800"/>
                      </a:pPr>
                      <a:r>
                        <a:rPr sz="2400">
                          <a:latin typeface="Times Roman"/>
                          <a:ea typeface="Times Roman"/>
                          <a:cs typeface="Times Roman"/>
                          <a:sym typeface="Times Roman"/>
                        </a:rPr>
                        <a:t>Resveratrol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Potentiation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2" name="Freeform 2"/>
          <p:cNvSpPr/>
          <p:nvPr/>
        </p:nvSpPr>
        <p:spPr>
          <a:xfrm rot="10800000">
            <a:off x="-3" y="203197"/>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95" name="Freeform 4"/>
          <p:cNvGrpSpPr/>
          <p:nvPr/>
        </p:nvGrpSpPr>
        <p:grpSpPr>
          <a:xfrm>
            <a:off x="-147008" y="-152405"/>
            <a:ext cx="19708739" cy="3086110"/>
            <a:chOff x="380999" y="-152401"/>
            <a:chExt cx="19708738" cy="3086108"/>
          </a:xfrm>
        </p:grpSpPr>
        <p:sp>
          <p:nvSpPr>
            <p:cNvPr id="1093"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94"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96" name="TextBox 6"/>
          <p:cNvSpPr txBox="1"/>
          <p:nvPr/>
        </p:nvSpPr>
        <p:spPr>
          <a:xfrm>
            <a:off x="1023463" y="388502"/>
            <a:ext cx="17367797" cy="49633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Nutrition–Medication Safety </a:t>
            </a:r>
          </a:p>
          <a:p>
            <a:pPr>
              <a:lnSpc>
                <a:spcPts val="9100"/>
              </a:lnSpc>
              <a:defRPr spc="732" sz="7400">
                <a:solidFill>
                  <a:srgbClr val="FFFFFF"/>
                </a:solidFill>
                <a:latin typeface="Poppins"/>
                <a:ea typeface="Poppins"/>
                <a:cs typeface="Poppins"/>
                <a:sym typeface="Poppins"/>
              </a:defRPr>
            </a:pPr>
            <a:r>
              <a:t>Red Flags</a:t>
            </a: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09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graphicFrame>
        <p:nvGraphicFramePr>
          <p:cNvPr id="1098" name="Table 1"/>
          <p:cNvGraphicFramePr/>
          <p:nvPr/>
        </p:nvGraphicFramePr>
        <p:xfrm>
          <a:off x="844550" y="10947399"/>
          <a:ext cx="15742941" cy="630743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319283"/>
                <a:gridCol w="4302086"/>
                <a:gridCol w="4108870"/>
              </a:tblGrid>
              <a:tr h="1044889">
                <a:tc>
                  <a:txBody>
                    <a:bodyPr/>
                    <a:lstStyle/>
                    <a:p>
                      <a:pPr algn="ctr" defTabSz="457200">
                        <a:defRPr sz="1800"/>
                      </a:pPr>
                      <a:r>
                        <a:rPr b="1" sz="2400">
                          <a:latin typeface="Times Roman"/>
                          <a:ea typeface="Times Roman"/>
                          <a:cs typeface="Times Roman"/>
                          <a:sym typeface="Times Roman"/>
                        </a:rPr>
                        <a:t>Situation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Risk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Action</a:t>
                      </a:r>
                    </a:p>
                  </a:txBody>
                  <a:tcPr marL="12700" marR="12700" marT="12700" marB="12700" anchor="ctr" anchorCtr="0" horzOverflow="overflow"/>
                </a:tc>
              </a:tr>
              <a:tr h="1619578">
                <a:tc>
                  <a:txBody>
                    <a:bodyPr/>
                    <a:lstStyle/>
                    <a:p>
                      <a:pPr algn="ctr" defTabSz="457200">
                        <a:defRPr sz="1800"/>
                      </a:pPr>
                      <a:r>
                        <a:rPr sz="2400">
                          <a:latin typeface="Times Roman"/>
                          <a:ea typeface="Times Roman"/>
                          <a:cs typeface="Times Roman"/>
                          <a:sym typeface="Times Roman"/>
                        </a:rPr>
                        <a:t>Multiple supplements + anticoagulants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Review all botanicals</a:t>
                      </a:r>
                    </a:p>
                  </a:txBody>
                  <a:tcPr marL="12700" marR="12700" marT="12700" marB="12700" anchor="ctr" anchorCtr="0" horzOverflow="overflow"/>
                </a:tc>
              </a:tr>
              <a:tr h="1044889">
                <a:tc>
                  <a:txBody>
                    <a:bodyPr/>
                    <a:lstStyle/>
                    <a:p>
                      <a:pPr algn="ctr" defTabSz="457200">
                        <a:defRPr sz="1800"/>
                      </a:pPr>
                      <a:r>
                        <a:rPr sz="2400">
                          <a:latin typeface="Times Roman"/>
                          <a:ea typeface="Times Roman"/>
                          <a:cs typeface="Times Roman"/>
                          <a:sym typeface="Times Roman"/>
                        </a:rPr>
                        <a:t>Long-term PPI 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Mg, B12 deficiency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labs</a:t>
                      </a:r>
                    </a:p>
                  </a:txBody>
                  <a:tcPr marL="12700" marR="12700" marT="12700" marB="12700" anchor="ctr" anchorCtr="0" horzOverflow="overflow"/>
                </a:tc>
              </a:tr>
              <a:tr h="1619578">
                <a:tc>
                  <a:txBody>
                    <a:bodyPr/>
                    <a:lstStyle/>
                    <a:p>
                      <a:pPr algn="ctr" defTabSz="457200">
                        <a:defRPr sz="1800"/>
                      </a:pPr>
                      <a:r>
                        <a:rPr sz="2400">
                          <a:latin typeface="Times Roman"/>
                          <a:ea typeface="Times Roman"/>
                          <a:cs typeface="Times Roman"/>
                          <a:sym typeface="Times Roman"/>
                        </a:rPr>
                        <a:t>Polypharmacy + alcohol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CNS and liver toxicity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Counsel avoidance</a:t>
                      </a:r>
                    </a:p>
                  </a:txBody>
                  <a:tcPr marL="12700" marR="12700" marT="12700" marB="12700" anchor="ctr" anchorCtr="0" horzOverflow="overflow"/>
                </a:tc>
              </a:tr>
              <a:tr h="1044889">
                <a:tc>
                  <a:txBody>
                    <a:bodyPr/>
                    <a:lstStyle/>
                    <a:p>
                      <a:pPr algn="ctr" defTabSz="457200">
                        <a:defRPr sz="1800"/>
                      </a:pPr>
                      <a:r>
                        <a:rPr sz="2400">
                          <a:latin typeface="Times Roman"/>
                          <a:ea typeface="Times Roman"/>
                          <a:cs typeface="Times Roman"/>
                          <a:sym typeface="Times Roman"/>
                        </a:rPr>
                        <a:t>Restrictive diets + meds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deficiencies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Ensure adequacy</a:t>
                      </a:r>
                    </a:p>
                  </a:txBody>
                  <a:tcPr marL="12700" marR="12700" marT="12700" marB="12700" anchor="ctr" anchorCtr="0" horzOverflow="overflow"/>
                </a:tc>
              </a:tr>
            </a:tbl>
          </a:graphicData>
        </a:graphic>
      </p:graphicFrame>
      <p:sp>
        <p:nvSpPr>
          <p:cNvPr id="1099" name="Red Flags for Immediate Review…"/>
          <p:cNvSpPr txBox="1"/>
          <p:nvPr/>
        </p:nvSpPr>
        <p:spPr>
          <a:xfrm>
            <a:off x="2095924" y="3808558"/>
            <a:ext cx="8570672" cy="397000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3200">
                <a:latin typeface="Times Roman"/>
                <a:ea typeface="Times Roman"/>
                <a:cs typeface="Times Roman"/>
                <a:sym typeface="Times Roman"/>
              </a:defRPr>
            </a:pPr>
            <a:r>
              <a:t>Red Flags for Immediate Review</a:t>
            </a:r>
          </a:p>
          <a:p>
            <a:pPr defTabSz="457200">
              <a:spcBef>
                <a:spcPts val="1200"/>
              </a:spcBef>
              <a:defRPr sz="3200">
                <a:latin typeface="Times Roman"/>
                <a:ea typeface="Times Roman"/>
                <a:cs typeface="Times Roman"/>
                <a:sym typeface="Times Roman"/>
              </a:defRPr>
            </a:pPr>
            <a:r>
              <a:t>☐ Anticoagulants + multiple supplements/herbs</a:t>
            </a:r>
            <a:br/>
            <a:r>
              <a:t>☐ Thyroid meds + calcium/iron without spacing</a:t>
            </a:r>
            <a:br/>
            <a:r>
              <a:t>☐ Alcohol + sedatives or liver-risk meds</a:t>
            </a:r>
            <a:br/>
            <a:r>
              <a:t>☐ Long-term restrictive diet + multiple medications</a:t>
            </a:r>
            <a:br/>
            <a:r>
              <a:t>☐ Polypharmacy (≥5 meds)</a:t>
            </a:r>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06" name="Freeform 4"/>
          <p:cNvGrpSpPr/>
          <p:nvPr/>
        </p:nvGrpSpPr>
        <p:grpSpPr>
          <a:xfrm>
            <a:off x="-528008" y="-5"/>
            <a:ext cx="19048339" cy="3086110"/>
            <a:chOff x="0" y="-1"/>
            <a:chExt cx="19048338" cy="3086108"/>
          </a:xfrm>
        </p:grpSpPr>
        <p:sp>
          <p:nvSpPr>
            <p:cNvPr id="110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0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07" name="TextBox 6"/>
          <p:cNvSpPr txBox="1"/>
          <p:nvPr/>
        </p:nvSpPr>
        <p:spPr>
          <a:xfrm>
            <a:off x="1072147" y="416757"/>
            <a:ext cx="17367796" cy="22876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0433FF"/>
                </a:solidFill>
                <a:latin typeface="Poppins"/>
                <a:ea typeface="Poppins"/>
                <a:cs typeface="Poppins"/>
                <a:sym typeface="Poppins"/>
              </a:defRPr>
            </a:lvl1pPr>
          </a:lstStyle>
          <a:p>
            <a:pPr/>
            <a:r>
              <a:t>Nutrient Depletions Related to Commonly Used Drugs</a:t>
            </a:r>
          </a:p>
        </p:txBody>
      </p:sp>
      <p:sp>
        <p:nvSpPr>
          <p:cNvPr id="110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109" name="Table 1"/>
          <p:cNvGraphicFramePr/>
          <p:nvPr/>
        </p:nvGraphicFramePr>
        <p:xfrm>
          <a:off x="366711" y="3155949"/>
          <a:ext cx="17567278" cy="714583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053744"/>
                <a:gridCol w="3091844"/>
                <a:gridCol w="2941470"/>
                <a:gridCol w="2631192"/>
                <a:gridCol w="4836324"/>
              </a:tblGrid>
              <a:tr h="421194">
                <a:tc>
                  <a:txBody>
                    <a:bodyPr/>
                    <a:lstStyle/>
                    <a:p>
                      <a:pPr algn="ctr" defTabSz="457200">
                        <a:defRPr sz="1800"/>
                      </a:pPr>
                      <a:r>
                        <a:rPr b="1">
                          <a:latin typeface="Times Roman"/>
                          <a:ea typeface="Times Roman"/>
                          <a:cs typeface="Times Roman"/>
                          <a:sym typeface="Times Roman"/>
                        </a:rPr>
                        <a:t>Drug Class / Example</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Nutrients Commonly Depleted</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Mechanism of Depletion</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Clinical Signs / Risks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Nutrition &amp; Monitoring Considerations</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Metformin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B12 (± folate)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Reduced intestinal absorption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Neuropathy, anemia, fatigue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Monitor B12 long-term; food-first + supplement if low</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Proton Pump Inhibitors (omeprazole, pantoprazole)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Magnesium, B12, iron, calcium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Reduced gastric acid impairs absorption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Muscle cramps, anemia, bone loss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Monitor Mg/B12 with long-term use; emphasize absorbable forms</a:t>
                      </a:r>
                    </a:p>
                  </a:txBody>
                  <a:tcPr marL="12700" marR="12700" marT="12700" marB="12700" anchor="ctr" anchorCtr="0" horzOverflow="overflow"/>
                </a:tc>
              </a:tr>
              <a:tr h="271738">
                <a:tc>
                  <a:txBody>
                    <a:bodyPr/>
                    <a:lstStyle/>
                    <a:p>
                      <a:pPr algn="ctr" defTabSz="457200">
                        <a:defRPr sz="1800"/>
                      </a:pPr>
                      <a:r>
                        <a:rPr b="1" sz="1400">
                          <a:latin typeface="Times Roman"/>
                          <a:ea typeface="Times Roman"/>
                          <a:cs typeface="Times Roman"/>
                          <a:sym typeface="Times Roman"/>
                        </a:rPr>
                        <a:t>H2 Blockers (famotidine)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B12, iron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Reduced acid secretion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Fatigue, anemia</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Assess duration of therapy</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Loop Diuretics (furosemide)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Potassium, magnesium, calcium, thiamine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Increased urinary losses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Arrhythmias, weakness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Monitor electrolytes; food-first repletion</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Thiazide Diuretics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Potassium, magnesium, sodium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Renal excretion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Muscle cramps, glucose intolerance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Encourage potassium-rich foods if appropriate</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ACE Inhibitors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Zinc (occasionally)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Altered taste, urinary loss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Taste changes, appetite loss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Monitor zinc if taste disturbances occur</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Oral Contraceptives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Folate, B6, B12, magnesium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Altered metabolism and utilization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Fatigue, mood changes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Ensure micronutrient adequacy</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Anticonvulsants (phenytoin, carbamazepine)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D, calcium, folate, B6</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Hepatic enzyme induction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Osteopenia, anemia</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Bone health monitoring; vitamin D status</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Statins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Coenzyme Q10</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Inhibition of mevalonate pathway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Myalgia, fatigue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Food sources or supplementation if symptomatic</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Corticosteroids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Calcium, vitamin D, potassium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Increased urinary loss; bone resorption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Osteoporosis, muscle weakness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Bone-protective nutrition strategies</a:t>
                      </a:r>
                    </a:p>
                  </a:txBody>
                  <a:tcPr marL="12700" marR="12700" marT="12700" marB="12700" anchor="ctr" anchorCtr="0" horzOverflow="overflow"/>
                </a:tc>
              </a:tr>
              <a:tr h="271738">
                <a:tc>
                  <a:txBody>
                    <a:bodyPr/>
                    <a:lstStyle/>
                    <a:p>
                      <a:pPr algn="ctr" defTabSz="457200">
                        <a:defRPr sz="1800"/>
                      </a:pPr>
                      <a:r>
                        <a:rPr b="1" sz="1400">
                          <a:latin typeface="Times Roman"/>
                          <a:ea typeface="Times Roman"/>
                          <a:cs typeface="Times Roman"/>
                          <a:sym typeface="Times Roman"/>
                        </a:rPr>
                        <a:t>NSAIDs (chronic use)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Iron (via GI bleeding)</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Mucosal injury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Iron-deficiency anemia</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Monitor iron status if long-term</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Antibiotics (broad-spectrum)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K, B vitamins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Gut microbiota disruption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Bleeding risk, fatigue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Encourage microbiome-supportive foods post-therapy</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Cholestyramine / bile acid sequestrants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Vitamins A, D, E, K</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Fat malabsorption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Night blindness, coagulopathy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Monitor fat-soluble vitamins</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Levodopa</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B6 (functional interaction)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Alters B6 utilization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Reduced drug efficacy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Protein redistribution; timing strategies</a:t>
                      </a:r>
                    </a:p>
                  </a:txBody>
                  <a:tcPr marL="12700" marR="12700" marT="12700" marB="12700" anchor="ctr" anchorCtr="0" horzOverflow="overflow"/>
                </a:tc>
              </a:tr>
              <a:tr h="271738">
                <a:tc>
                  <a:txBody>
                    <a:bodyPr/>
                    <a:lstStyle/>
                    <a:p>
                      <a:pPr algn="ctr" defTabSz="457200">
                        <a:defRPr sz="1800"/>
                      </a:pPr>
                      <a:r>
                        <a:rPr b="1" sz="1400">
                          <a:latin typeface="Times Roman"/>
                          <a:ea typeface="Times Roman"/>
                          <a:cs typeface="Times Roman"/>
                          <a:sym typeface="Times Roman"/>
                        </a:rPr>
                        <a:t>Methotrexate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Competitive inhibition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Mucositis, anemia</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Folate supplementation standard</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Alcohol (chronic)</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Thiamine, magnesium, folate, zinc</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Impaired absorption &amp; utilization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Neuropathy, cardiomyopathy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Repletion and counseling essential</a:t>
                      </a:r>
                    </a:p>
                  </a:txBody>
                  <a:tcPr marL="12700" marR="12700" marT="12700" marB="12700" anchor="ctr" anchorCtr="0" horzOverflow="overflow"/>
                </a:tc>
              </a:tr>
              <a:tr h="421194">
                <a:tc>
                  <a:txBody>
                    <a:bodyPr/>
                    <a:lstStyle/>
                    <a:p>
                      <a:pPr algn="ctr" defTabSz="457200">
                        <a:defRPr sz="1800"/>
                      </a:pPr>
                      <a:r>
                        <a:rPr b="1" sz="1400">
                          <a:latin typeface="Times Roman"/>
                          <a:ea typeface="Times Roman"/>
                          <a:cs typeface="Times Roman"/>
                          <a:sym typeface="Times Roman"/>
                        </a:rPr>
                        <a:t>Antidepressants (SSRIs)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Sodium (hyponatremia risk)</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SIADH</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Confusion, fatigue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Monitor sodium in older adults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14" name="Freeform 4"/>
          <p:cNvGrpSpPr/>
          <p:nvPr/>
        </p:nvGrpSpPr>
        <p:grpSpPr>
          <a:xfrm>
            <a:off x="-528008" y="-5"/>
            <a:ext cx="19048339" cy="3086110"/>
            <a:chOff x="0" y="-1"/>
            <a:chExt cx="19048338" cy="3086108"/>
          </a:xfrm>
        </p:grpSpPr>
        <p:sp>
          <p:nvSpPr>
            <p:cNvPr id="1112"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13"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15" name="TextBox 6"/>
          <p:cNvSpPr txBox="1"/>
          <p:nvPr/>
        </p:nvSpPr>
        <p:spPr>
          <a:xfrm>
            <a:off x="1072147" y="416757"/>
            <a:ext cx="17367796"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Quick Clinical Patterns to Remember</a:t>
            </a:r>
          </a:p>
        </p:txBody>
      </p:sp>
      <p:sp>
        <p:nvSpPr>
          <p:cNvPr id="111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117" name="Table 1"/>
          <p:cNvGraphicFramePr/>
          <p:nvPr/>
        </p:nvGraphicFramePr>
        <p:xfrm>
          <a:off x="1536300" y="3378199"/>
          <a:ext cx="15643623" cy="624373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794382"/>
                <a:gridCol w="8836540"/>
              </a:tblGrid>
              <a:tr h="877610">
                <a:tc>
                  <a:txBody>
                    <a:bodyPr/>
                    <a:lstStyle/>
                    <a:p>
                      <a:pPr algn="ctr" defTabSz="457200">
                        <a:defRPr sz="1800"/>
                      </a:pPr>
                      <a:r>
                        <a:rPr b="1" sz="2400">
                          <a:latin typeface="Times Roman"/>
                          <a:ea typeface="Times Roman"/>
                          <a:cs typeface="Times Roman"/>
                          <a:sym typeface="Times Roman"/>
                        </a:rPr>
                        <a:t>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Nutrients at Risk</a:t>
                      </a:r>
                    </a:p>
                  </a:txBody>
                  <a:tcPr marL="12700" marR="12700" marT="12700" marB="12700" anchor="ctr" anchorCtr="0" horzOverflow="overflow"/>
                </a:tc>
              </a:tr>
              <a:tr h="877610">
                <a:tc>
                  <a:txBody>
                    <a:bodyPr/>
                    <a:lstStyle/>
                    <a:p>
                      <a:pPr algn="ctr" defTabSz="457200">
                        <a:defRPr sz="1800"/>
                      </a:pPr>
                      <a:r>
                        <a:rPr sz="2400">
                          <a:latin typeface="Times Roman"/>
                          <a:ea typeface="Times Roman"/>
                          <a:cs typeface="Times Roman"/>
                          <a:sym typeface="Times Roman"/>
                        </a:rPr>
                        <a:t>Acid suppression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iron, magnesium, calcium</a:t>
                      </a:r>
                    </a:p>
                  </a:txBody>
                  <a:tcPr marL="12700" marR="12700" marT="12700" marB="12700" anchor="ctr" anchorCtr="0" horzOverflow="overflow"/>
                </a:tc>
              </a:tr>
              <a:tr h="1360296">
                <a:tc>
                  <a:txBody>
                    <a:bodyPr/>
                    <a:lstStyle/>
                    <a:p>
                      <a:pPr algn="ctr" defTabSz="457200">
                        <a:defRPr sz="1800"/>
                      </a:pPr>
                      <a:r>
                        <a:rPr sz="2400">
                          <a:latin typeface="Times Roman"/>
                          <a:ea typeface="Times Roman"/>
                          <a:cs typeface="Times Roman"/>
                          <a:sym typeface="Times Roman"/>
                        </a:rPr>
                        <a:t>Diuretics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Potassium, magnesium, thiamine</a:t>
                      </a:r>
                    </a:p>
                  </a:txBody>
                  <a:tcPr marL="12700" marR="12700" marT="12700" marB="12700" anchor="ctr" anchorCtr="0" horzOverflow="overflow"/>
                </a:tc>
              </a:tr>
              <a:tr h="1360296">
                <a:tc>
                  <a:txBody>
                    <a:bodyPr/>
                    <a:lstStyle/>
                    <a:p>
                      <a:pPr algn="ctr" defTabSz="457200">
                        <a:defRPr sz="1800"/>
                      </a:pPr>
                      <a:r>
                        <a:rPr sz="2400">
                          <a:latin typeface="Times Roman"/>
                          <a:ea typeface="Times Roman"/>
                          <a:cs typeface="Times Roman"/>
                          <a:sym typeface="Times Roman"/>
                        </a:rPr>
                        <a:t>Hepatic enzyme inducers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folate</a:t>
                      </a:r>
                    </a:p>
                  </a:txBody>
                  <a:tcPr marL="12700" marR="12700" marT="12700" marB="12700" anchor="ctr" anchorCtr="0" horzOverflow="overflow"/>
                </a:tc>
              </a:tr>
              <a:tr h="877610">
                <a:tc>
                  <a:txBody>
                    <a:bodyPr/>
                    <a:lstStyle/>
                    <a:p>
                      <a:pPr algn="ctr" defTabSz="457200">
                        <a:defRPr sz="1800"/>
                      </a:pPr>
                      <a:r>
                        <a:rPr sz="2400">
                          <a:latin typeface="Times Roman"/>
                          <a:ea typeface="Times Roman"/>
                          <a:cs typeface="Times Roman"/>
                          <a:sym typeface="Times Roman"/>
                        </a:rPr>
                        <a:t>Fat malabsorption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Vitamins A, D, E, K</a:t>
                      </a:r>
                    </a:p>
                  </a:txBody>
                  <a:tcPr marL="12700" marR="12700" marT="12700" marB="12700" anchor="ctr" anchorCtr="0" horzOverflow="overflow"/>
                </a:tc>
              </a:tr>
              <a:tr h="877610">
                <a:tc>
                  <a:txBody>
                    <a:bodyPr/>
                    <a:lstStyle/>
                    <a:p>
                      <a:pPr algn="ctr" defTabSz="457200">
                        <a:defRPr sz="1800"/>
                      </a:pPr>
                      <a:r>
                        <a:rPr sz="2400">
                          <a:latin typeface="Times Roman"/>
                          <a:ea typeface="Times Roman"/>
                          <a:cs typeface="Times Roman"/>
                          <a:sym typeface="Times Roman"/>
                        </a:rPr>
                        <a:t>Microbiome disruption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K, B vitamins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9"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22" name="Freeform 4"/>
          <p:cNvGrpSpPr/>
          <p:nvPr/>
        </p:nvGrpSpPr>
        <p:grpSpPr>
          <a:xfrm>
            <a:off x="-528008" y="-5"/>
            <a:ext cx="19048339" cy="3086110"/>
            <a:chOff x="0" y="-1"/>
            <a:chExt cx="19048338" cy="3086108"/>
          </a:xfrm>
        </p:grpSpPr>
        <p:sp>
          <p:nvSpPr>
            <p:cNvPr id="1120"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21"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2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graphicFrame>
        <p:nvGraphicFramePr>
          <p:cNvPr id="1124" name="Table 1"/>
          <p:cNvGraphicFramePr/>
          <p:nvPr/>
        </p:nvGraphicFramePr>
        <p:xfrm>
          <a:off x="-673" y="-9104"/>
          <a:ext cx="18379757" cy="101772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56295"/>
                <a:gridCol w="2206735"/>
                <a:gridCol w="2889992"/>
                <a:gridCol w="4639500"/>
                <a:gridCol w="5874533"/>
              </a:tblGrid>
              <a:tr h="425669">
                <a:tc>
                  <a:txBody>
                    <a:bodyPr/>
                    <a:lstStyle/>
                    <a:p>
                      <a:pPr algn="ctr" defTabSz="457200">
                        <a:defRPr sz="1800"/>
                      </a:pPr>
                      <a:r>
                        <a:rPr b="1" sz="2100">
                          <a:latin typeface="Times Roman"/>
                          <a:ea typeface="Times Roman"/>
                          <a:cs typeface="Times Roman"/>
                          <a:sym typeface="Times Roman"/>
                        </a:rPr>
                        <a:t>Drug Class / Example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Nutrient at Risk</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Lab Marker</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Threshold Trigger</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Action When Triggered</a:t>
                      </a:r>
                    </a:p>
                  </a:txBody>
                  <a:tcPr marL="12700" marR="12700" marT="12700" marB="12700" anchor="ctr" anchorCtr="0" horzOverflow="overflow"/>
                </a:tc>
              </a:tr>
              <a:tr h="425669">
                <a:tc>
                  <a:txBody>
                    <a:bodyPr/>
                    <a:lstStyle/>
                    <a:p>
                      <a:pPr algn="ctr" defTabSz="457200">
                        <a:defRPr sz="1800"/>
                      </a:pPr>
                      <a:r>
                        <a:rPr b="1" sz="1700">
                          <a:latin typeface="Times Roman"/>
                          <a:ea typeface="Times Roman"/>
                          <a:cs typeface="Times Roman"/>
                          <a:sym typeface="Times Roman"/>
                        </a:rPr>
                        <a:t>Metformin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B12</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rPr b="1"/>
                        <a:t>&lt;300 pg/mL</a:t>
                      </a:r>
                      <a:r>
                        <a:t> (intervene); </a:t>
                      </a:r>
                      <a:r>
                        <a:rPr b="1"/>
                        <a:t>&lt;200 pg/mL</a:t>
                      </a:r>
                      <a:r>
                        <a:t> (deficiency)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Supplement B12; assess neuropathy; monitor MMA if borderline</a:t>
                      </a:r>
                    </a:p>
                  </a:txBody>
                  <a:tcPr marL="12700" marR="12700" marT="12700" marB="12700" anchor="ctr" anchorCtr="0" horzOverflow="overflow"/>
                </a:tc>
              </a:tr>
              <a:tr h="425669">
                <a:tc>
                  <a:txBody>
                    <a:bodyPr/>
                    <a:lstStyle/>
                    <a:p>
                      <a:pPr algn="ctr" defTabSz="457200">
                        <a:defRPr sz="1800"/>
                      </a:pPr>
                      <a:r>
                        <a:rPr b="1" sz="1700">
                          <a:latin typeface="Times Roman"/>
                          <a:ea typeface="Times Roman"/>
                          <a:cs typeface="Times Roman"/>
                          <a:sym typeface="Times Roman"/>
                        </a:rPr>
                        <a:t>Proton Pump Inhibitors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Mg</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&lt;1.8 mg/dL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Replete Mg; reassess need/duration of PPI</a:t>
                      </a:r>
                    </a:p>
                  </a:txBody>
                  <a:tcPr marL="12700" marR="12700" marT="12700" marB="12700" anchor="ctr" anchorCtr="0" horzOverflow="overflow"/>
                </a:tc>
              </a:tr>
              <a:tr h="308723">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B12</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&lt;300 pg/mL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Oral or parenteral B12 depending on symptoms</a:t>
                      </a:r>
                    </a:p>
                  </a:txBody>
                  <a:tcPr marL="12700" marR="12700" marT="12700" marB="12700" anchor="ctr" anchorCtr="0" horzOverflow="overflow"/>
                </a:tc>
              </a:tr>
              <a:tr h="425669">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Ferritin</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rPr b="1"/>
                        <a:t>&lt;30 ng/mL</a:t>
                      </a:r>
                      <a:r>
                        <a:t> (general); </a:t>
                      </a:r>
                      <a:r>
                        <a:rPr b="1"/>
                        <a:t>&lt;45 ng/mL</a:t>
                      </a:r>
                      <a:r>
                        <a:t> (symptomatic)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Iron repletion; evaluate GI loss</a:t>
                      </a:r>
                    </a:p>
                  </a:txBody>
                  <a:tcPr marL="12700" marR="12700" marT="12700" marB="12700" anchor="ctr" anchorCtr="0" horzOverflow="overflow"/>
                </a:tc>
              </a:tr>
              <a:tr h="308723">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Calcium/Vit 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25-OH Vitamin D</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&lt;30 ng/mL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D repletion; bone risk assessment</a:t>
                      </a:r>
                    </a:p>
                  </a:txBody>
                  <a:tcPr marL="12700" marR="12700" marT="12700" marB="12700" anchor="ctr" anchorCtr="0" horzOverflow="overflow"/>
                </a:tc>
              </a:tr>
              <a:tr h="308723">
                <a:tc>
                  <a:txBody>
                    <a:bodyPr/>
                    <a:lstStyle/>
                    <a:p>
                      <a:pPr algn="ctr" defTabSz="457200">
                        <a:defRPr sz="1800"/>
                      </a:pPr>
                      <a:r>
                        <a:rPr b="1" sz="1700">
                          <a:latin typeface="Times Roman"/>
                          <a:ea typeface="Times Roman"/>
                          <a:cs typeface="Times Roman"/>
                          <a:sym typeface="Times Roman"/>
                        </a:rPr>
                        <a:t>H2 Blockers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B12</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&lt;300 pg/mL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Ensure adequacy; supplement if needed</a:t>
                      </a:r>
                    </a:p>
                  </a:txBody>
                  <a:tcPr marL="12700" marR="12700" marT="12700" marB="12700" anchor="ctr" anchorCtr="0" horzOverflow="overflow"/>
                </a:tc>
              </a:tr>
              <a:tr h="317637">
                <a:tc>
                  <a:txBody>
                    <a:bodyPr/>
                    <a:lstStyle/>
                    <a:p>
                      <a:pPr algn="ctr" defTabSz="457200">
                        <a:defRPr sz="1800"/>
                      </a:pPr>
                      <a:r>
                        <a:rPr b="1" sz="1700">
                          <a:latin typeface="Times Roman"/>
                          <a:ea typeface="Times Roman"/>
                          <a:cs typeface="Times Roman"/>
                          <a:sym typeface="Times Roman"/>
                        </a:rPr>
                        <a:t>Loop Diuretics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K⁺</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&lt;3.5 mmol/L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Food-first K⁺ (if safe) or supplement</a:t>
                      </a:r>
                    </a:p>
                  </a:txBody>
                  <a:tcPr marL="12700" marR="12700" marT="12700" marB="12700" anchor="ctr" anchorCtr="0" horzOverflow="overflow"/>
                </a:tc>
              </a:tr>
              <a:tr h="308723">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Mg</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&lt;1.8 mg/dL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Mg repletion; check arrhythmia risk</a:t>
                      </a:r>
                    </a:p>
                  </a:txBody>
                  <a:tcPr marL="12700" marR="12700" marT="12700" marB="12700" anchor="ctr" anchorCtr="0" horzOverflow="overflow"/>
                </a:tc>
              </a:tr>
              <a:tr h="425669">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Thiamine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Whole blood thiamine / clinical</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Low or symptomatic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Thiamine supplementation</a:t>
                      </a:r>
                    </a:p>
                  </a:txBody>
                  <a:tcPr marL="12700" marR="12700" marT="12700" marB="12700" anchor="ctr" anchorCtr="0" horzOverflow="overflow"/>
                </a:tc>
              </a:tr>
              <a:tr h="317637">
                <a:tc>
                  <a:txBody>
                    <a:bodyPr/>
                    <a:lstStyle/>
                    <a:p>
                      <a:pPr algn="ctr" defTabSz="457200">
                        <a:defRPr sz="1800"/>
                      </a:pPr>
                      <a:r>
                        <a:rPr b="1" sz="1700">
                          <a:latin typeface="Times Roman"/>
                          <a:ea typeface="Times Roman"/>
                          <a:cs typeface="Times Roman"/>
                          <a:sym typeface="Times Roman"/>
                        </a:rPr>
                        <a:t>Thiazide Diuretics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K⁺</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&lt;3.5 mmol/L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Potassium repletion (food-first if appropriate)</a:t>
                      </a:r>
                    </a:p>
                  </a:txBody>
                  <a:tcPr marL="12700" marR="12700" marT="12700" marB="12700" anchor="ctr" anchorCtr="0" horzOverflow="overflow"/>
                </a:tc>
              </a:tr>
              <a:tr h="308723">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Mg</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&lt;1.8 mg/dL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Mg repletion</a:t>
                      </a:r>
                    </a:p>
                  </a:txBody>
                  <a:tcPr marL="12700" marR="12700" marT="12700" marB="12700" anchor="ctr" anchorCtr="0" horzOverflow="overflow"/>
                </a:tc>
              </a:tr>
              <a:tr h="445837">
                <a:tc>
                  <a:txBody>
                    <a:bodyPr/>
                    <a:lstStyle/>
                    <a:p>
                      <a:pPr algn="ctr" defTabSz="457200">
                        <a:defRPr sz="1800"/>
                      </a:pPr>
                      <a:r>
                        <a:rPr b="1" sz="1700">
                          <a:latin typeface="Times Roman"/>
                          <a:ea typeface="Times Roman"/>
                          <a:cs typeface="Times Roman"/>
                          <a:sym typeface="Times Roman"/>
                        </a:rPr>
                        <a:t>ACE Inhibitors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Potassium (excess risk)</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K⁺</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&gt;5.0 mmol/L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Reduce high-K⁺ supplements/foods; coordinate with prescriber</a:t>
                      </a:r>
                    </a:p>
                  </a:txBody>
                  <a:tcPr marL="12700" marR="12700" marT="12700" marB="12700" anchor="ctr" anchorCtr="0" horzOverflow="overflow"/>
                </a:tc>
              </a:tr>
              <a:tr h="308723">
                <a:tc>
                  <a:txBody>
                    <a:bodyPr/>
                    <a:lstStyle/>
                    <a:p>
                      <a:pPr algn="ctr" defTabSz="457200">
                        <a:defRPr sz="1800"/>
                      </a:pPr>
                      <a:r>
                        <a:rPr b="1" sz="1700">
                          <a:latin typeface="Times Roman"/>
                          <a:ea typeface="Times Roman"/>
                          <a:cs typeface="Times Roman"/>
                          <a:sym typeface="Times Roman"/>
                        </a:rPr>
                        <a:t>Oral Contraceptives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Serum/RBC folate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Low or low-normal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Ensure folate adequacy (food or supplement)</a:t>
                      </a:r>
                    </a:p>
                  </a:txBody>
                  <a:tcPr marL="12700" marR="12700" marT="12700" marB="12700" anchor="ctr" anchorCtr="0" horzOverflow="overflow"/>
                </a:tc>
              </a:tr>
              <a:tr h="308723">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B6</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Plasma PLP</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&lt;20 nmol/L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B6 repletion</a:t>
                      </a:r>
                    </a:p>
                  </a:txBody>
                  <a:tcPr marL="12700" marR="12700" marT="12700" marB="12700" anchor="ctr" anchorCtr="0" horzOverflow="overflow"/>
                </a:tc>
              </a:tr>
              <a:tr h="308723">
                <a:tc>
                  <a:txBody>
                    <a:bodyPr/>
                    <a:lstStyle/>
                    <a:p>
                      <a:pPr algn="ctr" defTabSz="457200">
                        <a:defRPr sz="1800"/>
                      </a:pPr>
                      <a:r>
                        <a:rPr b="1" sz="1700">
                          <a:latin typeface="Times Roman"/>
                          <a:ea typeface="Times Roman"/>
                          <a:cs typeface="Times Roman"/>
                          <a:sym typeface="Times Roman"/>
                        </a:rPr>
                        <a:t>Anticonvulsants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25-OH Vitamin D</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&lt;30 ng/mL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D repletion; bone protection</a:t>
                      </a:r>
                    </a:p>
                  </a:txBody>
                  <a:tcPr marL="12700" marR="12700" marT="12700" marB="12700" anchor="ctr" anchorCtr="0" horzOverflow="overflow"/>
                </a:tc>
              </a:tr>
              <a:tr h="308723">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Ca</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Below lab range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Calcium adequacy; assess vitamin D</a:t>
                      </a:r>
                    </a:p>
                  </a:txBody>
                  <a:tcPr marL="12700" marR="12700" marT="12700" marB="12700" anchor="ctr" anchorCtr="0" horzOverflow="overflow"/>
                </a:tc>
              </a:tr>
              <a:tr h="308723">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RBC folate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Low</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Folate supplementation</a:t>
                      </a:r>
                    </a:p>
                  </a:txBody>
                  <a:tcPr marL="12700" marR="12700" marT="12700" marB="12700" anchor="ctr" anchorCtr="0" horzOverflow="overflow"/>
                </a:tc>
              </a:tr>
              <a:tr h="425669">
                <a:tc>
                  <a:txBody>
                    <a:bodyPr/>
                    <a:lstStyle/>
                    <a:p>
                      <a:pPr algn="ctr" defTabSz="457200">
                        <a:defRPr sz="1800"/>
                      </a:pPr>
                      <a:r>
                        <a:rPr b="1" sz="1700">
                          <a:latin typeface="Times Roman"/>
                          <a:ea typeface="Times Roman"/>
                          <a:cs typeface="Times Roman"/>
                          <a:sym typeface="Times Roman"/>
                        </a:rPr>
                        <a:t>Statins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CoQ10</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(Clinical—no standard lab)</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Myalgia/fatigue present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Consider CoQ10 trial; review dose</a:t>
                      </a:r>
                    </a:p>
                  </a:txBody>
                  <a:tcPr marL="12700" marR="12700" marT="12700" marB="12700" anchor="ctr" anchorCtr="0" horzOverflow="overflow"/>
                </a:tc>
              </a:tr>
              <a:tr h="308723">
                <a:tc>
                  <a:txBody>
                    <a:bodyPr/>
                    <a:lstStyle/>
                    <a:p>
                      <a:pPr algn="ctr" defTabSz="457200">
                        <a:defRPr sz="1800"/>
                      </a:pPr>
                      <a:r>
                        <a:rPr b="1" sz="1700">
                          <a:latin typeface="Times Roman"/>
                          <a:ea typeface="Times Roman"/>
                          <a:cs typeface="Times Roman"/>
                          <a:sym typeface="Times Roman"/>
                        </a:rPr>
                        <a:t>Corticosteroids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Calcium/Vit 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25-OH Vitamin D</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&lt;30 ng/mL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D + calcium; bone density screening</a:t>
                      </a:r>
                    </a:p>
                  </a:txBody>
                  <a:tcPr marL="12700" marR="12700" marT="12700" marB="12700" anchor="ctr" anchorCtr="0" horzOverflow="overflow"/>
                </a:tc>
              </a:tr>
              <a:tr h="317637">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K⁺</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&lt;3.5 mmol/L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Potassium repletion</a:t>
                      </a:r>
                    </a:p>
                  </a:txBody>
                  <a:tcPr marL="12700" marR="12700" marT="12700" marB="12700" anchor="ctr" anchorCtr="0" horzOverflow="overflow"/>
                </a:tc>
              </a:tr>
              <a:tr h="308723">
                <a:tc>
                  <a:txBody>
                    <a:bodyPr/>
                    <a:lstStyle/>
                    <a:p>
                      <a:pPr algn="ctr" defTabSz="457200">
                        <a:defRPr sz="1800"/>
                      </a:pPr>
                      <a:r>
                        <a:rPr b="1" sz="1700">
                          <a:latin typeface="Times Roman"/>
                          <a:ea typeface="Times Roman"/>
                          <a:cs typeface="Times Roman"/>
                          <a:sym typeface="Times Roman"/>
                        </a:rPr>
                        <a:t>NSAIDs (chronic)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Ferritin</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&lt;30–45 ng/mL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Iron repletion; evaluate GI bleeding</a:t>
                      </a:r>
                    </a:p>
                  </a:txBody>
                  <a:tcPr marL="12700" marR="12700" marT="12700" marB="12700" anchor="ctr" anchorCtr="0" horzOverflow="overflow"/>
                </a:tc>
              </a:tr>
              <a:tr h="425669">
                <a:tc>
                  <a:txBody>
                    <a:bodyPr/>
                    <a:lstStyle/>
                    <a:p>
                      <a:pPr algn="ctr" defTabSz="457200">
                        <a:defRPr sz="1800"/>
                      </a:pPr>
                      <a:r>
                        <a:rPr b="1" sz="1700">
                          <a:latin typeface="Times Roman"/>
                          <a:ea typeface="Times Roman"/>
                          <a:cs typeface="Times Roman"/>
                          <a:sym typeface="Times Roman"/>
                        </a:rPr>
                        <a:t>Broad-Spectrum Antibiotics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PT/INR</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INR ↑ without warfarin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K assessment/repletion</a:t>
                      </a:r>
                    </a:p>
                  </a:txBody>
                  <a:tcPr marL="12700" marR="12700" marT="12700" marB="12700" anchor="ctr" anchorCtr="0" horzOverflow="overflow"/>
                </a:tc>
              </a:tr>
              <a:tr h="425669">
                <a:tc>
                  <a:txBody>
                    <a:bodyPr/>
                    <a:lstStyle/>
                    <a:p>
                      <a:pPr algn="ctr" defTabSz="457200">
                        <a:defRPr sz="1800"/>
                      </a:pPr>
                      <a:r>
                        <a:rPr b="1" sz="1700">
                          <a:latin typeface="Times Roman"/>
                          <a:ea typeface="Times Roman"/>
                          <a:cs typeface="Times Roman"/>
                          <a:sym typeface="Times Roman"/>
                        </a:rPr>
                        <a:t>Bile Acid Sequestrants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Vitamins A, D, E, K</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25-OH D; INR; retinol</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Below range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Supplement fat-soluble vitamins</a:t>
                      </a:r>
                    </a:p>
                  </a:txBody>
                  <a:tcPr marL="12700" marR="12700" marT="12700" marB="12700" anchor="ctr" anchorCtr="0" horzOverflow="overflow"/>
                </a:tc>
              </a:tr>
              <a:tr h="425669">
                <a:tc>
                  <a:txBody>
                    <a:bodyPr/>
                    <a:lstStyle/>
                    <a:p>
                      <a:pPr algn="ctr" defTabSz="457200">
                        <a:defRPr sz="1800"/>
                      </a:pPr>
                      <a:r>
                        <a:rPr b="1" sz="1700">
                          <a:latin typeface="Times Roman"/>
                          <a:ea typeface="Times Roman"/>
                          <a:cs typeface="Times Roman"/>
                          <a:sym typeface="Times Roman"/>
                        </a:rPr>
                        <a:t>Levodopa</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B6 (functional)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Clinical response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Reduced efficacy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Adjust protein timing; assess B6 intake</a:t>
                      </a:r>
                    </a:p>
                  </a:txBody>
                  <a:tcPr marL="12700" marR="12700" marT="12700" marB="12700" anchor="ctr" anchorCtr="0" horzOverflow="overflow"/>
                </a:tc>
              </a:tr>
              <a:tr h="308723">
                <a:tc>
                  <a:txBody>
                    <a:bodyPr/>
                    <a:lstStyle/>
                    <a:p>
                      <a:pPr algn="ctr" defTabSz="457200">
                        <a:defRPr sz="1800"/>
                      </a:pPr>
                      <a:r>
                        <a:rPr b="1" sz="1700">
                          <a:latin typeface="Times Roman"/>
                          <a:ea typeface="Times Roman"/>
                          <a:cs typeface="Times Roman"/>
                          <a:sym typeface="Times Roman"/>
                        </a:rPr>
                        <a:t>Methotrexate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RBC folate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Low or declining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Folate supplementation standard</a:t>
                      </a:r>
                    </a:p>
                  </a:txBody>
                  <a:tcPr marL="12700" marR="12700" marT="12700" marB="12700" anchor="ctr" anchorCtr="0" horzOverflow="overflow"/>
                </a:tc>
              </a:tr>
              <a:tr h="308723">
                <a:tc>
                  <a:txBody>
                    <a:bodyPr/>
                    <a:lstStyle/>
                    <a:p>
                      <a:pPr algn="ctr" defTabSz="457200">
                        <a:defRPr sz="1800"/>
                      </a:pPr>
                      <a:r>
                        <a:rPr b="1" sz="1700">
                          <a:latin typeface="Times Roman"/>
                          <a:ea typeface="Times Roman"/>
                          <a:cs typeface="Times Roman"/>
                          <a:sym typeface="Times Roman"/>
                        </a:rPr>
                        <a:t>Chronic Alcohol Use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Thiamine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Whole blood thiamine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Low or symptomatic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Immediate thiamine repletion</a:t>
                      </a:r>
                    </a:p>
                  </a:txBody>
                  <a:tcPr marL="12700" marR="12700" marT="12700" marB="12700" anchor="ctr" anchorCtr="0" horzOverflow="overflow"/>
                </a:tc>
              </a:tr>
              <a:tr h="308723">
                <a:tc>
                  <a:txBody>
                    <a:bodyPr/>
                    <a:lstStyle/>
                    <a:p>
                      <a:pPr algn="ctr">
                        <a:defRPr sz="1700"/>
                      </a:pP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Mg</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&lt;1.8 mg/dL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Magnesium repletion</a:t>
                      </a:r>
                    </a:p>
                  </a:txBody>
                  <a:tcPr marL="12700" marR="12700" marT="12700" marB="12700" anchor="ctr" anchorCtr="0" horzOverflow="overflow"/>
                </a:tc>
              </a:tr>
              <a:tr h="317637">
                <a:tc>
                  <a:txBody>
                    <a:bodyPr/>
                    <a:lstStyle/>
                    <a:p>
                      <a:pPr algn="ctr" defTabSz="457200">
                        <a:defRPr sz="1800"/>
                      </a:pPr>
                      <a:r>
                        <a:rPr b="1" sz="1700">
                          <a:latin typeface="Times Roman"/>
                          <a:ea typeface="Times Roman"/>
                          <a:cs typeface="Times Roman"/>
                          <a:sym typeface="Times Roman"/>
                        </a:rPr>
                        <a:t>SSRIs (older adults)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Serum Na⁺</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&lt;135 mmol/L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Evaluate hyponatremia; coordinate care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7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78" name="TextBox 6"/>
          <p:cNvSpPr txBox="1"/>
          <p:nvPr/>
        </p:nvSpPr>
        <p:spPr>
          <a:xfrm>
            <a:off x="11771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Red Flags Warranting Medical Referral</a:t>
            </a:r>
          </a:p>
        </p:txBody>
      </p:sp>
      <p:sp>
        <p:nvSpPr>
          <p:cNvPr id="17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80" name="Immediate referral is indicated when:…"/>
          <p:cNvSpPr txBox="1"/>
          <p:nvPr/>
        </p:nvSpPr>
        <p:spPr>
          <a:xfrm>
            <a:off x="1587924" y="4418158"/>
            <a:ext cx="7517862" cy="3126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2800">
                <a:latin typeface="Times Roman"/>
                <a:ea typeface="Times Roman"/>
                <a:cs typeface="Times Roman"/>
                <a:sym typeface="Times Roman"/>
              </a:defRPr>
            </a:pPr>
            <a:r>
              <a:t>Immediate referral is indicated when: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Labs fall </a:t>
            </a:r>
            <a:r>
              <a:t>outside conventional ranges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Rapid changes occur without explanation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Severe anemia, renal impairment, liver enzyme elevation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Markers suggest autoimmune or endocrine pathology</a:t>
            </a:r>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8" name="Freeform 2"/>
          <p:cNvSpPr/>
          <p:nvPr/>
        </p:nvSpPr>
        <p:spPr>
          <a:xfrm rot="10800000">
            <a:off x="-3" y="203197"/>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31" name="Freeform 4"/>
          <p:cNvGrpSpPr/>
          <p:nvPr/>
        </p:nvGrpSpPr>
        <p:grpSpPr>
          <a:xfrm>
            <a:off x="-147008" y="-152405"/>
            <a:ext cx="19708739" cy="3086110"/>
            <a:chOff x="380999" y="-152401"/>
            <a:chExt cx="19708738" cy="3086108"/>
          </a:xfrm>
        </p:grpSpPr>
        <p:sp>
          <p:nvSpPr>
            <p:cNvPr id="1129" name="Rectangle"/>
            <p:cNvSpPr/>
            <p:nvPr/>
          </p:nvSpPr>
          <p:spPr>
            <a:xfrm>
              <a:off x="380999" y="-15240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30" name="Text"/>
            <p:cNvSpPr txBox="1"/>
            <p:nvPr/>
          </p:nvSpPr>
          <p:spPr>
            <a:xfrm>
              <a:off x="1041399" y="7620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32" name="TextBox 6"/>
          <p:cNvSpPr txBox="1"/>
          <p:nvPr/>
        </p:nvSpPr>
        <p:spPr>
          <a:xfrm>
            <a:off x="1023463" y="769502"/>
            <a:ext cx="17367797"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High-Yield Intervention Triggers</a:t>
            </a:r>
          </a:p>
        </p:txBody>
      </p:sp>
      <p:sp>
        <p:nvSpPr>
          <p:cNvPr id="11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134" name="Table 1"/>
          <p:cNvGraphicFramePr/>
          <p:nvPr/>
        </p:nvGraphicFramePr>
        <p:xfrm>
          <a:off x="844550" y="10947399"/>
          <a:ext cx="15742941" cy="630743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319283"/>
                <a:gridCol w="4302086"/>
                <a:gridCol w="4108870"/>
              </a:tblGrid>
              <a:tr h="1044889">
                <a:tc>
                  <a:txBody>
                    <a:bodyPr/>
                    <a:lstStyle/>
                    <a:p>
                      <a:pPr algn="ctr" defTabSz="457200">
                        <a:defRPr sz="1800"/>
                      </a:pPr>
                      <a:r>
                        <a:rPr b="1" sz="2400">
                          <a:latin typeface="Times Roman"/>
                          <a:ea typeface="Times Roman"/>
                          <a:cs typeface="Times Roman"/>
                          <a:sym typeface="Times Roman"/>
                        </a:rPr>
                        <a:t>Situation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Risk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Action</a:t>
                      </a:r>
                    </a:p>
                  </a:txBody>
                  <a:tcPr marL="12700" marR="12700" marT="12700" marB="12700" anchor="ctr" anchorCtr="0" horzOverflow="overflow"/>
                </a:tc>
              </a:tr>
              <a:tr h="1619578">
                <a:tc>
                  <a:txBody>
                    <a:bodyPr/>
                    <a:lstStyle/>
                    <a:p>
                      <a:pPr algn="ctr" defTabSz="457200">
                        <a:defRPr sz="1800"/>
                      </a:pPr>
                      <a:r>
                        <a:rPr sz="2400">
                          <a:latin typeface="Times Roman"/>
                          <a:ea typeface="Times Roman"/>
                          <a:cs typeface="Times Roman"/>
                          <a:sym typeface="Times Roman"/>
                        </a:rPr>
                        <a:t>Multiple supplements + anticoagulants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Review all botanicals</a:t>
                      </a:r>
                    </a:p>
                  </a:txBody>
                  <a:tcPr marL="12700" marR="12700" marT="12700" marB="12700" anchor="ctr" anchorCtr="0" horzOverflow="overflow"/>
                </a:tc>
              </a:tr>
              <a:tr h="1044889">
                <a:tc>
                  <a:txBody>
                    <a:bodyPr/>
                    <a:lstStyle/>
                    <a:p>
                      <a:pPr algn="ctr" defTabSz="457200">
                        <a:defRPr sz="1800"/>
                      </a:pPr>
                      <a:r>
                        <a:rPr sz="2400">
                          <a:latin typeface="Times Roman"/>
                          <a:ea typeface="Times Roman"/>
                          <a:cs typeface="Times Roman"/>
                          <a:sym typeface="Times Roman"/>
                        </a:rPr>
                        <a:t>Long-term PPI 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Mg, B12 deficiency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labs</a:t>
                      </a:r>
                    </a:p>
                  </a:txBody>
                  <a:tcPr marL="12700" marR="12700" marT="12700" marB="12700" anchor="ctr" anchorCtr="0" horzOverflow="overflow"/>
                </a:tc>
              </a:tr>
              <a:tr h="1619578">
                <a:tc>
                  <a:txBody>
                    <a:bodyPr/>
                    <a:lstStyle/>
                    <a:p>
                      <a:pPr algn="ctr" defTabSz="457200">
                        <a:defRPr sz="1800"/>
                      </a:pPr>
                      <a:r>
                        <a:rPr sz="2400">
                          <a:latin typeface="Times Roman"/>
                          <a:ea typeface="Times Roman"/>
                          <a:cs typeface="Times Roman"/>
                          <a:sym typeface="Times Roman"/>
                        </a:rPr>
                        <a:t>Polypharmacy + alcohol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CNS and liver toxicity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Counsel avoidance</a:t>
                      </a:r>
                    </a:p>
                  </a:txBody>
                  <a:tcPr marL="12700" marR="12700" marT="12700" marB="12700" anchor="ctr" anchorCtr="0" horzOverflow="overflow"/>
                </a:tc>
              </a:tr>
              <a:tr h="1044889">
                <a:tc>
                  <a:txBody>
                    <a:bodyPr/>
                    <a:lstStyle/>
                    <a:p>
                      <a:pPr algn="ctr" defTabSz="457200">
                        <a:defRPr sz="1800"/>
                      </a:pPr>
                      <a:r>
                        <a:rPr sz="2400">
                          <a:latin typeface="Times Roman"/>
                          <a:ea typeface="Times Roman"/>
                          <a:cs typeface="Times Roman"/>
                          <a:sym typeface="Times Roman"/>
                        </a:rPr>
                        <a:t>Restrictive diets + meds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deficiencies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Ensure adequacy</a:t>
                      </a:r>
                    </a:p>
                  </a:txBody>
                  <a:tcPr marL="12700" marR="12700" marT="12700" marB="12700" anchor="ctr" anchorCtr="0" horzOverflow="overflow"/>
                </a:tc>
              </a:tr>
            </a:tbl>
          </a:graphicData>
        </a:graphic>
      </p:graphicFrame>
      <p:graphicFrame>
        <p:nvGraphicFramePr>
          <p:cNvPr id="1135" name="Table 1-1"/>
          <p:cNvGraphicFramePr/>
          <p:nvPr/>
        </p:nvGraphicFramePr>
        <p:xfrm>
          <a:off x="1724025" y="3111326"/>
          <a:ext cx="15429111" cy="65631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11358"/>
                <a:gridCol w="3974795"/>
                <a:gridCol w="7730257"/>
              </a:tblGrid>
              <a:tr h="766157">
                <a:tc>
                  <a:txBody>
                    <a:bodyPr/>
                    <a:lstStyle/>
                    <a:p>
                      <a:pPr algn="ctr" defTabSz="457200">
                        <a:defRPr sz="1800"/>
                      </a:pPr>
                      <a:r>
                        <a:rPr b="1" sz="2400">
                          <a:latin typeface="Times Roman"/>
                          <a:ea typeface="Times Roman"/>
                          <a:cs typeface="Times Roman"/>
                          <a:sym typeface="Times Roman"/>
                        </a:rPr>
                        <a:t>Lab</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Trigger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Priority Action</a:t>
                      </a:r>
                    </a:p>
                  </a:txBody>
                  <a:tcPr marL="12700" marR="12700" marT="12700" marB="12700" anchor="ctr" anchorCtr="0" horzOverflow="overflow"/>
                </a:tc>
              </a:tr>
              <a:tr h="1187544">
                <a:tc>
                  <a:txBody>
                    <a:bodyPr/>
                    <a:lstStyle/>
                    <a:p>
                      <a:pPr algn="ctr" defTabSz="457200">
                        <a:defRPr sz="1800"/>
                      </a:pPr>
                      <a:r>
                        <a:rPr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&lt;300 pg/mL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Supplement; assess neurologic symptoms</a:t>
                      </a:r>
                    </a:p>
                  </a:txBody>
                  <a:tcPr marL="12700" marR="12700" marT="12700" marB="12700" anchor="ctr" anchorCtr="0" horzOverflow="overflow"/>
                </a:tc>
              </a:tr>
              <a:tr h="766157">
                <a:tc>
                  <a:txBody>
                    <a:bodyPr/>
                    <a:lstStyle/>
                    <a:p>
                      <a:pPr algn="ctr" defTabSz="457200">
                        <a:defRPr sz="1800"/>
                      </a:pPr>
                      <a:r>
                        <a:rPr sz="2400">
                          <a:latin typeface="Times Roman"/>
                          <a:ea typeface="Times Roman"/>
                          <a:cs typeface="Times Roman"/>
                          <a:sym typeface="Times Roman"/>
                        </a:rPr>
                        <a:t>Ferritin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&lt;30–45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repletion; investigate cause</a:t>
                      </a:r>
                    </a:p>
                  </a:txBody>
                  <a:tcPr marL="12700" marR="12700" marT="12700" marB="12700" anchor="ctr" anchorCtr="0" horzOverflow="overflow"/>
                </a:tc>
              </a:tr>
              <a:tr h="766157">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&lt;1.8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Replete; review PPIs/diuretics</a:t>
                      </a:r>
                    </a:p>
                  </a:txBody>
                  <a:tcPr marL="12700" marR="12700" marT="12700" marB="12700" anchor="ctr" anchorCtr="0" horzOverflow="overflow"/>
                </a:tc>
              </a:tr>
              <a:tr h="1187544">
                <a:tc>
                  <a:txBody>
                    <a:bodyPr/>
                    <a:lstStyle/>
                    <a:p>
                      <a:pPr algn="ctr" defTabSz="457200">
                        <a:defRPr sz="1800"/>
                      </a:pPr>
                      <a:r>
                        <a:rPr sz="24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&lt;3.5 or &gt;5.0 mmol/L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Adjust intake; urgent review if severe</a:t>
                      </a:r>
                    </a:p>
                  </a:txBody>
                  <a:tcPr marL="12700" marR="12700" marT="12700" marB="12700" anchor="ctr" anchorCtr="0" horzOverflow="overflow"/>
                </a:tc>
              </a:tr>
              <a:tr h="766157">
                <a:tc>
                  <a:txBody>
                    <a:bodyPr/>
                    <a:lstStyle/>
                    <a:p>
                      <a:pPr algn="ctr" defTabSz="457200">
                        <a:defRPr sz="1800"/>
                      </a:pPr>
                      <a:r>
                        <a:rPr sz="2400">
                          <a:latin typeface="Times Roman"/>
                          <a:ea typeface="Times Roman"/>
                          <a:cs typeface="Times Roman"/>
                          <a:sym typeface="Times Roman"/>
                        </a:rPr>
                        <a:t>25-OH 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&lt;30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repletion</a:t>
                      </a:r>
                    </a:p>
                  </a:txBody>
                  <a:tcPr marL="12700" marR="12700" marT="12700" marB="12700" anchor="ctr" anchorCtr="0" horzOverflow="overflow"/>
                </a:tc>
              </a:tr>
              <a:tr h="1187544">
                <a:tc>
                  <a:txBody>
                    <a:bodyPr/>
                    <a:lstStyle/>
                    <a:p>
                      <a:pPr algn="ctr" defTabSz="457200">
                        <a:defRPr sz="1800"/>
                      </a:pPr>
                      <a:r>
                        <a:rPr sz="2400">
                          <a:latin typeface="Times Roman"/>
                          <a:ea typeface="Times Roman"/>
                          <a:cs typeface="Times Roman"/>
                          <a:sym typeface="Times Roman"/>
                        </a:rPr>
                        <a:t>INR (non-warfarin)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Assess vitamin K status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40" name="Freeform 4"/>
          <p:cNvGrpSpPr/>
          <p:nvPr/>
        </p:nvGrpSpPr>
        <p:grpSpPr>
          <a:xfrm>
            <a:off x="-528008" y="-5"/>
            <a:ext cx="19048339" cy="3086110"/>
            <a:chOff x="0" y="-1"/>
            <a:chExt cx="19048338" cy="3086108"/>
          </a:xfrm>
        </p:grpSpPr>
        <p:sp>
          <p:nvSpPr>
            <p:cNvPr id="1138"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39"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41" name="TextBox 6"/>
          <p:cNvSpPr txBox="1"/>
          <p:nvPr/>
        </p:nvSpPr>
        <p:spPr>
          <a:xfrm>
            <a:off x="1072147" y="416757"/>
            <a:ext cx="17367796" cy="22876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0433FF"/>
                </a:solidFill>
                <a:latin typeface="Poppins"/>
                <a:ea typeface="Poppins"/>
                <a:cs typeface="Poppins"/>
                <a:sym typeface="Poppins"/>
              </a:defRPr>
            </a:lvl1pPr>
          </a:lstStyle>
          <a:p>
            <a:pPr/>
            <a:r>
              <a:t>Gauging and Optimizing Client Compliance</a:t>
            </a:r>
          </a:p>
        </p:txBody>
      </p:sp>
      <p:sp>
        <p:nvSpPr>
          <p:cNvPr id="114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43" name="Client compliance—more accurately referred to as adherence—is a critical determinant of success in nutrition and lifestyle interventions. Even the most evidence-based therapeutic plan will be ineffective if it is not realistic, culturally appropriate, or"/>
          <p:cNvSpPr txBox="1"/>
          <p:nvPr/>
        </p:nvSpPr>
        <p:spPr>
          <a:xfrm>
            <a:off x="725930" y="3478358"/>
            <a:ext cx="16836140" cy="6441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a:latin typeface="Times Roman"/>
                <a:ea typeface="Times Roman"/>
                <a:cs typeface="Times Roman"/>
                <a:sym typeface="Times Roman"/>
              </a:defRPr>
            </a:pPr>
            <a:r>
              <a:t>Client compliance—more accurately referred to as </a:t>
            </a:r>
            <a:r>
              <a:rPr b="1"/>
              <a:t>adherence</a:t>
            </a:r>
            <a:r>
              <a:t>—is a critical determinant of success in nutrition and lifestyle interventions. Even the most evidence-based therapeutic plan will be ineffective if it is not realistic, culturally appropriate, or aligned with the client’s beliefs, resources, and readiness for change. For this reason, gauging and optimizing compliance is a foundational competency in clinical and functional nutrition practice.</a:t>
            </a:r>
          </a:p>
          <a:p>
            <a:pPr defTabSz="457200">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Effective adherence assessment goes beyond asking whether a client is “following the plan.” It involves evaluating </a:t>
            </a:r>
            <a:r>
              <a:rPr b="1"/>
              <a:t>understanding, motivation, self-efficacy, environmental supports, psychological factors, and biological responses</a:t>
            </a:r>
            <a:r>
              <a:t> to the intervention. Compliance is dynamic and may fluctuate over time as life circumstances, health status, stress levels, and symptom burden change. Recognizing these shifts allows the practitioner to proactively adjust recommendations rather than attributing outcomes solely to willpower or motivation.</a:t>
            </a:r>
          </a:p>
          <a:p>
            <a:pPr defTabSz="457200">
              <a:spcBef>
                <a:spcPts val="1200"/>
              </a:spcBef>
              <a:defRPr sz="2400">
                <a:latin typeface="Times Roman"/>
                <a:ea typeface="Times Roman"/>
                <a:cs typeface="Times Roman"/>
                <a:sym typeface="Times Roman"/>
              </a:defRPr>
            </a:pPr>
            <a:r>
              <a:t>Optimizing compliance requires a </a:t>
            </a:r>
            <a:r>
              <a:rPr b="1"/>
              <a:t>collaborative, client-centered approach</a:t>
            </a:r>
            <a:r>
              <a:t> grounded in behavior change theory and motivational interviewing. Interventions should be co-created, simplified, and prioritized to reduce cognitive and practical burden while preserving therapeutic efficacy. When clients experience early, achievable successes, confidence and long-term engagement improve.</a:t>
            </a:r>
          </a:p>
          <a:p>
            <a:pPr defTabSz="457200">
              <a:spcBef>
                <a:spcPts val="1200"/>
              </a:spcBef>
              <a:defRPr sz="2400">
                <a:latin typeface="Times Roman"/>
                <a:ea typeface="Times Roman"/>
                <a:cs typeface="Times Roman"/>
                <a:sym typeface="Times Roman"/>
              </a:defRPr>
            </a:pPr>
            <a:r>
              <a:t>In clinical practice and professional examinations (e.g., CNS), adherence is understood as an </a:t>
            </a:r>
            <a:r>
              <a:rPr b="1"/>
              <a:t>iterative process</a:t>
            </a:r>
            <a:r>
              <a:t>—one that integrates assessment, personalization, monitoring, and refinement. By systematically gauging compliance and addressing barriers with empathy and precision, practitioners can enhance sustainability, improve clinical outcomes, and support lasting behavior change.</a:t>
            </a:r>
          </a:p>
        </p:txBody>
      </p:sp>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48" name="Freeform 4"/>
          <p:cNvGrpSpPr/>
          <p:nvPr/>
        </p:nvGrpSpPr>
        <p:grpSpPr>
          <a:xfrm>
            <a:off x="-528008" y="-5"/>
            <a:ext cx="19048339" cy="3086110"/>
            <a:chOff x="0" y="-1"/>
            <a:chExt cx="19048338" cy="3086108"/>
          </a:xfrm>
        </p:grpSpPr>
        <p:sp>
          <p:nvSpPr>
            <p:cNvPr id="1146"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47"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49" name="TextBox 6"/>
          <p:cNvSpPr txBox="1"/>
          <p:nvPr/>
        </p:nvSpPr>
        <p:spPr>
          <a:xfrm>
            <a:off x="1072147" y="416757"/>
            <a:ext cx="17367796" cy="22876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Gauging Client Compliance (Assessment Phase)</a:t>
            </a:r>
          </a:p>
        </p:txBody>
      </p:sp>
      <p:sp>
        <p:nvSpPr>
          <p:cNvPr id="115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151" name="Table 1"/>
          <p:cNvGraphicFramePr/>
          <p:nvPr/>
        </p:nvGraphicFramePr>
        <p:xfrm>
          <a:off x="1908770" y="3993976"/>
          <a:ext cx="14483160" cy="579167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230880"/>
                <a:gridCol w="4440220"/>
                <a:gridCol w="5799359"/>
              </a:tblGrid>
              <a:tr h="534379">
                <a:tc>
                  <a:txBody>
                    <a:bodyPr/>
                    <a:lstStyle/>
                    <a:p>
                      <a:pPr algn="ctr" defTabSz="457200">
                        <a:defRPr sz="1800"/>
                      </a:pPr>
                      <a:r>
                        <a:rPr b="1" sz="2400">
                          <a:latin typeface="Times Roman"/>
                          <a:ea typeface="Times Roman"/>
                          <a:cs typeface="Times Roman"/>
                          <a:sym typeface="Times Roman"/>
                        </a:rPr>
                        <a:t>Domain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What to Assess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Sample Indicators</a:t>
                      </a:r>
                    </a:p>
                  </a:txBody>
                  <a:tcPr marL="12700" marR="12700" marT="12700" marB="12700" anchor="ctr" anchorCtr="0" horzOverflow="overflow"/>
                </a:tc>
              </a:tr>
              <a:tr h="828287">
                <a:tc>
                  <a:txBody>
                    <a:bodyPr/>
                    <a:lstStyle/>
                    <a:p>
                      <a:pPr algn="ctr" defTabSz="457200">
                        <a:defRPr sz="1800"/>
                      </a:pPr>
                      <a:r>
                        <a:rPr b="1" sz="2400">
                          <a:latin typeface="Times Roman"/>
                          <a:ea typeface="Times Roman"/>
                          <a:cs typeface="Times Roman"/>
                          <a:sym typeface="Times Roman"/>
                        </a:rPr>
                        <a:t>Understanding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Clarity of recommendations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Can client explain the plan in their own words?</a:t>
                      </a:r>
                    </a:p>
                  </a:txBody>
                  <a:tcPr marL="12700" marR="12700" marT="12700" marB="12700" anchor="ctr" anchorCtr="0" horzOverflow="overflow"/>
                </a:tc>
              </a:tr>
              <a:tr h="741235">
                <a:tc>
                  <a:txBody>
                    <a:bodyPr/>
                    <a:lstStyle/>
                    <a:p>
                      <a:pPr algn="ctr" defTabSz="457200">
                        <a:defRPr sz="1800"/>
                      </a:pPr>
                      <a:r>
                        <a:rPr b="1" sz="2400">
                          <a:latin typeface="Times Roman"/>
                          <a:ea typeface="Times Roman"/>
                          <a:cs typeface="Times Roman"/>
                          <a:sym typeface="Times Roman"/>
                        </a:rPr>
                        <a:t>Beliefs &amp; Values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Cultural, personal, health beliefs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Alignment or conflict with intervention</a:t>
                      </a:r>
                    </a:p>
                  </a:txBody>
                  <a:tcPr marL="12700" marR="12700" marT="12700" marB="12700" anchor="ctr" anchorCtr="0" horzOverflow="overflow"/>
                </a:tc>
              </a:tr>
              <a:tr h="534379">
                <a:tc>
                  <a:txBody>
                    <a:bodyPr/>
                    <a:lstStyle/>
                    <a:p>
                      <a:pPr algn="ctr" defTabSz="457200">
                        <a:defRPr sz="1800"/>
                      </a:pPr>
                      <a:r>
                        <a:rPr b="1" sz="2400">
                          <a:latin typeface="Times Roman"/>
                          <a:ea typeface="Times Roman"/>
                          <a:cs typeface="Times Roman"/>
                          <a:sym typeface="Times Roman"/>
                        </a:rPr>
                        <a:t>Readiness to Change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Stage of change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Precontemplation → Maintenance</a:t>
                      </a:r>
                    </a:p>
                  </a:txBody>
                  <a:tcPr marL="12700" marR="12700" marT="12700" marB="12700" anchor="ctr" anchorCtr="0" horzOverflow="overflow"/>
                </a:tc>
              </a:tr>
              <a:tr h="741235">
                <a:tc>
                  <a:txBody>
                    <a:bodyPr/>
                    <a:lstStyle/>
                    <a:p>
                      <a:pPr algn="ctr" defTabSz="457200">
                        <a:defRPr sz="1800"/>
                      </a:pPr>
                      <a:r>
                        <a:rPr b="1" sz="2400">
                          <a:latin typeface="Times Roman"/>
                          <a:ea typeface="Times Roman"/>
                          <a:cs typeface="Times Roman"/>
                          <a:sym typeface="Times Roman"/>
                        </a:rPr>
                        <a:t>Self-Efficacy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Confidence in ability to follow plan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“On a scale of 1–10…”</a:t>
                      </a:r>
                    </a:p>
                  </a:txBody>
                  <a:tcPr marL="12700" marR="12700" marT="12700" marB="12700" anchor="ctr" anchorCtr="0" horzOverflow="overflow"/>
                </a:tc>
              </a:tr>
              <a:tr h="741235">
                <a:tc>
                  <a:txBody>
                    <a:bodyPr/>
                    <a:lstStyle/>
                    <a:p>
                      <a:pPr algn="ctr" defTabSz="457200">
                        <a:defRPr sz="1800"/>
                      </a:pPr>
                      <a:r>
                        <a:rPr b="1" sz="2400">
                          <a:latin typeface="Times Roman"/>
                          <a:ea typeface="Times Roman"/>
                          <a:cs typeface="Times Roman"/>
                          <a:sym typeface="Times Roman"/>
                        </a:rPr>
                        <a:t>Environment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 access, time, cooking skills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Structural barriers</a:t>
                      </a:r>
                    </a:p>
                  </a:txBody>
                  <a:tcPr marL="12700" marR="12700" marT="12700" marB="12700" anchor="ctr" anchorCtr="0" horzOverflow="overflow"/>
                </a:tc>
              </a:tr>
              <a:tr h="828287">
                <a:tc>
                  <a:txBody>
                    <a:bodyPr/>
                    <a:lstStyle/>
                    <a:p>
                      <a:pPr algn="ctr" defTabSz="457200">
                        <a:defRPr sz="1800"/>
                      </a:pPr>
                      <a:r>
                        <a:rPr b="1" sz="2400">
                          <a:latin typeface="Times Roman"/>
                          <a:ea typeface="Times Roman"/>
                          <a:cs typeface="Times Roman"/>
                          <a:sym typeface="Times Roman"/>
                        </a:rPr>
                        <a:t>Psychological Factors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Stress, emotional eating, ED history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 flags for restriction or avoidance</a:t>
                      </a:r>
                    </a:p>
                  </a:txBody>
                  <a:tcPr marL="12700" marR="12700" marT="12700" marB="12700" anchor="ctr" anchorCtr="0" horzOverflow="overflow"/>
                </a:tc>
              </a:tr>
              <a:tr h="828287">
                <a:tc>
                  <a:txBody>
                    <a:bodyPr/>
                    <a:lstStyle/>
                    <a:p>
                      <a:pPr algn="ctr" defTabSz="457200">
                        <a:defRPr sz="1800"/>
                      </a:pPr>
                      <a:r>
                        <a:rPr b="1" sz="2400">
                          <a:latin typeface="Times Roman"/>
                          <a:ea typeface="Times Roman"/>
                          <a:cs typeface="Times Roman"/>
                          <a:sym typeface="Times Roman"/>
                        </a:rPr>
                        <a:t>Medication &amp; Symptom Burden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Side effects, GI tolerance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Nutrition-related adverse effects</a:t>
                      </a:r>
                    </a:p>
                  </a:txBody>
                  <a:tcPr marL="12700" marR="12700" marT="12700" marB="12700" anchor="ctr" anchorCtr="0" horzOverflow="overflow"/>
                </a:tc>
              </a:tr>
            </a:tbl>
          </a:graphicData>
        </a:graphic>
      </p:graphicFrame>
      <p:sp>
        <p:nvSpPr>
          <p:cNvPr id="1152" name="Key Domains to Assess"/>
          <p:cNvSpPr txBox="1"/>
          <p:nvPr/>
        </p:nvSpPr>
        <p:spPr>
          <a:xfrm>
            <a:off x="7004729" y="3317663"/>
            <a:ext cx="3450562" cy="44475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vl1pPr>
          </a:lstStyle>
          <a:p>
            <a:pPr/>
            <a:r>
              <a:t>Key Domains to Assess</a:t>
            </a:r>
          </a:p>
        </p:txBody>
      </p:sp>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57" name="Freeform 4"/>
          <p:cNvGrpSpPr/>
          <p:nvPr/>
        </p:nvGrpSpPr>
        <p:grpSpPr>
          <a:xfrm>
            <a:off x="-528008" y="-5"/>
            <a:ext cx="19048339" cy="3086110"/>
            <a:chOff x="0" y="-1"/>
            <a:chExt cx="19048338" cy="3086108"/>
          </a:xfrm>
        </p:grpSpPr>
        <p:sp>
          <p:nvSpPr>
            <p:cNvPr id="1155"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56"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58" name="TextBox 6"/>
          <p:cNvSpPr txBox="1"/>
          <p:nvPr/>
        </p:nvSpPr>
        <p:spPr>
          <a:xfrm>
            <a:off x="1072147" y="416757"/>
            <a:ext cx="17367796" cy="36211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03" sz="7100">
                <a:solidFill>
                  <a:srgbClr val="FFFFFF"/>
                </a:solidFill>
                <a:latin typeface="Poppins"/>
                <a:ea typeface="Poppins"/>
                <a:cs typeface="Poppins"/>
                <a:sym typeface="Poppins"/>
              </a:defRPr>
            </a:pPr>
            <a:r>
              <a:t>Gauging Client Compliance (Assessment Phase)</a:t>
            </a:r>
          </a:p>
          <a:p>
            <a:pPr defTabSz="457200">
              <a:defRPr sz="1200">
                <a:latin typeface="Times Roman"/>
                <a:ea typeface="Times Roman"/>
                <a:cs typeface="Times Roman"/>
                <a:sym typeface="Times Roman"/>
              </a:defRPr>
            </a:pPr>
          </a:p>
        </p:txBody>
      </p:sp>
      <p:sp>
        <p:nvSpPr>
          <p:cNvPr id="115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160" name="Table 1"/>
          <p:cNvGraphicFramePr/>
          <p:nvPr/>
        </p:nvGraphicFramePr>
        <p:xfrm>
          <a:off x="2270343" y="4222576"/>
          <a:ext cx="13464336" cy="565346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74114"/>
                <a:gridCol w="4165609"/>
                <a:gridCol w="3536559"/>
                <a:gridCol w="2975351"/>
              </a:tblGrid>
              <a:tr h="924714">
                <a:tc>
                  <a:txBody>
                    <a:bodyPr/>
                    <a:lstStyle/>
                    <a:p>
                      <a:pPr algn="ctr" defTabSz="457200">
                        <a:defRPr sz="1800"/>
                      </a:pPr>
                      <a:r>
                        <a:rPr b="1" sz="2400">
                          <a:latin typeface="Times Roman"/>
                          <a:ea typeface="Times Roman"/>
                          <a:cs typeface="Times Roman"/>
                          <a:sym typeface="Times Roman"/>
                        </a:rPr>
                        <a:t>Measure 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Examples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Strengths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Limitations</a:t>
                      </a:r>
                    </a:p>
                  </a:txBody>
                  <a:tcPr marL="12700" marR="12700" marT="12700" marB="12700" anchor="ctr" anchorCtr="0" horzOverflow="overflow"/>
                </a:tc>
              </a:tr>
              <a:tr h="924714">
                <a:tc>
                  <a:txBody>
                    <a:bodyPr/>
                    <a:lstStyle/>
                    <a:p>
                      <a:pPr algn="ctr" defTabSz="457200">
                        <a:defRPr sz="1800"/>
                      </a:pPr>
                      <a:r>
                        <a:rPr b="1" sz="2400">
                          <a:latin typeface="Times Roman"/>
                          <a:ea typeface="Times Roman"/>
                          <a:cs typeface="Times Roman"/>
                          <a:sym typeface="Times Roman"/>
                        </a:rPr>
                        <a:t>Self-report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 logs, recalls, check-ins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Insight into behaviors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Recall bias</a:t>
                      </a:r>
                    </a:p>
                  </a:txBody>
                  <a:tcPr marL="12700" marR="12700" marT="12700" marB="12700" anchor="ctr" anchorCtr="0" horzOverflow="overflow"/>
                </a:tc>
              </a:tr>
              <a:tr h="1433307">
                <a:tc>
                  <a:txBody>
                    <a:bodyPr/>
                    <a:lstStyle/>
                    <a:p>
                      <a:pPr algn="ctr" defTabSz="457200">
                        <a:defRPr sz="1800"/>
                      </a:pPr>
                      <a:r>
                        <a:rPr b="1" sz="2400">
                          <a:latin typeface="Times Roman"/>
                          <a:ea typeface="Times Roman"/>
                          <a:cs typeface="Times Roman"/>
                          <a:sym typeface="Times Roman"/>
                        </a:rPr>
                        <a:t>Behavioral markers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Grocery habits, meal prep frequency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Practical indicators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Requires discussion</a:t>
                      </a:r>
                    </a:p>
                  </a:txBody>
                  <a:tcPr marL="12700" marR="12700" marT="12700" marB="12700" anchor="ctr" anchorCtr="0" horzOverflow="overflow"/>
                </a:tc>
              </a:tr>
              <a:tr h="924714">
                <a:tc>
                  <a:txBody>
                    <a:bodyPr/>
                    <a:lstStyle/>
                    <a:p>
                      <a:pPr algn="ctr" defTabSz="457200">
                        <a:defRPr sz="1800"/>
                      </a:pPr>
                      <a:r>
                        <a:rPr b="1" sz="2400">
                          <a:latin typeface="Times Roman"/>
                          <a:ea typeface="Times Roman"/>
                          <a:cs typeface="Times Roman"/>
                          <a:sym typeface="Times Roman"/>
                        </a:rPr>
                        <a:t>Clinical outcomes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Labs, vitals, symptoms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Objective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Lagging indicators</a:t>
                      </a:r>
                    </a:p>
                  </a:txBody>
                  <a:tcPr marL="12700" marR="12700" marT="12700" marB="12700" anchor="ctr" anchorCtr="0" horzOverflow="overflow"/>
                </a:tc>
              </a:tr>
              <a:tr h="1433307">
                <a:tc>
                  <a:txBody>
                    <a:bodyPr/>
                    <a:lstStyle/>
                    <a:p>
                      <a:pPr algn="ctr" defTabSz="457200">
                        <a:defRPr sz="1800"/>
                      </a:pPr>
                      <a:r>
                        <a:rPr b="1" sz="2400">
                          <a:latin typeface="Times Roman"/>
                          <a:ea typeface="Times Roman"/>
                          <a:cs typeface="Times Roman"/>
                          <a:sym typeface="Times Roman"/>
                        </a:rPr>
                        <a:t>Process metrics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meals following plan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Tracks adherence early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Needs clear definitions</a:t>
                      </a:r>
                    </a:p>
                  </a:txBody>
                  <a:tcPr marL="12700" marR="12700" marT="12700" marB="12700" anchor="ctr" anchorCtr="0" horzOverflow="overflow"/>
                </a:tc>
              </a:tr>
            </a:tbl>
          </a:graphicData>
        </a:graphic>
      </p:graphicFrame>
      <p:sp>
        <p:nvSpPr>
          <p:cNvPr id="1161" name="Objective &amp; Subjective Measures of Compliance"/>
          <p:cNvSpPr txBox="1"/>
          <p:nvPr/>
        </p:nvSpPr>
        <p:spPr>
          <a:xfrm>
            <a:off x="4476378" y="2824223"/>
            <a:ext cx="8741960" cy="110489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ts val="9100"/>
              </a:lnSpc>
              <a:defRPr b="1" spc="277" sz="2800"/>
            </a:lvl1pPr>
          </a:lstStyle>
          <a:p>
            <a:pPr>
              <a:defRPr spc="703" sz="7100">
                <a:solidFill>
                  <a:srgbClr val="FFFFFF"/>
                </a:solidFill>
              </a:defRPr>
            </a:pPr>
            <a:r>
              <a:rPr spc="277" sz="2800">
                <a:solidFill>
                  <a:srgbClr val="000000"/>
                </a:solidFill>
              </a:rPr>
              <a:t>Objective &amp; Subjective Measures of Compliance</a:t>
            </a:r>
          </a:p>
        </p:txBody>
      </p:sp>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66" name="Freeform 4"/>
          <p:cNvGrpSpPr/>
          <p:nvPr/>
        </p:nvGrpSpPr>
        <p:grpSpPr>
          <a:xfrm>
            <a:off x="-528008" y="-5"/>
            <a:ext cx="19048339" cy="3086110"/>
            <a:chOff x="0" y="-1"/>
            <a:chExt cx="19048338" cy="3086108"/>
          </a:xfrm>
        </p:grpSpPr>
        <p:sp>
          <p:nvSpPr>
            <p:cNvPr id="116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6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67" name="TextBox 6"/>
          <p:cNvSpPr txBox="1"/>
          <p:nvPr/>
        </p:nvSpPr>
        <p:spPr>
          <a:xfrm>
            <a:off x="1072147" y="416757"/>
            <a:ext cx="17367796" cy="22876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Optimizing Client Compliance (Intervention Phase)</a:t>
            </a:r>
          </a:p>
        </p:txBody>
      </p:sp>
      <p:sp>
        <p:nvSpPr>
          <p:cNvPr id="116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69" name="Core Evidence-Based Strategies"/>
          <p:cNvSpPr txBox="1"/>
          <p:nvPr/>
        </p:nvSpPr>
        <p:spPr>
          <a:xfrm>
            <a:off x="7004729" y="3317663"/>
            <a:ext cx="4706448" cy="44475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vl1pPr>
          </a:lstStyle>
          <a:p>
            <a:pPr/>
            <a:r>
              <a:t>Core Evidence-Based Strategies</a:t>
            </a:r>
          </a:p>
        </p:txBody>
      </p:sp>
      <p:graphicFrame>
        <p:nvGraphicFramePr>
          <p:cNvPr id="1170" name="Table 1"/>
          <p:cNvGraphicFramePr/>
          <p:nvPr/>
        </p:nvGraphicFramePr>
        <p:xfrm>
          <a:off x="2714017" y="3993976"/>
          <a:ext cx="13300572" cy="557738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327106"/>
                <a:gridCol w="3730051"/>
                <a:gridCol w="5230713"/>
              </a:tblGrid>
              <a:tr h="740264">
                <a:tc>
                  <a:txBody>
                    <a:bodyPr/>
                    <a:lstStyle/>
                    <a:p>
                      <a:pPr algn="ctr" defTabSz="457200">
                        <a:defRPr sz="1800"/>
                      </a:pPr>
                      <a:r>
                        <a:rPr b="1" sz="2400">
                          <a:latin typeface="Times Roman"/>
                          <a:ea typeface="Times Roman"/>
                          <a:cs typeface="Times Roman"/>
                          <a:sym typeface="Times Roman"/>
                        </a:rPr>
                        <a:t>Strategy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Practical Application</a:t>
                      </a:r>
                    </a:p>
                  </a:txBody>
                  <a:tcPr marL="12700" marR="12700" marT="12700" marB="12700" anchor="ctr" anchorCtr="0" horzOverflow="overflow"/>
                </a:tc>
              </a:tr>
              <a:tr h="1147410">
                <a:tc>
                  <a:txBody>
                    <a:bodyPr/>
                    <a:lstStyle/>
                    <a:p>
                      <a:pPr algn="ctr" defTabSz="457200">
                        <a:defRPr sz="1800"/>
                      </a:pPr>
                      <a:r>
                        <a:rPr b="1" sz="2400">
                          <a:latin typeface="Times Roman"/>
                          <a:ea typeface="Times Roman"/>
                          <a:cs typeface="Times Roman"/>
                          <a:sym typeface="Times Roman"/>
                        </a:rPr>
                        <a:t>Motivational Interviewing (MI)</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Enhance intrinsic motivation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Reflective listening, evoking change talk</a:t>
                      </a:r>
                    </a:p>
                  </a:txBody>
                  <a:tcPr marL="12700" marR="12700" marT="12700" marB="12700" anchor="ctr" anchorCtr="0" horzOverflow="overflow"/>
                </a:tc>
              </a:tr>
              <a:tr h="740264">
                <a:tc>
                  <a:txBody>
                    <a:bodyPr/>
                    <a:lstStyle/>
                    <a:p>
                      <a:pPr algn="ctr" defTabSz="457200">
                        <a:defRPr sz="1800"/>
                      </a:pPr>
                      <a:r>
                        <a:rPr b="1" sz="2400">
                          <a:latin typeface="Times Roman"/>
                          <a:ea typeface="Times Roman"/>
                          <a:cs typeface="Times Roman"/>
                          <a:sym typeface="Times Roman"/>
                        </a:rPr>
                        <a:t>Shared decision-making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 ownership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Co-create goals and options</a:t>
                      </a:r>
                    </a:p>
                  </a:txBody>
                  <a:tcPr marL="12700" marR="12700" marT="12700" marB="12700" anchor="ctr" anchorCtr="0" horzOverflow="overflow"/>
                </a:tc>
              </a:tr>
              <a:tr h="740264">
                <a:tc>
                  <a:txBody>
                    <a:bodyPr/>
                    <a:lstStyle/>
                    <a:p>
                      <a:pPr algn="ctr" defTabSz="457200">
                        <a:defRPr sz="1800"/>
                      </a:pPr>
                      <a:r>
                        <a:rPr b="1" sz="2400">
                          <a:latin typeface="Times Roman"/>
                          <a:ea typeface="Times Roman"/>
                          <a:cs typeface="Times Roman"/>
                          <a:sym typeface="Times Roman"/>
                        </a:rPr>
                        <a:t>Simplification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cognitive load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1–3 priorities per phase</a:t>
                      </a:r>
                    </a:p>
                  </a:txBody>
                  <a:tcPr marL="12700" marR="12700" marT="12700" marB="12700" anchor="ctr" anchorCtr="0" horzOverflow="overflow"/>
                </a:tc>
              </a:tr>
              <a:tr h="740264">
                <a:tc>
                  <a:txBody>
                    <a:bodyPr/>
                    <a:lstStyle/>
                    <a:p>
                      <a:pPr algn="ctr" defTabSz="457200">
                        <a:defRPr sz="1800"/>
                      </a:pPr>
                      <a:r>
                        <a:rPr b="1" sz="2400">
                          <a:latin typeface="Times Roman"/>
                          <a:ea typeface="Times Roman"/>
                          <a:cs typeface="Times Roman"/>
                          <a:sym typeface="Times Roman"/>
                        </a:rPr>
                        <a:t>Personalization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 relevance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Cultural foods, preferred patterns</a:t>
                      </a:r>
                    </a:p>
                  </a:txBody>
                  <a:tcPr marL="12700" marR="12700" marT="12700" marB="12700" anchor="ctr" anchorCtr="0" horzOverflow="overflow"/>
                </a:tc>
              </a:tr>
              <a:tr h="740264">
                <a:tc>
                  <a:txBody>
                    <a:bodyPr/>
                    <a:lstStyle/>
                    <a:p>
                      <a:pPr algn="ctr" defTabSz="457200">
                        <a:defRPr sz="1800"/>
                      </a:pPr>
                      <a:r>
                        <a:rPr b="1" sz="2400">
                          <a:latin typeface="Times Roman"/>
                          <a:ea typeface="Times Roman"/>
                          <a:cs typeface="Times Roman"/>
                          <a:sym typeface="Times Roman"/>
                        </a:rPr>
                        <a:t>Incremental change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overwhelm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Small, time-bound steps</a:t>
                      </a:r>
                    </a:p>
                  </a:txBody>
                  <a:tcPr marL="12700" marR="12700" marT="12700" marB="12700" anchor="ctr" anchorCtr="0" horzOverflow="overflow"/>
                </a:tc>
              </a:tr>
              <a:tr h="740264">
                <a:tc>
                  <a:txBody>
                    <a:bodyPr/>
                    <a:lstStyle/>
                    <a:p>
                      <a:pPr algn="ctr" defTabSz="457200">
                        <a:defRPr sz="1800"/>
                      </a:pPr>
                      <a:r>
                        <a:rPr b="1" sz="2400">
                          <a:latin typeface="Times Roman"/>
                          <a:ea typeface="Times Roman"/>
                          <a:cs typeface="Times Roman"/>
                          <a:sym typeface="Times Roman"/>
                        </a:rPr>
                        <a:t>Skill-building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 capability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Label reading, meal assembly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75" name="Freeform 4"/>
          <p:cNvGrpSpPr/>
          <p:nvPr/>
        </p:nvGrpSpPr>
        <p:grpSpPr>
          <a:xfrm>
            <a:off x="-528008" y="-5"/>
            <a:ext cx="19048339" cy="3086110"/>
            <a:chOff x="0" y="-1"/>
            <a:chExt cx="19048338" cy="3086108"/>
          </a:xfrm>
        </p:grpSpPr>
        <p:sp>
          <p:nvSpPr>
            <p:cNvPr id="1173"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74"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76" name="TextBox 6"/>
          <p:cNvSpPr txBox="1"/>
          <p:nvPr/>
        </p:nvSpPr>
        <p:spPr>
          <a:xfrm>
            <a:off x="1072147" y="416757"/>
            <a:ext cx="17367796" cy="22876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Optimizing Client Compliance (Intervention Phase)</a:t>
            </a:r>
          </a:p>
        </p:txBody>
      </p:sp>
      <p:sp>
        <p:nvSpPr>
          <p:cNvPr id="117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78" name="Behavior Change Tools That Improve Adherence"/>
          <p:cNvSpPr txBox="1"/>
          <p:nvPr/>
        </p:nvSpPr>
        <p:spPr>
          <a:xfrm>
            <a:off x="5598997" y="3266863"/>
            <a:ext cx="7517911" cy="105714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Behavior Change Tools That Improve Adherence</a:t>
            </a:r>
          </a:p>
          <a:p>
            <a:pPr defTabSz="457200">
              <a:defRPr sz="1200">
                <a:latin typeface="Times Roman"/>
                <a:ea typeface="Times Roman"/>
                <a:cs typeface="Times Roman"/>
                <a:sym typeface="Times Roman"/>
              </a:defRPr>
            </a:pPr>
          </a:p>
        </p:txBody>
      </p:sp>
      <p:graphicFrame>
        <p:nvGraphicFramePr>
          <p:cNvPr id="1179" name="Table 1"/>
          <p:cNvGraphicFramePr/>
          <p:nvPr/>
        </p:nvGraphicFramePr>
        <p:xfrm>
          <a:off x="2298700" y="4102099"/>
          <a:ext cx="14338500" cy="546070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897808"/>
                <a:gridCol w="4834519"/>
                <a:gridCol w="5593471"/>
              </a:tblGrid>
              <a:tr h="674650">
                <a:tc>
                  <a:txBody>
                    <a:bodyPr/>
                    <a:lstStyle/>
                    <a:p>
                      <a:pPr algn="ctr" defTabSz="457200">
                        <a:defRPr sz="1800"/>
                      </a:pPr>
                      <a:r>
                        <a:rPr b="1" sz="2400">
                          <a:latin typeface="Times Roman"/>
                          <a:ea typeface="Times Roman"/>
                          <a:cs typeface="Times Roman"/>
                          <a:sym typeface="Times Roman"/>
                        </a:rPr>
                        <a:t>Tool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How It Helps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Example</a:t>
                      </a:r>
                    </a:p>
                  </a:txBody>
                  <a:tcPr marL="12700" marR="12700" marT="12700" marB="12700" anchor="ctr" anchorCtr="0" horzOverflow="overflow"/>
                </a:tc>
              </a:tr>
              <a:tr h="674650">
                <a:tc>
                  <a:txBody>
                    <a:bodyPr/>
                    <a:lstStyle/>
                    <a:p>
                      <a:pPr algn="ctr" defTabSz="457200">
                        <a:defRPr sz="1800"/>
                      </a:pPr>
                      <a:r>
                        <a:rPr b="1" sz="2400">
                          <a:latin typeface="Times Roman"/>
                          <a:ea typeface="Times Roman"/>
                          <a:cs typeface="Times Roman"/>
                          <a:sym typeface="Times Roman"/>
                        </a:rPr>
                        <a:t>SMART goals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Clarity and measurability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“Add vegetables to 2 meals/day”</a:t>
                      </a:r>
                    </a:p>
                  </a:txBody>
                  <a:tcPr marL="12700" marR="12700" marT="12700" marB="12700" anchor="ctr" anchorCtr="0" horzOverflow="overflow"/>
                </a:tc>
              </a:tr>
              <a:tr h="1045708">
                <a:tc>
                  <a:txBody>
                    <a:bodyPr/>
                    <a:lstStyle/>
                    <a:p>
                      <a:pPr algn="ctr" defTabSz="457200">
                        <a:defRPr sz="1800"/>
                      </a:pPr>
                      <a:r>
                        <a:rPr b="1" sz="2400">
                          <a:latin typeface="Times Roman"/>
                          <a:ea typeface="Times Roman"/>
                          <a:cs typeface="Times Roman"/>
                          <a:sym typeface="Times Roman"/>
                        </a:rPr>
                        <a:t>Habit stacking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Anchors new behaviors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added to existing breakfast</a:t>
                      </a:r>
                    </a:p>
                  </a:txBody>
                  <a:tcPr marL="12700" marR="12700" marT="12700" marB="12700" anchor="ctr" anchorCtr="0" horzOverflow="overflow"/>
                </a:tc>
              </a:tr>
              <a:tr h="1045708">
                <a:tc>
                  <a:txBody>
                    <a:bodyPr/>
                    <a:lstStyle/>
                    <a:p>
                      <a:pPr algn="ctr" defTabSz="457200">
                        <a:defRPr sz="1800"/>
                      </a:pPr>
                      <a:r>
                        <a:rPr b="1" sz="2400">
                          <a:latin typeface="Times Roman"/>
                          <a:ea typeface="Times Roman"/>
                          <a:cs typeface="Times Roman"/>
                          <a:sym typeface="Times Roman"/>
                        </a:rPr>
                        <a:t>Environmental cues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reliance on willpower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Prep foods in advance</a:t>
                      </a:r>
                    </a:p>
                  </a:txBody>
                  <a:tcPr marL="12700" marR="12700" marT="12700" marB="12700" anchor="ctr" anchorCtr="0" horzOverflow="overflow"/>
                </a:tc>
              </a:tr>
              <a:tr h="1045708">
                <a:tc>
                  <a:txBody>
                    <a:bodyPr/>
                    <a:lstStyle/>
                    <a:p>
                      <a:pPr algn="ctr" defTabSz="457200">
                        <a:defRPr sz="1800"/>
                      </a:pPr>
                      <a:r>
                        <a:rPr b="1" sz="2400">
                          <a:latin typeface="Times Roman"/>
                          <a:ea typeface="Times Roman"/>
                          <a:cs typeface="Times Roman"/>
                          <a:sym typeface="Times Roman"/>
                        </a:rPr>
                        <a:t>Self-monitoring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Awareness and accountability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Simple checklists vs detailed logs</a:t>
                      </a:r>
                    </a:p>
                  </a:txBody>
                  <a:tcPr marL="12700" marR="12700" marT="12700" marB="12700" anchor="ctr" anchorCtr="0" horzOverflow="overflow"/>
                </a:tc>
              </a:tr>
              <a:tr h="1045708">
                <a:tc>
                  <a:txBody>
                    <a:bodyPr/>
                    <a:lstStyle/>
                    <a:p>
                      <a:pPr algn="ctr" defTabSz="457200">
                        <a:defRPr sz="1800"/>
                      </a:pPr>
                      <a:r>
                        <a:rPr b="1" sz="2400">
                          <a:latin typeface="Times Roman"/>
                          <a:ea typeface="Times Roman"/>
                          <a:cs typeface="Times Roman"/>
                          <a:sym typeface="Times Roman"/>
                        </a:rPr>
                        <a:t>Positive reinforcement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Sustain motivation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Celebrate process wins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1" name="Freeform 2"/>
          <p:cNvSpPr/>
          <p:nvPr/>
        </p:nvSpPr>
        <p:spPr>
          <a:xfrm rot="10800000">
            <a:off x="203198" y="-2"/>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84" name="Freeform 4"/>
          <p:cNvGrpSpPr/>
          <p:nvPr/>
        </p:nvGrpSpPr>
        <p:grpSpPr>
          <a:xfrm>
            <a:off x="-528008" y="-5"/>
            <a:ext cx="19048339" cy="3086110"/>
            <a:chOff x="0" y="-1"/>
            <a:chExt cx="19048338" cy="3086108"/>
          </a:xfrm>
        </p:grpSpPr>
        <p:sp>
          <p:nvSpPr>
            <p:cNvPr id="1182"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83"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85" name="TextBox 6"/>
          <p:cNvSpPr txBox="1"/>
          <p:nvPr/>
        </p:nvSpPr>
        <p:spPr>
          <a:xfrm>
            <a:off x="1072147" y="416757"/>
            <a:ext cx="17367796" cy="22876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Tailoring Compliance Strategies by Readiness Level</a:t>
            </a:r>
          </a:p>
        </p:txBody>
      </p:sp>
      <p:sp>
        <p:nvSpPr>
          <p:cNvPr id="118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187" name="Table 1"/>
          <p:cNvGraphicFramePr/>
          <p:nvPr/>
        </p:nvGraphicFramePr>
        <p:xfrm>
          <a:off x="3029311" y="3619499"/>
          <a:ext cx="13466168" cy="584120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88768"/>
                <a:gridCol w="3950626"/>
                <a:gridCol w="6214072"/>
              </a:tblGrid>
              <a:tr h="1119430">
                <a:tc>
                  <a:txBody>
                    <a:bodyPr/>
                    <a:lstStyle/>
                    <a:p>
                      <a:pPr algn="ctr" defTabSz="457200">
                        <a:defRPr sz="1800"/>
                      </a:pPr>
                      <a:r>
                        <a:rPr b="1" sz="2400">
                          <a:latin typeface="Times Roman"/>
                          <a:ea typeface="Times Roman"/>
                          <a:cs typeface="Times Roman"/>
                          <a:sym typeface="Times Roman"/>
                        </a:rPr>
                        <a:t>Stage of Change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Goal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Strategies</a:t>
                      </a:r>
                    </a:p>
                  </a:txBody>
                  <a:tcPr marL="12700" marR="12700" marT="12700" marB="12700" anchor="ctr" anchorCtr="0" horzOverflow="overflow"/>
                </a:tc>
              </a:tr>
              <a:tr h="1119430">
                <a:tc>
                  <a:txBody>
                    <a:bodyPr/>
                    <a:lstStyle/>
                    <a:p>
                      <a:pPr algn="ctr" defTabSz="457200">
                        <a:defRPr sz="1800"/>
                      </a:pPr>
                      <a:r>
                        <a:rPr sz="2400">
                          <a:latin typeface="Times Roman"/>
                          <a:ea typeface="Times Roman"/>
                          <a:cs typeface="Times Roman"/>
                          <a:sym typeface="Times Roman"/>
                        </a:rPr>
                        <a:t>Precontemplation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Awareness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Education, reflective listening</a:t>
                      </a:r>
                    </a:p>
                  </a:txBody>
                  <a:tcPr marL="12700" marR="12700" marT="12700" marB="12700" anchor="ctr" anchorCtr="0" horzOverflow="overflow"/>
                </a:tc>
              </a:tr>
              <a:tr h="1119430">
                <a:tc>
                  <a:txBody>
                    <a:bodyPr/>
                    <a:lstStyle/>
                    <a:p>
                      <a:pPr algn="ctr" defTabSz="457200">
                        <a:defRPr sz="1800"/>
                      </a:pPr>
                      <a:r>
                        <a:rPr sz="2400">
                          <a:latin typeface="Times Roman"/>
                          <a:ea typeface="Times Roman"/>
                          <a:cs typeface="Times Roman"/>
                          <a:sym typeface="Times Roman"/>
                        </a:rPr>
                        <a:t>Contemplation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Resolve ambivalence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 pros/cons exploration</a:t>
                      </a:r>
                    </a:p>
                  </a:txBody>
                  <a:tcPr marL="12700" marR="12700" marT="12700" marB="12700" anchor="ctr" anchorCtr="0" horzOverflow="overflow"/>
                </a:tc>
              </a:tr>
              <a:tr h="1119430">
                <a:tc>
                  <a:txBody>
                    <a:bodyPr/>
                    <a:lstStyle/>
                    <a:p>
                      <a:pPr algn="ctr" defTabSz="457200">
                        <a:defRPr sz="1800"/>
                      </a:pPr>
                      <a:r>
                        <a:rPr sz="2400">
                          <a:latin typeface="Times Roman"/>
                          <a:ea typeface="Times Roman"/>
                          <a:cs typeface="Times Roman"/>
                          <a:sym typeface="Times Roman"/>
                        </a:rPr>
                        <a:t>Preparation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Planning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Goal setting, barrier identification</a:t>
                      </a:r>
                    </a:p>
                  </a:txBody>
                  <a:tcPr marL="12700" marR="12700" marT="12700" marB="12700" anchor="ctr" anchorCtr="0" horzOverflow="overflow"/>
                </a:tc>
              </a:tr>
              <a:tr h="722213">
                <a:tc>
                  <a:txBody>
                    <a:bodyPr/>
                    <a:lstStyle/>
                    <a:p>
                      <a:pPr algn="ctr" defTabSz="457200">
                        <a:defRPr sz="1800"/>
                      </a:pPr>
                      <a:r>
                        <a:rPr sz="2400">
                          <a:latin typeface="Times Roman"/>
                          <a:ea typeface="Times Roman"/>
                          <a:cs typeface="Times Roman"/>
                          <a:sym typeface="Times Roman"/>
                        </a:rPr>
                        <a:t>Action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Consistency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Feedback, troubleshooting</a:t>
                      </a:r>
                    </a:p>
                  </a:txBody>
                  <a:tcPr marL="12700" marR="12700" marT="12700" marB="12700" anchor="ctr" anchorCtr="0" horzOverflow="overflow"/>
                </a:tc>
              </a:tr>
              <a:tr h="722213">
                <a:tc>
                  <a:txBody>
                    <a:bodyPr/>
                    <a:lstStyle/>
                    <a:p>
                      <a:pPr algn="ctr" defTabSz="457200">
                        <a:defRPr sz="1800"/>
                      </a:pPr>
                      <a:r>
                        <a:rPr sz="2400">
                          <a:latin typeface="Times Roman"/>
                          <a:ea typeface="Times Roman"/>
                          <a:cs typeface="Times Roman"/>
                          <a:sym typeface="Times Roman"/>
                        </a:rPr>
                        <a:t>Maintenance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Sustainability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Flexibility, relapse prevention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9" name="Freeform 2"/>
          <p:cNvSpPr/>
          <p:nvPr/>
        </p:nvSpPr>
        <p:spPr>
          <a:xfrm rot="10800000">
            <a:off x="203198" y="-2"/>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92" name="Freeform 4"/>
          <p:cNvGrpSpPr/>
          <p:nvPr/>
        </p:nvGrpSpPr>
        <p:grpSpPr>
          <a:xfrm>
            <a:off x="-528008" y="-5"/>
            <a:ext cx="19048339" cy="3086110"/>
            <a:chOff x="0" y="-1"/>
            <a:chExt cx="19048338" cy="3086108"/>
          </a:xfrm>
        </p:grpSpPr>
        <p:sp>
          <p:nvSpPr>
            <p:cNvPr id="1190"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91"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93" name="TextBox 6"/>
          <p:cNvSpPr txBox="1"/>
          <p:nvPr/>
        </p:nvSpPr>
        <p:spPr>
          <a:xfrm>
            <a:off x="1072147" y="416757"/>
            <a:ext cx="17367796" cy="36211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03" sz="7100">
                <a:solidFill>
                  <a:srgbClr val="FFFFFF"/>
                </a:solidFill>
                <a:latin typeface="Poppins"/>
                <a:ea typeface="Poppins"/>
                <a:cs typeface="Poppins"/>
                <a:sym typeface="Poppins"/>
              </a:defRPr>
            </a:pPr>
            <a:r>
              <a:t>Identifying &amp; Addressing Common Barriers</a:t>
            </a:r>
          </a:p>
          <a:p>
            <a:pPr defTabSz="457200">
              <a:defRPr sz="1200">
                <a:latin typeface="Times Roman"/>
                <a:ea typeface="Times Roman"/>
                <a:cs typeface="Times Roman"/>
                <a:sym typeface="Times Roman"/>
              </a:defRPr>
            </a:pPr>
          </a:p>
        </p:txBody>
      </p:sp>
      <p:sp>
        <p:nvSpPr>
          <p:cNvPr id="11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195" name="Table 1"/>
          <p:cNvGraphicFramePr/>
          <p:nvPr/>
        </p:nvGraphicFramePr>
        <p:xfrm>
          <a:off x="2362200" y="3657599"/>
          <a:ext cx="13410407" cy="559157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03416"/>
                <a:gridCol w="4965140"/>
                <a:gridCol w="5729149"/>
              </a:tblGrid>
              <a:tr h="694184">
                <a:tc>
                  <a:txBody>
                    <a:bodyPr/>
                    <a:lstStyle/>
                    <a:p>
                      <a:pPr algn="ctr" defTabSz="457200">
                        <a:defRPr sz="1800"/>
                      </a:pPr>
                      <a:r>
                        <a:rPr b="1" sz="2400">
                          <a:latin typeface="Times Roman"/>
                          <a:ea typeface="Times Roman"/>
                          <a:cs typeface="Times Roman"/>
                          <a:sym typeface="Times Roman"/>
                        </a:rPr>
                        <a:t>Barrier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Impact on Compliance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Optimization Strategy</a:t>
                      </a:r>
                    </a:p>
                  </a:txBody>
                  <a:tcPr marL="12700" marR="12700" marT="12700" marB="12700" anchor="ctr" anchorCtr="0" horzOverflow="overflow"/>
                </a:tc>
              </a:tr>
              <a:tr h="1075985">
                <a:tc>
                  <a:txBody>
                    <a:bodyPr/>
                    <a:lstStyle/>
                    <a:p>
                      <a:pPr algn="ctr" defTabSz="457200">
                        <a:defRPr sz="1800"/>
                      </a:pPr>
                      <a:r>
                        <a:rPr sz="2400">
                          <a:latin typeface="Times Roman"/>
                          <a:ea typeface="Times Roman"/>
                          <a:cs typeface="Times Roman"/>
                          <a:sym typeface="Times Roman"/>
                        </a:rPr>
                        <a:t>Time constraints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Skipped meals, convenience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Meal templates, batch prep</a:t>
                      </a:r>
                    </a:p>
                  </a:txBody>
                  <a:tcPr marL="12700" marR="12700" marT="12700" marB="12700" anchor="ctr" anchorCtr="0" horzOverflow="overflow"/>
                </a:tc>
              </a:tr>
              <a:tr h="694184">
                <a:tc>
                  <a:txBody>
                    <a:bodyPr/>
                    <a:lstStyle/>
                    <a:p>
                      <a:pPr algn="ctr" defTabSz="457200">
                        <a:defRPr sz="1800"/>
                      </a:pPr>
                      <a:r>
                        <a:rPr sz="2400">
                          <a:latin typeface="Times Roman"/>
                          <a:ea typeface="Times Roman"/>
                          <a:cs typeface="Times Roman"/>
                          <a:sym typeface="Times Roman"/>
                        </a:rPr>
                        <a:t>Cost concerns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Limited food variety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Budget-aligned substitutions</a:t>
                      </a:r>
                    </a:p>
                  </a:txBody>
                  <a:tcPr marL="12700" marR="12700" marT="12700" marB="12700" anchor="ctr" anchorCtr="0" horzOverflow="overflow"/>
                </a:tc>
              </a:tr>
              <a:tr h="1075985">
                <a:tc>
                  <a:txBody>
                    <a:bodyPr/>
                    <a:lstStyle/>
                    <a:p>
                      <a:pPr algn="ctr" defTabSz="457200">
                        <a:defRPr sz="1800"/>
                      </a:pPr>
                      <a:r>
                        <a:rPr sz="2400">
                          <a:latin typeface="Times Roman"/>
                          <a:ea typeface="Times Roman"/>
                          <a:cs typeface="Times Roman"/>
                          <a:sym typeface="Times Roman"/>
                        </a:rPr>
                        <a:t>Cultural mismatch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Resistance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Modify—not replace—traditional foods</a:t>
                      </a:r>
                    </a:p>
                  </a:txBody>
                  <a:tcPr marL="12700" marR="12700" marT="12700" marB="12700" anchor="ctr" anchorCtr="0" horzOverflow="overflow"/>
                </a:tc>
              </a:tr>
              <a:tr h="694184">
                <a:tc>
                  <a:txBody>
                    <a:bodyPr/>
                    <a:lstStyle/>
                    <a:p>
                      <a:pPr algn="ctr" defTabSz="457200">
                        <a:defRPr sz="1800"/>
                      </a:pPr>
                      <a:r>
                        <a:rPr sz="2400">
                          <a:latin typeface="Times Roman"/>
                          <a:ea typeface="Times Roman"/>
                          <a:cs typeface="Times Roman"/>
                          <a:sym typeface="Times Roman"/>
                        </a:rPr>
                        <a:t>Perfectionism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All-or-nothing adherence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Emphasize progress over perfection</a:t>
                      </a:r>
                    </a:p>
                  </a:txBody>
                  <a:tcPr marL="12700" marR="12700" marT="12700" marB="12700" anchor="ctr" anchorCtr="0" horzOverflow="overflow"/>
                </a:tc>
              </a:tr>
              <a:tr h="694184">
                <a:tc>
                  <a:txBody>
                    <a:bodyPr/>
                    <a:lstStyle/>
                    <a:p>
                      <a:pPr algn="ctr" defTabSz="457200">
                        <a:defRPr sz="1800"/>
                      </a:pPr>
                      <a:r>
                        <a:rPr sz="2400">
                          <a:latin typeface="Times Roman"/>
                          <a:ea typeface="Times Roman"/>
                          <a:cs typeface="Times Roman"/>
                          <a:sym typeface="Times Roman"/>
                        </a:rPr>
                        <a:t>GI intolerance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Adjust fiber type, timing</a:t>
                      </a:r>
                    </a:p>
                  </a:txBody>
                  <a:tcPr marL="12700" marR="12700" marT="12700" marB="12700" anchor="ctr" anchorCtr="0" horzOverflow="overflow"/>
                </a:tc>
              </a:tr>
              <a:tr h="694184">
                <a:tc>
                  <a:txBody>
                    <a:bodyPr/>
                    <a:lstStyle/>
                    <a:p>
                      <a:pPr algn="ctr" defTabSz="457200">
                        <a:defRPr sz="1800"/>
                      </a:pPr>
                      <a:r>
                        <a:rPr sz="2400">
                          <a:latin typeface="Times Roman"/>
                          <a:ea typeface="Times Roman"/>
                          <a:cs typeface="Times Roman"/>
                          <a:sym typeface="Times Roman"/>
                        </a:rPr>
                        <a:t>Social pressure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Deviations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Planning scripts and flexible rules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7" name="Freeform 2"/>
          <p:cNvSpPr/>
          <p:nvPr/>
        </p:nvSpPr>
        <p:spPr>
          <a:xfrm rot="10800000">
            <a:off x="203198" y="-2"/>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00" name="Freeform 4"/>
          <p:cNvGrpSpPr/>
          <p:nvPr/>
        </p:nvGrpSpPr>
        <p:grpSpPr>
          <a:xfrm>
            <a:off x="-528008" y="-5"/>
            <a:ext cx="19048339" cy="3086110"/>
            <a:chOff x="0" y="-1"/>
            <a:chExt cx="19048338" cy="3086108"/>
          </a:xfrm>
        </p:grpSpPr>
        <p:sp>
          <p:nvSpPr>
            <p:cNvPr id="1198"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99"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01" name="TextBox 6"/>
          <p:cNvSpPr txBox="1"/>
          <p:nvPr/>
        </p:nvSpPr>
        <p:spPr>
          <a:xfrm>
            <a:off x="945147" y="391357"/>
            <a:ext cx="17367796" cy="51837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03" sz="7100">
                <a:solidFill>
                  <a:srgbClr val="FFFFFF"/>
                </a:solidFill>
                <a:latin typeface="Poppins"/>
                <a:ea typeface="Poppins"/>
                <a:cs typeface="Poppins"/>
                <a:sym typeface="Poppins"/>
              </a:defRPr>
            </a:pPr>
            <a:r>
              <a:t>Monitoring &amp; Adjusting for Long-Term Adherence</a:t>
            </a:r>
          </a:p>
          <a:p>
            <a:pPr defTabSz="457200">
              <a:spcBef>
                <a:spcPts val="1400"/>
              </a:spcBef>
              <a:defRPr b="1" sz="1400">
                <a:latin typeface="Times Roman"/>
                <a:ea typeface="Times Roman"/>
                <a:cs typeface="Times Roman"/>
                <a:sym typeface="Times Roman"/>
              </a:defRPr>
            </a:pPr>
          </a:p>
          <a:p>
            <a:pPr>
              <a:lnSpc>
                <a:spcPts val="9100"/>
              </a:lnSpc>
              <a:defRPr spc="703" sz="71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2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03" name="Review Loop (Clinical Best Practice)"/>
          <p:cNvSpPr txBox="1"/>
          <p:nvPr/>
        </p:nvSpPr>
        <p:spPr>
          <a:xfrm>
            <a:off x="6307122" y="3519635"/>
            <a:ext cx="5673756" cy="105714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Review Loop (Clinical Best Practice)</a:t>
            </a:r>
          </a:p>
          <a:p>
            <a:pPr defTabSz="457200">
              <a:defRPr sz="1200">
                <a:latin typeface="Times Roman"/>
                <a:ea typeface="Times Roman"/>
                <a:cs typeface="Times Roman"/>
                <a:sym typeface="Times Roman"/>
              </a:defRPr>
            </a:pPr>
          </a:p>
        </p:txBody>
      </p:sp>
      <p:graphicFrame>
        <p:nvGraphicFramePr>
          <p:cNvPr id="1204" name="Table 1"/>
          <p:cNvGraphicFramePr/>
          <p:nvPr/>
        </p:nvGraphicFramePr>
        <p:xfrm>
          <a:off x="2923530" y="4356099"/>
          <a:ext cx="12860041" cy="53203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304032"/>
                <a:gridCol w="8543308"/>
              </a:tblGrid>
              <a:tr h="647269">
                <a:tc>
                  <a:txBody>
                    <a:bodyPr/>
                    <a:lstStyle/>
                    <a:p>
                      <a:pPr algn="ctr" defTabSz="457200">
                        <a:defRPr sz="1800"/>
                      </a:pPr>
                      <a:r>
                        <a:rPr b="1" sz="2400">
                          <a:latin typeface="Times Roman"/>
                          <a:ea typeface="Times Roman"/>
                          <a:cs typeface="Times Roman"/>
                          <a:sym typeface="Times Roman"/>
                        </a:rPr>
                        <a:t>Step</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Question</a:t>
                      </a:r>
                    </a:p>
                  </a:txBody>
                  <a:tcPr marL="12700" marR="12700" marT="12700" marB="12700" anchor="ctr" anchorCtr="0" horzOverflow="overflow"/>
                </a:tc>
              </a:tr>
              <a:tr h="1003267">
                <a:tc>
                  <a:txBody>
                    <a:bodyPr/>
                    <a:lstStyle/>
                    <a:p>
                      <a:pPr algn="ctr" defTabSz="457200">
                        <a:defRPr sz="1800"/>
                      </a:pPr>
                      <a:r>
                        <a:rPr sz="2400">
                          <a:latin typeface="Times Roman"/>
                          <a:ea typeface="Times Roman"/>
                          <a:cs typeface="Times Roman"/>
                          <a:sym typeface="Times Roman"/>
                        </a:rPr>
                        <a:t>Review outcomes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Are labs/symptoms moving?</a:t>
                      </a:r>
                    </a:p>
                  </a:txBody>
                  <a:tcPr marL="12700" marR="12700" marT="12700" marB="12700" anchor="ctr" anchorCtr="0" horzOverflow="overflow"/>
                </a:tc>
              </a:tr>
              <a:tr h="1003267">
                <a:tc>
                  <a:txBody>
                    <a:bodyPr/>
                    <a:lstStyle/>
                    <a:p>
                      <a:pPr algn="ctr" defTabSz="457200">
                        <a:defRPr sz="1800"/>
                      </a:pPr>
                      <a:r>
                        <a:rPr sz="2400">
                          <a:latin typeface="Times Roman"/>
                          <a:ea typeface="Times Roman"/>
                          <a:cs typeface="Times Roman"/>
                          <a:sym typeface="Times Roman"/>
                        </a:rPr>
                        <a:t>Review behaviors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Which parts were doable?</a:t>
                      </a:r>
                    </a:p>
                  </a:txBody>
                  <a:tcPr marL="12700" marR="12700" marT="12700" marB="12700" anchor="ctr" anchorCtr="0" horzOverflow="overflow"/>
                </a:tc>
              </a:tr>
              <a:tr h="647269">
                <a:tc>
                  <a:txBody>
                    <a:bodyPr/>
                    <a:lstStyle/>
                    <a:p>
                      <a:pPr algn="ctr" defTabSz="457200">
                        <a:defRPr sz="1800"/>
                      </a:pPr>
                      <a:r>
                        <a:rPr sz="2400">
                          <a:latin typeface="Times Roman"/>
                          <a:ea typeface="Times Roman"/>
                          <a:cs typeface="Times Roman"/>
                          <a:sym typeface="Times Roman"/>
                        </a:rPr>
                        <a:t>Identify friction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Where did it break down?</a:t>
                      </a:r>
                    </a:p>
                  </a:txBody>
                  <a:tcPr marL="12700" marR="12700" marT="12700" marB="12700" anchor="ctr" anchorCtr="0" horzOverflow="overflow"/>
                </a:tc>
              </a:tr>
              <a:tr h="1003267">
                <a:tc>
                  <a:txBody>
                    <a:bodyPr/>
                    <a:lstStyle/>
                    <a:p>
                      <a:pPr algn="ctr" defTabSz="457200">
                        <a:defRPr sz="1800"/>
                      </a:pPr>
                      <a:r>
                        <a:rPr sz="2400">
                          <a:latin typeface="Times Roman"/>
                          <a:ea typeface="Times Roman"/>
                          <a:cs typeface="Times Roman"/>
                          <a:sym typeface="Times Roman"/>
                        </a:rPr>
                        <a:t>Adjust plan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What can be simplified or swapped?</a:t>
                      </a:r>
                    </a:p>
                  </a:txBody>
                  <a:tcPr marL="12700" marR="12700" marT="12700" marB="12700" anchor="ctr" anchorCtr="0" horzOverflow="overflow"/>
                </a:tc>
              </a:tr>
              <a:tr h="1003267">
                <a:tc>
                  <a:txBody>
                    <a:bodyPr/>
                    <a:lstStyle/>
                    <a:p>
                      <a:pPr algn="ctr" defTabSz="457200">
                        <a:defRPr sz="1800"/>
                      </a:pPr>
                      <a:r>
                        <a:rPr sz="2400">
                          <a:latin typeface="Times Roman"/>
                          <a:ea typeface="Times Roman"/>
                          <a:cs typeface="Times Roman"/>
                          <a:sym typeface="Times Roman"/>
                        </a:rPr>
                        <a:t>Reinforce success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What worked well?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6" name="Freeform 2"/>
          <p:cNvSpPr/>
          <p:nvPr/>
        </p:nvSpPr>
        <p:spPr>
          <a:xfrm rot="10800000">
            <a:off x="203198" y="-2"/>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09" name="Freeform 4"/>
          <p:cNvGrpSpPr/>
          <p:nvPr/>
        </p:nvGrpSpPr>
        <p:grpSpPr>
          <a:xfrm>
            <a:off x="-528008" y="-5"/>
            <a:ext cx="19048339" cy="3086110"/>
            <a:chOff x="0" y="-1"/>
            <a:chExt cx="19048338" cy="3086108"/>
          </a:xfrm>
        </p:grpSpPr>
        <p:sp>
          <p:nvSpPr>
            <p:cNvPr id="1207"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08"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10" name="TextBox 6"/>
          <p:cNvSpPr txBox="1"/>
          <p:nvPr/>
        </p:nvSpPr>
        <p:spPr>
          <a:xfrm>
            <a:off x="945147" y="391357"/>
            <a:ext cx="17367796" cy="51837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03" sz="7100">
                <a:solidFill>
                  <a:srgbClr val="FFFFFF"/>
                </a:solidFill>
                <a:latin typeface="Poppins"/>
                <a:ea typeface="Poppins"/>
                <a:cs typeface="Poppins"/>
                <a:sym typeface="Poppins"/>
              </a:defRPr>
            </a:pPr>
            <a:r>
              <a:t>Monitoring &amp; Adjusting for Long-Term Adherence</a:t>
            </a:r>
          </a:p>
          <a:p>
            <a:pPr defTabSz="457200">
              <a:spcBef>
                <a:spcPts val="1400"/>
              </a:spcBef>
              <a:defRPr b="1" sz="1400">
                <a:latin typeface="Times Roman"/>
                <a:ea typeface="Times Roman"/>
                <a:cs typeface="Times Roman"/>
                <a:sym typeface="Times Roman"/>
              </a:defRPr>
            </a:pPr>
          </a:p>
          <a:p>
            <a:pPr>
              <a:lnSpc>
                <a:spcPts val="9100"/>
              </a:lnSpc>
              <a:defRPr spc="703" sz="71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2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12" name="Documentation Language (Examples)"/>
          <p:cNvSpPr txBox="1"/>
          <p:nvPr/>
        </p:nvSpPr>
        <p:spPr>
          <a:xfrm>
            <a:off x="6307122" y="3519635"/>
            <a:ext cx="5833325" cy="878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b="1" sz="2800">
                <a:latin typeface="Times Roman"/>
                <a:ea typeface="Times Roman"/>
                <a:cs typeface="Times Roman"/>
                <a:sym typeface="Times Roman"/>
              </a:defRPr>
            </a:pPr>
            <a:r>
              <a:t>Documentation Language (Examples)</a:t>
            </a:r>
          </a:p>
          <a:p>
            <a:pPr defTabSz="457200">
              <a:defRPr sz="1200">
                <a:latin typeface="Times Roman"/>
                <a:ea typeface="Times Roman"/>
                <a:cs typeface="Times Roman"/>
                <a:sym typeface="Times Roman"/>
              </a:defRPr>
            </a:pPr>
          </a:p>
        </p:txBody>
      </p:sp>
      <p:sp>
        <p:nvSpPr>
          <p:cNvPr id="1213" name="“Client demonstrates high understanding and moderate readiness; intervention adjusted to reduce complexity and improve feasibility.”…"/>
          <p:cNvSpPr txBox="1"/>
          <p:nvPr/>
        </p:nvSpPr>
        <p:spPr>
          <a:xfrm>
            <a:off x="2175650" y="4640581"/>
            <a:ext cx="13641022" cy="313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i="1" sz="2800">
                <a:latin typeface="Times Roman"/>
                <a:ea typeface="Times Roman"/>
                <a:cs typeface="Times Roman"/>
                <a:sym typeface="Times Roman"/>
              </a:defRPr>
            </a:pPr>
            <a:r>
              <a:t>“Client demonstrates high understanding and moderate readiness; intervention adjusted to reduce complexity and improve feasibility.”</a:t>
            </a:r>
            <a:endParaRPr i="0"/>
          </a:p>
          <a:p>
            <a:pPr marL="457200" indent="-317500" defTabSz="457200">
              <a:spcBef>
                <a:spcPts val="1200"/>
              </a:spcBef>
              <a:buSzPct val="100000"/>
              <a:buFont typeface="Times Roman"/>
              <a:buChar char="•"/>
              <a:defRPr i="1" sz="2800">
                <a:latin typeface="Times Roman"/>
                <a:ea typeface="Times Roman"/>
                <a:cs typeface="Times Roman"/>
                <a:sym typeface="Times Roman"/>
              </a:defRPr>
            </a:pPr>
            <a:r>
              <a:t>“Non-adherence attributed to environmental constraints rather than motivation; plan modified accordingly.”</a:t>
            </a:r>
            <a:endParaRPr i="0"/>
          </a:p>
          <a:p>
            <a:pPr marL="457200" indent="-317500" defTabSz="457200">
              <a:spcBef>
                <a:spcPts val="1200"/>
              </a:spcBef>
              <a:buSzPct val="100000"/>
              <a:buFont typeface="Times Roman"/>
              <a:buChar char="•"/>
              <a:defRPr i="1" sz="2800">
                <a:latin typeface="Times Roman"/>
                <a:ea typeface="Times Roman"/>
                <a:cs typeface="Times Roman"/>
                <a:sym typeface="Times Roman"/>
              </a:defRPr>
            </a:pPr>
            <a:r>
              <a:t>“Client-selected goals prioritized to enhance sustainability.”</a:t>
            </a:r>
            <a:endParaRPr i="0"/>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8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84" name="TextBox 6"/>
          <p:cNvSpPr txBox="1"/>
          <p:nvPr/>
        </p:nvSpPr>
        <p:spPr>
          <a:xfrm>
            <a:off x="1151717" y="271724"/>
            <a:ext cx="1681296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Alignment of Functional Lab Ranges With Dietary Reference Intakes (DRI)</a:t>
            </a:r>
          </a:p>
        </p:txBody>
      </p:sp>
      <p:sp>
        <p:nvSpPr>
          <p:cNvPr id="18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86" name="Key Concept for CNS Practice…"/>
          <p:cNvSpPr txBox="1"/>
          <p:nvPr/>
        </p:nvSpPr>
        <p:spPr>
          <a:xfrm>
            <a:off x="1395571" y="4157982"/>
            <a:ext cx="15496859" cy="461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i="1" sz="3200">
                <a:latin typeface="Times Roman"/>
                <a:ea typeface="Times Roman"/>
                <a:cs typeface="Times Roman"/>
                <a:sym typeface="Times Roman"/>
              </a:defRPr>
            </a:pPr>
            <a:r>
              <a:t>Key Concept for CNS Practice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rPr b="1"/>
              <a:t>DRIs are population-based intake standards</a:t>
            </a:r>
            <a:r>
              <a:t> designed to prevent deficiency and toxicity.</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Functional lab ranges assess physiologic sufficiency and optimal metabolic performance</a:t>
            </a:r>
            <a:r>
              <a:rPr b="0"/>
              <a:t>.</a:t>
            </a:r>
            <a:endParaRPr b="0"/>
          </a:p>
          <a:p>
            <a:pPr marL="457200" indent="-317500" defTabSz="457200">
              <a:spcBef>
                <a:spcPts val="1200"/>
              </a:spcBef>
              <a:buSzPct val="100000"/>
              <a:buFont typeface="Times Roman"/>
              <a:buChar char="•"/>
              <a:defRPr sz="3200">
                <a:latin typeface="Times Roman"/>
                <a:ea typeface="Times Roman"/>
                <a:cs typeface="Times Roman"/>
                <a:sym typeface="Times Roman"/>
              </a:defRPr>
            </a:pPr>
            <a:r>
              <a:t>Labs often reveal </a:t>
            </a:r>
            <a:r>
              <a:rPr b="1"/>
              <a:t>higher nutrient needs than the RDA</a:t>
            </a:r>
            <a:r>
              <a:t>, especially with stress, inflammation, malabsorption, or chronic disease.</a:t>
            </a:r>
          </a:p>
          <a:p>
            <a:pPr algn="ctr" defTabSz="457200">
              <a:spcBef>
                <a:spcPts val="1200"/>
              </a:spcBef>
              <a:defRPr b="1" i="1" sz="2800">
                <a:latin typeface="Times Roman"/>
                <a:ea typeface="Times Roman"/>
                <a:cs typeface="Times Roman"/>
                <a:sym typeface="Times Roman"/>
              </a:defRPr>
            </a:pPr>
            <a:endParaRPr i="0"/>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5" name="Freeform 2"/>
          <p:cNvSpPr/>
          <p:nvPr/>
        </p:nvSpPr>
        <p:spPr>
          <a:xfrm rot="10800000">
            <a:off x="203198" y="-2"/>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18" name="Freeform 4"/>
          <p:cNvGrpSpPr/>
          <p:nvPr/>
        </p:nvGrpSpPr>
        <p:grpSpPr>
          <a:xfrm>
            <a:off x="-528008" y="-5"/>
            <a:ext cx="19048339" cy="3086110"/>
            <a:chOff x="0" y="-1"/>
            <a:chExt cx="19048338" cy="3086108"/>
          </a:xfrm>
        </p:grpSpPr>
        <p:sp>
          <p:nvSpPr>
            <p:cNvPr id="1216"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17"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19" name="TextBox 6"/>
          <p:cNvSpPr txBox="1"/>
          <p:nvPr/>
        </p:nvSpPr>
        <p:spPr>
          <a:xfrm>
            <a:off x="1046747" y="1062076"/>
            <a:ext cx="17367796" cy="11319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High Yield Clinical Principles</a:t>
            </a:r>
          </a:p>
        </p:txBody>
      </p:sp>
      <p:sp>
        <p:nvSpPr>
          <p:cNvPr id="122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221" name="Table 1"/>
          <p:cNvGraphicFramePr/>
          <p:nvPr/>
        </p:nvGraphicFramePr>
        <p:xfrm>
          <a:off x="2949575" y="3714576"/>
          <a:ext cx="12549287" cy="553211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586625"/>
                <a:gridCol w="6949961"/>
              </a:tblGrid>
              <a:tr h="915669">
                <a:tc>
                  <a:txBody>
                    <a:bodyPr/>
                    <a:lstStyle/>
                    <a:p>
                      <a:pPr algn="ctr" defTabSz="457200">
                        <a:defRPr sz="1800"/>
                      </a:pPr>
                      <a:r>
                        <a:rPr b="1" sz="2400">
                          <a:latin typeface="Times Roman"/>
                          <a:ea typeface="Times Roman"/>
                          <a:cs typeface="Times Roman"/>
                          <a:sym typeface="Times Roman"/>
                        </a:rPr>
                        <a:t>Principle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Why It Matters</a:t>
                      </a:r>
                    </a:p>
                  </a:txBody>
                  <a:tcPr marL="12700" marR="12700" marT="12700" marB="12700" anchor="ctr" anchorCtr="0" horzOverflow="overflow"/>
                </a:tc>
              </a:tr>
              <a:tr h="1419287">
                <a:tc>
                  <a:txBody>
                    <a:bodyPr/>
                    <a:lstStyle/>
                    <a:p>
                      <a:pPr algn="ctr" defTabSz="457200">
                        <a:defRPr sz="1800"/>
                      </a:pPr>
                      <a:r>
                        <a:rPr sz="2400">
                          <a:latin typeface="Times Roman"/>
                          <a:ea typeface="Times Roman"/>
                          <a:cs typeface="Times Roman"/>
                          <a:sym typeface="Times Roman"/>
                        </a:rPr>
                        <a:t>Compliance ≠ motivation alone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Environment and clarity drive behavior</a:t>
                      </a:r>
                    </a:p>
                  </a:txBody>
                  <a:tcPr marL="12700" marR="12700" marT="12700" marB="12700" anchor="ctr" anchorCtr="0" horzOverflow="overflow"/>
                </a:tc>
              </a:tr>
              <a:tr h="915669">
                <a:tc>
                  <a:txBody>
                    <a:bodyPr/>
                    <a:lstStyle/>
                    <a:p>
                      <a:pPr algn="ctr" defTabSz="457200">
                        <a:defRPr sz="1800"/>
                      </a:pPr>
                      <a:r>
                        <a:rPr sz="2400">
                          <a:latin typeface="Times Roman"/>
                          <a:ea typeface="Times Roman"/>
                          <a:cs typeface="Times Roman"/>
                          <a:sym typeface="Times Roman"/>
                        </a:rPr>
                        <a:t>Early wins matter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Build confidence and momentum</a:t>
                      </a:r>
                    </a:p>
                  </a:txBody>
                  <a:tcPr marL="12700" marR="12700" marT="12700" marB="12700" anchor="ctr" anchorCtr="0" horzOverflow="overflow"/>
                </a:tc>
              </a:tr>
              <a:tr h="915669">
                <a:tc>
                  <a:txBody>
                    <a:bodyPr/>
                    <a:lstStyle/>
                    <a:p>
                      <a:pPr algn="ctr" defTabSz="457200">
                        <a:defRPr sz="1800"/>
                      </a:pPr>
                      <a:r>
                        <a:rPr sz="2400">
                          <a:latin typeface="Times Roman"/>
                          <a:ea typeface="Times Roman"/>
                          <a:cs typeface="Times Roman"/>
                          <a:sym typeface="Times Roman"/>
                        </a:rPr>
                        <a:t>Adherence is dynamic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Requires iteration, not blame</a:t>
                      </a:r>
                    </a:p>
                  </a:txBody>
                  <a:tcPr marL="12700" marR="12700" marT="12700" marB="12700" anchor="ctr" anchorCtr="0" horzOverflow="overflow"/>
                </a:tc>
              </a:tr>
              <a:tr h="1419287">
                <a:tc>
                  <a:txBody>
                    <a:bodyPr/>
                    <a:lstStyle/>
                    <a:p>
                      <a:pPr algn="ctr" defTabSz="457200">
                        <a:defRPr sz="1800"/>
                      </a:pPr>
                      <a:r>
                        <a:rPr sz="2400">
                          <a:latin typeface="Times Roman"/>
                          <a:ea typeface="Times Roman"/>
                          <a:cs typeface="Times Roman"/>
                          <a:sym typeface="Times Roman"/>
                        </a:rPr>
                        <a:t>Feasibility &gt; perfection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Sustainable change improves outcomes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3"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26" name="Freeform 4"/>
          <p:cNvGrpSpPr/>
          <p:nvPr/>
        </p:nvGrpSpPr>
        <p:grpSpPr>
          <a:xfrm>
            <a:off x="-528008" y="-5"/>
            <a:ext cx="19048339" cy="3086110"/>
            <a:chOff x="0" y="-1"/>
            <a:chExt cx="19048338" cy="3086108"/>
          </a:xfrm>
        </p:grpSpPr>
        <p:sp>
          <p:nvSpPr>
            <p:cNvPr id="122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2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27"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122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229" name="1. A client reports unintentional weight loss of 12 pounds over 4 months, persistent fatigue, and night sweats. Which action is most appropriate for the CNS practitioner?…"/>
          <p:cNvSpPr txBox="1"/>
          <p:nvPr/>
        </p:nvSpPr>
        <p:spPr>
          <a:xfrm>
            <a:off x="864710" y="3623614"/>
            <a:ext cx="16558580" cy="640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54000" indent="-254000" defTabSz="457200">
              <a:spcBef>
                <a:spcPts val="1200"/>
              </a:spcBef>
              <a:buSzPct val="100000"/>
              <a:buAutoNum type="arabicPeriod" startAt="1"/>
              <a:defRPr b="1" sz="1900">
                <a:latin typeface="Times Roman"/>
                <a:ea typeface="Times Roman"/>
                <a:cs typeface="Times Roman"/>
                <a:sym typeface="Times Roman"/>
              </a:defRPr>
            </a:pPr>
            <a:r>
              <a:t>A client with type 2 diabetes consumes rice and beans daily as part of their cultural tradition. Which intervention best reflects culturally responsive, evidence-based care?</a:t>
            </a:r>
          </a:p>
          <a:p>
            <a:pPr defTabSz="457200">
              <a:spcBef>
                <a:spcPts val="1200"/>
              </a:spcBef>
              <a:defRPr sz="1900">
                <a:latin typeface="Times Roman"/>
                <a:ea typeface="Times Roman"/>
                <a:cs typeface="Times Roman"/>
                <a:sym typeface="Times Roman"/>
              </a:defRPr>
            </a:pPr>
            <a:r>
              <a:t>A. Eliminate rice and beans and replace with low-carb substitutes</a:t>
            </a:r>
            <a:br/>
            <a:r>
              <a:t>B. Maintain the dish but adjust portion size and cooking methods</a:t>
            </a:r>
            <a:br/>
            <a:r>
              <a:t>C. Recommend a ketogenic diet regardless of cultural preference</a:t>
            </a:r>
            <a:br/>
            <a:r>
              <a:t>D. Advise fasting until glycemic control improves</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Which approach best demonstrates appropriate use of national guidelines when developing a personalized nutrition intervention?</a:t>
            </a:r>
          </a:p>
          <a:p>
            <a:pPr defTabSz="457200">
              <a:spcBef>
                <a:spcPts val="1200"/>
              </a:spcBef>
              <a:defRPr sz="1900">
                <a:latin typeface="Times Roman"/>
                <a:ea typeface="Times Roman"/>
                <a:cs typeface="Times Roman"/>
                <a:sym typeface="Times Roman"/>
              </a:defRPr>
            </a:pPr>
            <a:r>
              <a:t>A. Applying the same diet to all clients with the same diagnosis</a:t>
            </a:r>
            <a:br/>
            <a:r>
              <a:t>B. Using research studies without considering safety thresholds</a:t>
            </a:r>
            <a:br/>
            <a:r>
              <a:t>C. Establishing nutrient adequacy and safety limits before personalization</a:t>
            </a:r>
            <a:br/>
            <a:r>
              <a:t>D. Prioritizing client preference over clinical targets</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3. Which diet pattern has the strongest evidence for reducing blood pressure in clients with primary hypertension?</a:t>
            </a:r>
          </a:p>
          <a:p>
            <a:pPr defTabSz="457200">
              <a:spcBef>
                <a:spcPts val="1200"/>
              </a:spcBef>
              <a:defRPr sz="1900">
                <a:latin typeface="Times Roman"/>
                <a:ea typeface="Times Roman"/>
                <a:cs typeface="Times Roman"/>
                <a:sym typeface="Times Roman"/>
              </a:defRPr>
            </a:pPr>
            <a:r>
              <a:t>A. Mediterranean</a:t>
            </a:r>
            <a:br/>
            <a:r>
              <a:t>B. Low-carbohydrate</a:t>
            </a:r>
            <a:br/>
            <a:r>
              <a:t>C. DASH</a:t>
            </a:r>
            <a:br/>
            <a:r>
              <a:t>D. Ketogenic</a:t>
            </a:r>
          </a:p>
        </p:txBody>
      </p:sp>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3"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36" name="Freeform 4"/>
          <p:cNvGrpSpPr/>
          <p:nvPr/>
        </p:nvGrpSpPr>
        <p:grpSpPr>
          <a:xfrm>
            <a:off x="-528008" y="-5"/>
            <a:ext cx="19048339" cy="3086110"/>
            <a:chOff x="0" y="-1"/>
            <a:chExt cx="19048338" cy="3086108"/>
          </a:xfrm>
        </p:grpSpPr>
        <p:sp>
          <p:nvSpPr>
            <p:cNvPr id="123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3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37"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123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239" name="4. Which neurological symptom should prompt immediate medical referral?…"/>
          <p:cNvSpPr txBox="1"/>
          <p:nvPr/>
        </p:nvSpPr>
        <p:spPr>
          <a:xfrm>
            <a:off x="864710" y="3623614"/>
            <a:ext cx="16558580" cy="6657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4. A client on long-term metformin therapy presents with fatigue and numbness in the feet. Which nutrient depletion is most likely?</a:t>
            </a:r>
          </a:p>
          <a:p>
            <a:pPr defTabSz="457200">
              <a:spcBef>
                <a:spcPts val="1200"/>
              </a:spcBef>
              <a:defRPr sz="1900">
                <a:latin typeface="Times Roman"/>
                <a:ea typeface="Times Roman"/>
                <a:cs typeface="Times Roman"/>
                <a:sym typeface="Times Roman"/>
              </a:defRPr>
            </a:pPr>
            <a:r>
              <a:t>A. Iron</a:t>
            </a:r>
            <a:br/>
            <a:r>
              <a:t>B. Vitamin D</a:t>
            </a:r>
            <a:br/>
            <a:r>
              <a:t>C. Vitamin B12</a:t>
            </a:r>
            <a:br/>
            <a:r>
              <a:t>D. Magnesium</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5. Which laboratory value most clearly triggers intervention for magnesium depletion related to chronic proton pump inhibitor (PPI) use?</a:t>
            </a:r>
          </a:p>
          <a:p>
            <a:pPr defTabSz="457200">
              <a:spcBef>
                <a:spcPts val="1200"/>
              </a:spcBef>
              <a:defRPr sz="1200">
                <a:latin typeface="Times Roman"/>
                <a:ea typeface="Times Roman"/>
                <a:cs typeface="Times Roman"/>
                <a:sym typeface="Times Roman"/>
              </a:defRPr>
            </a:pPr>
            <a:r>
              <a:rPr sz="1900"/>
              <a:t>A. Serum magnesium 2.2 mg/dL</a:t>
            </a:r>
            <a:br>
              <a:rPr sz="1900"/>
            </a:br>
            <a:r>
              <a:rPr sz="1900"/>
              <a:t>B. Serum magnesium 1.9 mg/dL</a:t>
            </a:r>
            <a:br>
              <a:rPr sz="1900"/>
            </a:br>
            <a:r>
              <a:rPr sz="1900"/>
              <a:t>C. Serum magnesium 1.7 mg/dL</a:t>
            </a:r>
            <a:br/>
            <a:r>
              <a:rPr sz="1900"/>
              <a:t>D. Serum magnesium 2.5 mg/dL</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6. Which strategy is most effective for improving long-term client adherence to a nutrition intervention?</a:t>
            </a:r>
          </a:p>
          <a:p>
            <a:pPr defTabSz="457200">
              <a:spcBef>
                <a:spcPts val="1200"/>
              </a:spcBef>
              <a:defRPr sz="1900">
                <a:latin typeface="Times Roman"/>
                <a:ea typeface="Times Roman"/>
                <a:cs typeface="Times Roman"/>
                <a:sym typeface="Times Roman"/>
              </a:defRPr>
            </a:pPr>
            <a:r>
              <a:t>A. Increasing the number of recommendations provided at each visit</a:t>
            </a:r>
            <a:br/>
            <a:r>
              <a:t>B. Using fear-based education to emphasize disease risk</a:t>
            </a:r>
            <a:br/>
            <a:r>
              <a:t>C. Simplifying the plan and co-creating goals with the client</a:t>
            </a:r>
            <a:br/>
            <a:r>
              <a:t>D. Eliminating flexibility to ensure strict compliance</a:t>
            </a:r>
          </a:p>
          <a:p>
            <a:pPr defTabSz="457200">
              <a:spcBef>
                <a:spcPts val="1200"/>
              </a:spcBef>
              <a:defRPr sz="12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endParaRPr sz="1200"/>
          </a:p>
        </p:txBody>
      </p:sp>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46" name="Freeform 4"/>
          <p:cNvGrpSpPr/>
          <p:nvPr/>
        </p:nvGrpSpPr>
        <p:grpSpPr>
          <a:xfrm>
            <a:off x="-528008" y="-5"/>
            <a:ext cx="19048339" cy="3086110"/>
            <a:chOff x="0" y="-1"/>
            <a:chExt cx="19048338" cy="3086108"/>
          </a:xfrm>
        </p:grpSpPr>
        <p:sp>
          <p:nvSpPr>
            <p:cNvPr id="124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4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47"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124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49" name="Ross, A. C., Caballero, B., Cousins, R. J., Tucker, K. L., &amp; Ziegler, T. R. Modern Nutrition in Health and Disease. 12th ed. Wolters Kluwer, 2020.…"/>
          <p:cNvSpPr txBox="1"/>
          <p:nvPr/>
        </p:nvSpPr>
        <p:spPr>
          <a:xfrm>
            <a:off x="716871" y="3284947"/>
            <a:ext cx="16558581" cy="8525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rPr b="1"/>
              <a:t>Dietary Guidelines for Americans (DGA)</a:t>
            </a:r>
            <a:r>
              <a:t> – USDA &amp; HHS Population-based dietary patterns, chronic disease prevention, food-first framework.</a:t>
            </a:r>
          </a:p>
          <a:p>
            <a:pPr defTabSz="457200">
              <a:spcBef>
                <a:spcPts val="1200"/>
              </a:spcBef>
              <a:defRPr sz="1200">
                <a:latin typeface="Times Roman"/>
                <a:ea typeface="Times Roman"/>
                <a:cs typeface="Times Roman"/>
                <a:sym typeface="Times Roman"/>
              </a:defRPr>
            </a:pPr>
            <a:r>
              <a:rPr b="1"/>
              <a:t>Dietary Reference Intakes (DRIs)</a:t>
            </a:r>
            <a:r>
              <a:t> – National Academies (NASEM) RDAs, AIs, ULs for nutrient adequacy and safety boundaries.</a:t>
            </a:r>
          </a:p>
          <a:p>
            <a:pPr defTabSz="457200">
              <a:spcBef>
                <a:spcPts val="1200"/>
              </a:spcBef>
              <a:defRPr sz="1200">
                <a:latin typeface="Times Roman"/>
                <a:ea typeface="Times Roman"/>
                <a:cs typeface="Times Roman"/>
                <a:sym typeface="Times Roman"/>
              </a:defRPr>
            </a:pPr>
            <a:r>
              <a:rPr b="1"/>
              <a:t>FDA Nutrition &amp; Drug Guidance </a:t>
            </a:r>
            <a:r>
              <a:t>Supplement labeling, drug–food interaction standards.</a:t>
            </a:r>
          </a:p>
          <a:p>
            <a:pPr defTabSz="457200">
              <a:spcBef>
                <a:spcPts val="1200"/>
              </a:spcBef>
              <a:defRPr sz="1200">
                <a:latin typeface="Times Roman"/>
                <a:ea typeface="Times Roman"/>
                <a:cs typeface="Times Roman"/>
                <a:sym typeface="Times Roman"/>
              </a:defRPr>
            </a:pPr>
            <a:r>
              <a:rPr b="1"/>
              <a:t>American Diabetes Association (ADA)</a:t>
            </a:r>
            <a:r>
              <a:t> – Standards of Care in Diabetes Individualized eating patterns, glycemic targets, cardiometabolic risk.</a:t>
            </a:r>
          </a:p>
          <a:p>
            <a:pPr defTabSz="457200">
              <a:spcBef>
                <a:spcPts val="1200"/>
              </a:spcBef>
              <a:defRPr b="1" sz="1200">
                <a:latin typeface="Times Roman"/>
                <a:ea typeface="Times Roman"/>
                <a:cs typeface="Times Roman"/>
                <a:sym typeface="Times Roman"/>
              </a:defRPr>
            </a:pPr>
            <a:r>
              <a:t>American Heart Association (AHA) / American College of Cardiology (ACC) </a:t>
            </a:r>
            <a:r>
              <a:rPr b="0"/>
              <a:t>Cardiovascular risk reduction, lipids, hypertension, DASH pattern.</a:t>
            </a:r>
            <a:endParaRPr b="0"/>
          </a:p>
          <a:p>
            <a:pPr defTabSz="457200">
              <a:spcBef>
                <a:spcPts val="1200"/>
              </a:spcBef>
              <a:defRPr sz="1200">
                <a:latin typeface="Times Roman"/>
                <a:ea typeface="Times Roman"/>
                <a:cs typeface="Times Roman"/>
                <a:sym typeface="Times Roman"/>
              </a:defRPr>
            </a:pPr>
            <a:r>
              <a:rPr b="1"/>
              <a:t>American Gastroenterological Association (AGA) </a:t>
            </a:r>
            <a:r>
              <a:t>IBS, low-FODMAP diet (short-term), fiber recommendations.</a:t>
            </a:r>
          </a:p>
          <a:p>
            <a:pPr defTabSz="457200">
              <a:spcBef>
                <a:spcPts val="1200"/>
              </a:spcBef>
              <a:defRPr sz="1200">
                <a:latin typeface="Times Roman"/>
                <a:ea typeface="Times Roman"/>
                <a:cs typeface="Times Roman"/>
                <a:sym typeface="Times Roman"/>
              </a:defRPr>
            </a:pPr>
            <a:r>
              <a:rPr b="1"/>
              <a:t>Endocrine Society </a:t>
            </a:r>
            <a:r>
              <a:t>PCOS, thyroid disorders, endocrine-related nutrition considerations.</a:t>
            </a:r>
          </a:p>
          <a:p>
            <a:pPr defTabSz="457200">
              <a:spcBef>
                <a:spcPts val="1200"/>
              </a:spcBef>
              <a:defRPr sz="1200">
                <a:latin typeface="Times Roman"/>
                <a:ea typeface="Times Roman"/>
                <a:cs typeface="Times Roman"/>
                <a:sym typeface="Times Roman"/>
              </a:defRPr>
            </a:pPr>
            <a:r>
              <a:rPr b="1"/>
              <a:t>U.S. Preventive Services Task Force (USPSTF) </a:t>
            </a:r>
            <a:r>
              <a:t>Obesity, behavioral counseling, prevention strategies.</a:t>
            </a:r>
          </a:p>
          <a:p>
            <a:pPr defTabSz="457200">
              <a:spcBef>
                <a:spcPts val="1200"/>
              </a:spcBef>
              <a:defRPr sz="1200">
                <a:latin typeface="Times Roman"/>
                <a:ea typeface="Times Roman"/>
                <a:cs typeface="Times Roman"/>
                <a:sym typeface="Times Roman"/>
              </a:defRPr>
            </a:pPr>
            <a:r>
              <a:rPr b="1"/>
              <a:t>Mediterranean Diet</a:t>
            </a:r>
            <a:r>
              <a:t> – Strong evidence for CVD, diabetes, inflammation (Estruch et al., NEJM)</a:t>
            </a:r>
          </a:p>
          <a:p>
            <a:pPr defTabSz="457200">
              <a:spcBef>
                <a:spcPts val="1200"/>
              </a:spcBef>
              <a:defRPr sz="1200">
                <a:latin typeface="Times Roman"/>
                <a:ea typeface="Times Roman"/>
                <a:cs typeface="Times Roman"/>
                <a:sym typeface="Times Roman"/>
              </a:defRPr>
            </a:pPr>
            <a:r>
              <a:rPr b="1"/>
              <a:t>DASH Diet</a:t>
            </a:r>
            <a:r>
              <a:t> – Strongest evidence for blood pressure reduction (Sacks et al., NEJM)</a:t>
            </a:r>
          </a:p>
          <a:p>
            <a:pPr defTabSz="457200">
              <a:spcBef>
                <a:spcPts val="1200"/>
              </a:spcBef>
              <a:defRPr sz="1200">
                <a:latin typeface="Times Roman"/>
                <a:ea typeface="Times Roman"/>
                <a:cs typeface="Times Roman"/>
                <a:sym typeface="Times Roman"/>
              </a:defRPr>
            </a:pPr>
            <a:r>
              <a:rPr b="1"/>
              <a:t>Low-Carbohydrate Diets</a:t>
            </a:r>
            <a:r>
              <a:t> – Effective short-term for glycemia and TGs (BMJ, systematic reviews)</a:t>
            </a:r>
          </a:p>
          <a:p>
            <a:pPr defTabSz="457200">
              <a:spcBef>
                <a:spcPts val="1200"/>
              </a:spcBef>
              <a:defRPr sz="1200">
                <a:latin typeface="Times Roman"/>
                <a:ea typeface="Times Roman"/>
                <a:cs typeface="Times Roman"/>
                <a:sym typeface="Times Roman"/>
              </a:defRPr>
            </a:pPr>
            <a:r>
              <a:rPr b="1"/>
              <a:t>Low-FODMAP Diet</a:t>
            </a:r>
            <a:r>
              <a:t> – Short-term symptom relief in IBS (AGA, Gastroenterology)</a:t>
            </a:r>
          </a:p>
          <a:p>
            <a:pPr defTabSz="457200">
              <a:spcBef>
                <a:spcPts val="1200"/>
              </a:spcBef>
              <a:defRPr b="1" sz="1200">
                <a:latin typeface="Times Roman"/>
                <a:ea typeface="Times Roman"/>
                <a:cs typeface="Times Roman"/>
                <a:sym typeface="Times Roman"/>
              </a:defRPr>
            </a:pPr>
            <a:r>
              <a:t>Handbook of Drug–Nutrient Interactions</a:t>
            </a:r>
            <a:r>
              <a:rPr b="0"/>
              <a:t> – Boullata &amp; Armenti</a:t>
            </a:r>
            <a:endParaRPr b="0"/>
          </a:p>
          <a:p>
            <a:pPr defTabSz="457200">
              <a:spcBef>
                <a:spcPts val="1200"/>
              </a:spcBef>
              <a:defRPr b="1" sz="1200">
                <a:latin typeface="Times Roman"/>
                <a:ea typeface="Times Roman"/>
                <a:cs typeface="Times Roman"/>
                <a:sym typeface="Times Roman"/>
              </a:defRPr>
            </a:pPr>
            <a:r>
              <a:t>NIH Office of Dietary Supplements (ODS)</a:t>
            </a:r>
            <a:r>
              <a:rPr b="0"/>
              <a:t> – Fact sheets</a:t>
            </a:r>
            <a:endParaRPr b="0"/>
          </a:p>
          <a:p>
            <a:pPr defTabSz="457200">
              <a:spcBef>
                <a:spcPts val="1200"/>
              </a:spcBef>
              <a:defRPr sz="1200">
                <a:latin typeface="Times Roman"/>
                <a:ea typeface="Times Roman"/>
                <a:cs typeface="Times Roman"/>
                <a:sym typeface="Times Roman"/>
              </a:defRPr>
            </a:pPr>
            <a:r>
              <a:rPr b="1"/>
              <a:t>FDA CYP450 Interaction Tables </a:t>
            </a:r>
            <a:r>
              <a:t>Grapefruit, herbs, phytochemicals, and drug metabolism.</a:t>
            </a:r>
          </a:p>
          <a:p>
            <a:pPr defTabSz="457200">
              <a:spcBef>
                <a:spcPts val="1200"/>
              </a:spcBef>
              <a:defRPr b="1" sz="1200">
                <a:latin typeface="Times Roman"/>
                <a:ea typeface="Times Roman"/>
                <a:cs typeface="Times Roman"/>
                <a:sym typeface="Times Roman"/>
              </a:defRPr>
            </a:pPr>
            <a:r>
              <a:t>Motivational Interviewing</a:t>
            </a:r>
            <a:r>
              <a:rPr b="0"/>
              <a:t> – Miller &amp; Rollnick</a:t>
            </a:r>
            <a:endParaRPr b="0"/>
          </a:p>
          <a:p>
            <a:pPr defTabSz="457200">
              <a:spcBef>
                <a:spcPts val="1200"/>
              </a:spcBef>
              <a:defRPr sz="1200">
                <a:latin typeface="Times Roman"/>
                <a:ea typeface="Times Roman"/>
                <a:cs typeface="Times Roman"/>
                <a:sym typeface="Times Roman"/>
              </a:defRPr>
            </a:pPr>
            <a:r>
              <a:rPr b="1"/>
              <a:t>Stages of Change Model</a:t>
            </a:r>
            <a:r>
              <a:t> – Prochaska &amp; DiClemente</a:t>
            </a:r>
          </a:p>
          <a:p>
            <a:pPr defTabSz="457200">
              <a:spcBef>
                <a:spcPts val="1200"/>
              </a:spcBef>
              <a:defRPr i="1" sz="1200">
                <a:latin typeface="Times Roman"/>
                <a:ea typeface="Times Roman"/>
                <a:cs typeface="Times Roman"/>
                <a:sym typeface="Times Roman"/>
              </a:defRPr>
            </a:pPr>
            <a:r>
              <a:rPr b="1" i="0"/>
              <a:t>WHO: Adherence to Long-Term Therapies </a:t>
            </a:r>
            <a:r>
              <a:rPr i="0"/>
              <a:t>Key principle: </a:t>
            </a:r>
            <a:r>
              <a:t>Adherence is dynamic, not static; personalization improves outcomes.</a:t>
            </a:r>
            <a:endParaRPr i="0"/>
          </a:p>
          <a:p>
            <a:pPr defTabSz="457200">
              <a:spcBef>
                <a:spcPts val="1200"/>
              </a:spcBef>
              <a:defRPr b="1" sz="1200">
                <a:latin typeface="Times Roman"/>
                <a:ea typeface="Times Roman"/>
                <a:cs typeface="Times Roman"/>
                <a:sym typeface="Times Roman"/>
              </a:defRPr>
            </a:pPr>
            <a:r>
              <a:t>Academy of Nutrition and Dietetics</a:t>
            </a:r>
            <a:r>
              <a:rPr b="0"/>
              <a:t> – Cultural competence standards</a:t>
            </a:r>
            <a:endParaRPr b="0"/>
          </a:p>
          <a:p>
            <a:pPr defTabSz="457200">
              <a:spcBef>
                <a:spcPts val="1200"/>
              </a:spcBef>
              <a:defRPr sz="1200">
                <a:latin typeface="Times Roman"/>
                <a:ea typeface="Times Roman"/>
                <a:cs typeface="Times Roman"/>
                <a:sym typeface="Times Roman"/>
              </a:defRPr>
            </a:pPr>
            <a:r>
              <a:rPr b="1"/>
              <a:t>Betancourt et al., Health Affairs</a:t>
            </a:r>
            <a:r>
              <a:t> – Patient-centered care models Key principle: </a:t>
            </a:r>
            <a:r>
              <a:rPr i="1"/>
              <a:t>Adapt cultural foods—do not eliminate.</a:t>
            </a:r>
          </a:p>
          <a:p>
            <a:pPr defTabSz="457200">
              <a:defRPr sz="1200">
                <a:solidFill>
                  <a:srgbClr val="808080"/>
                </a:solidFill>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marL="457200" indent="-317500" defTabSz="457200">
              <a:spcBef>
                <a:spcPts val="1200"/>
              </a:spcBef>
              <a:buSzPct val="100000"/>
              <a:buFont typeface="Times Roman"/>
              <a:buChar char="•"/>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8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90" name="TextBox 6"/>
          <p:cNvSpPr txBox="1"/>
          <p:nvPr/>
        </p:nvSpPr>
        <p:spPr>
          <a:xfrm>
            <a:off x="999317" y="494449"/>
            <a:ext cx="1681296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Alignment of Functional Lab Ranges With Dietary Reference Intakes (DRI)</a:t>
            </a:r>
          </a:p>
        </p:txBody>
      </p:sp>
      <p:sp>
        <p:nvSpPr>
          <p:cNvPr id="19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92" name="Table 1"/>
          <p:cNvGraphicFramePr/>
          <p:nvPr/>
        </p:nvGraphicFramePr>
        <p:xfrm>
          <a:off x="1190624" y="4110447"/>
          <a:ext cx="6989665" cy="408209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243905"/>
                <a:gridCol w="2733057"/>
              </a:tblGrid>
              <a:tr h="797920">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1236776">
                <a:tc>
                  <a:txBody>
                    <a:bodyPr/>
                    <a:lstStyle/>
                    <a:p>
                      <a:pPr algn="ctr" defTabSz="457200">
                        <a:defRPr sz="1800"/>
                      </a:pPr>
                      <a:r>
                        <a:rPr sz="2400">
                          <a:latin typeface="Times Roman"/>
                          <a:ea typeface="Times Roman"/>
                          <a:cs typeface="Times Roman"/>
                          <a:sym typeface="Times Roman"/>
                        </a:rPr>
                        <a:t>Functional Lab Range (25-OH 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40–60 ng/mL</a:t>
                      </a:r>
                    </a:p>
                  </a:txBody>
                  <a:tcPr marL="12700" marR="12700" marT="12700" marB="12700" anchor="ctr" anchorCtr="0" horzOverflow="overflow"/>
                </a:tc>
              </a:tr>
              <a:tr h="1236776">
                <a:tc>
                  <a:txBody>
                    <a:bodyPr/>
                    <a:lstStyle/>
                    <a:p>
                      <a:pPr algn="ctr" defTabSz="457200">
                        <a:defRPr sz="1800"/>
                      </a:pPr>
                      <a:r>
                        <a:rPr sz="2400">
                          <a:latin typeface="Times Roman"/>
                          <a:ea typeface="Times Roman"/>
                          <a:cs typeface="Times Roman"/>
                          <a:sym typeface="Times Roman"/>
                        </a:rPr>
                        <a:t>RDA (Adults 19–70)</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600 IU (15 mcg)/day</a:t>
                      </a:r>
                    </a:p>
                  </a:txBody>
                  <a:tcPr marL="12700" marR="12700" marT="12700" marB="12700" anchor="ctr" anchorCtr="0" horzOverflow="overflow"/>
                </a:tc>
              </a:tr>
              <a:tr h="797920">
                <a:tc>
                  <a:txBody>
                    <a:bodyPr/>
                    <a:lstStyle/>
                    <a:p>
                      <a:pPr algn="ctr" defTabSz="457200">
                        <a:defRPr sz="1800"/>
                      </a:pPr>
                      <a:r>
                        <a:rPr sz="2400">
                          <a:latin typeface="Times Roman"/>
                          <a:ea typeface="Times Roman"/>
                          <a:cs typeface="Times Roman"/>
                          <a:sym typeface="Times Roman"/>
                        </a:rPr>
                        <a:t>Upper Intake Level (UL)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4,000 IU/day</a:t>
                      </a:r>
                    </a:p>
                  </a:txBody>
                  <a:tcPr marL="12700" marR="12700" marT="12700" marB="12700" anchor="ctr" anchorCtr="0" horzOverflow="overflow"/>
                </a:tc>
              </a:tr>
            </a:tbl>
          </a:graphicData>
        </a:graphic>
      </p:graphicFrame>
      <p:sp>
        <p:nvSpPr>
          <p:cNvPr id="193" name="RDA often achieves only 20–30 ng/mL…"/>
          <p:cNvSpPr txBox="1"/>
          <p:nvPr/>
        </p:nvSpPr>
        <p:spPr>
          <a:xfrm>
            <a:off x="667491" y="8420872"/>
            <a:ext cx="8023232" cy="183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RDA often achieves only </a:t>
            </a:r>
            <a:r>
              <a:rPr b="1"/>
              <a:t>20–30 ng/mL</a:t>
            </a:r>
          </a:p>
          <a:p>
            <a:pPr marL="240631" indent="-240631" defTabSz="457200">
              <a:spcBef>
                <a:spcPts val="1200"/>
              </a:spcBef>
              <a:buSzPct val="100000"/>
              <a:buChar char="•"/>
              <a:defRPr sz="2400">
                <a:latin typeface="Times Roman"/>
                <a:ea typeface="Times Roman"/>
                <a:cs typeface="Times Roman"/>
                <a:sym typeface="Times Roman"/>
              </a:defRPr>
            </a:pPr>
            <a:r>
              <a:t>Functional range usually requires </a:t>
            </a:r>
            <a:r>
              <a:rPr b="1"/>
              <a:t>1,000–4,000 IU/day</a:t>
            </a:r>
          </a:p>
          <a:p>
            <a:pPr marL="240631" indent="-240631" defTabSz="457200">
              <a:spcBef>
                <a:spcPts val="1200"/>
              </a:spcBef>
              <a:buSzPct val="100000"/>
              <a:buChar char="•"/>
              <a:defRPr sz="1200">
                <a:latin typeface="Times Roman"/>
                <a:ea typeface="Times Roman"/>
                <a:cs typeface="Times Roman"/>
                <a:sym typeface="Times Roman"/>
              </a:defRPr>
            </a:pPr>
            <a:r>
              <a:rPr sz="2400"/>
              <a:t>Needs increase with obesity, inflammation, poor sun exposure </a:t>
            </a:r>
            <a:r>
              <a:t>|</a:t>
            </a:r>
          </a:p>
        </p:txBody>
      </p:sp>
      <p:sp>
        <p:nvSpPr>
          <p:cNvPr id="194" name="Vitamin D"/>
          <p:cNvSpPr txBox="1"/>
          <p:nvPr/>
        </p:nvSpPr>
        <p:spPr>
          <a:xfrm>
            <a:off x="3581992" y="3346180"/>
            <a:ext cx="2194230"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Vitamin D</a:t>
            </a:r>
          </a:p>
        </p:txBody>
      </p:sp>
      <p:sp>
        <p:nvSpPr>
          <p:cNvPr id="195" name="Vitamin B12"/>
          <p:cNvSpPr txBox="1"/>
          <p:nvPr/>
        </p:nvSpPr>
        <p:spPr>
          <a:xfrm>
            <a:off x="12598992" y="3346180"/>
            <a:ext cx="2194230"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Vitamin B12</a:t>
            </a:r>
          </a:p>
        </p:txBody>
      </p:sp>
      <p:sp>
        <p:nvSpPr>
          <p:cNvPr id="196" name="RDA prevents anemia, not neurologic insufficiency…"/>
          <p:cNvSpPr txBox="1"/>
          <p:nvPr/>
        </p:nvSpPr>
        <p:spPr>
          <a:xfrm>
            <a:off x="10071524" y="8433572"/>
            <a:ext cx="8023232"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RDA prevents anemia, not neurologic insufficiency</a:t>
            </a:r>
          </a:p>
          <a:p>
            <a:pPr marL="240631" indent="-240631" defTabSz="457200">
              <a:spcBef>
                <a:spcPts val="1200"/>
              </a:spcBef>
              <a:buSzPct val="100000"/>
              <a:buChar char="•"/>
              <a:defRPr sz="2400">
                <a:latin typeface="Times Roman"/>
                <a:ea typeface="Times Roman"/>
                <a:cs typeface="Times Roman"/>
                <a:sym typeface="Times Roman"/>
              </a:defRPr>
            </a:pPr>
            <a:r>
              <a:t>Functional sufficiency often requires </a:t>
            </a:r>
            <a:r>
              <a:rPr b="1"/>
              <a:t>10–500 mcg/day orally</a:t>
            </a:r>
          </a:p>
          <a:p>
            <a:pPr marL="240631" indent="-240631" defTabSz="457200">
              <a:spcBef>
                <a:spcPts val="1200"/>
              </a:spcBef>
              <a:buSzPct val="100000"/>
              <a:buChar char="•"/>
              <a:defRPr sz="2400">
                <a:latin typeface="Times Roman"/>
                <a:ea typeface="Times Roman"/>
                <a:cs typeface="Times Roman"/>
                <a:sym typeface="Times Roman"/>
              </a:defRPr>
            </a:pPr>
            <a:r>
              <a:t>Higher needs with aging, GI disorders, metformin, PPIs </a:t>
            </a:r>
          </a:p>
        </p:txBody>
      </p:sp>
      <p:graphicFrame>
        <p:nvGraphicFramePr>
          <p:cNvPr id="197" name="Table 1-1"/>
          <p:cNvGraphicFramePr/>
          <p:nvPr/>
        </p:nvGraphicFramePr>
        <p:xfrm>
          <a:off x="10720487" y="4129497"/>
          <a:ext cx="5963940" cy="400589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346946"/>
                <a:gridCol w="2604293"/>
              </a:tblGrid>
              <a:tr h="782979">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1213618">
                <a:tc>
                  <a:txBody>
                    <a:bodyPr/>
                    <a:lstStyle/>
                    <a:p>
                      <a:pPr algn="ctr" defTabSz="457200">
                        <a:defRPr sz="1800"/>
                      </a:pPr>
                      <a:r>
                        <a:rPr sz="2400">
                          <a:latin typeface="Times Roman"/>
                          <a:ea typeface="Times Roman"/>
                          <a:cs typeface="Times Roman"/>
                          <a:sym typeface="Times Roman"/>
                        </a:rPr>
                        <a:t>Functional Lab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500–900 pg/mL</a:t>
                      </a:r>
                    </a:p>
                  </a:txBody>
                  <a:tcPr marL="12700" marR="12700" marT="12700" marB="12700" anchor="ctr" anchorCtr="0" horzOverflow="overflow"/>
                </a:tc>
              </a:tr>
              <a:tr h="782979">
                <a:tc>
                  <a:txBody>
                    <a:bodyPr/>
                    <a:lstStyle/>
                    <a:p>
                      <a:pPr algn="ctr" defTabSz="457200">
                        <a:defRPr sz="1800"/>
                      </a:pPr>
                      <a:r>
                        <a:rPr sz="2400">
                          <a:latin typeface="Times Roman"/>
                          <a:ea typeface="Times Roman"/>
                          <a:cs typeface="Times Roman"/>
                          <a:sym typeface="Times Roman"/>
                        </a:rPr>
                        <a:t>RDA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2.4 mcg/day</a:t>
                      </a:r>
                    </a:p>
                  </a:txBody>
                  <a:tcPr marL="12700" marR="12700" marT="12700" marB="12700" anchor="ctr" anchorCtr="0" horzOverflow="overflow"/>
                </a:tc>
              </a:tr>
              <a:tr h="1213618">
                <a:tc>
                  <a:txBody>
                    <a:bodyPr/>
                    <a:lstStyle/>
                    <a:p>
                      <a:pPr algn="ctr" defTabSz="457200">
                        <a:defRPr sz="1800"/>
                      </a:pPr>
                      <a:r>
                        <a:rPr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None established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0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01" name="TextBox 6"/>
          <p:cNvSpPr txBox="1"/>
          <p:nvPr/>
        </p:nvSpPr>
        <p:spPr>
          <a:xfrm>
            <a:off x="999317" y="494449"/>
            <a:ext cx="1681296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Alignment of Functional Lab Ranges With Dietary Reference Intakes (DRI)</a:t>
            </a:r>
          </a:p>
        </p:txBody>
      </p:sp>
      <p:sp>
        <p:nvSpPr>
          <p:cNvPr id="2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03" name="RDA prevents neural tube defects…"/>
          <p:cNvSpPr txBox="1"/>
          <p:nvPr/>
        </p:nvSpPr>
        <p:spPr>
          <a:xfrm>
            <a:off x="667491" y="8420872"/>
            <a:ext cx="8023232"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RDA prevents neural tube defects</a:t>
            </a:r>
          </a:p>
          <a:p>
            <a:pPr marL="240631" indent="-240631" defTabSz="457200">
              <a:spcBef>
                <a:spcPts val="1200"/>
              </a:spcBef>
              <a:buSzPct val="100000"/>
              <a:buChar char="•"/>
              <a:defRPr sz="2400">
                <a:latin typeface="Times Roman"/>
                <a:ea typeface="Times Roman"/>
                <a:cs typeface="Times Roman"/>
                <a:sym typeface="Times Roman"/>
              </a:defRPr>
            </a:pPr>
            <a:r>
              <a:t>Functional range supports </a:t>
            </a:r>
            <a:r>
              <a:rPr b="1"/>
              <a:t>methylation &amp; DNA repair</a:t>
            </a:r>
          </a:p>
          <a:p>
            <a:pPr marL="240631" indent="-240631" defTabSz="457200">
              <a:spcBef>
                <a:spcPts val="1200"/>
              </a:spcBef>
              <a:buSzPct val="100000"/>
              <a:buChar char="•"/>
              <a:defRPr b="1" sz="2400">
                <a:latin typeface="Times Roman"/>
                <a:ea typeface="Times Roman"/>
                <a:cs typeface="Times Roman"/>
                <a:sym typeface="Times Roman"/>
              </a:defRPr>
            </a:pPr>
            <a:r>
              <a:rPr b="0"/>
              <a:t>Use </a:t>
            </a:r>
            <a:r>
              <a:t>food-based folate or 5-MTHF</a:t>
            </a:r>
            <a:r>
              <a:rPr b="0"/>
              <a:t> when possible |</a:t>
            </a:r>
            <a:endParaRPr b="0"/>
          </a:p>
        </p:txBody>
      </p:sp>
      <p:sp>
        <p:nvSpPr>
          <p:cNvPr id="204" name="Folate (RBC Folate)"/>
          <p:cNvSpPr txBox="1"/>
          <p:nvPr/>
        </p:nvSpPr>
        <p:spPr>
          <a:xfrm>
            <a:off x="3148307" y="3346180"/>
            <a:ext cx="3256089"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Folate (RBC Folate)</a:t>
            </a:r>
          </a:p>
        </p:txBody>
      </p:sp>
      <p:sp>
        <p:nvSpPr>
          <p:cNvPr id="205" name="Iron (Ferritin)"/>
          <p:cNvSpPr txBox="1"/>
          <p:nvPr/>
        </p:nvSpPr>
        <p:spPr>
          <a:xfrm>
            <a:off x="12598992" y="3346180"/>
            <a:ext cx="236657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Iron (Ferritin)</a:t>
            </a:r>
          </a:p>
        </p:txBody>
      </p:sp>
      <p:sp>
        <p:nvSpPr>
          <p:cNvPr id="206" name="Low ferritin may exist with “normal” hemoglobin…"/>
          <p:cNvSpPr txBox="1"/>
          <p:nvPr/>
        </p:nvSpPr>
        <p:spPr>
          <a:xfrm>
            <a:off x="10071524" y="8433572"/>
            <a:ext cx="8023232"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Low ferritin may exist with “normal” hemoglobin</a:t>
            </a:r>
          </a:p>
          <a:p>
            <a:pPr marL="240631" indent="-240631" defTabSz="457200">
              <a:spcBef>
                <a:spcPts val="1200"/>
              </a:spcBef>
              <a:buSzPct val="100000"/>
              <a:buChar char="•"/>
              <a:defRPr sz="2400">
                <a:latin typeface="Times Roman"/>
                <a:ea typeface="Times Roman"/>
                <a:cs typeface="Times Roman"/>
                <a:sym typeface="Times Roman"/>
              </a:defRPr>
            </a:pPr>
            <a:r>
              <a:t>Excess ferritin may reflect </a:t>
            </a:r>
            <a:r>
              <a:rPr b="1"/>
              <a:t>inflammation</a:t>
            </a:r>
            <a:r>
              <a:t>, not iron overload</a:t>
            </a:r>
          </a:p>
          <a:p>
            <a:pPr marL="240631" indent="-240631" defTabSz="457200">
              <a:spcBef>
                <a:spcPts val="1200"/>
              </a:spcBef>
              <a:buSzPct val="100000"/>
              <a:buChar char="•"/>
              <a:defRPr b="1" sz="2400">
                <a:latin typeface="Times Roman"/>
                <a:ea typeface="Times Roman"/>
                <a:cs typeface="Times Roman"/>
                <a:sym typeface="Times Roman"/>
              </a:defRPr>
            </a:pPr>
            <a:r>
              <a:rPr b="0"/>
              <a:t>Intake must align with </a:t>
            </a:r>
            <a:r>
              <a:t>CRP and inflammatory markers</a:t>
            </a:r>
            <a:endParaRPr b="0"/>
          </a:p>
        </p:txBody>
      </p:sp>
      <p:graphicFrame>
        <p:nvGraphicFramePr>
          <p:cNvPr id="207" name="Table 1"/>
          <p:cNvGraphicFramePr/>
          <p:nvPr/>
        </p:nvGraphicFramePr>
        <p:xfrm>
          <a:off x="1697137" y="4123147"/>
          <a:ext cx="5976640" cy="401859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45284"/>
                <a:gridCol w="2218654"/>
              </a:tblGrid>
              <a:tr h="880416">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880416">
                <a:tc>
                  <a:txBody>
                    <a:bodyPr/>
                    <a:lstStyle/>
                    <a:p>
                      <a:pPr algn="ctr" defTabSz="457200">
                        <a:defRPr sz="1800"/>
                      </a:pPr>
                      <a:r>
                        <a:rPr sz="2400">
                          <a:latin typeface="Times Roman"/>
                          <a:ea typeface="Times Roman"/>
                          <a:cs typeface="Times Roman"/>
                          <a:sym typeface="Times Roman"/>
                        </a:rPr>
                        <a:t>Functional Lab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&gt;600 ng/mL</a:t>
                      </a:r>
                    </a:p>
                  </a:txBody>
                  <a:tcPr marL="12700" marR="12700" marT="12700" marB="12700" anchor="ctr" anchorCtr="0" horzOverflow="overflow"/>
                </a:tc>
              </a:tr>
              <a:tr h="880416">
                <a:tc>
                  <a:txBody>
                    <a:bodyPr/>
                    <a:lstStyle/>
                    <a:p>
                      <a:pPr algn="ctr" defTabSz="457200">
                        <a:defRPr sz="1800"/>
                      </a:pPr>
                      <a:r>
                        <a:rPr sz="2400">
                          <a:latin typeface="Times Roman"/>
                          <a:ea typeface="Times Roman"/>
                          <a:cs typeface="Times Roman"/>
                          <a:sym typeface="Times Roman"/>
                        </a:rPr>
                        <a:t>RDA (DFE)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 mcg/day</a:t>
                      </a:r>
                    </a:p>
                  </a:txBody>
                  <a:tcPr marL="12700" marR="12700" marT="12700" marB="12700" anchor="ctr" anchorCtr="0" horzOverflow="overflow"/>
                </a:tc>
              </a:tr>
              <a:tr h="1364645">
                <a:tc>
                  <a:txBody>
                    <a:bodyPr/>
                    <a:lstStyle/>
                    <a:p>
                      <a:pPr algn="ctr" defTabSz="457200">
                        <a:defRPr sz="1800"/>
                      </a:pPr>
                      <a:r>
                        <a:rPr sz="2400">
                          <a:latin typeface="Times Roman"/>
                          <a:ea typeface="Times Roman"/>
                          <a:cs typeface="Times Roman"/>
                          <a:sym typeface="Times Roman"/>
                        </a:rPr>
                        <a:t>UL (Synthetic Folic Acid)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1,000 mcg/day</a:t>
                      </a:r>
                    </a:p>
                  </a:txBody>
                  <a:tcPr marL="12700" marR="12700" marT="12700" marB="12700" anchor="ctr" anchorCtr="0" horzOverflow="overflow"/>
                </a:tc>
              </a:tr>
            </a:tbl>
          </a:graphicData>
        </a:graphic>
      </p:graphicFrame>
      <p:graphicFrame>
        <p:nvGraphicFramePr>
          <p:cNvPr id="208" name="Table 1-1"/>
          <p:cNvGraphicFramePr/>
          <p:nvPr/>
        </p:nvGraphicFramePr>
        <p:xfrm>
          <a:off x="10682337" y="4057107"/>
          <a:ext cx="6458893" cy="40955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643335"/>
                <a:gridCol w="1802857"/>
              </a:tblGrid>
              <a:tr h="669311">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1037432">
                <a:tc>
                  <a:txBody>
                    <a:bodyPr/>
                    <a:lstStyle/>
                    <a:p>
                      <a:pPr algn="ctr" defTabSz="457200">
                        <a:defRPr sz="1800"/>
                      </a:pPr>
                      <a:r>
                        <a:rPr sz="2400">
                          <a:latin typeface="Times Roman"/>
                          <a:ea typeface="Times Roman"/>
                          <a:cs typeface="Times Roman"/>
                          <a:sym typeface="Times Roman"/>
                        </a:rPr>
                        <a:t>Functional Lab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40–80 ng/mL</a:t>
                      </a:r>
                    </a:p>
                  </a:txBody>
                  <a:tcPr marL="12700" marR="12700" marT="12700" marB="12700" anchor="ctr" anchorCtr="0" horzOverflow="overflow"/>
                </a:tc>
              </a:tr>
              <a:tr h="669311">
                <a:tc>
                  <a:txBody>
                    <a:bodyPr/>
                    <a:lstStyle/>
                    <a:p>
                      <a:pPr algn="ctr" defTabSz="457200">
                        <a:defRPr sz="1800"/>
                      </a:pPr>
                      <a:r>
                        <a:rPr sz="2400">
                          <a:latin typeface="Times Roman"/>
                          <a:ea typeface="Times Roman"/>
                          <a:cs typeface="Times Roman"/>
                          <a:sym typeface="Times Roman"/>
                        </a:rPr>
                        <a:t>RDA (Premenopausal women)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18 mg/day</a:t>
                      </a:r>
                    </a:p>
                  </a:txBody>
                  <a:tcPr marL="12700" marR="12700" marT="12700" marB="12700" anchor="ctr" anchorCtr="0" horzOverflow="overflow"/>
                </a:tc>
              </a:tr>
              <a:tr h="1037432">
                <a:tc>
                  <a:txBody>
                    <a:bodyPr/>
                    <a:lstStyle/>
                    <a:p>
                      <a:pPr algn="ctr" defTabSz="457200">
                        <a:defRPr sz="1800"/>
                      </a:pPr>
                      <a:r>
                        <a:rPr sz="2400">
                          <a:latin typeface="Times Roman"/>
                          <a:ea typeface="Times Roman"/>
                          <a:cs typeface="Times Roman"/>
                          <a:sym typeface="Times Roman"/>
                        </a:rPr>
                        <a:t>RDA (Men/Postmenopausal women)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 mg/day</a:t>
                      </a:r>
                    </a:p>
                  </a:txBody>
                  <a:tcPr marL="12700" marR="12700" marT="12700" marB="12700" anchor="ctr" anchorCtr="0" horzOverflow="overflow"/>
                </a:tc>
              </a:tr>
              <a:tr h="669311">
                <a:tc>
                  <a:txBody>
                    <a:bodyPr/>
                    <a:lstStyle/>
                    <a:p>
                      <a:pPr algn="ctr" defTabSz="457200">
                        <a:defRPr sz="1800"/>
                      </a:pPr>
                      <a:r>
                        <a:rPr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45 mg/day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1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12" name="TextBox 6"/>
          <p:cNvSpPr txBox="1"/>
          <p:nvPr/>
        </p:nvSpPr>
        <p:spPr>
          <a:xfrm>
            <a:off x="999317" y="494449"/>
            <a:ext cx="1681296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Alignment of Functional Lab Ranges With Dietary Reference Intakes (DRI)</a:t>
            </a:r>
          </a:p>
        </p:txBody>
      </p:sp>
      <p:sp>
        <p:nvSpPr>
          <p:cNvPr id="21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14" name="RDA does not account for stress losses…"/>
          <p:cNvSpPr txBox="1"/>
          <p:nvPr/>
        </p:nvSpPr>
        <p:spPr>
          <a:xfrm>
            <a:off x="667491" y="8420872"/>
            <a:ext cx="8023232"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RDA does not account for stress losses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Functional sufficiency often requires </a:t>
            </a:r>
            <a:r>
              <a:rPr b="1"/>
              <a:t>400–600 mg/day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RBC magnesium preferred for assessment </a:t>
            </a:r>
          </a:p>
        </p:txBody>
      </p:sp>
      <p:sp>
        <p:nvSpPr>
          <p:cNvPr id="215" name="Magnesium"/>
          <p:cNvSpPr txBox="1"/>
          <p:nvPr/>
        </p:nvSpPr>
        <p:spPr>
          <a:xfrm>
            <a:off x="3503907" y="3346180"/>
            <a:ext cx="3256089"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Magnesium</a:t>
            </a:r>
          </a:p>
        </p:txBody>
      </p:sp>
      <p:sp>
        <p:nvSpPr>
          <p:cNvPr id="216" name="Zinc"/>
          <p:cNvSpPr txBox="1"/>
          <p:nvPr/>
        </p:nvSpPr>
        <p:spPr>
          <a:xfrm>
            <a:off x="13259392" y="3346180"/>
            <a:ext cx="236657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Zinc</a:t>
            </a:r>
          </a:p>
        </p:txBody>
      </p:sp>
      <p:sp>
        <p:nvSpPr>
          <p:cNvPr id="217" name="Functional immune and hormone support often needs…"/>
          <p:cNvSpPr txBox="1"/>
          <p:nvPr/>
        </p:nvSpPr>
        <p:spPr>
          <a:xfrm>
            <a:off x="10071524" y="8433572"/>
            <a:ext cx="8023232"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Functional immune and hormone support often needs </a:t>
            </a:r>
          </a:p>
          <a:p>
            <a:pPr defTabSz="457200">
              <a:spcBef>
                <a:spcPts val="1200"/>
              </a:spcBef>
              <a:defRPr sz="2400">
                <a:latin typeface="Times Roman"/>
                <a:ea typeface="Times Roman"/>
                <a:cs typeface="Times Roman"/>
                <a:sym typeface="Times Roman"/>
              </a:defRPr>
            </a:pPr>
            <a:r>
              <a:t>      </a:t>
            </a:r>
            <a:r>
              <a:rPr b="1"/>
              <a:t>15–30 mg/day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Long-term supplementation requires a </a:t>
            </a:r>
            <a:r>
              <a:rPr b="1"/>
              <a:t>copper balance</a:t>
            </a:r>
          </a:p>
        </p:txBody>
      </p:sp>
      <p:graphicFrame>
        <p:nvGraphicFramePr>
          <p:cNvPr id="218" name="Table 1"/>
          <p:cNvGraphicFramePr/>
          <p:nvPr/>
        </p:nvGraphicFramePr>
        <p:xfrm>
          <a:off x="1181100" y="4205469"/>
          <a:ext cx="6189465" cy="379877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44272"/>
                <a:gridCol w="2232492"/>
              </a:tblGrid>
              <a:tr h="569334">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882468">
                <a:tc>
                  <a:txBody>
                    <a:bodyPr/>
                    <a:lstStyle/>
                    <a:p>
                      <a:pPr algn="ctr" defTabSz="457200">
                        <a:defRPr sz="1800"/>
                      </a:pPr>
                      <a:r>
                        <a:rPr sz="2400">
                          <a:latin typeface="Times Roman"/>
                          <a:ea typeface="Times Roman"/>
                          <a:cs typeface="Times Roman"/>
                          <a:sym typeface="Times Roman"/>
                        </a:rPr>
                        <a:t>Functional Lab Range (Serum)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2.0–2.3 mg/dL</a:t>
                      </a:r>
                    </a:p>
                  </a:txBody>
                  <a:tcPr marL="12700" marR="12700" marT="12700" marB="12700" anchor="ctr" anchorCtr="0" horzOverflow="overflow"/>
                </a:tc>
              </a:tr>
              <a:tr h="882468">
                <a:tc>
                  <a:txBody>
                    <a:bodyPr/>
                    <a:lstStyle/>
                    <a:p>
                      <a:pPr algn="ctr" defTabSz="457200">
                        <a:defRPr sz="1800"/>
                      </a:pPr>
                      <a:r>
                        <a:rPr sz="2400">
                          <a:latin typeface="Times Roman"/>
                          <a:ea typeface="Times Roman"/>
                          <a:cs typeface="Times Roman"/>
                          <a:sym typeface="Times Roman"/>
                        </a:rPr>
                        <a:t>RDA (Women)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310–320 mg/day</a:t>
                      </a:r>
                    </a:p>
                  </a:txBody>
                  <a:tcPr marL="12700" marR="12700" marT="12700" marB="12700" anchor="ctr" anchorCtr="0" horzOverflow="overflow"/>
                </a:tc>
              </a:tr>
              <a:tr h="882468">
                <a:tc>
                  <a:txBody>
                    <a:bodyPr/>
                    <a:lstStyle/>
                    <a:p>
                      <a:pPr algn="ctr" defTabSz="457200">
                        <a:defRPr sz="1800"/>
                      </a:pPr>
                      <a:r>
                        <a:rPr sz="2400">
                          <a:latin typeface="Times Roman"/>
                          <a:ea typeface="Times Roman"/>
                          <a:cs typeface="Times Roman"/>
                          <a:sym typeface="Times Roman"/>
                        </a:rPr>
                        <a:t>RDA (Men)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400–420 mg/day</a:t>
                      </a:r>
                    </a:p>
                  </a:txBody>
                  <a:tcPr marL="12700" marR="12700" marT="12700" marB="12700" anchor="ctr" anchorCtr="0" horzOverflow="overflow"/>
                </a:tc>
              </a:tr>
              <a:tr h="569334">
                <a:tc>
                  <a:txBody>
                    <a:bodyPr/>
                    <a:lstStyle/>
                    <a:p>
                      <a:pPr algn="ctr" defTabSz="457200">
                        <a:defRPr sz="1800"/>
                      </a:pPr>
                      <a:r>
                        <a:rPr sz="2400">
                          <a:latin typeface="Times Roman"/>
                          <a:ea typeface="Times Roman"/>
                          <a:cs typeface="Times Roman"/>
                          <a:sym typeface="Times Roman"/>
                        </a:rPr>
                        <a:t>UL (Supplemental only)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350 mg/day</a:t>
                      </a:r>
                    </a:p>
                  </a:txBody>
                  <a:tcPr marL="12700" marR="12700" marT="12700" marB="12700" anchor="ctr" anchorCtr="0" horzOverflow="overflow"/>
                </a:tc>
              </a:tr>
            </a:tbl>
          </a:graphicData>
        </a:graphic>
      </p:graphicFrame>
      <p:graphicFrame>
        <p:nvGraphicFramePr>
          <p:cNvPr id="219" name="Table 1-1"/>
          <p:cNvGraphicFramePr/>
          <p:nvPr/>
        </p:nvGraphicFramePr>
        <p:xfrm>
          <a:off x="10699750" y="4311650"/>
          <a:ext cx="6308229" cy="357772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72156"/>
                <a:gridCol w="2523372"/>
              </a:tblGrid>
              <a:tr h="642347">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995638">
                <a:tc>
                  <a:txBody>
                    <a:bodyPr/>
                    <a:lstStyle/>
                    <a:p>
                      <a:pPr algn="ctr" defTabSz="457200">
                        <a:defRPr sz="1800"/>
                      </a:pPr>
                      <a:r>
                        <a:rPr sz="2400">
                          <a:latin typeface="Times Roman"/>
                          <a:ea typeface="Times Roman"/>
                          <a:cs typeface="Times Roman"/>
                          <a:sym typeface="Times Roman"/>
                        </a:rPr>
                        <a:t>Functional Lab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80–120 μg/dL</a:t>
                      </a:r>
                    </a:p>
                  </a:txBody>
                  <a:tcPr marL="12700" marR="12700" marT="12700" marB="12700" anchor="ctr" anchorCtr="0" horzOverflow="overflow"/>
                </a:tc>
              </a:tr>
              <a:tr h="642347">
                <a:tc>
                  <a:txBody>
                    <a:bodyPr/>
                    <a:lstStyle/>
                    <a:p>
                      <a:pPr algn="ctr" defTabSz="457200">
                        <a:defRPr sz="1800"/>
                      </a:pPr>
                      <a:r>
                        <a:rPr sz="2400">
                          <a:latin typeface="Times Roman"/>
                          <a:ea typeface="Times Roman"/>
                          <a:cs typeface="Times Roman"/>
                          <a:sym typeface="Times Roman"/>
                        </a:rPr>
                        <a:t>RDA (Women)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 mg/day</a:t>
                      </a:r>
                    </a:p>
                  </a:txBody>
                  <a:tcPr marL="12700" marR="12700" marT="12700" marB="12700" anchor="ctr" anchorCtr="0" horzOverflow="overflow"/>
                </a:tc>
              </a:tr>
              <a:tr h="642347">
                <a:tc>
                  <a:txBody>
                    <a:bodyPr/>
                    <a:lstStyle/>
                    <a:p>
                      <a:pPr algn="ctr" defTabSz="457200">
                        <a:defRPr sz="1800"/>
                      </a:pPr>
                      <a:r>
                        <a:rPr sz="2400">
                          <a:latin typeface="Times Roman"/>
                          <a:ea typeface="Times Roman"/>
                          <a:cs typeface="Times Roman"/>
                          <a:sym typeface="Times Roman"/>
                        </a:rPr>
                        <a:t>RDA (Men)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 mg/day</a:t>
                      </a:r>
                    </a:p>
                  </a:txBody>
                  <a:tcPr marL="12700" marR="12700" marT="12700" marB="12700" anchor="ctr" anchorCtr="0" horzOverflow="overflow"/>
                </a:tc>
              </a:tr>
              <a:tr h="642347">
                <a:tc>
                  <a:txBody>
                    <a:bodyPr/>
                    <a:lstStyle/>
                    <a:p>
                      <a:pPr algn="ctr" defTabSz="457200">
                        <a:defRPr sz="1800"/>
                      </a:pPr>
                      <a:r>
                        <a:rPr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 mg/day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23" name="TextBox 6"/>
          <p:cNvSpPr txBox="1"/>
          <p:nvPr/>
        </p:nvSpPr>
        <p:spPr>
          <a:xfrm>
            <a:off x="999317" y="494449"/>
            <a:ext cx="1681296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Alignment of Functional Lab Ranges With Dietary Reference Intakes (DRI)</a:t>
            </a:r>
          </a:p>
        </p:txBody>
      </p:sp>
      <p:sp>
        <p:nvSpPr>
          <p:cNvPr id="2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25" name="RDA does not account for stress losses…"/>
          <p:cNvSpPr txBox="1"/>
          <p:nvPr/>
        </p:nvSpPr>
        <p:spPr>
          <a:xfrm>
            <a:off x="667491" y="8420872"/>
            <a:ext cx="8023232"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RDA does not account for stress losses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Functional sufficiency often requires </a:t>
            </a:r>
            <a:r>
              <a:rPr b="1"/>
              <a:t>400–600 mg/day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RBC magnesium preferred for assessment </a:t>
            </a:r>
          </a:p>
        </p:txBody>
      </p:sp>
      <p:sp>
        <p:nvSpPr>
          <p:cNvPr id="226" name="Magnesium"/>
          <p:cNvSpPr txBox="1"/>
          <p:nvPr/>
        </p:nvSpPr>
        <p:spPr>
          <a:xfrm>
            <a:off x="3503907" y="3346180"/>
            <a:ext cx="3256089"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Magnesium</a:t>
            </a:r>
          </a:p>
        </p:txBody>
      </p:sp>
      <p:sp>
        <p:nvSpPr>
          <p:cNvPr id="227" name="Zinc"/>
          <p:cNvSpPr txBox="1"/>
          <p:nvPr/>
        </p:nvSpPr>
        <p:spPr>
          <a:xfrm>
            <a:off x="13259392" y="3346180"/>
            <a:ext cx="236657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Zinc</a:t>
            </a:r>
          </a:p>
        </p:txBody>
      </p:sp>
      <p:sp>
        <p:nvSpPr>
          <p:cNvPr id="228" name="Functional immune and hormone support often needs…"/>
          <p:cNvSpPr txBox="1"/>
          <p:nvPr/>
        </p:nvSpPr>
        <p:spPr>
          <a:xfrm>
            <a:off x="10071524" y="8433572"/>
            <a:ext cx="8023232"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Functional immune and hormone support often needs </a:t>
            </a:r>
          </a:p>
          <a:p>
            <a:pPr defTabSz="457200">
              <a:spcBef>
                <a:spcPts val="1200"/>
              </a:spcBef>
              <a:defRPr sz="2400">
                <a:latin typeface="Times Roman"/>
                <a:ea typeface="Times Roman"/>
                <a:cs typeface="Times Roman"/>
                <a:sym typeface="Times Roman"/>
              </a:defRPr>
            </a:pPr>
            <a:r>
              <a:t>      </a:t>
            </a:r>
            <a:r>
              <a:rPr b="1"/>
              <a:t>15–30 mg/day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Long-term supplementation requires a </a:t>
            </a:r>
            <a:r>
              <a:rPr b="1"/>
              <a:t>copper balance</a:t>
            </a:r>
          </a:p>
        </p:txBody>
      </p:sp>
      <p:graphicFrame>
        <p:nvGraphicFramePr>
          <p:cNvPr id="229" name="Table 1"/>
          <p:cNvGraphicFramePr/>
          <p:nvPr/>
        </p:nvGraphicFramePr>
        <p:xfrm>
          <a:off x="1181100" y="4205469"/>
          <a:ext cx="6189465" cy="379877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44272"/>
                <a:gridCol w="2232492"/>
              </a:tblGrid>
              <a:tr h="569334">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882468">
                <a:tc>
                  <a:txBody>
                    <a:bodyPr/>
                    <a:lstStyle/>
                    <a:p>
                      <a:pPr algn="ctr" defTabSz="457200">
                        <a:defRPr sz="1800"/>
                      </a:pPr>
                      <a:r>
                        <a:rPr sz="2400">
                          <a:latin typeface="Times Roman"/>
                          <a:ea typeface="Times Roman"/>
                          <a:cs typeface="Times Roman"/>
                          <a:sym typeface="Times Roman"/>
                        </a:rPr>
                        <a:t>Functional Lab Range (Serum)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2.0–2.3 mg/dL</a:t>
                      </a:r>
                    </a:p>
                  </a:txBody>
                  <a:tcPr marL="12700" marR="12700" marT="12700" marB="12700" anchor="ctr" anchorCtr="0" horzOverflow="overflow"/>
                </a:tc>
              </a:tr>
              <a:tr h="882468">
                <a:tc>
                  <a:txBody>
                    <a:bodyPr/>
                    <a:lstStyle/>
                    <a:p>
                      <a:pPr algn="ctr" defTabSz="457200">
                        <a:defRPr sz="1800"/>
                      </a:pPr>
                      <a:r>
                        <a:rPr sz="2400">
                          <a:latin typeface="Times Roman"/>
                          <a:ea typeface="Times Roman"/>
                          <a:cs typeface="Times Roman"/>
                          <a:sym typeface="Times Roman"/>
                        </a:rPr>
                        <a:t>RDA (Women)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310–320 mg/day</a:t>
                      </a:r>
                    </a:p>
                  </a:txBody>
                  <a:tcPr marL="12700" marR="12700" marT="12700" marB="12700" anchor="ctr" anchorCtr="0" horzOverflow="overflow"/>
                </a:tc>
              </a:tr>
              <a:tr h="882468">
                <a:tc>
                  <a:txBody>
                    <a:bodyPr/>
                    <a:lstStyle/>
                    <a:p>
                      <a:pPr algn="ctr" defTabSz="457200">
                        <a:defRPr sz="1800"/>
                      </a:pPr>
                      <a:r>
                        <a:rPr sz="2400">
                          <a:latin typeface="Times Roman"/>
                          <a:ea typeface="Times Roman"/>
                          <a:cs typeface="Times Roman"/>
                          <a:sym typeface="Times Roman"/>
                        </a:rPr>
                        <a:t>RDA (Men)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400–420 mg/day</a:t>
                      </a:r>
                    </a:p>
                  </a:txBody>
                  <a:tcPr marL="12700" marR="12700" marT="12700" marB="12700" anchor="ctr" anchorCtr="0" horzOverflow="overflow"/>
                </a:tc>
              </a:tr>
              <a:tr h="569334">
                <a:tc>
                  <a:txBody>
                    <a:bodyPr/>
                    <a:lstStyle/>
                    <a:p>
                      <a:pPr algn="ctr" defTabSz="457200">
                        <a:defRPr sz="1800"/>
                      </a:pPr>
                      <a:r>
                        <a:rPr sz="2400">
                          <a:latin typeface="Times Roman"/>
                          <a:ea typeface="Times Roman"/>
                          <a:cs typeface="Times Roman"/>
                          <a:sym typeface="Times Roman"/>
                        </a:rPr>
                        <a:t>UL (Supplemental only)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350 mg/day</a:t>
                      </a:r>
                    </a:p>
                  </a:txBody>
                  <a:tcPr marL="12700" marR="12700" marT="12700" marB="12700" anchor="ctr" anchorCtr="0" horzOverflow="overflow"/>
                </a:tc>
              </a:tr>
            </a:tbl>
          </a:graphicData>
        </a:graphic>
      </p:graphicFrame>
      <p:graphicFrame>
        <p:nvGraphicFramePr>
          <p:cNvPr id="230" name="Table 1-1"/>
          <p:cNvGraphicFramePr/>
          <p:nvPr/>
        </p:nvGraphicFramePr>
        <p:xfrm>
          <a:off x="10699750" y="4311650"/>
          <a:ext cx="6308229" cy="357772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72156"/>
                <a:gridCol w="2523372"/>
              </a:tblGrid>
              <a:tr h="642347">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995638">
                <a:tc>
                  <a:txBody>
                    <a:bodyPr/>
                    <a:lstStyle/>
                    <a:p>
                      <a:pPr algn="ctr" defTabSz="457200">
                        <a:defRPr sz="1800"/>
                      </a:pPr>
                      <a:r>
                        <a:rPr sz="2400">
                          <a:latin typeface="Times Roman"/>
                          <a:ea typeface="Times Roman"/>
                          <a:cs typeface="Times Roman"/>
                          <a:sym typeface="Times Roman"/>
                        </a:rPr>
                        <a:t>Functional Lab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80–120 μg/dL</a:t>
                      </a:r>
                    </a:p>
                  </a:txBody>
                  <a:tcPr marL="12700" marR="12700" marT="12700" marB="12700" anchor="ctr" anchorCtr="0" horzOverflow="overflow"/>
                </a:tc>
              </a:tr>
              <a:tr h="642347">
                <a:tc>
                  <a:txBody>
                    <a:bodyPr/>
                    <a:lstStyle/>
                    <a:p>
                      <a:pPr algn="ctr" defTabSz="457200">
                        <a:defRPr sz="1800"/>
                      </a:pPr>
                      <a:r>
                        <a:rPr sz="2400">
                          <a:latin typeface="Times Roman"/>
                          <a:ea typeface="Times Roman"/>
                          <a:cs typeface="Times Roman"/>
                          <a:sym typeface="Times Roman"/>
                        </a:rPr>
                        <a:t>RDA (Women)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 mg/day</a:t>
                      </a:r>
                    </a:p>
                  </a:txBody>
                  <a:tcPr marL="12700" marR="12700" marT="12700" marB="12700" anchor="ctr" anchorCtr="0" horzOverflow="overflow"/>
                </a:tc>
              </a:tr>
              <a:tr h="642347">
                <a:tc>
                  <a:txBody>
                    <a:bodyPr/>
                    <a:lstStyle/>
                    <a:p>
                      <a:pPr algn="ctr" defTabSz="457200">
                        <a:defRPr sz="1800"/>
                      </a:pPr>
                      <a:r>
                        <a:rPr sz="2400">
                          <a:latin typeface="Times Roman"/>
                          <a:ea typeface="Times Roman"/>
                          <a:cs typeface="Times Roman"/>
                          <a:sym typeface="Times Roman"/>
                        </a:rPr>
                        <a:t>RDA (Men)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 mg/day</a:t>
                      </a:r>
                    </a:p>
                  </a:txBody>
                  <a:tcPr marL="12700" marR="12700" marT="12700" marB="12700" anchor="ctr" anchorCtr="0" horzOverflow="overflow"/>
                </a:tc>
              </a:tr>
              <a:tr h="642347">
                <a:tc>
                  <a:txBody>
                    <a:bodyPr/>
                    <a:lstStyle/>
                    <a:p>
                      <a:pPr algn="ctr" defTabSz="457200">
                        <a:defRPr sz="1800"/>
                      </a:pPr>
                      <a:r>
                        <a:rPr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 mg/day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3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34" name="TextBox 6"/>
          <p:cNvSpPr txBox="1"/>
          <p:nvPr/>
        </p:nvSpPr>
        <p:spPr>
          <a:xfrm>
            <a:off x="999317" y="494449"/>
            <a:ext cx="1681296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Alignment of Functional Lab Ranges With Dietary Reference Intakes (DRI)</a:t>
            </a:r>
          </a:p>
        </p:txBody>
      </p:sp>
      <p:sp>
        <p:nvSpPr>
          <p:cNvPr id="23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36" name="RDA supports goiter prevention…"/>
          <p:cNvSpPr txBox="1"/>
          <p:nvPr/>
        </p:nvSpPr>
        <p:spPr>
          <a:xfrm>
            <a:off x="667491" y="8420872"/>
            <a:ext cx="8023232"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RDA supports goiter prevention</a:t>
            </a:r>
          </a:p>
          <a:p>
            <a:pPr marL="240631" indent="-240631" defTabSz="457200">
              <a:spcBef>
                <a:spcPts val="1200"/>
              </a:spcBef>
              <a:buSzPct val="100000"/>
              <a:buChar char="•"/>
              <a:defRPr b="1" sz="2400">
                <a:latin typeface="Times Roman"/>
                <a:ea typeface="Times Roman"/>
                <a:cs typeface="Times Roman"/>
                <a:sym typeface="Times Roman"/>
              </a:defRPr>
            </a:pPr>
            <a:r>
              <a:rPr b="0"/>
              <a:t>Thyroid labs reflect </a:t>
            </a:r>
            <a:r>
              <a:t>functional iodine sufficiency</a:t>
            </a:r>
            <a:endParaRPr b="0"/>
          </a:p>
          <a:p>
            <a:pPr marL="240631" indent="-240631" defTabSz="457200">
              <a:spcBef>
                <a:spcPts val="1200"/>
              </a:spcBef>
              <a:buSzPct val="100000"/>
              <a:buChar char="•"/>
              <a:defRPr sz="2400">
                <a:latin typeface="Times Roman"/>
                <a:ea typeface="Times Roman"/>
                <a:cs typeface="Times Roman"/>
                <a:sym typeface="Times Roman"/>
              </a:defRPr>
            </a:pPr>
            <a:r>
              <a:t>Excess iodine may worsen autoimmune thyroid disease</a:t>
            </a:r>
          </a:p>
        </p:txBody>
      </p:sp>
      <p:sp>
        <p:nvSpPr>
          <p:cNvPr id="237" name="Iodine (Indirect via Thyroid Markers)"/>
          <p:cNvSpPr txBox="1"/>
          <p:nvPr/>
        </p:nvSpPr>
        <p:spPr>
          <a:xfrm>
            <a:off x="1361863" y="3252905"/>
            <a:ext cx="6308229"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Iodine (Indirect via Thyroid Markers)</a:t>
            </a:r>
          </a:p>
        </p:txBody>
      </p:sp>
      <p:sp>
        <p:nvSpPr>
          <p:cNvPr id="238" name="Selenium"/>
          <p:cNvSpPr txBox="1"/>
          <p:nvPr/>
        </p:nvSpPr>
        <p:spPr>
          <a:xfrm>
            <a:off x="13259392" y="3346180"/>
            <a:ext cx="236657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Selenium</a:t>
            </a:r>
          </a:p>
        </p:txBody>
      </p:sp>
      <p:sp>
        <p:nvSpPr>
          <p:cNvPr id="239" name="Required for T4 → T3 conversion…"/>
          <p:cNvSpPr txBox="1"/>
          <p:nvPr/>
        </p:nvSpPr>
        <p:spPr>
          <a:xfrm>
            <a:off x="10071524" y="8433572"/>
            <a:ext cx="8023232" cy="20367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b="1" sz="2400">
                <a:latin typeface="Times Roman"/>
                <a:ea typeface="Times Roman"/>
                <a:cs typeface="Times Roman"/>
                <a:sym typeface="Times Roman"/>
              </a:defRPr>
            </a:pPr>
            <a:r>
              <a:rPr b="0"/>
              <a:t>Required for </a:t>
            </a:r>
            <a:r>
              <a:t>T4 → T3 conversion</a:t>
            </a:r>
            <a:endParaRPr b="0"/>
          </a:p>
          <a:p>
            <a:pPr marL="240631" indent="-240631" defTabSz="457200">
              <a:spcBef>
                <a:spcPts val="1200"/>
              </a:spcBef>
              <a:buSzPct val="100000"/>
              <a:buChar char="•"/>
              <a:defRPr sz="2400">
                <a:latin typeface="Times Roman"/>
                <a:ea typeface="Times Roman"/>
                <a:cs typeface="Times Roman"/>
                <a:sym typeface="Times Roman"/>
              </a:defRPr>
            </a:pPr>
            <a:r>
              <a:t>Functional thyroid support often requires </a:t>
            </a:r>
            <a:r>
              <a:rPr b="1"/>
              <a:t>100–200 mcg/day</a:t>
            </a:r>
          </a:p>
          <a:p>
            <a:pPr marL="240631" indent="-240631" defTabSz="457200">
              <a:spcBef>
                <a:spcPts val="1200"/>
              </a:spcBef>
              <a:buSzPct val="100000"/>
              <a:buChar char="•"/>
              <a:defRPr sz="2400">
                <a:latin typeface="Times Roman"/>
                <a:ea typeface="Times Roman"/>
                <a:cs typeface="Times Roman"/>
                <a:sym typeface="Times Roman"/>
              </a:defRPr>
            </a:pPr>
            <a:r>
              <a:t>Narrow therapeutic window |</a:t>
            </a:r>
          </a:p>
        </p:txBody>
      </p:sp>
      <p:graphicFrame>
        <p:nvGraphicFramePr>
          <p:cNvPr id="240" name="Table 1"/>
          <p:cNvGraphicFramePr/>
          <p:nvPr/>
        </p:nvGraphicFramePr>
        <p:xfrm>
          <a:off x="884621" y="4267408"/>
          <a:ext cx="7275414" cy="366621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388906"/>
                <a:gridCol w="3873807"/>
              </a:tblGrid>
              <a:tr h="802969">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1244602">
                <a:tc>
                  <a:txBody>
                    <a:bodyPr/>
                    <a:lstStyle/>
                    <a:p>
                      <a:pPr algn="ctr" defTabSz="457200">
                        <a:defRPr sz="1800"/>
                      </a:pPr>
                      <a:r>
                        <a:rPr sz="2400">
                          <a:latin typeface="Times Roman"/>
                          <a:ea typeface="Times Roman"/>
                          <a:cs typeface="Times Roman"/>
                          <a:sym typeface="Times Roman"/>
                        </a:rPr>
                        <a:t>Functional Thyroid Indicators</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rPr b="0"/>
                        <a:t>TSH </a:t>
                      </a:r>
                      <a:r>
                        <a:t>0.5–2.0 mIU/L</a:t>
                      </a:r>
                      <a:r>
                        <a:rPr b="0"/>
                        <a:t>, FT3 optimal</a:t>
                      </a:r>
                    </a:p>
                  </a:txBody>
                  <a:tcPr marL="12700" marR="12700" marT="12700" marB="12700" anchor="ctr" anchorCtr="0" horzOverflow="overflow"/>
                </a:tc>
              </a:tr>
              <a:tr h="802969">
                <a:tc>
                  <a:txBody>
                    <a:bodyPr/>
                    <a:lstStyle/>
                    <a:p>
                      <a:pPr algn="ctr" defTabSz="457200">
                        <a:defRPr sz="1800"/>
                      </a:pPr>
                      <a:r>
                        <a:rPr sz="2400">
                          <a:latin typeface="Times Roman"/>
                          <a:ea typeface="Times Roman"/>
                          <a:cs typeface="Times Roman"/>
                          <a:sym typeface="Times Roman"/>
                        </a:rPr>
                        <a:t>RDA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150 mcg/day</a:t>
                      </a:r>
                    </a:p>
                  </a:txBody>
                  <a:tcPr marL="12700" marR="12700" marT="12700" marB="12700" anchor="ctr" anchorCtr="0" horzOverflow="overflow"/>
                </a:tc>
              </a:tr>
              <a:tr h="802969">
                <a:tc>
                  <a:txBody>
                    <a:bodyPr/>
                    <a:lstStyle/>
                    <a:p>
                      <a:pPr algn="ctr" defTabSz="457200">
                        <a:defRPr sz="1800"/>
                      </a:pPr>
                      <a:r>
                        <a:rPr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1,100 mcg/day</a:t>
                      </a:r>
                    </a:p>
                  </a:txBody>
                  <a:tcPr marL="12700" marR="12700" marT="12700" marB="12700" anchor="ctr" anchorCtr="0" horzOverflow="overflow"/>
                </a:tc>
              </a:tr>
            </a:tbl>
          </a:graphicData>
        </a:graphic>
      </p:graphicFrame>
      <p:graphicFrame>
        <p:nvGraphicFramePr>
          <p:cNvPr id="241" name="Table 1-1"/>
          <p:cNvGraphicFramePr/>
          <p:nvPr/>
        </p:nvGraphicFramePr>
        <p:xfrm>
          <a:off x="10706100" y="4129497"/>
          <a:ext cx="6477199" cy="45648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200794"/>
                <a:gridCol w="2263704"/>
              </a:tblGrid>
              <a:tr h="825353">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1279297">
                <a:tc>
                  <a:txBody>
                    <a:bodyPr/>
                    <a:lstStyle/>
                    <a:p>
                      <a:pPr algn="ctr" defTabSz="457200">
                        <a:defRPr sz="1800"/>
                      </a:pPr>
                      <a:r>
                        <a:rPr sz="2400">
                          <a:latin typeface="Times Roman"/>
                          <a:ea typeface="Times Roman"/>
                          <a:cs typeface="Times Roman"/>
                          <a:sym typeface="Times Roman"/>
                        </a:rPr>
                        <a:t>Functional Range (Plasma)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110–150 μg/L</a:t>
                      </a:r>
                    </a:p>
                  </a:txBody>
                  <a:tcPr marL="12700" marR="12700" marT="12700" marB="12700" anchor="ctr" anchorCtr="0" horzOverflow="overflow"/>
                </a:tc>
              </a:tr>
              <a:tr h="825353">
                <a:tc>
                  <a:txBody>
                    <a:bodyPr/>
                    <a:lstStyle/>
                    <a:p>
                      <a:pPr algn="ctr" defTabSz="457200">
                        <a:defRPr sz="1800"/>
                      </a:pPr>
                      <a:r>
                        <a:rPr sz="2400">
                          <a:latin typeface="Times Roman"/>
                          <a:ea typeface="Times Roman"/>
                          <a:cs typeface="Times Roman"/>
                          <a:sym typeface="Times Roman"/>
                        </a:rPr>
                        <a:t>RDA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55 mcg/day</a:t>
                      </a:r>
                    </a:p>
                  </a:txBody>
                  <a:tcPr marL="12700" marR="12700" marT="12700" marB="12700" anchor="ctr" anchorCtr="0" horzOverflow="overflow"/>
                </a:tc>
              </a:tr>
              <a:tr h="825353">
                <a:tc>
                  <a:txBody>
                    <a:bodyPr/>
                    <a:lstStyle/>
                    <a:p>
                      <a:pPr algn="ctr" defTabSz="457200">
                        <a:defRPr sz="1800"/>
                      </a:pPr>
                      <a:r>
                        <a:rPr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 mcg/day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109" name="Group 2"/>
          <p:cNvGrpSpPr/>
          <p:nvPr/>
        </p:nvGrpSpPr>
        <p:grpSpPr>
          <a:xfrm>
            <a:off x="1999664" y="1603517"/>
            <a:ext cx="1493840" cy="6325027"/>
            <a:chOff x="0" y="0"/>
            <a:chExt cx="1493838" cy="6325026"/>
          </a:xfrm>
        </p:grpSpPr>
        <p:sp>
          <p:nvSpPr>
            <p:cNvPr id="107" name="Freeform 3"/>
            <p:cNvSpPr/>
            <p:nvPr/>
          </p:nvSpPr>
          <p:spPr>
            <a:xfrm>
              <a:off x="3" y="-1"/>
              <a:ext cx="1493836" cy="63250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p>
          </p:txBody>
        </p:sp>
        <p:sp>
          <p:nvSpPr>
            <p:cNvPr id="108" name="TextBox 4"/>
            <p:cNvSpPr txBox="1"/>
            <p:nvPr/>
          </p:nvSpPr>
          <p:spPr>
            <a:xfrm>
              <a:off x="-1" y="1037286"/>
              <a:ext cx="1493836"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IV</a:t>
              </a:r>
            </a:p>
          </p:txBody>
        </p:sp>
      </p:grpSp>
      <p:sp>
        <p:nvSpPr>
          <p:cNvPr id="110"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111" name="TextBox 14"/>
          <p:cNvSpPr txBox="1"/>
          <p:nvPr/>
        </p:nvSpPr>
        <p:spPr>
          <a:xfrm>
            <a:off x="3800674" y="1998933"/>
            <a:ext cx="7880796" cy="71409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600"/>
              </a:spcBef>
              <a:defRPr b="1" sz="2800">
                <a:solidFill>
                  <a:srgbClr val="0433FF"/>
                </a:solidFill>
                <a:latin typeface="Arial"/>
                <a:ea typeface="Arial"/>
                <a:cs typeface="Arial"/>
                <a:sym typeface="Arial"/>
              </a:defRPr>
            </a:pPr>
            <a:r>
              <a:t>Nutrition Assessment - Labs/SNPs </a:t>
            </a:r>
            <a:endParaRPr b="0"/>
          </a:p>
          <a:p>
            <a:pPr marL="230605" indent="-230605" defTabSz="457200">
              <a:spcBef>
                <a:spcPts val="1600"/>
              </a:spcBef>
              <a:buSzPct val="100000"/>
              <a:buChar char="•"/>
              <a:defRPr sz="2500">
                <a:solidFill>
                  <a:srgbClr val="0433FF"/>
                </a:solidFill>
                <a:latin typeface="Arial"/>
                <a:ea typeface="Arial"/>
                <a:cs typeface="Arial"/>
                <a:sym typeface="Arial"/>
              </a:defRPr>
            </a:pPr>
            <a:r>
              <a:t>Evaluation of laboratory data, including identification of optimal value ranges</a:t>
            </a:r>
          </a:p>
          <a:p>
            <a:pPr marL="230605" indent="-230605" defTabSz="457200">
              <a:spcBef>
                <a:spcPts val="1600"/>
              </a:spcBef>
              <a:buSzPct val="100000"/>
              <a:buChar char="•"/>
              <a:defRPr sz="2500">
                <a:solidFill>
                  <a:srgbClr val="0433FF"/>
                </a:solidFill>
                <a:latin typeface="Arial"/>
                <a:ea typeface="Arial"/>
                <a:cs typeface="Arial"/>
                <a:sym typeface="Arial"/>
              </a:defRPr>
            </a:pPr>
            <a:r>
              <a:t>Evaluation of functional testing (organic acid, stool, and saliva tests for adrenals and hormones)</a:t>
            </a:r>
          </a:p>
          <a:p>
            <a:pPr marL="230605" indent="-230605" defTabSz="457200">
              <a:spcBef>
                <a:spcPts val="1600"/>
              </a:spcBef>
              <a:buSzPct val="100000"/>
              <a:buChar char="•"/>
              <a:defRPr sz="2500">
                <a:solidFill>
                  <a:srgbClr val="0433FF"/>
                </a:solidFill>
                <a:latin typeface="Arial"/>
                <a:ea typeface="Arial"/>
                <a:cs typeface="Arial"/>
                <a:sym typeface="Arial"/>
              </a:defRPr>
            </a:pPr>
            <a:r>
              <a:t>Evaluation of hormonal and neurotransmitter imbalances based on laboratory assessment</a:t>
            </a:r>
          </a:p>
          <a:p>
            <a:pPr marL="230605" indent="-230605" defTabSz="457200">
              <a:spcBef>
                <a:spcPts val="1600"/>
              </a:spcBef>
              <a:buSzPct val="100000"/>
              <a:buChar char="•"/>
              <a:defRPr sz="2500">
                <a:solidFill>
                  <a:srgbClr val="0433FF"/>
                </a:solidFill>
                <a:latin typeface="Arial"/>
                <a:ea typeface="Arial"/>
                <a:cs typeface="Arial"/>
                <a:sym typeface="Arial"/>
              </a:defRPr>
            </a:pPr>
            <a:r>
              <a:t>Assessment of single-nucleotide polymorphisms (SNPs)</a:t>
            </a:r>
          </a:p>
          <a:p>
            <a:pPr marL="230605" indent="-230605" defTabSz="457200">
              <a:spcBef>
                <a:spcPts val="1600"/>
              </a:spcBef>
              <a:buSzPct val="100000"/>
              <a:buChar char="•"/>
              <a:defRPr sz="2500">
                <a:solidFill>
                  <a:srgbClr val="0433FF"/>
                </a:solidFill>
                <a:latin typeface="Arial"/>
                <a:ea typeface="Arial"/>
                <a:cs typeface="Arial"/>
                <a:sym typeface="Arial"/>
              </a:defRPr>
            </a:pPr>
            <a:r>
              <a:t>Nutritional inborn errors of metabolism</a:t>
            </a:r>
          </a:p>
          <a:p>
            <a:pPr marL="160420" indent="-160420" defTabSz="457200">
              <a:spcBef>
                <a:spcPts val="1600"/>
              </a:spcBef>
              <a:buSzPct val="100000"/>
              <a:buChar char="•"/>
              <a:defRPr sz="2500">
                <a:solidFill>
                  <a:srgbClr val="0433FF"/>
                </a:solidFill>
                <a:latin typeface="Arial"/>
                <a:ea typeface="Arial"/>
                <a:cs typeface="Arial"/>
                <a:sym typeface="Arial"/>
              </a:defRPr>
            </a:pPr>
            <a:r>
              <a:t>Identification of abnormal labs  that require medical referral</a:t>
            </a:r>
            <a:endParaRPr spc="168" sz="2800">
              <a:latin typeface="Open Sauce Bold"/>
              <a:ea typeface="Open Sauce Bold"/>
              <a:cs typeface="Open Sauce Bold"/>
              <a:sym typeface="Open Sauce Bold"/>
            </a:endParaRPr>
          </a:p>
          <a:p>
            <a:pPr>
              <a:spcBef>
                <a:spcPts val="1500"/>
              </a:spcBef>
              <a:defRPr b="1" sz="2200">
                <a:solidFill>
                  <a:srgbClr val="0433FF"/>
                </a:solidFill>
                <a:latin typeface="Arial"/>
                <a:ea typeface="Arial"/>
                <a:cs typeface="Arial"/>
                <a:sym typeface="Arial"/>
              </a:defRPr>
            </a:pPr>
            <a:endParaRPr spc="168" sz="2800">
              <a:latin typeface="Open Sauce Bold"/>
              <a:ea typeface="Open Sauce Bold"/>
              <a:cs typeface="Open Sauce Bold"/>
              <a:sym typeface="Open Sauce Bold"/>
            </a:endParaR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112" name="TextBox 15"/>
          <p:cNvSpPr txBox="1"/>
          <p:nvPr/>
        </p:nvSpPr>
        <p:spPr>
          <a:xfrm>
            <a:off x="17258506"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pic>
        <p:nvPicPr>
          <p:cNvPr id="113" name="produce-1996262_1280.jpg" descr="produce-1996262_1280.jpg"/>
          <p:cNvPicPr>
            <a:picLocks noChangeAspect="1"/>
          </p:cNvPicPr>
          <p:nvPr/>
        </p:nvPicPr>
        <p:blipFill>
          <a:blip r:embed="rId2">
            <a:extLst/>
          </a:blip>
          <a:stretch>
            <a:fillRect/>
          </a:stretch>
        </p:blipFill>
        <p:spPr>
          <a:xfrm>
            <a:off x="11988640" y="1888052"/>
            <a:ext cx="8987233" cy="674042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4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45" name="TextBox 6"/>
          <p:cNvSpPr txBox="1"/>
          <p:nvPr/>
        </p:nvSpPr>
        <p:spPr>
          <a:xfrm>
            <a:off x="999317" y="494449"/>
            <a:ext cx="1681296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Alignment of Functional Lab Ranges With Dietary Reference Intakes (DRI)</a:t>
            </a:r>
          </a:p>
        </p:txBody>
      </p:sp>
      <p:sp>
        <p:nvSpPr>
          <p:cNvPr id="2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47" name="AI does not reflect EPA/DHA needs…"/>
          <p:cNvSpPr txBox="1"/>
          <p:nvPr/>
        </p:nvSpPr>
        <p:spPr>
          <a:xfrm>
            <a:off x="667491" y="8420872"/>
            <a:ext cx="8023232"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AI does not reflect EPA/DHA needs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Functional range usually requires </a:t>
            </a:r>
            <a:r>
              <a:rPr b="1"/>
              <a:t>1–3 g EPA+DHA/day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Strong anti-inflammatory impact |</a:t>
            </a:r>
          </a:p>
        </p:txBody>
      </p:sp>
      <p:sp>
        <p:nvSpPr>
          <p:cNvPr id="248" name="Omega # Fatty Acids"/>
          <p:cNvSpPr txBox="1"/>
          <p:nvPr/>
        </p:nvSpPr>
        <p:spPr>
          <a:xfrm>
            <a:off x="2932843" y="3408786"/>
            <a:ext cx="3877469"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Omega # Fatty Acids</a:t>
            </a:r>
          </a:p>
        </p:txBody>
      </p:sp>
      <p:sp>
        <p:nvSpPr>
          <p:cNvPr id="249" name="Protein (Indirect Markers)"/>
          <p:cNvSpPr txBox="1"/>
          <p:nvPr/>
        </p:nvSpPr>
        <p:spPr>
          <a:xfrm>
            <a:off x="11857561" y="3408786"/>
            <a:ext cx="4451159"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800">
                <a:latin typeface="Times Roman"/>
                <a:ea typeface="Times Roman"/>
                <a:cs typeface="Times Roman"/>
                <a:sym typeface="Times Roman"/>
              </a:defRPr>
            </a:lvl1pPr>
          </a:lstStyle>
          <a:p>
            <a:pPr/>
            <a:r>
              <a:t>Protein (Indirect Markers)</a:t>
            </a:r>
          </a:p>
        </p:txBody>
      </p:sp>
      <p:sp>
        <p:nvSpPr>
          <p:cNvPr id="250" name="RDA prevents deficiency, not sarcopenia…"/>
          <p:cNvSpPr txBox="1"/>
          <p:nvPr/>
        </p:nvSpPr>
        <p:spPr>
          <a:xfrm>
            <a:off x="10071524" y="8433572"/>
            <a:ext cx="8023232"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RDA prevents deficiency, not sarcopenia</a:t>
            </a:r>
          </a:p>
          <a:p>
            <a:pPr marL="240631" indent="-240631" defTabSz="457200">
              <a:spcBef>
                <a:spcPts val="1200"/>
              </a:spcBef>
              <a:buSzPct val="100000"/>
              <a:buChar char="•"/>
              <a:defRPr sz="2400">
                <a:latin typeface="Times Roman"/>
                <a:ea typeface="Times Roman"/>
                <a:cs typeface="Times Roman"/>
                <a:sym typeface="Times Roman"/>
              </a:defRPr>
            </a:pPr>
            <a:r>
              <a:t>Higher needs with aging, illness, and exercise</a:t>
            </a:r>
          </a:p>
          <a:p>
            <a:pPr marL="240631" indent="-240631" defTabSz="457200">
              <a:spcBef>
                <a:spcPts val="1200"/>
              </a:spcBef>
              <a:buSzPct val="100000"/>
              <a:buChar char="•"/>
              <a:defRPr sz="2400">
                <a:latin typeface="Times Roman"/>
                <a:ea typeface="Times Roman"/>
                <a:cs typeface="Times Roman"/>
                <a:sym typeface="Times Roman"/>
              </a:defRPr>
            </a:pPr>
            <a:r>
              <a:t>Labs reflect long-term adequacy |</a:t>
            </a:r>
          </a:p>
        </p:txBody>
      </p:sp>
      <p:graphicFrame>
        <p:nvGraphicFramePr>
          <p:cNvPr id="251" name="Table 1"/>
          <p:cNvGraphicFramePr/>
          <p:nvPr/>
        </p:nvGraphicFramePr>
        <p:xfrm>
          <a:off x="1083647" y="4261058"/>
          <a:ext cx="6877362" cy="353525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28142"/>
                <a:gridCol w="3336518"/>
              </a:tblGrid>
              <a:tr h="690696">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1070579">
                <a:tc>
                  <a:txBody>
                    <a:bodyPr/>
                    <a:lstStyle/>
                    <a:p>
                      <a:pPr algn="ctr" defTabSz="457200">
                        <a:defRPr sz="1800"/>
                      </a:pPr>
                      <a:r>
                        <a:rPr sz="2400">
                          <a:latin typeface="Times Roman"/>
                          <a:ea typeface="Times Roman"/>
                          <a:cs typeface="Times Roman"/>
                          <a:sym typeface="Times Roman"/>
                        </a:rPr>
                        <a:t>Functional Lab Range (Omega-3 Index)</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8–12%</a:t>
                      </a:r>
                    </a:p>
                  </a:txBody>
                  <a:tcPr marL="12700" marR="12700" marT="12700" marB="12700" anchor="ctr" anchorCtr="0" horzOverflow="overflow"/>
                </a:tc>
              </a:tr>
              <a:tr h="690696">
                <a:tc>
                  <a:txBody>
                    <a:bodyPr/>
                    <a:lstStyle/>
                    <a:p>
                      <a:pPr algn="ctr" defTabSz="457200">
                        <a:defRPr sz="1800"/>
                      </a:pPr>
                      <a:r>
                        <a:rPr sz="2400">
                          <a:latin typeface="Times Roman"/>
                          <a:ea typeface="Times Roman"/>
                          <a:cs typeface="Times Roman"/>
                          <a:sym typeface="Times Roman"/>
                        </a:rPr>
                        <a:t>DRI</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 established RDA</a:t>
                      </a:r>
                    </a:p>
                  </a:txBody>
                  <a:tcPr marL="12700" marR="12700" marT="12700" marB="12700" anchor="ctr" anchorCtr="0" horzOverflow="overflow"/>
                </a:tc>
              </a:tr>
              <a:tr h="1070579">
                <a:tc>
                  <a:txBody>
                    <a:bodyPr/>
                    <a:lstStyle/>
                    <a:p>
                      <a:pPr algn="ctr" defTabSz="457200">
                        <a:defRPr sz="1800"/>
                      </a:pPr>
                      <a:r>
                        <a:rPr sz="2400">
                          <a:latin typeface="Times Roman"/>
                          <a:ea typeface="Times Roman"/>
                          <a:cs typeface="Times Roman"/>
                          <a:sym typeface="Times Roman"/>
                        </a:rPr>
                        <a:t>AI (ALA)</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1.1 g/day (women)</a:t>
                      </a:r>
                      <a:r>
                        <a:rPr b="0"/>
                        <a:t> / </a:t>
                      </a:r>
                      <a:r>
                        <a:t>1.6 g/day (men)</a:t>
                      </a:r>
                    </a:p>
                  </a:txBody>
                  <a:tcPr marL="12700" marR="12700" marT="12700" marB="12700" anchor="ctr" anchorCtr="0" horzOverflow="overflow"/>
                </a:tc>
              </a:tr>
            </a:tbl>
          </a:graphicData>
        </a:graphic>
      </p:graphicFrame>
      <p:graphicFrame>
        <p:nvGraphicFramePr>
          <p:cNvPr id="252" name="Table 1-1"/>
          <p:cNvGraphicFramePr/>
          <p:nvPr/>
        </p:nvGraphicFramePr>
        <p:xfrm>
          <a:off x="10732027" y="4254708"/>
          <a:ext cx="6714927" cy="354797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01574"/>
                <a:gridCol w="4600652"/>
              </a:tblGrid>
              <a:tr h="773410">
                <a:tc>
                  <a:txBody>
                    <a:bodyPr/>
                    <a:lstStyle/>
                    <a:p>
                      <a:pPr algn="ctr" defTabSz="457200">
                        <a:defRPr sz="1800"/>
                      </a:pPr>
                      <a:r>
                        <a:rPr b="1" sz="2400">
                          <a:latin typeface="Times Roman"/>
                          <a:ea typeface="Times Roman"/>
                          <a:cs typeface="Times Roman"/>
                          <a:sym typeface="Times Roman"/>
                        </a:rPr>
                        <a:t>Parameter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Value</a:t>
                      </a:r>
                    </a:p>
                  </a:txBody>
                  <a:tcPr marL="12700" marR="12700" marT="12700" marB="12700" anchor="ctr" anchorCtr="0" horzOverflow="overflow"/>
                </a:tc>
              </a:tr>
              <a:tr h="1198786">
                <a:tc>
                  <a:txBody>
                    <a:bodyPr/>
                    <a:lstStyle/>
                    <a:p>
                      <a:pPr algn="ctr" defTabSz="457200">
                        <a:defRPr sz="1800"/>
                      </a:pPr>
                      <a:r>
                        <a:rPr sz="2400">
                          <a:latin typeface="Times Roman"/>
                          <a:ea typeface="Times Roman"/>
                          <a:cs typeface="Times Roman"/>
                          <a:sym typeface="Times Roman"/>
                        </a:rPr>
                        <a:t>Functional Markers</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rPr b="0"/>
                        <a:t>Albumin </a:t>
                      </a:r>
                      <a:r>
                        <a:t>4.5–5.0 g/dL</a:t>
                      </a:r>
                      <a:r>
                        <a:rPr b="0"/>
                        <a:t>, BUN </a:t>
                      </a:r>
                      <a:r>
                        <a:t>10–16 mg/dL</a:t>
                      </a:r>
                    </a:p>
                  </a:txBody>
                  <a:tcPr marL="12700" marR="12700" marT="12700" marB="12700" anchor="ctr" anchorCtr="0" horzOverflow="overflow"/>
                </a:tc>
              </a:tr>
              <a:tr h="773410">
                <a:tc>
                  <a:txBody>
                    <a:bodyPr/>
                    <a:lstStyle/>
                    <a:p>
                      <a:pPr algn="ctr" defTabSz="457200">
                        <a:defRPr sz="1800"/>
                      </a:pPr>
                      <a:r>
                        <a:rPr sz="2400">
                          <a:latin typeface="Times Roman"/>
                          <a:ea typeface="Times Roman"/>
                          <a:cs typeface="Times Roman"/>
                          <a:sym typeface="Times Roman"/>
                        </a:rPr>
                        <a:t>RDA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0.8 g/kg/day</a:t>
                      </a:r>
                    </a:p>
                  </a:txBody>
                  <a:tcPr marL="12700" marR="12700" marT="12700" marB="12700" anchor="ctr" anchorCtr="0" horzOverflow="overflow"/>
                </a:tc>
              </a:tr>
              <a:tr h="789919">
                <a:tc>
                  <a:txBody>
                    <a:bodyPr/>
                    <a:lstStyle/>
                    <a:p>
                      <a:pPr algn="ctr" defTabSz="457200">
                        <a:defRPr sz="1800"/>
                      </a:pPr>
                      <a:r>
                        <a:rPr sz="2400">
                          <a:latin typeface="Times Roman"/>
                          <a:ea typeface="Times Roman"/>
                          <a:cs typeface="Times Roman"/>
                          <a:sym typeface="Times Roman"/>
                        </a:rPr>
                        <a:t>Functional Intake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1.0–1.2 g/kg/day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5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56" name="TextBox 6"/>
          <p:cNvSpPr txBox="1"/>
          <p:nvPr/>
        </p:nvSpPr>
        <p:spPr>
          <a:xfrm>
            <a:off x="923117" y="1072299"/>
            <a:ext cx="16812962" cy="11114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Summary Table</a:t>
            </a:r>
          </a:p>
        </p:txBody>
      </p:sp>
      <p:sp>
        <p:nvSpPr>
          <p:cNvPr id="25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58" name="Text"/>
          <p:cNvSpPr txBox="1"/>
          <p:nvPr/>
        </p:nvSpPr>
        <p:spPr>
          <a:xfrm>
            <a:off x="1247730" y="6875781"/>
            <a:ext cx="15496860" cy="174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p>
          <a:p>
            <a:pPr algn="ctr" defTabSz="457200">
              <a:spcBef>
                <a:spcPts val="1200"/>
              </a:spcBef>
              <a:defRPr b="1" i="1" sz="2800">
                <a:latin typeface="Times Roman"/>
                <a:ea typeface="Times Roman"/>
                <a:cs typeface="Times Roman"/>
                <a:sym typeface="Times Roman"/>
              </a:defRPr>
            </a:pPr>
            <a:endParaRPr i="0"/>
          </a:p>
        </p:txBody>
      </p:sp>
      <p:graphicFrame>
        <p:nvGraphicFramePr>
          <p:cNvPr id="259" name="Table 1"/>
          <p:cNvGraphicFramePr/>
          <p:nvPr/>
        </p:nvGraphicFramePr>
        <p:xfrm>
          <a:off x="376609" y="3200400"/>
          <a:ext cx="17547482" cy="698698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47238"/>
                <a:gridCol w="2328262"/>
                <a:gridCol w="3890310"/>
                <a:gridCol w="1732004"/>
                <a:gridCol w="8036965"/>
              </a:tblGrid>
              <a:tr h="952500">
                <a:tc>
                  <a:txBody>
                    <a:bodyPr/>
                    <a:lstStyle/>
                    <a:p>
                      <a:pPr algn="ctr" defTabSz="457200">
                        <a:defRPr sz="1800"/>
                      </a:pPr>
                      <a:r>
                        <a:rPr b="1" sz="2000">
                          <a:latin typeface="Times Roman"/>
                          <a:ea typeface="Times Roman"/>
                          <a:cs typeface="Times Roman"/>
                          <a:sym typeface="Times Roman"/>
                        </a:rPr>
                        <a:t>Nutrient / Marker</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Functional (Optimal) Lab Range</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RDA / AI (Adults)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Upper Intake Level (UL)</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Clinical Alignment &amp; Interpretation</a:t>
                      </a:r>
                    </a:p>
                  </a:txBody>
                  <a:tcPr marL="12700" marR="12700" marT="12700" marB="12700" anchor="ctr" anchorCtr="0" horzOverflow="overflow"/>
                </a:tc>
              </a:tr>
              <a:tr h="628999">
                <a:tc>
                  <a:txBody>
                    <a:bodyPr/>
                    <a:lstStyle/>
                    <a:p>
                      <a:pPr algn="ctr" defTabSz="457200">
                        <a:defRPr sz="1800"/>
                      </a:pPr>
                      <a:r>
                        <a:rPr b="1" sz="1600">
                          <a:latin typeface="Times Roman"/>
                          <a:ea typeface="Times Roman"/>
                          <a:cs typeface="Times Roman"/>
                          <a:sym typeface="Times Roman"/>
                        </a:rPr>
                        <a:t>Vitamin D (25-OH)</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40–60 ng/mL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600 IU (15 mcg)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4,000 IU</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RDA often yields low-normal labs; functional range commonly requires 1,000–4,000 IU/day depending on sun exposure, adiposity, and inflammation</a:t>
                      </a:r>
                    </a:p>
                  </a:txBody>
                  <a:tcPr marL="12700" marR="12700" marT="12700" marB="12700" anchor="ctr" anchorCtr="0" horzOverflow="overflow"/>
                </a:tc>
              </a:tr>
              <a:tr h="628999">
                <a:tc>
                  <a:txBody>
                    <a:bodyPr/>
                    <a:lstStyle/>
                    <a:p>
                      <a:pPr algn="ctr" defTabSz="457200">
                        <a:defRPr sz="1800"/>
                      </a:pPr>
                      <a:r>
                        <a:rPr b="1" sz="16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500–900 pg/mL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2.4 mcg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RDA prevents anemia but not neurologic insufficiency; functional sufficiency often requires higher oral intake, especially with aging or GI impairment</a:t>
                      </a:r>
                    </a:p>
                  </a:txBody>
                  <a:tcPr marL="12700" marR="12700" marT="12700" marB="12700" anchor="ctr" anchorCtr="0" horzOverflow="overflow"/>
                </a:tc>
              </a:tr>
              <a:tr h="762000">
                <a:tc>
                  <a:txBody>
                    <a:bodyPr/>
                    <a:lstStyle/>
                    <a:p>
                      <a:pPr algn="ctr" defTabSz="457200">
                        <a:defRPr sz="1800"/>
                      </a:pPr>
                      <a:r>
                        <a:rPr b="1" sz="1600">
                          <a:latin typeface="Times Roman"/>
                          <a:ea typeface="Times Roman"/>
                          <a:cs typeface="Times Roman"/>
                          <a:sym typeface="Times Roman"/>
                        </a:rPr>
                        <a:t>Folate (RBC)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&gt;600 ng/mL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400 mcg DFE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1,000 mcg (synthetic folic acid)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Supports methylation and DNA synthesis beyond deficiency prevention; food folate or 5-MTHF preferred</a:t>
                      </a:r>
                    </a:p>
                  </a:txBody>
                  <a:tcPr marL="12700" marR="12700" marT="12700" marB="12700" anchor="ctr" anchorCtr="0" horzOverflow="overflow"/>
                </a:tc>
              </a:tr>
              <a:tr h="628999">
                <a:tc>
                  <a:txBody>
                    <a:bodyPr/>
                    <a:lstStyle/>
                    <a:p>
                      <a:pPr algn="ctr" defTabSz="457200">
                        <a:defRPr sz="1800"/>
                      </a:pPr>
                      <a:r>
                        <a:rPr b="1" sz="1600">
                          <a:latin typeface="Times Roman"/>
                          <a:ea typeface="Times Roman"/>
                          <a:cs typeface="Times Roman"/>
                          <a:sym typeface="Times Roman"/>
                        </a:rPr>
                        <a:t>Ferritin (Iron status)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40–80 ng/mL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18 mg (premenopausal women) / 8 mg (men &amp; postmenopausal women)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45 mg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Low ferritin may exist with normal hemoglobin; high ferritin may reflect inflammation rather than iron overload</a:t>
                      </a:r>
                    </a:p>
                  </a:txBody>
                  <a:tcPr marL="12700" marR="12700" marT="12700" marB="12700" anchor="ctr" anchorCtr="0" horzOverflow="overflow"/>
                </a:tc>
              </a:tr>
              <a:tr h="628999">
                <a:tc>
                  <a:txBody>
                    <a:bodyPr/>
                    <a:lstStyle/>
                    <a:p>
                      <a:pPr algn="ctr" defTabSz="457200">
                        <a:defRPr sz="1800"/>
                      </a:pPr>
                      <a:r>
                        <a:rPr b="1" sz="1600">
                          <a:latin typeface="Times Roman"/>
                          <a:ea typeface="Times Roman"/>
                          <a:cs typeface="Times Roman"/>
                          <a:sym typeface="Times Roman"/>
                        </a:rPr>
                        <a:t>Magnesium (Serum)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2.0–2.3 mg/dL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310–320 mg (women) / 400–420 mg (men)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350 mg (supplements only)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RDA does not account for stress losses; functional sufficiency often requires higher intake; RBC magnesium preferred</a:t>
                      </a:r>
                    </a:p>
                  </a:txBody>
                  <a:tcPr marL="12700" marR="12700" marT="12700" marB="12700" anchor="ctr" anchorCtr="0" horzOverflow="overflow"/>
                </a:tc>
              </a:tr>
              <a:tr h="520700">
                <a:tc>
                  <a:txBody>
                    <a:bodyPr/>
                    <a:lstStyle/>
                    <a:p>
                      <a:pPr algn="ctr" defTabSz="457200">
                        <a:defRPr sz="1800"/>
                      </a:pPr>
                      <a:r>
                        <a:rPr b="1" sz="16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80–120 μg/dL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8 mg (women) / 11 mg (men)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40 mg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Functional immune and hormonal support often needs higher intake; copper balance required with long-term use</a:t>
                      </a:r>
                    </a:p>
                  </a:txBody>
                  <a:tcPr marL="12700" marR="12700" marT="12700" marB="12700" anchor="ctr" anchorCtr="0" horzOverflow="overflow"/>
                </a:tc>
              </a:tr>
              <a:tr h="628999">
                <a:tc>
                  <a:txBody>
                    <a:bodyPr/>
                    <a:lstStyle/>
                    <a:p>
                      <a:pPr algn="ctr" defTabSz="457200">
                        <a:defRPr sz="1800"/>
                      </a:pPr>
                      <a:r>
                        <a:rPr b="1" sz="1600">
                          <a:latin typeface="Times Roman"/>
                          <a:ea typeface="Times Roman"/>
                          <a:cs typeface="Times Roman"/>
                          <a:sym typeface="Times Roman"/>
                        </a:rPr>
                        <a:t>Iodine (Thyroid proxy)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TSH 0.5–2.0 mIU/L; FT3 optimal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150 mcg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1,100 mcg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RDA prevents goiter; thyroid labs reflect functional sufficiency; excess iodine may aggravate autoimmune thyroid disease</a:t>
                      </a:r>
                    </a:p>
                  </a:txBody>
                  <a:tcPr marL="12700" marR="12700" marT="12700" marB="12700" anchor="ctr" anchorCtr="0" horzOverflow="overflow"/>
                </a:tc>
              </a:tr>
              <a:tr h="441500">
                <a:tc>
                  <a:txBody>
                    <a:bodyPr/>
                    <a:lstStyle/>
                    <a:p>
                      <a:pPr algn="ctr" defTabSz="457200">
                        <a:defRPr sz="1800"/>
                      </a:pPr>
                      <a:r>
                        <a:rPr b="1" sz="16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110–150 μg/L (plasma)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55 mcg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400 mcg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Required for antioxidant defense and T4→T3 conversion; narrow therapeutic window</a:t>
                      </a:r>
                    </a:p>
                  </a:txBody>
                  <a:tcPr marL="12700" marR="12700" marT="12700" marB="12700" anchor="ctr" anchorCtr="0" horzOverflow="overflow"/>
                </a:tc>
              </a:tr>
              <a:tr h="520700">
                <a:tc>
                  <a:txBody>
                    <a:bodyPr/>
                    <a:lstStyle/>
                    <a:p>
                      <a:pPr algn="ctr" defTabSz="457200">
                        <a:defRPr sz="1800"/>
                      </a:pPr>
                      <a:r>
                        <a:rPr b="1" sz="1600">
                          <a:latin typeface="Times Roman"/>
                          <a:ea typeface="Times Roman"/>
                          <a:cs typeface="Times Roman"/>
                          <a:sym typeface="Times Roman"/>
                        </a:rPr>
                        <a:t>Omega-3 Fatty Acids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Omega-3 Index 8–12%</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AI: 1.1 g (women) / 1.6 g (men) ALA</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None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AI does not reflect EPA/DHA needs; functional anti-inflammatory range often requires fish or supplemental EPA/DHA</a:t>
                      </a:r>
                    </a:p>
                  </a:txBody>
                  <a:tcPr marL="12700" marR="12700" marT="12700" marB="12700" anchor="ctr" anchorCtr="0" horzOverflow="overflow"/>
                </a:tc>
              </a:tr>
              <a:tr h="628999">
                <a:tc>
                  <a:txBody>
                    <a:bodyPr/>
                    <a:lstStyle/>
                    <a:p>
                      <a:pPr algn="ctr" defTabSz="457200">
                        <a:defRPr sz="1800"/>
                      </a:pPr>
                      <a:r>
                        <a:rPr b="1" sz="1600">
                          <a:latin typeface="Times Roman"/>
                          <a:ea typeface="Times Roman"/>
                          <a:cs typeface="Times Roman"/>
                          <a:sym typeface="Times Roman"/>
                        </a:rPr>
                        <a:t>Protein (Indirect markers)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Albumin 4.5–5.0 g/dL; BUN 10–16 mg/dL</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0.8 g/kg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Not established</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RDA prevents deficiency; functional intake supports lean mass, immune function, and recovery (often 1.0–1.2 g/kg)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6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63" name="TextBox 6"/>
          <p:cNvSpPr txBox="1"/>
          <p:nvPr/>
        </p:nvSpPr>
        <p:spPr>
          <a:xfrm>
            <a:off x="1202517" y="419673"/>
            <a:ext cx="16812962" cy="21912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3" sz="7400">
                <a:solidFill>
                  <a:srgbClr val="0433FF"/>
                </a:solidFill>
                <a:latin typeface="Poppins"/>
                <a:ea typeface="Poppins"/>
                <a:cs typeface="Poppins"/>
                <a:sym typeface="Poppins"/>
              </a:defRPr>
            </a:pPr>
            <a:r>
              <a:t>Evaluation of Functional Testing </a:t>
            </a:r>
            <a:r>
              <a:rPr spc="376" sz="3800"/>
              <a:t>(organic acid, stool, and saliva tests for adrenals and hormones)</a:t>
            </a:r>
          </a:p>
        </p:txBody>
      </p:sp>
      <p:sp>
        <p:nvSpPr>
          <p:cNvPr id="26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65" name="Fortification is the intentional addition of essential nutrients to foods to prevent or correct population-wide deficiencies.…"/>
          <p:cNvSpPr txBox="1"/>
          <p:nvPr/>
        </p:nvSpPr>
        <p:spPr>
          <a:xfrm>
            <a:off x="1943524" y="3977876"/>
            <a:ext cx="14595421" cy="57167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Purpose of Functional Testing</a:t>
            </a:r>
          </a:p>
          <a:p>
            <a:pPr defTabSz="457200">
              <a:spcBef>
                <a:spcPts val="1200"/>
              </a:spcBef>
              <a:defRPr sz="2800">
                <a:latin typeface="Times Roman"/>
                <a:ea typeface="Times Roman"/>
                <a:cs typeface="Times Roman"/>
                <a:sym typeface="Times Roman"/>
              </a:defRPr>
            </a:pPr>
            <a:r>
              <a:t>Functional tests are used to:</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Identify </a:t>
            </a:r>
            <a:r>
              <a:t>metabolic and physiological imbalances</a:t>
            </a:r>
            <a:r>
              <a:rPr b="0"/>
              <a:t> before disease states</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Assess </a:t>
            </a:r>
            <a:r>
              <a:t>nutrient sufficiency, gut ecology, detoxification, and stress physiology</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Correlate findings with </a:t>
            </a:r>
            <a:r>
              <a:t>dietary intake, symptoms, and lifestyle factors</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Guide </a:t>
            </a:r>
            <a:r>
              <a:t>personalized, non-diagnostic nutrition interventions</a:t>
            </a:r>
            <a:endParaRPr b="0"/>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These tests </a:t>
            </a:r>
            <a:r>
              <a:rPr b="1"/>
              <a:t>do not diagnose disease</a:t>
            </a:r>
            <a:r>
              <a:t> and should always be interpreted alongside conventional labs, symptoms, and clinical history.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6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69" name="TextBox 6"/>
          <p:cNvSpPr txBox="1"/>
          <p:nvPr/>
        </p:nvSpPr>
        <p:spPr>
          <a:xfrm>
            <a:off x="1100917" y="972702"/>
            <a:ext cx="16812962"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Organic Acids Testing (OAT)</a:t>
            </a:r>
          </a:p>
        </p:txBody>
      </p:sp>
      <p:sp>
        <p:nvSpPr>
          <p:cNvPr id="2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71" name="Fortification is the intentional addition of essential nutrients to foods to prevent or correct population-wide deficiencies.…"/>
          <p:cNvSpPr txBox="1"/>
          <p:nvPr/>
        </p:nvSpPr>
        <p:spPr>
          <a:xfrm>
            <a:off x="978324" y="4308076"/>
            <a:ext cx="5313111" cy="41178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What It Evaluates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Cellular metabolism &amp; mitochondrial 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B-vitamin and antioxidant status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Neurotransmitter metabolites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Gut microbial metabolites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Detoxification intermediates</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graphicFrame>
        <p:nvGraphicFramePr>
          <p:cNvPr id="272" name="Table 1"/>
          <p:cNvGraphicFramePr/>
          <p:nvPr/>
        </p:nvGraphicFramePr>
        <p:xfrm>
          <a:off x="7883525" y="4138148"/>
          <a:ext cx="9788724" cy="58251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11318"/>
                <a:gridCol w="3245992"/>
                <a:gridCol w="3018712"/>
              </a:tblGrid>
              <a:tr h="583589">
                <a:tc>
                  <a:txBody>
                    <a:bodyPr/>
                    <a:lstStyle/>
                    <a:p>
                      <a:pPr algn="ctr" defTabSz="457200">
                        <a:defRPr sz="1800"/>
                      </a:pPr>
                      <a:r>
                        <a:rPr b="1" sz="2400">
                          <a:latin typeface="Times Roman"/>
                          <a:ea typeface="Times Roman"/>
                          <a:cs typeface="Times Roman"/>
                          <a:sym typeface="Times Roman"/>
                        </a:rPr>
                        <a:t>Marker Category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What It Reflects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Significance</a:t>
                      </a:r>
                    </a:p>
                  </a:txBody>
                  <a:tcPr marL="12700" marR="12700" marT="12700" marB="12700" anchor="ctr" anchorCtr="0" horzOverflow="overflow"/>
                </a:tc>
              </a:tr>
              <a:tr h="583589">
                <a:tc>
                  <a:txBody>
                    <a:bodyPr/>
                    <a:lstStyle/>
                    <a:p>
                      <a:pPr algn="ctr" defTabSz="457200">
                        <a:defRPr sz="1800"/>
                      </a:pPr>
                      <a:r>
                        <a:rPr sz="2400">
                          <a:latin typeface="Times Roman"/>
                          <a:ea typeface="Times Roman"/>
                          <a:cs typeface="Times Roman"/>
                          <a:sym typeface="Times Roman"/>
                        </a:rPr>
                        <a:t>Glycolysis/TCA intermediates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production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Mitochondrial efficiency</a:t>
                      </a:r>
                    </a:p>
                  </a:txBody>
                  <a:tcPr marL="12700" marR="12700" marT="12700" marB="12700" anchor="ctr" anchorCtr="0" horzOverflow="overflow"/>
                </a:tc>
              </a:tr>
              <a:tr h="583589">
                <a:tc>
                  <a:txBody>
                    <a:bodyPr/>
                    <a:lstStyle/>
                    <a:p>
                      <a:pPr algn="ctr" defTabSz="457200">
                        <a:defRPr sz="1800"/>
                      </a:pPr>
                      <a:r>
                        <a:rPr sz="2400">
                          <a:latin typeface="Times Roman"/>
                          <a:ea typeface="Times Roman"/>
                          <a:cs typeface="Times Roman"/>
                          <a:sym typeface="Times Roman"/>
                        </a:rPr>
                        <a:t>Lactate/Pyruvate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Anaerobic metabolism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Oxidative stress</a:t>
                      </a:r>
                    </a:p>
                  </a:txBody>
                  <a:tcPr marL="12700" marR="12700" marT="12700" marB="12700" anchor="ctr" anchorCtr="0" horzOverflow="overflow"/>
                </a:tc>
              </a:tr>
              <a:tr h="904563">
                <a:tc>
                  <a:txBody>
                    <a:bodyPr/>
                    <a:lstStyle/>
                    <a:p>
                      <a:pPr algn="ctr" defTabSz="457200">
                        <a:defRPr sz="1800"/>
                      </a:pPr>
                      <a:r>
                        <a:rPr sz="2400">
                          <a:latin typeface="Times Roman"/>
                          <a:ea typeface="Times Roman"/>
                          <a:cs typeface="Times Roman"/>
                          <a:sym typeface="Times Roman"/>
                        </a:rPr>
                        <a:t>B-vitamin markers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 B2, B3, B6 needs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Enzyme cofactor sufficiency</a:t>
                      </a:r>
                    </a:p>
                  </a:txBody>
                  <a:tcPr marL="12700" marR="12700" marT="12700" marB="12700" anchor="ctr" anchorCtr="0" horzOverflow="overflow"/>
                </a:tc>
              </a:tr>
              <a:tr h="904563">
                <a:tc>
                  <a:txBody>
                    <a:bodyPr/>
                    <a:lstStyle/>
                    <a:p>
                      <a:pPr algn="ctr" defTabSz="457200">
                        <a:defRPr sz="1800"/>
                      </a:pPr>
                      <a:r>
                        <a:rPr sz="2400">
                          <a:latin typeface="Times Roman"/>
                          <a:ea typeface="Times Roman"/>
                          <a:cs typeface="Times Roman"/>
                          <a:sym typeface="Times Roman"/>
                        </a:rPr>
                        <a:t>Organic acids from yeast/bacteria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Dysbiosis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Gut–brain axis impact</a:t>
                      </a:r>
                    </a:p>
                  </a:txBody>
                  <a:tcPr marL="12700" marR="12700" marT="12700" marB="12700" anchor="ctr" anchorCtr="0" horzOverflow="overflow"/>
                </a:tc>
              </a:tr>
              <a:tr h="583589">
                <a:tc>
                  <a:txBody>
                    <a:bodyPr/>
                    <a:lstStyle/>
                    <a:p>
                      <a:pPr algn="ctr" defTabSz="457200">
                        <a:defRPr sz="1800"/>
                      </a:pPr>
                      <a:r>
                        <a:rPr sz="2400">
                          <a:latin typeface="Times Roman"/>
                          <a:ea typeface="Times Roman"/>
                          <a:cs typeface="Times Roman"/>
                          <a:sym typeface="Times Roman"/>
                        </a:rPr>
                        <a:t>Detox metabolites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Phase I/II balance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Biotransformation capacity</a:t>
                      </a:r>
                    </a:p>
                  </a:txBody>
                  <a:tcPr marL="12700" marR="12700" marT="12700" marB="12700" anchor="ctr" anchorCtr="0" horzOverflow="overflow"/>
                </a:tc>
              </a:tr>
              <a:tr h="904563">
                <a:tc>
                  <a:txBody>
                    <a:bodyPr/>
                    <a:lstStyle/>
                    <a:p>
                      <a:pPr algn="ctr" defTabSz="457200">
                        <a:defRPr sz="1800"/>
                      </a:pPr>
                      <a:r>
                        <a:rPr sz="2400">
                          <a:latin typeface="Times Roman"/>
                          <a:ea typeface="Times Roman"/>
                          <a:cs typeface="Times Roman"/>
                          <a:sym typeface="Times Roman"/>
                        </a:rPr>
                        <a:t>Neurotransmitter metabolites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Dopamine, serotonin pathways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Mood, focus, stress response</a:t>
                      </a:r>
                    </a:p>
                  </a:txBody>
                  <a:tcPr marL="12700" marR="12700" marT="12700" marB="12700" anchor="ctr" anchorCtr="0" horzOverflow="overflow"/>
                </a:tc>
              </a:tr>
            </a:tbl>
          </a:graphicData>
        </a:graphic>
      </p:graphicFrame>
      <p:sp>
        <p:nvSpPr>
          <p:cNvPr id="273" name="Key Functional Markers &amp; Interpretation"/>
          <p:cNvSpPr txBox="1"/>
          <p:nvPr/>
        </p:nvSpPr>
        <p:spPr>
          <a:xfrm>
            <a:off x="9522714" y="3315407"/>
            <a:ext cx="6497645" cy="105714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Key Functional Markers &amp; Interpretation</a:t>
            </a:r>
          </a:p>
          <a:p>
            <a:pPr defTabSz="457200">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7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77" name="TextBox 6"/>
          <p:cNvSpPr txBox="1"/>
          <p:nvPr/>
        </p:nvSpPr>
        <p:spPr>
          <a:xfrm>
            <a:off x="1100917" y="972702"/>
            <a:ext cx="16812962"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Organic Acids Testing (OAT)</a:t>
            </a:r>
          </a:p>
        </p:txBody>
      </p:sp>
      <p:sp>
        <p:nvSpPr>
          <p:cNvPr id="2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79" name="Fortification is the intentional addition of essential nutrients to foods to prevent or correct population-wide deficiencies.…"/>
          <p:cNvSpPr txBox="1"/>
          <p:nvPr/>
        </p:nvSpPr>
        <p:spPr>
          <a:xfrm>
            <a:off x="1181524" y="3723876"/>
            <a:ext cx="10307088" cy="60365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Strengths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Sensitive to </a:t>
            </a:r>
            <a:r>
              <a:t>subclinical nutrient insufficiencies</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Excellent for </a:t>
            </a:r>
            <a:r>
              <a:t>fatigue, cognitive, and metabolic complaints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Useful when serum nutrients appear “normal.”</a:t>
            </a:r>
          </a:p>
          <a:p>
            <a:pPr defTabSz="457200">
              <a:spcBef>
                <a:spcPts val="1400"/>
              </a:spcBef>
              <a:defRPr b="1" sz="28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r>
              <a:t>Limitations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Snapshot in time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Influenced by diet, supplements, and exercise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Requires pattern recognition, not isolated values</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Freeform 2"/>
          <p:cNvSpPr/>
          <p:nvPr/>
        </p:nvSpPr>
        <p:spPr>
          <a:xfrm rot="10800000">
            <a:off x="-2" y="-61808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28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83" name="TextBox 6"/>
          <p:cNvSpPr txBox="1"/>
          <p:nvPr/>
        </p:nvSpPr>
        <p:spPr>
          <a:xfrm>
            <a:off x="1050117" y="479844"/>
            <a:ext cx="16812962"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Organic Acids Testing (OAT) - Brief Sample Case</a:t>
            </a:r>
          </a:p>
        </p:txBody>
      </p:sp>
      <p:sp>
        <p:nvSpPr>
          <p:cNvPr id="284"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285" name="Fortification is the intentional addition of essential nutrients to foods to prevent or correct population-wide deficiencies.…"/>
          <p:cNvSpPr txBox="1"/>
          <p:nvPr/>
        </p:nvSpPr>
        <p:spPr>
          <a:xfrm>
            <a:off x="1181524" y="4333476"/>
            <a:ext cx="7022054" cy="41686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rPr b="1"/>
              <a:t>Primary Concern:</a:t>
            </a:r>
            <a:r>
              <a:t> Fatigue, brain fog, low exercise tolerance</a:t>
            </a:r>
          </a:p>
          <a:p>
            <a:pPr defTabSz="457200">
              <a:spcBef>
                <a:spcPts val="1400"/>
              </a:spcBef>
              <a:defRPr b="1" sz="2400">
                <a:latin typeface="Times Roman"/>
                <a:ea typeface="Times Roman"/>
                <a:cs typeface="Times Roman"/>
                <a:sym typeface="Times Roman"/>
              </a:defRPr>
            </a:pPr>
          </a:p>
          <a:p>
            <a:pPr marL="457200" indent="-317500" defTabSz="457200">
              <a:spcBef>
                <a:spcPts val="1200"/>
              </a:spcBef>
              <a:buSzPct val="100000"/>
              <a:buFont typeface="Times Roman"/>
              <a:buChar char="•"/>
              <a:defRPr sz="2400">
                <a:latin typeface="Times Roman"/>
                <a:ea typeface="Times Roman"/>
                <a:cs typeface="Times Roman"/>
                <a:sym typeface="Times Roman"/>
              </a:defRPr>
            </a:pPr>
            <a:r>
              <a:t>42-year-old female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Complaints: afternoon fatigue, poor focus, post-exercise exhaustion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 adequate calories, low variety, minimal vegetables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Conventional labs: within reference ranges</a:t>
            </a:r>
          </a:p>
        </p:txBody>
      </p:sp>
      <p:graphicFrame>
        <p:nvGraphicFramePr>
          <p:cNvPr id="286" name="Table 1"/>
          <p:cNvGraphicFramePr/>
          <p:nvPr/>
        </p:nvGraphicFramePr>
        <p:xfrm>
          <a:off x="9705975" y="4169898"/>
          <a:ext cx="8150126" cy="52939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736917"/>
                <a:gridCol w="1400508"/>
              </a:tblGrid>
              <a:tr h="1341955">
                <a:tc>
                  <a:txBody>
                    <a:bodyPr/>
                    <a:lstStyle/>
                    <a:p>
                      <a:pPr algn="ctr" defTabSz="457200">
                        <a:defRPr sz="1800"/>
                      </a:pPr>
                      <a:r>
                        <a:rPr b="1" sz="2400">
                          <a:latin typeface="Times Roman"/>
                          <a:ea typeface="Times Roman"/>
                          <a:cs typeface="Times Roman"/>
                          <a:sym typeface="Times Roman"/>
                        </a:rPr>
                        <a:t>Marker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865777">
                <a:tc>
                  <a:txBody>
                    <a:bodyPr/>
                    <a:lstStyle/>
                    <a:p>
                      <a:pPr algn="ctr" defTabSz="457200">
                        <a:defRPr sz="1800"/>
                      </a:pPr>
                      <a:r>
                        <a:rPr sz="2400">
                          <a:latin typeface="Times Roman"/>
                          <a:ea typeface="Times Roman"/>
                          <a:cs typeface="Times Roman"/>
                          <a:sym typeface="Times Roman"/>
                        </a:rPr>
                        <a:t>Elevated lactate &amp; pyruvate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t>
                      </a:r>
                    </a:p>
                  </a:txBody>
                  <a:tcPr marL="12700" marR="12700" marT="12700" marB="12700" anchor="ctr" anchorCtr="0" horzOverflow="overflow"/>
                </a:tc>
              </a:tr>
              <a:tr h="1341955">
                <a:tc>
                  <a:txBody>
                    <a:bodyPr/>
                    <a:lstStyle/>
                    <a:p>
                      <a:pPr algn="ctr" defTabSz="457200">
                        <a:defRPr sz="1800"/>
                      </a:pPr>
                      <a:r>
                        <a:rPr sz="2400">
                          <a:latin typeface="Times Roman"/>
                          <a:ea typeface="Times Roman"/>
                          <a:cs typeface="Times Roman"/>
                          <a:sym typeface="Times Roman"/>
                        </a:rPr>
                        <a:t>Low citric acid cycle intermediates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t>
                      </a:r>
                    </a:p>
                  </a:txBody>
                  <a:tcPr marL="12700" marR="12700" marT="12700" marB="12700" anchor="ctr" anchorCtr="0" horzOverflow="overflow"/>
                </a:tc>
              </a:tr>
              <a:tr h="865777">
                <a:tc>
                  <a:txBody>
                    <a:bodyPr/>
                    <a:lstStyle/>
                    <a:p>
                      <a:pPr algn="ctr" defTabSz="457200">
                        <a:defRPr sz="1800"/>
                      </a:pPr>
                      <a:r>
                        <a:rPr sz="2400">
                          <a:latin typeface="Times Roman"/>
                          <a:ea typeface="Times Roman"/>
                          <a:cs typeface="Times Roman"/>
                          <a:sym typeface="Times Roman"/>
                        </a:rPr>
                        <a:t>Elevated xanthurenate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t>
                      </a:r>
                    </a:p>
                  </a:txBody>
                  <a:tcPr marL="12700" marR="12700" marT="12700" marB="12700" anchor="ctr" anchorCtr="0" horzOverflow="overflow"/>
                </a:tc>
              </a:tr>
              <a:tr h="865777">
                <a:tc>
                  <a:txBody>
                    <a:bodyPr/>
                    <a:lstStyle/>
                    <a:p>
                      <a:pPr algn="ctr" defTabSz="457200">
                        <a:defRPr sz="1800"/>
                      </a:pPr>
                      <a:r>
                        <a:rPr sz="2400">
                          <a:latin typeface="Times Roman"/>
                          <a:ea typeface="Times Roman"/>
                          <a:cs typeface="Times Roman"/>
                          <a:sym typeface="Times Roman"/>
                        </a:rPr>
                        <a:t>Low glutathione markers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9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92" name="TextBox 6"/>
          <p:cNvSpPr txBox="1"/>
          <p:nvPr/>
        </p:nvSpPr>
        <p:spPr>
          <a:xfrm>
            <a:off x="1100917" y="972702"/>
            <a:ext cx="16812962"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Comprehensive Stool Analysis</a:t>
            </a:r>
          </a:p>
        </p:txBody>
      </p:sp>
      <p:sp>
        <p:nvSpPr>
          <p:cNvPr id="29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94" name="Fortification is the intentional addition of essential nutrients to foods to prevent or correct population-wide deficiencies.…"/>
          <p:cNvSpPr txBox="1"/>
          <p:nvPr/>
        </p:nvSpPr>
        <p:spPr>
          <a:xfrm>
            <a:off x="978324" y="4308076"/>
            <a:ext cx="5313111" cy="345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What It Evaluates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Digestive capacity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Gut microbiota balance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Intestinal inflammation &amp; immune activity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Barrier integrity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Short-chain fatty acid production</a:t>
            </a:r>
          </a:p>
        </p:txBody>
      </p:sp>
      <p:sp>
        <p:nvSpPr>
          <p:cNvPr id="295" name="Key Functional Markers &amp; Interpretation"/>
          <p:cNvSpPr txBox="1"/>
          <p:nvPr/>
        </p:nvSpPr>
        <p:spPr>
          <a:xfrm>
            <a:off x="9522714" y="3315407"/>
            <a:ext cx="6497645" cy="105714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Key Functional Markers &amp; Interpretation</a:t>
            </a:r>
          </a:p>
          <a:p>
            <a:pPr defTabSz="457200">
              <a:defRPr sz="1200">
                <a:latin typeface="Times Roman"/>
                <a:ea typeface="Times Roman"/>
                <a:cs typeface="Times Roman"/>
                <a:sym typeface="Times Roman"/>
              </a:defRPr>
            </a:pPr>
          </a:p>
        </p:txBody>
      </p:sp>
      <p:graphicFrame>
        <p:nvGraphicFramePr>
          <p:cNvPr id="296" name="Table 1"/>
          <p:cNvGraphicFramePr/>
          <p:nvPr/>
        </p:nvGraphicFramePr>
        <p:xfrm>
          <a:off x="8570366" y="4197350"/>
          <a:ext cx="8905926" cy="554503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60393"/>
                <a:gridCol w="5132831"/>
              </a:tblGrid>
              <a:tr h="519468">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Insight</a:t>
                      </a:r>
                    </a:p>
                  </a:txBody>
                  <a:tcPr marL="12700" marR="12700" marT="12700" marB="12700" anchor="ctr" anchorCtr="0" horzOverflow="overflow"/>
                </a:tc>
              </a:tr>
              <a:tr h="519468">
                <a:tc>
                  <a:txBody>
                    <a:bodyPr/>
                    <a:lstStyle/>
                    <a:p>
                      <a:pPr algn="ctr" defTabSz="457200">
                        <a:defRPr sz="1800"/>
                      </a:pPr>
                      <a:r>
                        <a:rPr sz="2400">
                          <a:latin typeface="Times Roman"/>
                          <a:ea typeface="Times Roman"/>
                          <a:cs typeface="Times Roman"/>
                          <a:sym typeface="Times Roman"/>
                        </a:rPr>
                        <a:t>Elastase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Pancreatic enzyme output</a:t>
                      </a:r>
                    </a:p>
                  </a:txBody>
                  <a:tcPr marL="12700" marR="12700" marT="12700" marB="12700" anchor="ctr" anchorCtr="0" horzOverflow="overflow"/>
                </a:tc>
              </a:tr>
              <a:tr h="519468">
                <a:tc>
                  <a:txBody>
                    <a:bodyPr/>
                    <a:lstStyle/>
                    <a:p>
                      <a:pPr algn="ctr" defTabSz="457200">
                        <a:defRPr sz="1800"/>
                      </a:pPr>
                      <a:r>
                        <a:rPr sz="2400">
                          <a:latin typeface="Times Roman"/>
                          <a:ea typeface="Times Roman"/>
                          <a:cs typeface="Times Roman"/>
                          <a:sym typeface="Times Roman"/>
                        </a:rPr>
                        <a:t>Fecal fat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digestion &amp; bile flow</a:t>
                      </a:r>
                    </a:p>
                  </a:txBody>
                  <a:tcPr marL="12700" marR="12700" marT="12700" marB="12700" anchor="ctr" anchorCtr="0" horzOverflow="overflow"/>
                </a:tc>
              </a:tr>
              <a:tr h="805176">
                <a:tc>
                  <a:txBody>
                    <a:bodyPr/>
                    <a:lstStyle/>
                    <a:p>
                      <a:pPr algn="ctr" defTabSz="457200">
                        <a:defRPr sz="1800"/>
                      </a:pPr>
                      <a:r>
                        <a:rPr sz="2400">
                          <a:latin typeface="Times Roman"/>
                          <a:ea typeface="Times Roman"/>
                          <a:cs typeface="Times Roman"/>
                          <a:sym typeface="Times Roman"/>
                        </a:rPr>
                        <a:t>SCFAs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Fiber fermentation &amp; colon health</a:t>
                      </a:r>
                    </a:p>
                  </a:txBody>
                  <a:tcPr marL="12700" marR="12700" marT="12700" marB="12700" anchor="ctr" anchorCtr="0" horzOverflow="overflow"/>
                </a:tc>
              </a:tr>
              <a:tr h="519468">
                <a:tc>
                  <a:txBody>
                    <a:bodyPr/>
                    <a:lstStyle/>
                    <a:p>
                      <a:pPr algn="ctr" defTabSz="457200">
                        <a:defRPr sz="1800"/>
                      </a:pPr>
                      <a:r>
                        <a:rPr sz="2400">
                          <a:latin typeface="Times Roman"/>
                          <a:ea typeface="Times Roman"/>
                          <a:cs typeface="Times Roman"/>
                          <a:sym typeface="Times Roman"/>
                        </a:rPr>
                        <a:t>Commensal bacteria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Microbial diversity</a:t>
                      </a:r>
                    </a:p>
                  </a:txBody>
                  <a:tcPr marL="12700" marR="12700" marT="12700" marB="12700" anchor="ctr" anchorCtr="0" horzOverflow="overflow"/>
                </a:tc>
              </a:tr>
              <a:tr h="805176">
                <a:tc>
                  <a:txBody>
                    <a:bodyPr/>
                    <a:lstStyle/>
                    <a:p>
                      <a:pPr algn="ctr" defTabSz="457200">
                        <a:defRPr sz="1800"/>
                      </a:pPr>
                      <a:r>
                        <a:rPr sz="2400">
                          <a:latin typeface="Times Roman"/>
                          <a:ea typeface="Times Roman"/>
                          <a:cs typeface="Times Roman"/>
                          <a:sym typeface="Times Roman"/>
                        </a:rPr>
                        <a:t>Opportunistic organisms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Dysbiosis patterns</a:t>
                      </a:r>
                    </a:p>
                  </a:txBody>
                  <a:tcPr marL="12700" marR="12700" marT="12700" marB="12700" anchor="ctr" anchorCtr="0" horzOverflow="overflow"/>
                </a:tc>
              </a:tr>
              <a:tr h="519468">
                <a:tc>
                  <a:txBody>
                    <a:bodyPr/>
                    <a:lstStyle/>
                    <a:p>
                      <a:pPr algn="ctr" defTabSz="457200">
                        <a:defRPr sz="1800"/>
                      </a:pPr>
                      <a:r>
                        <a:rPr sz="2400">
                          <a:latin typeface="Times Roman"/>
                          <a:ea typeface="Times Roman"/>
                          <a:cs typeface="Times Roman"/>
                          <a:sym typeface="Times Roman"/>
                        </a:rPr>
                        <a:t>Calprotectin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Intestinal inflammation</a:t>
                      </a:r>
                    </a:p>
                  </a:txBody>
                  <a:tcPr marL="12700" marR="12700" marT="12700" marB="12700" anchor="ctr" anchorCtr="0" horzOverflow="overflow"/>
                </a:tc>
              </a:tr>
              <a:tr h="519468">
                <a:tc>
                  <a:txBody>
                    <a:bodyPr/>
                    <a:lstStyle/>
                    <a:p>
                      <a:pPr algn="ctr" defTabSz="457200">
                        <a:defRPr sz="1800"/>
                      </a:pPr>
                      <a:r>
                        <a:rPr sz="2400">
                          <a:latin typeface="Times Roman"/>
                          <a:ea typeface="Times Roman"/>
                          <a:cs typeface="Times Roman"/>
                          <a:sym typeface="Times Roman"/>
                        </a:rPr>
                        <a:t>Secretory IgA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Mucosal immune status</a:t>
                      </a:r>
                    </a:p>
                  </a:txBody>
                  <a:tcPr marL="12700" marR="12700" marT="12700" marB="12700" anchor="ctr" anchorCtr="0" horzOverflow="overflow"/>
                </a:tc>
              </a:tr>
              <a:tr h="805176">
                <a:tc>
                  <a:txBody>
                    <a:bodyPr/>
                    <a:lstStyle/>
                    <a:p>
                      <a:pPr algn="ctr" defTabSz="457200">
                        <a:defRPr sz="1800"/>
                      </a:pPr>
                      <a:r>
                        <a:rPr sz="2400">
                          <a:latin typeface="Times Roman"/>
                          <a:ea typeface="Times Roman"/>
                          <a:cs typeface="Times Roman"/>
                          <a:sym typeface="Times Roman"/>
                        </a:rPr>
                        <a:t>Zonulin (when included)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Barrier permeability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Freeform 2"/>
          <p:cNvSpPr/>
          <p:nvPr/>
        </p:nvSpPr>
        <p:spPr>
          <a:xfrm rot="10800000">
            <a:off x="-147843" y="-491084"/>
            <a:ext cx="18288006" cy="10287005"/>
          </a:xfrm>
          <a:prstGeom prst="rect">
            <a:avLst/>
          </a:prstGeom>
          <a:blipFill>
            <a:blip r:embed="rId2"/>
            <a:stretch>
              <a:fillRect/>
            </a:stretch>
          </a:blipFill>
          <a:ln w="12700">
            <a:miter lim="400000"/>
          </a:ln>
        </p:spPr>
        <p:txBody>
          <a:bodyPr lIns="45718" tIns="45718" rIns="45718" bIns="45718"/>
          <a:lstStyle/>
          <a:p>
            <a:pPr/>
          </a:p>
        </p:txBody>
      </p:sp>
      <p:sp>
        <p:nvSpPr>
          <p:cNvPr id="29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00" name="TextBox 6"/>
          <p:cNvSpPr txBox="1"/>
          <p:nvPr/>
        </p:nvSpPr>
        <p:spPr>
          <a:xfrm>
            <a:off x="1100917" y="972702"/>
            <a:ext cx="16812962"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Comprehensive Stool Analysis</a:t>
            </a:r>
          </a:p>
        </p:txBody>
      </p:sp>
      <p:sp>
        <p:nvSpPr>
          <p:cNvPr id="3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02" name="Fortification is the intentional addition of essential nutrients to foods to prevent or correct population-wide deficiencies.…"/>
          <p:cNvSpPr txBox="1"/>
          <p:nvPr/>
        </p:nvSpPr>
        <p:spPr>
          <a:xfrm>
            <a:off x="1054524" y="4104876"/>
            <a:ext cx="10505724" cy="541892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Strengths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Direct assessment of </a:t>
            </a:r>
            <a:r>
              <a:rPr b="1"/>
              <a:t>GI function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Links digestion → absorption → nutrient status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Valuable for </a:t>
            </a:r>
            <a:r>
              <a:t>autoimmune, inflammatory, and metabolic conditions</a:t>
            </a:r>
            <a:endParaRPr b="0"/>
          </a:p>
          <a:p>
            <a:pPr defTabSz="457200">
              <a:spcBef>
                <a:spcPts val="1400"/>
              </a:spcBef>
              <a:defRPr b="1" sz="2800">
                <a:latin typeface="Times Roman"/>
                <a:ea typeface="Times Roman"/>
                <a:cs typeface="Times Roman"/>
                <a:sym typeface="Times Roman"/>
              </a:defRPr>
            </a:pPr>
            <a:endParaRPr b="0"/>
          </a:p>
          <a:p>
            <a:pPr defTabSz="457200">
              <a:spcBef>
                <a:spcPts val="1400"/>
              </a:spcBef>
              <a:defRPr b="1" sz="3300">
                <a:latin typeface="Times Roman"/>
                <a:ea typeface="Times Roman"/>
                <a:cs typeface="Times Roman"/>
                <a:sym typeface="Times Roman"/>
              </a:defRPr>
            </a:pPr>
            <a:r>
              <a:t>Limitations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Organisms ≠ symptoms without context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Results influenced by recent diet, probiotics, and antimicrobials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Freeform 2"/>
          <p:cNvSpPr/>
          <p:nvPr/>
        </p:nvSpPr>
        <p:spPr>
          <a:xfrm rot="10800000">
            <a:off x="-147843" y="-491084"/>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30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06" name="TextBox 6"/>
          <p:cNvSpPr txBox="1"/>
          <p:nvPr/>
        </p:nvSpPr>
        <p:spPr>
          <a:xfrm>
            <a:off x="1027786" y="479844"/>
            <a:ext cx="16812963"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Comprehensive Stool Analysis - Brief Sample Case</a:t>
            </a:r>
          </a:p>
        </p:txBody>
      </p:sp>
      <p:sp>
        <p:nvSpPr>
          <p:cNvPr id="30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308" name="Fortification is the intentional addition of essential nutrients to foods to prevent or correct population-wide deficiencies.…"/>
          <p:cNvSpPr txBox="1"/>
          <p:nvPr/>
        </p:nvSpPr>
        <p:spPr>
          <a:xfrm>
            <a:off x="957017" y="4348643"/>
            <a:ext cx="8495211" cy="4181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rPr b="1"/>
              <a:t>Primary Concern:</a:t>
            </a:r>
            <a:r>
              <a:t> Bloating, inconsistent stools, food sensitivities</a:t>
            </a:r>
          </a:p>
          <a:p>
            <a:pPr defTabSz="457200">
              <a:spcBef>
                <a:spcPts val="1400"/>
              </a:spcBef>
              <a:defRPr b="1" sz="1400">
                <a:latin typeface="Times Roman"/>
                <a:ea typeface="Times Roman"/>
                <a:cs typeface="Times Roman"/>
                <a:sym typeface="Times Roman"/>
              </a:defRPr>
            </a:pPr>
          </a:p>
          <a:p>
            <a:pPr marL="457200" indent="-317500" defTabSz="457200">
              <a:spcBef>
                <a:spcPts val="1200"/>
              </a:spcBef>
              <a:buSzPct val="100000"/>
              <a:buFont typeface="Times Roman"/>
              <a:buChar char="•"/>
              <a:defRPr sz="2400">
                <a:latin typeface="Times Roman"/>
                <a:ea typeface="Times Roman"/>
                <a:cs typeface="Times Roman"/>
                <a:sym typeface="Times Roman"/>
              </a:defRPr>
            </a:pPr>
            <a:r>
              <a:t>36-year-old male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Complaints: bloating after meals, alternating constipation/diarrhea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History: frequent antibiotics in childhood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 low fiber, high ultra-processed foods</a:t>
            </a:r>
          </a:p>
        </p:txBody>
      </p:sp>
      <p:graphicFrame>
        <p:nvGraphicFramePr>
          <p:cNvPr id="309" name="Table 1"/>
          <p:cNvGraphicFramePr/>
          <p:nvPr/>
        </p:nvGraphicFramePr>
        <p:xfrm>
          <a:off x="10870703" y="4473657"/>
          <a:ext cx="6191202" cy="473854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384823"/>
                <a:gridCol w="1793678"/>
              </a:tblGrid>
              <a:tr h="725099">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725099">
                <a:tc>
                  <a:txBody>
                    <a:bodyPr/>
                    <a:lstStyle/>
                    <a:p>
                      <a:pPr algn="ctr" defTabSz="457200">
                        <a:defRPr sz="1800"/>
                      </a:pPr>
                      <a:r>
                        <a:rPr sz="2400">
                          <a:latin typeface="Times Roman"/>
                          <a:ea typeface="Times Roman"/>
                          <a:cs typeface="Times Roman"/>
                          <a:sym typeface="Times Roman"/>
                        </a:rPr>
                        <a:t>Elastase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r h="725099">
                <a:tc>
                  <a:txBody>
                    <a:bodyPr/>
                    <a:lstStyle/>
                    <a:p>
                      <a:pPr algn="ctr" defTabSz="457200">
                        <a:defRPr sz="1800"/>
                      </a:pPr>
                      <a:r>
                        <a:rPr sz="2400">
                          <a:latin typeface="Times Roman"/>
                          <a:ea typeface="Times Roman"/>
                          <a:cs typeface="Times Roman"/>
                          <a:sym typeface="Times Roman"/>
                        </a:rPr>
                        <a:t>SCFAs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r h="1123903">
                <a:tc>
                  <a:txBody>
                    <a:bodyPr/>
                    <a:lstStyle/>
                    <a:p>
                      <a:pPr algn="ctr" defTabSz="457200">
                        <a:defRPr sz="1800"/>
                      </a:pPr>
                      <a:r>
                        <a:rPr sz="2400">
                          <a:latin typeface="Times Roman"/>
                          <a:ea typeface="Times Roman"/>
                          <a:cs typeface="Times Roman"/>
                          <a:sym typeface="Times Roman"/>
                        </a:rPr>
                        <a:t>Opportunistic bacteria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725099">
                <a:tc>
                  <a:txBody>
                    <a:bodyPr/>
                    <a:lstStyle/>
                    <a:p>
                      <a:pPr algn="ctr" defTabSz="457200">
                        <a:defRPr sz="1800"/>
                      </a:pPr>
                      <a:r>
                        <a:rPr sz="2400">
                          <a:latin typeface="Times Roman"/>
                          <a:ea typeface="Times Roman"/>
                          <a:cs typeface="Times Roman"/>
                          <a:sym typeface="Times Roman"/>
                        </a:rPr>
                        <a:t>Secretory IgA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r h="725099">
                <a:tc>
                  <a:txBody>
                    <a:bodyPr/>
                    <a:lstStyle/>
                    <a:p>
                      <a:pPr algn="ctr" defTabSz="457200">
                        <a:defRPr sz="1800"/>
                      </a:pPr>
                      <a:r>
                        <a:rPr sz="2400">
                          <a:latin typeface="Times Roman"/>
                          <a:ea typeface="Times Roman"/>
                          <a:cs typeface="Times Roman"/>
                          <a:sym typeface="Times Roman"/>
                        </a:rPr>
                        <a:t>Calprotectin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Normal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1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15" name="TextBox 6"/>
          <p:cNvSpPr txBox="1"/>
          <p:nvPr/>
        </p:nvSpPr>
        <p:spPr>
          <a:xfrm>
            <a:off x="1100917" y="479844"/>
            <a:ext cx="16812962"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Saliva Testing – Adrenals &amp; Hormones</a:t>
            </a:r>
          </a:p>
        </p:txBody>
      </p:sp>
      <p:sp>
        <p:nvSpPr>
          <p:cNvPr id="31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17" name="Fortification is the intentional addition of essential nutrients to foods to prevent or correct population-wide deficiencies.…"/>
          <p:cNvSpPr txBox="1"/>
          <p:nvPr/>
        </p:nvSpPr>
        <p:spPr>
          <a:xfrm>
            <a:off x="978324" y="4308076"/>
            <a:ext cx="5313111" cy="33563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What It Evaluates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Free (bioavailable) hormone levels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Diurnal cortisol rhythm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Stress–HPA axis regulation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Sex hormone balance (selected panels)</a:t>
            </a:r>
          </a:p>
          <a:p>
            <a:pPr defTabSz="457200">
              <a:spcBef>
                <a:spcPts val="1400"/>
              </a:spcBef>
              <a:defRPr b="1" sz="1400">
                <a:latin typeface="Times Roman"/>
                <a:ea typeface="Times Roman"/>
                <a:cs typeface="Times Roman"/>
                <a:sym typeface="Times Roman"/>
              </a:defRPr>
            </a:pPr>
          </a:p>
        </p:txBody>
      </p:sp>
      <p:sp>
        <p:nvSpPr>
          <p:cNvPr id="318" name="Key Functional Markers &amp; Interpretation"/>
          <p:cNvSpPr txBox="1"/>
          <p:nvPr/>
        </p:nvSpPr>
        <p:spPr>
          <a:xfrm>
            <a:off x="9522714" y="3315407"/>
            <a:ext cx="6497645" cy="105714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Key Functional Markers &amp; Interpretation</a:t>
            </a:r>
          </a:p>
          <a:p>
            <a:pPr defTabSz="457200">
              <a:defRPr sz="1200">
                <a:latin typeface="Times Roman"/>
                <a:ea typeface="Times Roman"/>
                <a:cs typeface="Times Roman"/>
                <a:sym typeface="Times Roman"/>
              </a:defRPr>
            </a:pPr>
          </a:p>
        </p:txBody>
      </p:sp>
      <p:graphicFrame>
        <p:nvGraphicFramePr>
          <p:cNvPr id="319" name="Table 1"/>
          <p:cNvGraphicFramePr/>
          <p:nvPr/>
        </p:nvGraphicFramePr>
        <p:xfrm>
          <a:off x="8134349" y="4165600"/>
          <a:ext cx="9287075" cy="547002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128443"/>
                <a:gridCol w="5145929"/>
              </a:tblGrid>
              <a:tr h="599706">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Interpretation</a:t>
                      </a:r>
                    </a:p>
                  </a:txBody>
                  <a:tcPr marL="12700" marR="12700" marT="12700" marB="12700" anchor="ctr" anchorCtr="0" horzOverflow="overflow"/>
                </a:tc>
              </a:tr>
              <a:tr h="929545">
                <a:tc>
                  <a:txBody>
                    <a:bodyPr/>
                    <a:lstStyle/>
                    <a:p>
                      <a:pPr algn="ctr" defTabSz="457200">
                        <a:defRPr sz="1800"/>
                      </a:pPr>
                      <a:r>
                        <a:rPr sz="2400">
                          <a:latin typeface="Times Roman"/>
                          <a:ea typeface="Times Roman"/>
                          <a:cs typeface="Times Roman"/>
                          <a:sym typeface="Times Roman"/>
                        </a:rPr>
                        <a:t>Morning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&amp; circadian activation</a:t>
                      </a:r>
                    </a:p>
                  </a:txBody>
                  <a:tcPr marL="12700" marR="12700" marT="12700" marB="12700" anchor="ctr" anchorCtr="0" horzOverflow="overflow"/>
                </a:tc>
              </a:tr>
              <a:tr h="929545">
                <a:tc>
                  <a:txBody>
                    <a:bodyPr/>
                    <a:lstStyle/>
                    <a:p>
                      <a:pPr algn="ctr" defTabSz="457200">
                        <a:defRPr sz="1800"/>
                      </a:pPr>
                      <a:r>
                        <a:rPr sz="2400">
                          <a:latin typeface="Times Roman"/>
                          <a:ea typeface="Times Roman"/>
                          <a:cs typeface="Times Roman"/>
                          <a:sym typeface="Times Roman"/>
                        </a:rPr>
                        <a:t>Noon/afternoon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Stress resilience</a:t>
                      </a:r>
                    </a:p>
                  </a:txBody>
                  <a:tcPr marL="12700" marR="12700" marT="12700" marB="12700" anchor="ctr" anchorCtr="0" horzOverflow="overflow"/>
                </a:tc>
              </a:tr>
              <a:tr h="599706">
                <a:tc>
                  <a:txBody>
                    <a:bodyPr/>
                    <a:lstStyle/>
                    <a:p>
                      <a:pPr algn="ctr" defTabSz="457200">
                        <a:defRPr sz="1800"/>
                      </a:pPr>
                      <a:r>
                        <a:rPr sz="2400">
                          <a:latin typeface="Times Roman"/>
                          <a:ea typeface="Times Roman"/>
                          <a:cs typeface="Times Roman"/>
                          <a:sym typeface="Times Roman"/>
                        </a:rPr>
                        <a:t>Evening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Sleep quality</a:t>
                      </a:r>
                    </a:p>
                  </a:txBody>
                  <a:tcPr marL="12700" marR="12700" marT="12700" marB="12700" anchor="ctr" anchorCtr="0" horzOverflow="overflow"/>
                </a:tc>
              </a:tr>
              <a:tr h="599706">
                <a:tc>
                  <a:txBody>
                    <a:bodyPr/>
                    <a:lstStyle/>
                    <a:p>
                      <a:pPr algn="ctr" defTabSz="457200">
                        <a:defRPr sz="1800"/>
                      </a:pPr>
                      <a:r>
                        <a:rPr sz="2400">
                          <a:latin typeface="Times Roman"/>
                          <a:ea typeface="Times Roman"/>
                          <a:cs typeface="Times Roman"/>
                          <a:sym typeface="Times Roman"/>
                        </a:rPr>
                        <a:t>Cortisol rhythm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HPA axis adaptability</a:t>
                      </a:r>
                    </a:p>
                  </a:txBody>
                  <a:tcPr marL="12700" marR="12700" marT="12700" marB="12700" anchor="ctr" anchorCtr="0" horzOverflow="overflow"/>
                </a:tc>
              </a:tr>
              <a:tr h="599706">
                <a:tc>
                  <a:txBody>
                    <a:bodyPr/>
                    <a:lstStyle/>
                    <a:p>
                      <a:pPr algn="ctr" defTabSz="457200">
                        <a:defRPr sz="1800"/>
                      </a:pPr>
                      <a:r>
                        <a:rPr sz="2400">
                          <a:latin typeface="Times Roman"/>
                          <a:ea typeface="Times Roman"/>
                          <a:cs typeface="Times Roman"/>
                          <a:sym typeface="Times Roman"/>
                        </a:rPr>
                        <a:t>DHEA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Anabolic–catabolic balance</a:t>
                      </a:r>
                    </a:p>
                  </a:txBody>
                  <a:tcPr marL="12700" marR="12700" marT="12700" marB="12700" anchor="ctr" anchorCtr="0" horzOverflow="overflow"/>
                </a:tc>
              </a:tr>
              <a:tr h="599706">
                <a:tc>
                  <a:txBody>
                    <a:bodyPr/>
                    <a:lstStyle/>
                    <a:p>
                      <a:pPr algn="ctr" defTabSz="457200">
                        <a:defRPr sz="1800"/>
                      </a:pPr>
                      <a:r>
                        <a:rPr sz="2400">
                          <a:latin typeface="Times Roman"/>
                          <a:ea typeface="Times Roman"/>
                          <a:cs typeface="Times Roman"/>
                          <a:sym typeface="Times Roman"/>
                        </a:rPr>
                        <a:t>Estradiol/Progesterone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Hormone balance &amp; cycling</a:t>
                      </a:r>
                    </a:p>
                  </a:txBody>
                  <a:tcPr marL="12700" marR="12700" marT="12700" marB="12700" anchor="ctr" anchorCtr="0" horzOverflow="overflow"/>
                </a:tc>
              </a:tr>
              <a:tr h="599706">
                <a:tc>
                  <a:txBody>
                    <a:bodyPr/>
                    <a:lstStyle/>
                    <a:p>
                      <a:pPr algn="ctr" defTabSz="457200">
                        <a:defRPr sz="1800"/>
                      </a:pPr>
                      <a:r>
                        <a:rPr sz="2400">
                          <a:latin typeface="Times Roman"/>
                          <a:ea typeface="Times Roman"/>
                          <a:cs typeface="Times Roman"/>
                          <a:sym typeface="Times Roman"/>
                        </a:rPr>
                        <a:t>Testosterone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Anabolic tone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1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17" name="TextBox 6"/>
          <p:cNvSpPr txBox="1"/>
          <p:nvPr/>
        </p:nvSpPr>
        <p:spPr>
          <a:xfrm>
            <a:off x="687996" y="265922"/>
            <a:ext cx="17204930" cy="33761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73" sz="4800">
                <a:solidFill>
                  <a:srgbClr val="0433FF"/>
                </a:solidFill>
                <a:latin typeface="Poppins"/>
                <a:ea typeface="Poppins"/>
                <a:cs typeface="Poppins"/>
                <a:sym typeface="Poppins"/>
              </a:defRPr>
            </a:lvl1pPr>
          </a:lstStyle>
          <a:p>
            <a:pPr/>
            <a:r>
              <a:t>Evaluation of Laboratory Data, Including Identification of Optimal Value Ranges</a:t>
            </a:r>
          </a:p>
        </p:txBody>
      </p:sp>
      <p:sp>
        <p:nvSpPr>
          <p:cNvPr id="1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9" name="Nutrient content of food is affected by three major stages: Agricultural Production → Food Processing → Home/Commercial Preparation &amp; Storage…"/>
          <p:cNvSpPr txBox="1"/>
          <p:nvPr/>
        </p:nvSpPr>
        <p:spPr>
          <a:xfrm>
            <a:off x="1089528" y="4084718"/>
            <a:ext cx="14755175" cy="47261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Purpose of Functional Lab Evaluation</a:t>
            </a:r>
          </a:p>
          <a:p>
            <a:pPr defTabSz="457200">
              <a:spcBef>
                <a:spcPts val="1200"/>
              </a:spcBef>
              <a:defRPr sz="2400">
                <a:latin typeface="Times Roman"/>
                <a:ea typeface="Times Roman"/>
                <a:cs typeface="Times Roman"/>
                <a:sym typeface="Times Roman"/>
              </a:defRPr>
            </a:pPr>
            <a:r>
              <a:t>Functional lab interpretation aims to:</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Detect </a:t>
            </a:r>
            <a:r>
              <a:rPr b="1"/>
              <a:t>subclinical dysfunction</a:t>
            </a:r>
            <a:r>
              <a:t> before disease develops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Correlate labs with </a:t>
            </a:r>
            <a:r>
              <a:t>symptoms, dietary intake, lifestyle, and body composition</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Guide </a:t>
            </a:r>
            <a:r>
              <a:t>nutrition, lifestyle, and targeted supplementation strategies</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Monitor </a:t>
            </a:r>
            <a:r>
              <a:t>response to interventions over time</a:t>
            </a:r>
            <a:endParaRPr b="0"/>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Key Principle:</a:t>
            </a:r>
            <a:r>
              <a:t> “Normal” does not always mean </a:t>
            </a:r>
            <a:r>
              <a:rPr b="1"/>
              <a:t>optimal</a:t>
            </a:r>
            <a:r>
              <a:t> for metabolic, inflammatory, or hormonal health.</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23" name="TextBox 6"/>
          <p:cNvSpPr txBox="1"/>
          <p:nvPr/>
        </p:nvSpPr>
        <p:spPr>
          <a:xfrm>
            <a:off x="1100917" y="479844"/>
            <a:ext cx="16812962"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Saliva Testing – Adrenals &amp; Hormones</a:t>
            </a:r>
          </a:p>
        </p:txBody>
      </p:sp>
      <p:sp>
        <p:nvSpPr>
          <p:cNvPr id="3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25" name="Fortification is the intentional addition of essential nutrients to foods to prevent or correct population-wide deficiencies.…"/>
          <p:cNvSpPr txBox="1"/>
          <p:nvPr/>
        </p:nvSpPr>
        <p:spPr>
          <a:xfrm>
            <a:off x="1003724" y="3800076"/>
            <a:ext cx="9830342" cy="57571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Strengths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Reflects </a:t>
            </a:r>
            <a:r>
              <a:t>real-time hormone bioavailability</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Excellent for </a:t>
            </a:r>
            <a:r>
              <a:t>stress, fatigue, sleep, and burnout patterns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Non-invasive, multi-timepoint assessment</a:t>
            </a:r>
          </a:p>
          <a:p>
            <a:pPr defTabSz="457200">
              <a:spcBef>
                <a:spcPts val="1400"/>
              </a:spcBef>
              <a:defRPr b="1" sz="32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r>
              <a:t>Limitations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Influenced by sleep, shift work, and acute stress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Not diagnostic of adrenal disease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Requires symptom correlation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32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29" name="TextBox 6"/>
          <p:cNvSpPr txBox="1"/>
          <p:nvPr/>
        </p:nvSpPr>
        <p:spPr>
          <a:xfrm>
            <a:off x="1100917" y="479844"/>
            <a:ext cx="16812962"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Saliva Testing – Adrenals &amp; Hormones Brief Sample Case</a:t>
            </a:r>
          </a:p>
        </p:txBody>
      </p:sp>
      <p:sp>
        <p:nvSpPr>
          <p:cNvPr id="33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331" name="Fortification is the intentional addition of essential nutrients to foods to prevent or correct population-wide deficiencies.…"/>
          <p:cNvSpPr txBox="1"/>
          <p:nvPr/>
        </p:nvSpPr>
        <p:spPr>
          <a:xfrm>
            <a:off x="1076854" y="4507002"/>
            <a:ext cx="7902672" cy="41564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Primary Concern:</a:t>
            </a:r>
            <a:r>
              <a:rPr b="0" sz="2800"/>
              <a:t> Insomnia, anxiety, “wired but tired.</a:t>
            </a:r>
            <a:endParaRPr b="0" sz="2800"/>
          </a:p>
          <a:p>
            <a:pPr defTabSz="457200">
              <a:spcBef>
                <a:spcPts val="1400"/>
              </a:spcBef>
              <a:defRPr b="1" sz="3200">
                <a:latin typeface="Times Roman"/>
                <a:ea typeface="Times Roman"/>
                <a:cs typeface="Times Roman"/>
                <a:sym typeface="Times Roman"/>
              </a:defRPr>
            </a:pPr>
            <a:endParaRPr b="0" sz="2800"/>
          </a:p>
          <a:p>
            <a:pPr marL="280736" indent="-280736" defTabSz="457200">
              <a:spcBef>
                <a:spcPts val="1200"/>
              </a:spcBef>
              <a:buSzPct val="100000"/>
              <a:buChar char="•"/>
              <a:defRPr sz="1200">
                <a:latin typeface="Times Roman"/>
                <a:ea typeface="Times Roman"/>
                <a:cs typeface="Times Roman"/>
                <a:sym typeface="Times Roman"/>
              </a:defRPr>
            </a:pPr>
            <a:r>
              <a:rPr sz="2800"/>
              <a:t>48-year-old female</a:t>
            </a:r>
            <a:endParaRPr sz="2800"/>
          </a:p>
          <a:p>
            <a:pPr marL="280736" indent="-280736" defTabSz="457200">
              <a:spcBef>
                <a:spcPts val="1200"/>
              </a:spcBef>
              <a:buSzPct val="100000"/>
              <a:buChar char="•"/>
              <a:defRPr sz="1200">
                <a:latin typeface="Times Roman"/>
                <a:ea typeface="Times Roman"/>
                <a:cs typeface="Times Roman"/>
                <a:sym typeface="Times Roman"/>
              </a:defRPr>
            </a:pPr>
            <a:r>
              <a:rPr sz="2800"/>
              <a:t>Complaints: difficulty falling asleep, afternoon anxiety, morning fatigue</a:t>
            </a:r>
            <a:endParaRPr sz="2800"/>
          </a:p>
          <a:p>
            <a:pPr marL="280736" indent="-280736" defTabSz="457200">
              <a:spcBef>
                <a:spcPts val="1200"/>
              </a:spcBef>
              <a:buSzPct val="100000"/>
              <a:buChar char="•"/>
              <a:defRPr sz="1200">
                <a:latin typeface="Times Roman"/>
                <a:ea typeface="Times Roman"/>
                <a:cs typeface="Times Roman"/>
                <a:sym typeface="Times Roman"/>
              </a:defRPr>
            </a:pPr>
            <a:r>
              <a:rPr sz="2800"/>
              <a:t>Lifestyle: high job stress, late-night screen exposure</a:t>
            </a:r>
          </a:p>
        </p:txBody>
      </p:sp>
      <p:graphicFrame>
        <p:nvGraphicFramePr>
          <p:cNvPr id="332" name="Table 1"/>
          <p:cNvGraphicFramePr/>
          <p:nvPr/>
        </p:nvGraphicFramePr>
        <p:xfrm>
          <a:off x="10950183" y="4368799"/>
          <a:ext cx="6160000" cy="491148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37955"/>
                <a:gridCol w="2509343"/>
              </a:tblGrid>
              <a:tr h="812230">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812230">
                <a:tc>
                  <a:txBody>
                    <a:bodyPr/>
                    <a:lstStyle/>
                    <a:p>
                      <a:pPr algn="ctr" defTabSz="457200">
                        <a:defRPr sz="1800"/>
                      </a:pPr>
                      <a:r>
                        <a:rPr sz="2400">
                          <a:latin typeface="Times Roman"/>
                          <a:ea typeface="Times Roman"/>
                          <a:cs typeface="Times Roman"/>
                          <a:sym typeface="Times Roman"/>
                        </a:rPr>
                        <a:t>Morning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r h="1258958">
                <a:tc>
                  <a:txBody>
                    <a:bodyPr/>
                    <a:lstStyle/>
                    <a:p>
                      <a:pPr algn="ctr" defTabSz="457200">
                        <a:defRPr sz="1800"/>
                      </a:pPr>
                      <a:r>
                        <a:rPr sz="2400">
                          <a:latin typeface="Times Roman"/>
                          <a:ea typeface="Times Roman"/>
                          <a:cs typeface="Times Roman"/>
                          <a:sym typeface="Times Roman"/>
                        </a:rPr>
                        <a:t>Afternoon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812230">
                <a:tc>
                  <a:txBody>
                    <a:bodyPr/>
                    <a:lstStyle/>
                    <a:p>
                      <a:pPr algn="ctr" defTabSz="457200">
                        <a:defRPr sz="1800"/>
                      </a:pPr>
                      <a:r>
                        <a:rPr sz="2400">
                          <a:latin typeface="Times Roman"/>
                          <a:ea typeface="Times Roman"/>
                          <a:cs typeface="Times Roman"/>
                          <a:sym typeface="Times Roman"/>
                        </a:rPr>
                        <a:t>Evening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1258958">
                <a:tc>
                  <a:txBody>
                    <a:bodyPr/>
                    <a:lstStyle/>
                    <a:p>
                      <a:pPr algn="ctr" defTabSz="457200">
                        <a:defRPr sz="1800"/>
                      </a:pPr>
                      <a:r>
                        <a:rPr sz="2400">
                          <a:latin typeface="Times Roman"/>
                          <a:ea typeface="Times Roman"/>
                          <a:cs typeface="Times Roman"/>
                          <a:sym typeface="Times Roman"/>
                        </a:rPr>
                        <a:t>DHEA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Low-normal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3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38" name="TextBox 6"/>
          <p:cNvSpPr txBox="1"/>
          <p:nvPr/>
        </p:nvSpPr>
        <p:spPr>
          <a:xfrm>
            <a:off x="1100917" y="479844"/>
            <a:ext cx="16812962"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FFFFFF"/>
                </a:solidFill>
                <a:latin typeface="Poppins"/>
                <a:ea typeface="Poppins"/>
                <a:cs typeface="Poppins"/>
                <a:sym typeface="Poppins"/>
              </a:defRPr>
            </a:lvl1pPr>
          </a:lstStyle>
          <a:p>
            <a:pPr/>
            <a:r>
              <a:t>Functional Interpretation Principles (CNS Emphasis)</a:t>
            </a:r>
          </a:p>
        </p:txBody>
      </p:sp>
      <p:sp>
        <p:nvSpPr>
          <p:cNvPr id="3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40" name="Evaluate patterns, not single markers…"/>
          <p:cNvSpPr txBox="1"/>
          <p:nvPr/>
        </p:nvSpPr>
        <p:spPr>
          <a:xfrm>
            <a:off x="1384724" y="3402158"/>
            <a:ext cx="10122776" cy="6365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Evaluate </a:t>
            </a:r>
            <a:r>
              <a:t>patterns, not single markers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Correlate with:</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Diet history</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Lifestyle &amp; stress load</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Sleep and circadian rhythm</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Medications &amp; supplements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Use findings to guide:</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Food-first interventions</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Targeted nutrient repletion</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Lifestyle and stress modulation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Refer out when results suggest </a:t>
            </a:r>
            <a:r>
              <a:rPr b="1"/>
              <a:t>pathology or severe dysregulation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4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44" name="TextBox 6"/>
          <p:cNvSpPr txBox="1"/>
          <p:nvPr/>
        </p:nvSpPr>
        <p:spPr>
          <a:xfrm>
            <a:off x="1147362" y="476921"/>
            <a:ext cx="16812962" cy="3387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15" sz="5200">
                <a:solidFill>
                  <a:srgbClr val="0433FF"/>
                </a:solidFill>
                <a:latin typeface="Poppins"/>
                <a:ea typeface="Poppins"/>
                <a:cs typeface="Poppins"/>
                <a:sym typeface="Poppins"/>
              </a:defRPr>
            </a:lvl1pPr>
          </a:lstStyle>
          <a:p>
            <a:pPr/>
            <a:r>
              <a:t>Evaluation of Hormonal and Neurotransmitter Imbalances Based on Laboratory Assessment</a:t>
            </a:r>
          </a:p>
        </p:txBody>
      </p:sp>
      <p:sp>
        <p:nvSpPr>
          <p:cNvPr id="3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46" name="1. Functional Foods…"/>
          <p:cNvSpPr txBox="1"/>
          <p:nvPr/>
        </p:nvSpPr>
        <p:spPr>
          <a:xfrm>
            <a:off x="885024" y="3566950"/>
            <a:ext cx="13763334" cy="57167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Purpose of Hormonal &amp; Neurotransmitter Evaluation</a:t>
            </a:r>
          </a:p>
          <a:p>
            <a:pPr defTabSz="457200">
              <a:spcBef>
                <a:spcPts val="1200"/>
              </a:spcBef>
              <a:defRPr sz="2800">
                <a:latin typeface="Times Roman"/>
                <a:ea typeface="Times Roman"/>
                <a:cs typeface="Times Roman"/>
                <a:sym typeface="Times Roman"/>
              </a:defRPr>
            </a:pPr>
            <a:r>
              <a:t>Laboratory assessment is used to:</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Identify </a:t>
            </a:r>
            <a:r>
              <a:t>subclinical dysregulation</a:t>
            </a:r>
            <a:r>
              <a:rPr b="0"/>
              <a:t> before overt disease</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Correlate labs with </a:t>
            </a:r>
            <a:r>
              <a:t>symptoms, stress load, diet, and sleep</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Guide </a:t>
            </a:r>
            <a:r>
              <a:t>nutrition, lifestyle, and behavioral interventions</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Monitor </a:t>
            </a:r>
            <a:r>
              <a:t>response to care over time</a:t>
            </a:r>
            <a:endParaRPr b="0"/>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rPr b="1"/>
              <a:t>Key CNS Principle:</a:t>
            </a:r>
            <a:r>
              <a:t> Labs reflect </a:t>
            </a:r>
            <a:r>
              <a:rPr b="1"/>
              <a:t>physiologic signaling</a:t>
            </a:r>
            <a:r>
              <a:t>, not just pathology. Patterns matter more than single values.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Freeform 2"/>
          <p:cNvSpPr/>
          <p:nvPr/>
        </p:nvSpPr>
        <p:spPr>
          <a:xfrm rot="10800000">
            <a:off x="-2" y="-465684"/>
            <a:ext cx="18288005" cy="10287005"/>
          </a:xfrm>
          <a:prstGeom prst="rect">
            <a:avLst/>
          </a:prstGeom>
          <a:blipFill>
            <a:blip r:embed="rId2"/>
            <a:stretch>
              <a:fillRect/>
            </a:stretch>
          </a:blipFill>
          <a:ln w="12700">
            <a:miter lim="400000"/>
          </a:ln>
          <a:extLst>
            <a:ext uri="{C572A759-6A51-4108-AA02-DFA0A04FC94B}">
              <ma14:wrappingTextBoxFlag xmlns:ma14="http://schemas.microsoft.com/office/mac/drawingml/2011/main" val="1"/>
            </a:ext>
          </a:extLst>
        </p:spPr>
        <p:txBody>
          <a:bodyPr lIns="45718" tIns="45718" rIns="45718" bIns="45718"/>
          <a:lstStyle/>
          <a:p>
            <a:pPr defTabSz="457200">
              <a:defRPr b="1" sz="1200">
                <a:latin typeface="Times Roman"/>
                <a:ea typeface="Times Roman"/>
                <a:cs typeface="Times Roman"/>
                <a:sym typeface="Times Roman"/>
              </a:defRPr>
            </a:pPr>
            <a:r>
              <a:t>Functional Insight:</a:t>
            </a:r>
            <a:endParaRPr b="0"/>
          </a:p>
          <a:p>
            <a:pPr defTabSz="457200">
              <a:defRPr b="1" sz="1200">
                <a:latin typeface="Times Roman"/>
                <a:ea typeface="Times Roman"/>
                <a:cs typeface="Times Roman"/>
                <a:sym typeface="Times Roman"/>
              </a:defRPr>
            </a:pPr>
            <a:r>
              <a:rPr b="0"/>
              <a:t>Adrenal patterns often reflect </a:t>
            </a:r>
            <a:r>
              <a:t>stress perception, sleep timing, blood sugar balance, and inflammation</a:t>
            </a:r>
            <a:r>
              <a:rPr b="0"/>
              <a:t>, not adrenal disease.</a:t>
            </a:r>
          </a:p>
        </p:txBody>
      </p:sp>
      <p:sp>
        <p:nvSpPr>
          <p:cNvPr id="34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50" name="TextBox 6"/>
          <p:cNvSpPr txBox="1"/>
          <p:nvPr/>
        </p:nvSpPr>
        <p:spPr>
          <a:xfrm>
            <a:off x="1464260" y="1004830"/>
            <a:ext cx="16812962" cy="1123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Hormonal Imbalance Evaluation</a:t>
            </a:r>
          </a:p>
        </p:txBody>
      </p:sp>
      <p:sp>
        <p:nvSpPr>
          <p:cNvPr id="35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52" name="1. Functional Foods…"/>
          <p:cNvSpPr txBox="1"/>
          <p:nvPr/>
        </p:nvSpPr>
        <p:spPr>
          <a:xfrm>
            <a:off x="6490894" y="3376303"/>
            <a:ext cx="5306212"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Adrenal (HPA Axis) Hormones</a:t>
            </a:r>
          </a:p>
        </p:txBody>
      </p:sp>
      <p:graphicFrame>
        <p:nvGraphicFramePr>
          <p:cNvPr id="353" name="Table 1"/>
          <p:cNvGraphicFramePr/>
          <p:nvPr/>
        </p:nvGraphicFramePr>
        <p:xfrm>
          <a:off x="2366433" y="4189742"/>
          <a:ext cx="13567834" cy="478910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50571"/>
                <a:gridCol w="3257451"/>
                <a:gridCol w="4164331"/>
                <a:gridCol w="3782778"/>
              </a:tblGrid>
              <a:tr h="663388">
                <a:tc>
                  <a:txBody>
                    <a:bodyPr/>
                    <a:lstStyle/>
                    <a:p>
                      <a:pPr algn="ctr" defTabSz="457200">
                        <a:defRPr sz="1800"/>
                      </a:pPr>
                      <a:r>
                        <a:rPr b="1" sz="2400">
                          <a:latin typeface="Times Roman"/>
                          <a:ea typeface="Times Roman"/>
                          <a:cs typeface="Times Roman"/>
                          <a:sym typeface="Times Roman"/>
                        </a:rPr>
                        <a:t>Lab 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Common Symptoms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Interpretation</a:t>
                      </a:r>
                    </a:p>
                  </a:txBody>
                  <a:tcPr marL="12700" marR="12700" marT="12700" marB="12700" anchor="ctr" anchorCtr="0" horzOverflow="overflow"/>
                </a:tc>
              </a:tr>
              <a:tr h="1028252">
                <a:tc>
                  <a:txBody>
                    <a:bodyPr/>
                    <a:lstStyle/>
                    <a:p>
                      <a:pPr algn="ctr" defTabSz="457200">
                        <a:defRPr sz="1800"/>
                      </a:pPr>
                      <a:r>
                        <a:rPr sz="2400">
                          <a:latin typeface="Times Roman"/>
                          <a:ea typeface="Times Roman"/>
                          <a:cs typeface="Times Roman"/>
                          <a:sym typeface="Times Roman"/>
                        </a:rPr>
                        <a:t>Low AM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Poor morning activation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slow start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circadian signaling</a:t>
                      </a:r>
                    </a:p>
                  </a:txBody>
                  <a:tcPr marL="12700" marR="12700" marT="12700" marB="12700" anchor="ctr" anchorCtr="0" horzOverflow="overflow"/>
                </a:tc>
              </a:tr>
              <a:tr h="1028252">
                <a:tc>
                  <a:txBody>
                    <a:bodyPr/>
                    <a:lstStyle/>
                    <a:p>
                      <a:pPr algn="ctr" defTabSz="457200">
                        <a:defRPr sz="1800"/>
                      </a:pPr>
                      <a:r>
                        <a:rPr sz="2400">
                          <a:latin typeface="Times Roman"/>
                          <a:ea typeface="Times Roman"/>
                          <a:cs typeface="Times Roman"/>
                          <a:sym typeface="Times Roman"/>
                        </a:rPr>
                        <a:t>High PM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Poor cortisol shut-off</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Insomnia, anxiety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Stress overload</a:t>
                      </a:r>
                    </a:p>
                  </a:txBody>
                  <a:tcPr marL="12700" marR="12700" marT="12700" marB="12700" anchor="ctr" anchorCtr="0" horzOverflow="overflow"/>
                </a:tc>
              </a:tr>
              <a:tr h="1028252">
                <a:tc>
                  <a:txBody>
                    <a:bodyPr/>
                    <a:lstStyle/>
                    <a:p>
                      <a:pPr algn="ctr" defTabSz="457200">
                        <a:defRPr sz="1800"/>
                      </a:pPr>
                      <a:r>
                        <a:rPr sz="2400">
                          <a:latin typeface="Times Roman"/>
                          <a:ea typeface="Times Roman"/>
                          <a:cs typeface="Times Roman"/>
                          <a:sym typeface="Times Roman"/>
                        </a:rPr>
                        <a:t>Flattened rhythm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variability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Burnout, apathy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HPA dysregulation</a:t>
                      </a:r>
                    </a:p>
                  </a:txBody>
                  <a:tcPr marL="12700" marR="12700" marT="12700" marB="12700" anchor="ctr" anchorCtr="0" horzOverflow="overflow"/>
                </a:tc>
              </a:tr>
              <a:tr h="1028252">
                <a:tc>
                  <a:txBody>
                    <a:bodyPr/>
                    <a:lstStyle/>
                    <a:p>
                      <a:pPr algn="ctr" defTabSz="457200">
                        <a:defRPr sz="1800"/>
                      </a:pPr>
                      <a:r>
                        <a:rPr sz="2400">
                          <a:latin typeface="Times Roman"/>
                          <a:ea typeface="Times Roman"/>
                          <a:cs typeface="Times Roman"/>
                          <a:sym typeface="Times Roman"/>
                        </a:rPr>
                        <a:t>Low DHEA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anabolic reserve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motivation, poor recovery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Chronic stress adaptation</a:t>
                      </a:r>
                    </a:p>
                  </a:txBody>
                  <a:tcPr marL="12700" marR="12700" marT="12700" marB="12700" anchor="ctr" anchorCtr="0" horzOverflow="overflow"/>
                </a:tc>
              </a:tr>
            </a:tbl>
          </a:graphicData>
        </a:graphic>
      </p:graphicFrame>
      <p:sp>
        <p:nvSpPr>
          <p:cNvPr id="354" name="Functional Insight:…"/>
          <p:cNvSpPr txBox="1"/>
          <p:nvPr/>
        </p:nvSpPr>
        <p:spPr>
          <a:xfrm>
            <a:off x="2345771" y="9072256"/>
            <a:ext cx="15462346" cy="82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2400">
                <a:latin typeface="Times Roman"/>
                <a:ea typeface="Times Roman"/>
                <a:cs typeface="Times Roman"/>
                <a:sym typeface="Times Roman"/>
              </a:defRPr>
            </a:pPr>
            <a:r>
              <a:t>Functional Insight:</a:t>
            </a:r>
            <a:endParaRPr b="0"/>
          </a:p>
          <a:p>
            <a:pPr defTabSz="457200">
              <a:defRPr b="1" sz="2400">
                <a:latin typeface="Times Roman"/>
                <a:ea typeface="Times Roman"/>
                <a:cs typeface="Times Roman"/>
                <a:sym typeface="Times Roman"/>
              </a:defRPr>
            </a:pPr>
            <a:r>
              <a:rPr b="0"/>
              <a:t>Adrenal patterns often reflect </a:t>
            </a:r>
            <a:r>
              <a:t>stress perception, sleep timing, blood sugar balance, and inflammation</a:t>
            </a:r>
            <a:r>
              <a:rPr b="0"/>
              <a:t>, not adrenal disease.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5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58" name="TextBox 6"/>
          <p:cNvSpPr txBox="1"/>
          <p:nvPr/>
        </p:nvSpPr>
        <p:spPr>
          <a:xfrm>
            <a:off x="1464260" y="1004830"/>
            <a:ext cx="16812962" cy="1123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Hormonal Imbalance Evaluation</a:t>
            </a:r>
          </a:p>
        </p:txBody>
      </p:sp>
      <p:sp>
        <p:nvSpPr>
          <p:cNvPr id="35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60" name="1. Functional Foods…"/>
          <p:cNvSpPr txBox="1"/>
          <p:nvPr/>
        </p:nvSpPr>
        <p:spPr>
          <a:xfrm>
            <a:off x="7123024" y="3315373"/>
            <a:ext cx="4041952" cy="57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3200">
                <a:latin typeface="Times Roman"/>
                <a:ea typeface="Times Roman"/>
                <a:cs typeface="Times Roman"/>
                <a:sym typeface="Times Roman"/>
              </a:defRPr>
            </a:lvl1pPr>
          </a:lstStyle>
          <a:p>
            <a:pPr/>
            <a:r>
              <a:t>Thyroid Hormones</a:t>
            </a:r>
          </a:p>
        </p:txBody>
      </p:sp>
      <p:graphicFrame>
        <p:nvGraphicFramePr>
          <p:cNvPr id="361" name="Table 1"/>
          <p:cNvGraphicFramePr/>
          <p:nvPr/>
        </p:nvGraphicFramePr>
        <p:xfrm>
          <a:off x="2727128" y="3905641"/>
          <a:ext cx="12550764" cy="39486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0249"/>
                <a:gridCol w="4102535"/>
                <a:gridCol w="5905278"/>
              </a:tblGrid>
              <a:tr h="1000130">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Meaning</a:t>
                      </a:r>
                    </a:p>
                  </a:txBody>
                  <a:tcPr marL="12700" marR="12700" marT="12700" marB="12700" anchor="ctr" anchorCtr="0" horzOverflow="overflow"/>
                </a:tc>
              </a:tr>
              <a:tr h="645245">
                <a:tc>
                  <a:txBody>
                    <a:bodyPr/>
                    <a:lstStyle/>
                    <a:p>
                      <a:pPr algn="ctr" defTabSz="457200">
                        <a:defRPr sz="1800"/>
                      </a:pPr>
                      <a:r>
                        <a:rPr sz="2400">
                          <a:latin typeface="Times Roman"/>
                          <a:ea typeface="Times Roman"/>
                          <a:cs typeface="Times Roman"/>
                          <a:sym typeface="Times Roman"/>
                        </a:rPr>
                        <a:t>TSH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0.5–2.0 mIU/L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Signaling efficiency</a:t>
                      </a:r>
                    </a:p>
                  </a:txBody>
                  <a:tcPr marL="12700" marR="12700" marT="12700" marB="12700" anchor="ctr" anchorCtr="0" horzOverflow="overflow"/>
                </a:tc>
              </a:tr>
              <a:tr h="645245">
                <a:tc>
                  <a:txBody>
                    <a:bodyPr/>
                    <a:lstStyle/>
                    <a:p>
                      <a:pPr algn="ctr" defTabSz="457200">
                        <a:defRPr sz="1800"/>
                      </a:pPr>
                      <a:r>
                        <a:rPr sz="2400">
                          <a:latin typeface="Times Roman"/>
                          <a:ea typeface="Times Roman"/>
                          <a:cs typeface="Times Roman"/>
                          <a:sym typeface="Times Roman"/>
                        </a:rPr>
                        <a:t>Free T4</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Mid-range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Hormone availability</a:t>
                      </a:r>
                    </a:p>
                  </a:txBody>
                  <a:tcPr marL="12700" marR="12700" marT="12700" marB="12700" anchor="ctr" anchorCtr="0" horzOverflow="overflow"/>
                </a:tc>
              </a:tr>
              <a:tr h="645245">
                <a:tc>
                  <a:txBody>
                    <a:bodyPr/>
                    <a:lstStyle/>
                    <a:p>
                      <a:pPr algn="ctr" defTabSz="457200">
                        <a:defRPr sz="1800"/>
                      </a:pPr>
                      <a:r>
                        <a:rPr sz="2400">
                          <a:latin typeface="Times Roman"/>
                          <a:ea typeface="Times Roman"/>
                          <a:cs typeface="Times Roman"/>
                          <a:sym typeface="Times Roman"/>
                        </a:rPr>
                        <a:t>Free T3</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Upper-mid range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activity</a:t>
                      </a:r>
                    </a:p>
                  </a:txBody>
                  <a:tcPr marL="12700" marR="12700" marT="12700" marB="12700" anchor="ctr" anchorCtr="0" horzOverflow="overflow"/>
                </a:tc>
              </a:tr>
              <a:tr h="1000130">
                <a:tc>
                  <a:txBody>
                    <a:bodyPr/>
                    <a:lstStyle/>
                    <a:p>
                      <a:pPr algn="ctr" defTabSz="457200">
                        <a:defRPr sz="1800"/>
                      </a:pPr>
                      <a:r>
                        <a:rPr sz="2400">
                          <a:latin typeface="Times Roman"/>
                          <a:ea typeface="Times Roman"/>
                          <a:cs typeface="Times Roman"/>
                          <a:sym typeface="Times Roman"/>
                        </a:rPr>
                        <a:t>Reverse T3</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Low-normal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Stress/inflammation burden</a:t>
                      </a:r>
                    </a:p>
                  </a:txBody>
                  <a:tcPr marL="12700" marR="12700" marT="12700" marB="12700" anchor="ctr" anchorCtr="0" horzOverflow="overflow"/>
                </a:tc>
              </a:tr>
            </a:tbl>
          </a:graphicData>
        </a:graphic>
      </p:graphicFrame>
      <p:sp>
        <p:nvSpPr>
          <p:cNvPr id="362" name="Patterns to Recognize…"/>
          <p:cNvSpPr txBox="1"/>
          <p:nvPr/>
        </p:nvSpPr>
        <p:spPr>
          <a:xfrm>
            <a:off x="3067913" y="7936129"/>
            <a:ext cx="12152174" cy="20516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Patterns to Recognize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Normal TSH + low FT3 → poor conversion (stress, low calories,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Elevated rT3 → metabolic “braking” response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Symptoms often precede abnormal conventional labs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Freeform 2"/>
          <p:cNvSpPr/>
          <p:nvPr/>
        </p:nvSpPr>
        <p:spPr>
          <a:xfrm rot="10800000">
            <a:off x="-147843" y="-465684"/>
            <a:ext cx="18288006" cy="10287005"/>
          </a:xfrm>
          <a:prstGeom prst="rect">
            <a:avLst/>
          </a:prstGeom>
          <a:blipFill>
            <a:blip r:embed="rId2"/>
            <a:stretch>
              <a:fillRect/>
            </a:stretch>
          </a:blipFill>
          <a:ln w="12700">
            <a:miter lim="400000"/>
          </a:ln>
        </p:spPr>
        <p:txBody>
          <a:bodyPr lIns="45718" tIns="45718" rIns="45718" bIns="45718"/>
          <a:lstStyle/>
          <a:p>
            <a:pPr/>
          </a:p>
        </p:txBody>
      </p:sp>
      <p:sp>
        <p:nvSpPr>
          <p:cNvPr id="36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66" name="TextBox 6"/>
          <p:cNvSpPr txBox="1"/>
          <p:nvPr/>
        </p:nvSpPr>
        <p:spPr>
          <a:xfrm>
            <a:off x="1464260" y="1004830"/>
            <a:ext cx="16812962" cy="1123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Hormonal Imbalance Evaluation</a:t>
            </a:r>
          </a:p>
        </p:txBody>
      </p:sp>
      <p:sp>
        <p:nvSpPr>
          <p:cNvPr id="36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68" name="1. Functional Foods…"/>
          <p:cNvSpPr txBox="1"/>
          <p:nvPr/>
        </p:nvSpPr>
        <p:spPr>
          <a:xfrm>
            <a:off x="7123024" y="3315373"/>
            <a:ext cx="4041952" cy="57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3200">
                <a:latin typeface="Times Roman"/>
                <a:ea typeface="Times Roman"/>
                <a:cs typeface="Times Roman"/>
                <a:sym typeface="Times Roman"/>
              </a:defRPr>
            </a:lvl1pPr>
          </a:lstStyle>
          <a:p>
            <a:pPr/>
            <a:r>
              <a:t>Sex Hormones</a:t>
            </a:r>
          </a:p>
        </p:txBody>
      </p:sp>
      <p:sp>
        <p:nvSpPr>
          <p:cNvPr id="369" name="Key CNS Note:…"/>
          <p:cNvSpPr txBox="1"/>
          <p:nvPr/>
        </p:nvSpPr>
        <p:spPr>
          <a:xfrm>
            <a:off x="2713213" y="8678917"/>
            <a:ext cx="12152174" cy="82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2400">
                <a:latin typeface="Times Roman"/>
                <a:ea typeface="Times Roman"/>
                <a:cs typeface="Times Roman"/>
                <a:sym typeface="Times Roman"/>
              </a:defRPr>
            </a:pPr>
            <a:r>
              <a:t>Key CNS Note:</a:t>
            </a:r>
            <a:endParaRPr b="0"/>
          </a:p>
          <a:p>
            <a:pPr defTabSz="457200">
              <a:defRPr sz="2400">
                <a:latin typeface="Times Roman"/>
                <a:ea typeface="Times Roman"/>
                <a:cs typeface="Times Roman"/>
                <a:sym typeface="Times Roman"/>
              </a:defRPr>
            </a:pPr>
            <a:r>
              <a:t>Balance matters more than absolute values.</a:t>
            </a:r>
          </a:p>
        </p:txBody>
      </p:sp>
      <p:graphicFrame>
        <p:nvGraphicFramePr>
          <p:cNvPr id="370" name="Table 1"/>
          <p:cNvGraphicFramePr/>
          <p:nvPr/>
        </p:nvGraphicFramePr>
        <p:xfrm>
          <a:off x="2575425" y="4284287"/>
          <a:ext cx="12440450" cy="401245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702795"/>
                <a:gridCol w="6724953"/>
              </a:tblGrid>
              <a:tr h="655697">
                <a:tc>
                  <a:txBody>
                    <a:bodyPr/>
                    <a:lstStyle/>
                    <a:p>
                      <a:pPr algn="ctr" defTabSz="457200">
                        <a:defRPr sz="1800"/>
                      </a:pPr>
                      <a:r>
                        <a:rPr b="1" sz="2400">
                          <a:latin typeface="Times Roman"/>
                          <a:ea typeface="Times Roman"/>
                          <a:cs typeface="Times Roman"/>
                          <a:sym typeface="Times Roman"/>
                        </a:rPr>
                        <a:t>Hormone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Interpretation</a:t>
                      </a:r>
                    </a:p>
                  </a:txBody>
                  <a:tcPr marL="12700" marR="12700" marT="12700" marB="12700" anchor="ctr" anchorCtr="0" horzOverflow="overflow"/>
                </a:tc>
              </a:tr>
              <a:tr h="1016330">
                <a:tc>
                  <a:txBody>
                    <a:bodyPr/>
                    <a:lstStyle/>
                    <a:p>
                      <a:pPr algn="ctr" defTabSz="457200">
                        <a:defRPr sz="1800"/>
                      </a:pPr>
                      <a:r>
                        <a:rPr sz="2400">
                          <a:latin typeface="Times Roman"/>
                          <a:ea typeface="Times Roman"/>
                          <a:cs typeface="Times Roman"/>
                          <a:sym typeface="Times Roman"/>
                        </a:rPr>
                        <a:t>Estrogen dominance (relative)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Impaired detoxification, stress, low progesterone</a:t>
                      </a:r>
                    </a:p>
                  </a:txBody>
                  <a:tcPr marL="12700" marR="12700" marT="12700" marB="12700" anchor="ctr" anchorCtr="0" horzOverflow="overflow"/>
                </a:tc>
              </a:tr>
              <a:tr h="655697">
                <a:tc>
                  <a:txBody>
                    <a:bodyPr/>
                    <a:lstStyle/>
                    <a:p>
                      <a:pPr algn="ctr" defTabSz="457200">
                        <a:defRPr sz="1800"/>
                      </a:pPr>
                      <a:r>
                        <a:rPr sz="2400">
                          <a:latin typeface="Times Roman"/>
                          <a:ea typeface="Times Roman"/>
                          <a:cs typeface="Times Roman"/>
                          <a:sym typeface="Times Roman"/>
                        </a:rPr>
                        <a:t>Low progesterone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Sleep issues, anxiety, PMS</a:t>
                      </a:r>
                    </a:p>
                  </a:txBody>
                  <a:tcPr marL="12700" marR="12700" marT="12700" marB="12700" anchor="ctr" anchorCtr="0" horzOverflow="overflow"/>
                </a:tc>
              </a:tr>
              <a:tr h="655697">
                <a:tc>
                  <a:txBody>
                    <a:bodyPr/>
                    <a:lstStyle/>
                    <a:p>
                      <a:pPr algn="ctr" defTabSz="457200">
                        <a:defRPr sz="1800"/>
                      </a:pPr>
                      <a:r>
                        <a:rPr sz="2400">
                          <a:latin typeface="Times Roman"/>
                          <a:ea typeface="Times Roman"/>
                          <a:cs typeface="Times Roman"/>
                          <a:sym typeface="Times Roman"/>
                        </a:rPr>
                        <a:t>Low testosterone (all genders)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muscle mass, fatigue, insulin resistance</a:t>
                      </a:r>
                    </a:p>
                  </a:txBody>
                  <a:tcPr marL="12700" marR="12700" marT="12700" marB="12700" anchor="ctr" anchorCtr="0" horzOverflow="overflow"/>
                </a:tc>
              </a:tr>
              <a:tr h="1016330">
                <a:tc>
                  <a:txBody>
                    <a:bodyPr/>
                    <a:lstStyle/>
                    <a:p>
                      <a:pPr algn="ctr" defTabSz="457200">
                        <a:defRPr sz="1800"/>
                      </a:pPr>
                      <a:r>
                        <a:rPr sz="2400">
                          <a:latin typeface="Times Roman"/>
                          <a:ea typeface="Times Roman"/>
                          <a:cs typeface="Times Roman"/>
                          <a:sym typeface="Times Roman"/>
                        </a:rPr>
                        <a:t>Altered estrogen metabolites (urine tests)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Detox pathway imbalance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Freeform 2"/>
          <p:cNvSpPr/>
          <p:nvPr/>
        </p:nvSpPr>
        <p:spPr>
          <a:xfrm rot="10800000">
            <a:off x="-147843" y="-465684"/>
            <a:ext cx="18288006" cy="10287005"/>
          </a:xfrm>
          <a:prstGeom prst="rect">
            <a:avLst/>
          </a:prstGeom>
          <a:blipFill>
            <a:blip r:embed="rId2"/>
            <a:stretch>
              <a:fillRect/>
            </a:stretch>
          </a:blipFill>
          <a:ln w="12700">
            <a:miter lim="400000"/>
          </a:ln>
        </p:spPr>
        <p:txBody>
          <a:bodyPr lIns="45718" tIns="45718" rIns="45718" bIns="45718"/>
          <a:lstStyle/>
          <a:p>
            <a:pPr/>
          </a:p>
        </p:txBody>
      </p:sp>
      <p:sp>
        <p:nvSpPr>
          <p:cNvPr id="37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74" name="TextBox 6"/>
          <p:cNvSpPr txBox="1"/>
          <p:nvPr/>
        </p:nvSpPr>
        <p:spPr>
          <a:xfrm>
            <a:off x="1610521" y="403614"/>
            <a:ext cx="16812962" cy="22788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Neurotransmitter Imbalance Evaluation</a:t>
            </a:r>
          </a:p>
        </p:txBody>
      </p:sp>
      <p:sp>
        <p:nvSpPr>
          <p:cNvPr id="3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76" name="1. Functional Foods…"/>
          <p:cNvSpPr txBox="1"/>
          <p:nvPr/>
        </p:nvSpPr>
        <p:spPr>
          <a:xfrm>
            <a:off x="1687002" y="3851662"/>
            <a:ext cx="11602753" cy="5273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Commonly Assessed (Urine / OAT / Functional Panels)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Dopamine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Norepinephrine / Epinephrine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Serotonin (indirect metabolites)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GABA (context-dependent)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Glutamate (excitatory tone)</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Neurotransmitter labs reflect </a:t>
            </a:r>
            <a:r>
              <a:rPr b="1"/>
              <a:t>metabolic trends</a:t>
            </a:r>
            <a:r>
              <a:t>, not brain concentrations.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Freeform 2"/>
          <p:cNvSpPr/>
          <p:nvPr/>
        </p:nvSpPr>
        <p:spPr>
          <a:xfrm rot="10800000">
            <a:off x="-147843" y="-465684"/>
            <a:ext cx="18288006" cy="10287005"/>
          </a:xfrm>
          <a:prstGeom prst="rect">
            <a:avLst/>
          </a:prstGeom>
          <a:blipFill>
            <a:blip r:embed="rId2"/>
            <a:stretch>
              <a:fillRect/>
            </a:stretch>
          </a:blipFill>
          <a:ln w="12700">
            <a:miter lim="400000"/>
          </a:ln>
        </p:spPr>
        <p:txBody>
          <a:bodyPr lIns="45718" tIns="45718" rIns="45718" bIns="45718"/>
          <a:lstStyle/>
          <a:p>
            <a:pPr/>
          </a:p>
        </p:txBody>
      </p:sp>
      <p:sp>
        <p:nvSpPr>
          <p:cNvPr id="37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80" name="TextBox 6"/>
          <p:cNvSpPr txBox="1"/>
          <p:nvPr/>
        </p:nvSpPr>
        <p:spPr>
          <a:xfrm>
            <a:off x="1610521" y="403614"/>
            <a:ext cx="16812962" cy="36123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73" sz="6800">
                <a:solidFill>
                  <a:srgbClr val="FFFFFF"/>
                </a:solidFill>
                <a:latin typeface="Poppins"/>
                <a:ea typeface="Poppins"/>
                <a:cs typeface="Poppins"/>
                <a:sym typeface="Poppins"/>
              </a:defRPr>
            </a:pPr>
            <a:r>
              <a:t>Neurotransmitter Patterns &amp; Symptoms</a:t>
            </a:r>
          </a:p>
          <a:p>
            <a:pPr defTabSz="457200">
              <a:defRPr sz="1200">
                <a:latin typeface="Times Roman"/>
                <a:ea typeface="Times Roman"/>
                <a:cs typeface="Times Roman"/>
                <a:sym typeface="Times Roman"/>
              </a:defRPr>
            </a:pPr>
          </a:p>
        </p:txBody>
      </p:sp>
      <p:sp>
        <p:nvSpPr>
          <p:cNvPr id="3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382" name="Table 1"/>
          <p:cNvGraphicFramePr/>
          <p:nvPr/>
        </p:nvGraphicFramePr>
        <p:xfrm>
          <a:off x="2005069" y="3756857"/>
          <a:ext cx="14290562" cy="568349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335435"/>
                <a:gridCol w="4396646"/>
                <a:gridCol w="5545780"/>
              </a:tblGrid>
              <a:tr h="929638">
                <a:tc>
                  <a:txBody>
                    <a:bodyPr/>
                    <a:lstStyle/>
                    <a:p>
                      <a:pPr algn="ctr" defTabSz="457200">
                        <a:defRPr sz="1800"/>
                      </a:pPr>
                      <a:r>
                        <a:rPr b="1" sz="2400">
                          <a:latin typeface="Times Roman"/>
                          <a:ea typeface="Times Roman"/>
                          <a:cs typeface="Times Roman"/>
                          <a:sym typeface="Times Roman"/>
                        </a:rPr>
                        <a:t>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Symptoms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Drivers</a:t>
                      </a:r>
                    </a:p>
                  </a:txBody>
                  <a:tcPr marL="12700" marR="12700" marT="12700" marB="12700" anchor="ctr" anchorCtr="0" horzOverflow="overflow"/>
                </a:tc>
              </a:tr>
              <a:tr h="1440939">
                <a:tc>
                  <a:txBody>
                    <a:bodyPr/>
                    <a:lstStyle/>
                    <a:p>
                      <a:pPr algn="ctr" defTabSz="457200">
                        <a:defRPr sz="1800"/>
                      </a:pPr>
                      <a:r>
                        <a:rPr sz="2400">
                          <a:latin typeface="Times Roman"/>
                          <a:ea typeface="Times Roman"/>
                          <a:cs typeface="Times Roman"/>
                          <a:sym typeface="Times Roman"/>
                        </a:rPr>
                        <a:t>Low dopamine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motivation, focus issues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protein, iron, B6</a:t>
                      </a:r>
                    </a:p>
                  </a:txBody>
                  <a:tcPr marL="12700" marR="12700" marT="12700" marB="12700" anchor="ctr" anchorCtr="0" horzOverflow="overflow"/>
                </a:tc>
              </a:tr>
              <a:tr h="929638">
                <a:tc>
                  <a:txBody>
                    <a:bodyPr/>
                    <a:lstStyle/>
                    <a:p>
                      <a:pPr algn="ctr" defTabSz="457200">
                        <a:defRPr sz="1800"/>
                      </a:pPr>
                      <a:r>
                        <a:rPr sz="2400">
                          <a:latin typeface="Times Roman"/>
                          <a:ea typeface="Times Roman"/>
                          <a:cs typeface="Times Roman"/>
                          <a:sym typeface="Times Roman"/>
                        </a:rPr>
                        <a:t>High dopamine turnover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Anxiety, restlessness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Chronic stress</a:t>
                      </a:r>
                    </a:p>
                  </a:txBody>
                  <a:tcPr marL="12700" marR="12700" marT="12700" marB="12700" anchor="ctr" anchorCtr="0" horzOverflow="overflow"/>
                </a:tc>
              </a:tr>
              <a:tr h="929638">
                <a:tc>
                  <a:txBody>
                    <a:bodyPr/>
                    <a:lstStyle/>
                    <a:p>
                      <a:pPr algn="ctr" defTabSz="457200">
                        <a:defRPr sz="1800"/>
                      </a:pPr>
                      <a:r>
                        <a:rPr sz="2400">
                          <a:latin typeface="Times Roman"/>
                          <a:ea typeface="Times Roman"/>
                          <a:cs typeface="Times Roman"/>
                          <a:sym typeface="Times Roman"/>
                        </a:rPr>
                        <a:t>Low serotonin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Mood instability, cravings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Poor gut health, low tryptophan</a:t>
                      </a:r>
                    </a:p>
                  </a:txBody>
                  <a:tcPr marL="12700" marR="12700" marT="12700" marB="12700" anchor="ctr" anchorCtr="0" horzOverflow="overflow"/>
                </a:tc>
              </a:tr>
              <a:tr h="1440939">
                <a:tc>
                  <a:txBody>
                    <a:bodyPr/>
                    <a:lstStyle/>
                    <a:p>
                      <a:pPr algn="ctr" defTabSz="457200">
                        <a:defRPr sz="1800"/>
                      </a:pPr>
                      <a:r>
                        <a:rPr sz="2400">
                          <a:latin typeface="Times Roman"/>
                          <a:ea typeface="Times Roman"/>
                          <a:cs typeface="Times Roman"/>
                          <a:sym typeface="Times Roman"/>
                        </a:rPr>
                        <a:t>High glutamate / low GABA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Anxiety, insomnia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 deficiency, inflammation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Freeform 2"/>
          <p:cNvSpPr/>
          <p:nvPr/>
        </p:nvSpPr>
        <p:spPr>
          <a:xfrm rot="10800000">
            <a:off x="-147843" y="-465684"/>
            <a:ext cx="18288006" cy="10287005"/>
          </a:xfrm>
          <a:prstGeom prst="rect">
            <a:avLst/>
          </a:prstGeom>
          <a:blipFill>
            <a:blip r:embed="rId2"/>
            <a:stretch>
              <a:fillRect/>
            </a:stretch>
          </a:blipFill>
          <a:ln w="12700">
            <a:miter lim="400000"/>
          </a:ln>
        </p:spPr>
        <p:txBody>
          <a:bodyPr lIns="45718" tIns="45718" rIns="45718" bIns="45718"/>
          <a:lstStyle/>
          <a:p>
            <a:pPr/>
          </a:p>
        </p:txBody>
      </p:sp>
      <p:sp>
        <p:nvSpPr>
          <p:cNvPr id="38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86" name="TextBox 6"/>
          <p:cNvSpPr txBox="1"/>
          <p:nvPr/>
        </p:nvSpPr>
        <p:spPr>
          <a:xfrm>
            <a:off x="1683651" y="1013033"/>
            <a:ext cx="16812962" cy="24566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73" sz="6800">
                <a:solidFill>
                  <a:srgbClr val="FFFFFF"/>
                </a:solidFill>
                <a:latin typeface="Poppins"/>
                <a:ea typeface="Poppins"/>
                <a:cs typeface="Poppins"/>
                <a:sym typeface="Poppins"/>
              </a:defRPr>
            </a:pPr>
            <a:r>
              <a:t>Gut-Brain Connection</a:t>
            </a:r>
          </a:p>
          <a:p>
            <a:pPr defTabSz="457200">
              <a:defRPr sz="1200">
                <a:latin typeface="Times Roman"/>
                <a:ea typeface="Times Roman"/>
                <a:cs typeface="Times Roman"/>
                <a:sym typeface="Times Roman"/>
              </a:defRPr>
            </a:pPr>
          </a:p>
        </p:txBody>
      </p:sp>
      <p:sp>
        <p:nvSpPr>
          <p:cNvPr id="3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88" name="~90% of serotonin is produced in the gut…"/>
          <p:cNvSpPr txBox="1"/>
          <p:nvPr/>
        </p:nvSpPr>
        <p:spPr>
          <a:xfrm>
            <a:off x="2028873" y="4414661"/>
            <a:ext cx="11980182" cy="29814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t>~90% of serotonin is produced in the </a:t>
            </a:r>
            <a:r>
              <a:rPr b="1"/>
              <a:t>gut</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Dysbiosis → altered neurotransmitter metabolism</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Inflammation shifts tryptophan away from serotonin toward the kynurenine pathway</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Cortisol directly alters neurotransmitter synthesis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23" name="TextBox 6"/>
          <p:cNvSpPr txBox="1"/>
          <p:nvPr/>
        </p:nvSpPr>
        <p:spPr>
          <a:xfrm>
            <a:off x="1024717" y="1067916"/>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Conventional vs Functional Ranges</a:t>
            </a:r>
          </a:p>
        </p:txBody>
      </p:sp>
      <p:sp>
        <p:nvSpPr>
          <p:cNvPr id="1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25" name="Table 1"/>
          <p:cNvGraphicFramePr/>
          <p:nvPr/>
        </p:nvGraphicFramePr>
        <p:xfrm>
          <a:off x="2766615" y="3706268"/>
          <a:ext cx="13341866" cy="576172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70565"/>
                <a:gridCol w="5281570"/>
                <a:gridCol w="4777029"/>
              </a:tblGrid>
              <a:tr h="1180258">
                <a:tc>
                  <a:txBody>
                    <a:bodyPr/>
                    <a:lstStyle/>
                    <a:p>
                      <a:pPr algn="ctr" defTabSz="457200">
                        <a:defRPr sz="1800"/>
                      </a:pPr>
                      <a:r>
                        <a:rPr b="1" sz="2400">
                          <a:latin typeface="Times Roman"/>
                          <a:ea typeface="Times Roman"/>
                          <a:cs typeface="Times Roman"/>
                          <a:sym typeface="Times Roman"/>
                        </a:rPr>
                        <a:t>Aspect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Conventional Reference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 Optimal Range</a:t>
                      </a:r>
                    </a:p>
                  </a:txBody>
                  <a:tcPr marL="12700" marR="12700" marT="12700" marB="12700" anchor="ctr" anchorCtr="0" horzOverflow="overflow"/>
                </a:tc>
              </a:tr>
              <a:tr h="761457">
                <a:tc>
                  <a:txBody>
                    <a:bodyPr/>
                    <a:lstStyle/>
                    <a:p>
                      <a:pPr algn="ctr" defTabSz="457200">
                        <a:defRPr sz="1800"/>
                      </a:pPr>
                      <a:r>
                        <a:rPr sz="2400">
                          <a:latin typeface="Times Roman"/>
                          <a:ea typeface="Times Roman"/>
                          <a:cs typeface="Times Roman"/>
                          <a:sym typeface="Times Roman"/>
                        </a:rPr>
                        <a:t>Purpose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Identify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Optimize physiology</a:t>
                      </a:r>
                    </a:p>
                  </a:txBody>
                  <a:tcPr marL="12700" marR="12700" marT="12700" marB="12700" anchor="ctr" anchorCtr="0" horzOverflow="overflow"/>
                </a:tc>
              </a:tr>
              <a:tr h="761457">
                <a:tc>
                  <a:txBody>
                    <a:bodyPr/>
                    <a:lstStyle/>
                    <a:p>
                      <a:pPr algn="ctr" defTabSz="457200">
                        <a:defRPr sz="1800"/>
                      </a:pPr>
                      <a:r>
                        <a:rPr sz="2400">
                          <a:latin typeface="Times Roman"/>
                          <a:ea typeface="Times Roman"/>
                          <a:cs typeface="Times Roman"/>
                          <a:sym typeface="Times Roman"/>
                        </a:rPr>
                        <a:t>Range Width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Broad (population-based)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Narrow (physiology-based)</a:t>
                      </a:r>
                    </a:p>
                  </a:txBody>
                  <a:tcPr marL="12700" marR="12700" marT="12700" marB="12700" anchor="ctr" anchorCtr="0" horzOverflow="overflow"/>
                </a:tc>
              </a:tr>
              <a:tr h="761457">
                <a:tc>
                  <a:txBody>
                    <a:bodyPr/>
                    <a:lstStyle/>
                    <a:p>
                      <a:pPr algn="ctr" defTabSz="457200">
                        <a:defRPr sz="1800"/>
                      </a:pPr>
                      <a:r>
                        <a:rPr sz="2400">
                          <a:latin typeface="Times Roman"/>
                          <a:ea typeface="Times Roman"/>
                          <a:cs typeface="Times Roman"/>
                          <a:sym typeface="Times Roman"/>
                        </a:rPr>
                        <a:t>Sensitivity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for early dysfunction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 for early imbalance</a:t>
                      </a:r>
                    </a:p>
                  </a:txBody>
                  <a:tcPr marL="12700" marR="12700" marT="12700" marB="12700" anchor="ctr" anchorCtr="0" horzOverflow="overflow"/>
                </a:tc>
              </a:tr>
              <a:tr h="1180258">
                <a:tc>
                  <a:txBody>
                    <a:bodyPr/>
                    <a:lstStyle/>
                    <a:p>
                      <a:pPr algn="ctr" defTabSz="457200">
                        <a:defRPr sz="1800"/>
                      </a:pPr>
                      <a:r>
                        <a:rPr sz="2400">
                          <a:latin typeface="Times Roman"/>
                          <a:ea typeface="Times Roman"/>
                          <a:cs typeface="Times Roman"/>
                          <a:sym typeface="Times Roman"/>
                        </a:rPr>
                        <a:t>Nutrition Relevance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Limited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a:t>
                      </a:r>
                    </a:p>
                  </a:txBody>
                  <a:tcPr marL="12700" marR="12700" marT="12700" marB="12700" anchor="ctr" anchorCtr="0" horzOverflow="overflow"/>
                </a:tc>
              </a:tr>
              <a:tr h="1180258">
                <a:tc>
                  <a:txBody>
                    <a:bodyPr/>
                    <a:lstStyle/>
                    <a:p>
                      <a:pPr algn="ctr" defTabSz="457200">
                        <a:defRPr sz="1800"/>
                      </a:pPr>
                      <a:r>
                        <a:rPr sz="2400">
                          <a:latin typeface="Times Roman"/>
                          <a:ea typeface="Times Roman"/>
                          <a:cs typeface="Times Roman"/>
                          <a:sym typeface="Times Roman"/>
                        </a:rPr>
                        <a:t>Intervention Timing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Late-stage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Preventive &amp; therapeutic</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Freeform 2"/>
          <p:cNvSpPr/>
          <p:nvPr/>
        </p:nvSpPr>
        <p:spPr>
          <a:xfrm rot="10800000">
            <a:off x="-147843" y="-465684"/>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39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92" name="TextBox 6"/>
          <p:cNvSpPr txBox="1"/>
          <p:nvPr/>
        </p:nvSpPr>
        <p:spPr>
          <a:xfrm>
            <a:off x="1610521" y="403614"/>
            <a:ext cx="16812962" cy="47553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73" sz="6800">
                <a:solidFill>
                  <a:srgbClr val="FFFFFF"/>
                </a:solidFill>
                <a:latin typeface="Poppins"/>
                <a:ea typeface="Poppins"/>
                <a:cs typeface="Poppins"/>
                <a:sym typeface="Poppins"/>
              </a:defRPr>
            </a:pPr>
            <a:r>
              <a:t>Integrated Hormone–Neurotransmitter Patterns</a:t>
            </a:r>
          </a:p>
          <a:p>
            <a:pPr algn="ctr" defTabSz="457200">
              <a:defRPr sz="1100">
                <a:solidFill>
                  <a:srgbClr val="000000">
                    <a:alpha val="84705"/>
                  </a:srgbClr>
                </a:solidFill>
                <a:latin typeface="+mn-lt"/>
                <a:ea typeface="+mn-ea"/>
                <a:cs typeface="+mn-cs"/>
                <a:sym typeface="Helvetica"/>
              </a:defRPr>
            </a:pPr>
          </a:p>
          <a:p>
            <a:pPr>
              <a:lnSpc>
                <a:spcPts val="9100"/>
              </a:lnSpc>
              <a:defRPr spc="673" sz="6800">
                <a:solidFill>
                  <a:srgbClr val="FFFFFF"/>
                </a:solidFill>
                <a:latin typeface="Poppins"/>
                <a:ea typeface="Poppins"/>
                <a:cs typeface="Poppins"/>
                <a:sym typeface="Poppins"/>
              </a:defRPr>
            </a:pPr>
          </a:p>
        </p:txBody>
      </p:sp>
      <p:sp>
        <p:nvSpPr>
          <p:cNvPr id="39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graphicFrame>
        <p:nvGraphicFramePr>
          <p:cNvPr id="394" name="Table 1"/>
          <p:cNvGraphicFramePr/>
          <p:nvPr/>
        </p:nvGraphicFramePr>
        <p:xfrm>
          <a:off x="3740857" y="3805611"/>
          <a:ext cx="11903767" cy="566826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39326"/>
                <a:gridCol w="6751740"/>
              </a:tblGrid>
              <a:tr h="938360">
                <a:tc>
                  <a:txBody>
                    <a:bodyPr/>
                    <a:lstStyle/>
                    <a:p>
                      <a:pPr algn="ctr" defTabSz="457200">
                        <a:defRPr sz="1800"/>
                      </a:pPr>
                      <a:r>
                        <a:rPr b="1" sz="2400">
                          <a:latin typeface="Times Roman"/>
                          <a:ea typeface="Times Roman"/>
                          <a:cs typeface="Times Roman"/>
                          <a:sym typeface="Times Roman"/>
                        </a:rPr>
                        <a:t>Combined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Interpretation</a:t>
                      </a:r>
                    </a:p>
                  </a:txBody>
                  <a:tcPr marL="12700" marR="12700" marT="12700" marB="12700" anchor="ctr" anchorCtr="0" horzOverflow="overflow"/>
                </a:tc>
              </a:tr>
              <a:tr h="938360">
                <a:tc>
                  <a:txBody>
                    <a:bodyPr/>
                    <a:lstStyle/>
                    <a:p>
                      <a:pPr algn="ctr" defTabSz="457200">
                        <a:defRPr sz="1800"/>
                      </a:pPr>
                      <a:r>
                        <a:rPr sz="2400">
                          <a:latin typeface="Times Roman"/>
                          <a:ea typeface="Times Roman"/>
                          <a:cs typeface="Times Roman"/>
                          <a:sym typeface="Times Roman"/>
                        </a:rPr>
                        <a:t>High cortisol + low serotonin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Stress-driven mood symptoms</a:t>
                      </a:r>
                    </a:p>
                  </a:txBody>
                  <a:tcPr marL="12700" marR="12700" marT="12700" marB="12700" anchor="ctr" anchorCtr="0" horzOverflow="overflow"/>
                </a:tc>
              </a:tr>
              <a:tr h="938360">
                <a:tc>
                  <a:txBody>
                    <a:bodyPr/>
                    <a:lstStyle/>
                    <a:p>
                      <a:pPr algn="ctr" defTabSz="457200">
                        <a:defRPr sz="1800"/>
                      </a:pPr>
                      <a:r>
                        <a:rPr sz="2400">
                          <a:latin typeface="Times Roman"/>
                          <a:ea typeface="Times Roman"/>
                          <a:cs typeface="Times Roman"/>
                          <a:sym typeface="Times Roman"/>
                        </a:rPr>
                        <a:t>Low cortisol + low dopamine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Burnout, low drive</a:t>
                      </a:r>
                    </a:p>
                  </a:txBody>
                  <a:tcPr marL="12700" marR="12700" marT="12700" marB="12700" anchor="ctr" anchorCtr="0" horzOverflow="overflow"/>
                </a:tc>
              </a:tr>
              <a:tr h="1454458">
                <a:tc>
                  <a:txBody>
                    <a:bodyPr/>
                    <a:lstStyle/>
                    <a:p>
                      <a:pPr algn="ctr" defTabSz="457200">
                        <a:defRPr sz="1800"/>
                      </a:pPr>
                      <a:r>
                        <a:rPr sz="2400">
                          <a:latin typeface="Times Roman"/>
                          <a:ea typeface="Times Roman"/>
                          <a:cs typeface="Times Roman"/>
                          <a:sym typeface="Times Roman"/>
                        </a:rPr>
                        <a:t>Estrogen dominance + anxiety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Impaired detox + neurotransmitter imbalance</a:t>
                      </a:r>
                    </a:p>
                  </a:txBody>
                  <a:tcPr marL="12700" marR="12700" marT="12700" marB="12700" anchor="ctr" anchorCtr="0" horzOverflow="overflow"/>
                </a:tc>
              </a:tr>
              <a:tr h="1454458">
                <a:tc>
                  <a:txBody>
                    <a:bodyPr/>
                    <a:lstStyle/>
                    <a:p>
                      <a:pPr algn="ctr" defTabSz="457200">
                        <a:defRPr sz="1800"/>
                      </a:pPr>
                      <a:r>
                        <a:rPr sz="2400">
                          <a:latin typeface="Times Roman"/>
                          <a:ea typeface="Times Roman"/>
                          <a:cs typeface="Times Roman"/>
                          <a:sym typeface="Times Roman"/>
                        </a:rPr>
                        <a:t>Insulin resistance + low dopamine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Reward signaling disruption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Freeform 2"/>
          <p:cNvSpPr/>
          <p:nvPr/>
        </p:nvSpPr>
        <p:spPr>
          <a:xfrm rot="10800000">
            <a:off x="-147843" y="-465684"/>
            <a:ext cx="18288006" cy="10287005"/>
          </a:xfrm>
          <a:prstGeom prst="rect">
            <a:avLst/>
          </a:prstGeom>
          <a:blipFill>
            <a:blip r:embed="rId2"/>
            <a:stretch>
              <a:fillRect/>
            </a:stretch>
          </a:blipFill>
          <a:ln w="12700">
            <a:miter lim="400000"/>
          </a:ln>
        </p:spPr>
        <p:txBody>
          <a:bodyPr lIns="45718" tIns="45718" rIns="45718" bIns="45718"/>
          <a:lstStyle/>
          <a:p>
            <a:pPr/>
          </a:p>
        </p:txBody>
      </p:sp>
      <p:sp>
        <p:nvSpPr>
          <p:cNvPr id="39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00" name="TextBox 6"/>
          <p:cNvSpPr txBox="1"/>
          <p:nvPr/>
        </p:nvSpPr>
        <p:spPr>
          <a:xfrm>
            <a:off x="1025478" y="1066457"/>
            <a:ext cx="16812962" cy="11231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Functional Interpretation Framework</a:t>
            </a:r>
          </a:p>
        </p:txBody>
      </p:sp>
      <p:sp>
        <p:nvSpPr>
          <p:cNvPr id="4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02" name="Step 1: Identify symptom clusters Step 2: Evaluate hormone rhythms (not single values) Step 3: Assess neurotransmitter trends Step 4: Identify upstream drivers…"/>
          <p:cNvSpPr txBox="1"/>
          <p:nvPr/>
        </p:nvSpPr>
        <p:spPr>
          <a:xfrm>
            <a:off x="1448833" y="4085272"/>
            <a:ext cx="8502700" cy="575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rPr b="1"/>
              <a:t>Step 1:</a:t>
            </a:r>
            <a:r>
              <a:t> Identify symptom clusters</a:t>
            </a:r>
            <a:br/>
            <a:r>
              <a:rPr b="1"/>
              <a:t>Step 2:</a:t>
            </a:r>
            <a:r>
              <a:t> Evaluate hormone rhythms (not single values)</a:t>
            </a:r>
            <a:br/>
            <a:r>
              <a:rPr b="1"/>
              <a:t>Step 3:</a:t>
            </a:r>
            <a:r>
              <a:t> Assess neurotransmitter trends</a:t>
            </a:r>
            <a:br/>
            <a:r>
              <a:rPr b="1"/>
              <a:t>Step 4:</a:t>
            </a:r>
            <a:r>
              <a:t> Identify upstream drivers</a:t>
            </a:r>
          </a:p>
          <a:p>
            <a:pPr lvl="2" marL="736600" indent="-317500" defTabSz="457200">
              <a:spcBef>
                <a:spcPts val="1200"/>
              </a:spcBef>
              <a:buSzPct val="100000"/>
              <a:buFont typeface="Times Roman"/>
              <a:buChar char="•"/>
              <a:defRPr sz="2800">
                <a:latin typeface="Times Roman"/>
                <a:ea typeface="Times Roman"/>
                <a:cs typeface="Times Roman"/>
                <a:sym typeface="Times Roman"/>
              </a:defRPr>
            </a:pPr>
            <a:r>
              <a:t>Diet quality &amp; timing</a:t>
            </a:r>
          </a:p>
          <a:p>
            <a:pPr lvl="2" marL="736600" indent="-317500" defTabSz="457200">
              <a:spcBef>
                <a:spcPts val="1200"/>
              </a:spcBef>
              <a:buSzPct val="100000"/>
              <a:buFont typeface="Times Roman"/>
              <a:buChar char="•"/>
              <a:defRPr sz="2800">
                <a:latin typeface="Times Roman"/>
                <a:ea typeface="Times Roman"/>
                <a:cs typeface="Times Roman"/>
                <a:sym typeface="Times Roman"/>
              </a:defRPr>
            </a:pPr>
            <a:r>
              <a:t>Protein &amp; micronutrient sufficiency</a:t>
            </a:r>
          </a:p>
          <a:p>
            <a:pPr lvl="2" marL="736600" indent="-317500" defTabSz="457200">
              <a:spcBef>
                <a:spcPts val="1200"/>
              </a:spcBef>
              <a:buSzPct val="100000"/>
              <a:buFont typeface="Times Roman"/>
              <a:buChar char="•"/>
              <a:defRPr sz="2800">
                <a:latin typeface="Times Roman"/>
                <a:ea typeface="Times Roman"/>
                <a:cs typeface="Times Roman"/>
                <a:sym typeface="Times Roman"/>
              </a:defRPr>
            </a:pPr>
            <a:r>
              <a:t>Gut integrity</a:t>
            </a:r>
          </a:p>
          <a:p>
            <a:pPr lvl="2" marL="736600" indent="-317500" defTabSz="457200">
              <a:spcBef>
                <a:spcPts val="1200"/>
              </a:spcBef>
              <a:buSzPct val="100000"/>
              <a:buFont typeface="Times Roman"/>
              <a:buChar char="•"/>
              <a:defRPr sz="2800">
                <a:latin typeface="Times Roman"/>
                <a:ea typeface="Times Roman"/>
                <a:cs typeface="Times Roman"/>
                <a:sym typeface="Times Roman"/>
              </a:defRPr>
            </a:pPr>
            <a:r>
              <a:t>Stress perception &amp; sleep</a:t>
            </a:r>
          </a:p>
          <a:p>
            <a:pPr defTabSz="457200">
              <a:spcBef>
                <a:spcPts val="1200"/>
              </a:spcBef>
              <a:defRPr sz="2800">
                <a:latin typeface="Times Roman"/>
                <a:ea typeface="Times Roman"/>
                <a:cs typeface="Times Roman"/>
                <a:sym typeface="Times Roman"/>
              </a:defRPr>
            </a:pPr>
            <a:r>
              <a:rPr b="1"/>
              <a:t>Step 5:</a:t>
            </a:r>
            <a:r>
              <a:t> Match findings to nutrition-lifestyle strategies</a:t>
            </a:r>
            <a:br/>
            <a:r>
              <a:rPr b="1"/>
              <a:t>Step 6:</a:t>
            </a:r>
            <a:r>
              <a:t> Refer if pathology suspected</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Freeform 2"/>
          <p:cNvSpPr/>
          <p:nvPr/>
        </p:nvSpPr>
        <p:spPr>
          <a:xfrm rot="10800000">
            <a:off x="-147843" y="-465684"/>
            <a:ext cx="18288006" cy="10287005"/>
          </a:xfrm>
          <a:prstGeom prst="rect">
            <a:avLst/>
          </a:prstGeom>
          <a:blipFill>
            <a:blip r:embed="rId2"/>
            <a:stretch>
              <a:fillRect/>
            </a:stretch>
          </a:blipFill>
          <a:ln w="12700">
            <a:miter lim="400000"/>
          </a:ln>
        </p:spPr>
        <p:txBody>
          <a:bodyPr lIns="45718" tIns="45718" rIns="45718" bIns="45718"/>
          <a:lstStyle/>
          <a:p>
            <a:pPr/>
          </a:p>
        </p:txBody>
      </p:sp>
      <p:sp>
        <p:nvSpPr>
          <p:cNvPr id="40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06" name="TextBox 6"/>
          <p:cNvSpPr txBox="1"/>
          <p:nvPr/>
        </p:nvSpPr>
        <p:spPr>
          <a:xfrm>
            <a:off x="1147362" y="488607"/>
            <a:ext cx="16812962" cy="22788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Red Flags Requiring Medical Referral</a:t>
            </a:r>
          </a:p>
        </p:txBody>
      </p:sp>
      <p:sp>
        <p:nvSpPr>
          <p:cNvPr id="40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08" name="Extremely low or high hormone values…"/>
          <p:cNvSpPr txBox="1"/>
          <p:nvPr/>
        </p:nvSpPr>
        <p:spPr>
          <a:xfrm>
            <a:off x="1448833" y="4085273"/>
            <a:ext cx="8502700" cy="311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t>Extremely low or high hormone values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Rapid hormonal changes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Suicidal ideation or severe mood disturbance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Suspected endocrine or neurologic disease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Persistent symptoms despite intervention</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Freeform 2"/>
          <p:cNvSpPr/>
          <p:nvPr/>
        </p:nvSpPr>
        <p:spPr>
          <a:xfrm rot="10800000">
            <a:off x="-3" y="-368177"/>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411" name="TextBox 6"/>
          <p:cNvSpPr txBox="1"/>
          <p:nvPr/>
        </p:nvSpPr>
        <p:spPr>
          <a:xfrm>
            <a:off x="1317999" y="981464"/>
            <a:ext cx="16812963" cy="1123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Summary Table</a:t>
            </a:r>
          </a:p>
        </p:txBody>
      </p:sp>
      <p:sp>
        <p:nvSpPr>
          <p:cNvPr id="41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graphicFrame>
        <p:nvGraphicFramePr>
          <p:cNvPr id="413" name="Table 1"/>
          <p:cNvGraphicFramePr/>
          <p:nvPr/>
        </p:nvGraphicFramePr>
        <p:xfrm>
          <a:off x="343506" y="91945"/>
          <a:ext cx="17613688" cy="970910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27667"/>
                <a:gridCol w="2339796"/>
                <a:gridCol w="2614795"/>
                <a:gridCol w="2331280"/>
                <a:gridCol w="2526085"/>
                <a:gridCol w="3353211"/>
                <a:gridCol w="2208151"/>
              </a:tblGrid>
              <a:tr h="516196">
                <a:tc>
                  <a:txBody>
                    <a:bodyPr/>
                    <a:lstStyle/>
                    <a:p>
                      <a:pPr algn="ctr" defTabSz="457200">
                        <a:defRPr sz="1800"/>
                      </a:pPr>
                      <a:r>
                        <a:rPr b="1">
                          <a:latin typeface="Times Roman"/>
                          <a:ea typeface="Times Roman"/>
                          <a:cs typeface="Times Roman"/>
                          <a:sym typeface="Times Roman"/>
                        </a:rPr>
                        <a:t>System</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Lab Marker / Pattern</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Functional Imbalance Indicated</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Common Symptoms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Likely Contributing Factors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Nutrition &amp; Lifestyle Focus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Referral Red Flags</a:t>
                      </a:r>
                    </a:p>
                  </a:txBody>
                  <a:tcPr marL="12700" marR="12700" marT="12700" marB="12700" anchor="ctr" anchorCtr="0" horzOverflow="overflow"/>
                </a:tc>
              </a:tr>
              <a:tr h="516196">
                <a:tc>
                  <a:txBody>
                    <a:bodyPr/>
                    <a:lstStyle/>
                    <a:p>
                      <a:pPr algn="l" defTabSz="457200">
                        <a:defRPr sz="1800"/>
                      </a:pPr>
                      <a:r>
                        <a:rPr b="1" sz="1700">
                          <a:latin typeface="Times Roman"/>
                          <a:ea typeface="Times Roman"/>
                          <a:cs typeface="Times Roman"/>
                          <a:sym typeface="Times Roman"/>
                        </a:rPr>
                        <a:t>Adrenal (HPA Axis)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AM cortisol</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Poor circadian activation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Morning fatigue, low energy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Chronic stress, poor sleep timing</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Protein at breakfast, morning light exposure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Hypotension, dizziness</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High PM cortisol</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Impaired cortisol shut-off</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Insomnia, anxiety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Late caffeine, evening stress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Reduce stimulants, magnesium-rich foods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Severe sleep disruption</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Flattened cortisol curve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HPA dysregulation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Burnout, apathy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Prolonged stress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Regular meals, gentle movement</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Suspected adrenal pathology</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DHEA</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anabolic reserve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Poor recovery, low motivation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Aging, chronic stress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Adequate protein, zinc</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Very low levels</a:t>
                      </a:r>
                    </a:p>
                  </a:txBody>
                  <a:tcPr marL="12700" marR="12700" marT="12700" marB="12700" anchor="ctr" anchorCtr="0" horzOverflow="overflow"/>
                </a:tc>
              </a:tr>
              <a:tr h="516196">
                <a:tc>
                  <a:txBody>
                    <a:bodyPr/>
                    <a:lstStyle/>
                    <a:p>
                      <a:pPr algn="l" defTabSz="457200">
                        <a:defRPr sz="1800"/>
                      </a:pPr>
                      <a:r>
                        <a:rPr b="1" sz="1700">
                          <a:latin typeface="Times Roman"/>
                          <a:ea typeface="Times Roman"/>
                          <a:cs typeface="Times Roman"/>
                          <a:sym typeface="Times Roman"/>
                        </a:rPr>
                        <a:t>Thyroid</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TSH &gt;2.0 mIU/L</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Reduced signaling efficiency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Cold intolerance, fatigue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Stress, low iodine/selenium</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Thyroid-supportive nutrients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Rapid lab changes</a:t>
                      </a:r>
                    </a:p>
                  </a:txBody>
                  <a:tcPr marL="12700" marR="12700" marT="12700" marB="12700" anchor="ctr" anchorCtr="0" horzOverflow="overflow"/>
                </a:tc>
              </a:tr>
              <a:tr h="525953">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Normal TSH + low FT3</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Poor T4→T3 conversion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Brain fog, low metabolism</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Inflammation, caloric restriction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Selenium, iron sufficiency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Suspected hypothyroidism</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Elevated reverse T3</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Metabolic downregulation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Fatigue, weight resistance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Chronic stress, illness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Stress reduction priority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Progressive symptoms</a:t>
                      </a:r>
                    </a:p>
                  </a:txBody>
                  <a:tcPr marL="12700" marR="12700" marT="12700" marB="12700" anchor="ctr" anchorCtr="0" horzOverflow="overflow"/>
                </a:tc>
              </a:tr>
              <a:tr h="749317">
                <a:tc>
                  <a:txBody>
                    <a:bodyPr/>
                    <a:lstStyle/>
                    <a:p>
                      <a:pPr algn="l" defTabSz="457200">
                        <a:defRPr sz="1800"/>
                      </a:pPr>
                      <a:r>
                        <a:rPr b="1" sz="1700">
                          <a:latin typeface="Times Roman"/>
                          <a:ea typeface="Times Roman"/>
                          <a:cs typeface="Times Roman"/>
                          <a:sym typeface="Times Roman"/>
                        </a:rPr>
                        <a:t>Sex Hormones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Estrogen dominance (relative)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Impaired hormone clearance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PMS, breast tenderness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Poor detox, stress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Fiber, cruciferous vegetables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Abnormal bleeding</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progesterone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Inadequate luteal support</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Anxiety, insomnia</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Stress, nutrient depletion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Magnesium, B6, sleep hygiene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Severe mood symptoms</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testosterone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Reduced anabolic tone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muscle, fatigue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Aging, insulin resistance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Protein, resistance training</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Markedly low levels</a:t>
                      </a:r>
                    </a:p>
                  </a:txBody>
                  <a:tcPr marL="12700" marR="12700" marT="12700" marB="12700" anchor="ctr" anchorCtr="0" horzOverflow="overflow"/>
                </a:tc>
              </a:tr>
              <a:tr h="516196">
                <a:tc>
                  <a:txBody>
                    <a:bodyPr/>
                    <a:lstStyle/>
                    <a:p>
                      <a:pPr algn="l" defTabSz="457200">
                        <a:defRPr sz="1800"/>
                      </a:pPr>
                      <a:r>
                        <a:rPr b="1" sz="1700">
                          <a:latin typeface="Times Roman"/>
                          <a:ea typeface="Times Roman"/>
                          <a:cs typeface="Times Roman"/>
                          <a:sym typeface="Times Roman"/>
                        </a:rPr>
                        <a:t>Neurotransmitters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dopamine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Reduced reward signaling</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motivation, focus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protein, iron deficiency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Tyrosine-rich foods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Depression</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High dopamine turnover</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Stress overactivation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Anxiety, restlessness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Chronic stress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Stress modulation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Panic symptoms</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serotonin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Mood instability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Cravings, low mood</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Gut dysbiosis, inflammation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Gut support, tryptophan foods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Severe depression</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High glutamate / low GABA</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Excitatory dominance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Anxiety, insomnia</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Magnesium deficiency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Magnesium, relaxation practices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Neurologic symptoms</a:t>
                      </a:r>
                    </a:p>
                  </a:txBody>
                  <a:tcPr marL="12700" marR="12700" marT="12700" marB="12700" anchor="ctr" anchorCtr="0" horzOverflow="overflow"/>
                </a:tc>
              </a:tr>
              <a:tr h="516196">
                <a:tc>
                  <a:txBody>
                    <a:bodyPr/>
                    <a:lstStyle/>
                    <a:p>
                      <a:pPr algn="l" defTabSz="457200">
                        <a:defRPr sz="1800"/>
                      </a:pPr>
                      <a:r>
                        <a:rPr b="1" sz="1700">
                          <a:latin typeface="Times Roman"/>
                          <a:ea typeface="Times Roman"/>
                          <a:cs typeface="Times Roman"/>
                          <a:sym typeface="Times Roman"/>
                        </a:rPr>
                        <a:t>Integrated Patterns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High cortisol + low serotonin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Stress-driven mood imbalance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Anxiety, poor sleep</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HPA-gut disruption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Stress-first intervention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Psychiatric referral</a:t>
                      </a:r>
                    </a:p>
                  </a:txBody>
                  <a:tcPr marL="12700" marR="12700" marT="12700" marB="12700" anchor="ctr" anchorCtr="0" horzOverflow="overflow"/>
                </a:tc>
              </a:tr>
              <a:tr h="516196">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Low cortisol + low dopamine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Burnout pattern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Apathy, fatigue</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Prolonged stress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Gentle reactivation</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Persistent fatigue</a:t>
                      </a:r>
                    </a:p>
                  </a:txBody>
                  <a:tcPr marL="12700" marR="12700" marT="12700" marB="12700" anchor="ctr" anchorCtr="0" horzOverflow="overflow"/>
                </a:tc>
              </a:tr>
              <a:tr h="749317">
                <a:tc>
                  <a:txBody>
                    <a:bodyPr/>
                    <a:lstStyle/>
                    <a:p>
                      <a:pPr>
                        <a:defRPr sz="1700"/>
                      </a:pP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Estrogen dominance + anxiety</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Hormone–neuro overlap</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Mood swings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Impaired detox</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Fiber, antioxidants</a:t>
                      </a:r>
                    </a:p>
                  </a:txBody>
                  <a:tcPr marL="12700" marR="12700" marT="12700" marB="12700" anchor="ctr" anchorCtr="0" horzOverflow="overflow"/>
                </a:tc>
                <a:tc>
                  <a:txBody>
                    <a:bodyPr/>
                    <a:lstStyle/>
                    <a:p>
                      <a:pPr algn="l" defTabSz="457200">
                        <a:defRPr sz="1800"/>
                      </a:pPr>
                      <a:r>
                        <a:rPr sz="1700">
                          <a:latin typeface="Times Roman"/>
                          <a:ea typeface="Times Roman"/>
                          <a:cs typeface="Times Roman"/>
                          <a:sym typeface="Times Roman"/>
                        </a:rPr>
                        <a:t>Gynecologic symptoms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41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19" name="TextBox 6"/>
          <p:cNvSpPr txBox="1"/>
          <p:nvPr/>
        </p:nvSpPr>
        <p:spPr>
          <a:xfrm>
            <a:off x="1147362" y="476921"/>
            <a:ext cx="16812962" cy="33106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0433FF"/>
                </a:solidFill>
                <a:latin typeface="Poppins"/>
                <a:ea typeface="Poppins"/>
                <a:cs typeface="Poppins"/>
                <a:sym typeface="Poppins"/>
              </a:defRPr>
            </a:lvl1pPr>
          </a:lstStyle>
          <a:p>
            <a:pPr/>
            <a:r>
              <a:t>Assessment of Single-Nucleotide Polymorphisms (SNPs)</a:t>
            </a:r>
          </a:p>
        </p:txBody>
      </p:sp>
      <p:sp>
        <p:nvSpPr>
          <p:cNvPr id="42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21" name="2. Medical Foods…"/>
          <p:cNvSpPr txBox="1"/>
          <p:nvPr/>
        </p:nvSpPr>
        <p:spPr>
          <a:xfrm>
            <a:off x="1095474" y="3651128"/>
            <a:ext cx="12574966" cy="6148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Purpose of SNP Assessment (Functional Nutrition Context)</a:t>
            </a:r>
          </a:p>
          <a:p>
            <a:pPr defTabSz="457200">
              <a:spcBef>
                <a:spcPts val="1200"/>
              </a:spcBef>
              <a:defRPr sz="2800">
                <a:latin typeface="Times Roman"/>
                <a:ea typeface="Times Roman"/>
                <a:cs typeface="Times Roman"/>
                <a:sym typeface="Times Roman"/>
              </a:defRPr>
            </a:pPr>
            <a:r>
              <a:t>SNP testing is used to:</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Identify </a:t>
            </a:r>
            <a:r>
              <a:rPr b="1"/>
              <a:t>genetic tendencies</a:t>
            </a:r>
            <a:r>
              <a:t> that influence nutrient needs and metabolism</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Explain </a:t>
            </a:r>
            <a:r>
              <a:rPr b="1"/>
              <a:t>variability in response</a:t>
            </a:r>
            <a:r>
              <a:t> to diet, supplements, stress, and toxins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Support </a:t>
            </a:r>
            <a:r>
              <a:t>personalized nutrition and lifestyle strategies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Guide </a:t>
            </a:r>
            <a:r>
              <a:rPr b="1"/>
              <a:t>preventive care</a:t>
            </a:r>
            <a:r>
              <a:t>, not diagnosis or disease prediction</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rPr b="1"/>
              <a:t>Key CNS Principle:</a:t>
            </a:r>
            <a:br/>
            <a:r>
              <a:rPr b="1"/>
              <a:t>SNPs indicate risk or tendency—not destiny.</a:t>
            </a:r>
            <a:r>
              <a:t> Expression is modified by diet, lifestyle, stress, environment, and epigenetics.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2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27" name="TextBox 6"/>
          <p:cNvSpPr txBox="1"/>
          <p:nvPr/>
        </p:nvSpPr>
        <p:spPr>
          <a:xfrm>
            <a:off x="1147362" y="476921"/>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How SNPs Are Interpreted in Practice </a:t>
            </a:r>
          </a:p>
        </p:txBody>
      </p:sp>
      <p:sp>
        <p:nvSpPr>
          <p:cNvPr id="42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29" name="1. Phytochemical-Rich Foods…"/>
          <p:cNvSpPr txBox="1"/>
          <p:nvPr/>
        </p:nvSpPr>
        <p:spPr>
          <a:xfrm>
            <a:off x="1282771" y="3478385"/>
            <a:ext cx="7797536" cy="65244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600">
                <a:latin typeface="Times Roman"/>
                <a:ea typeface="Times Roman"/>
                <a:cs typeface="Times Roman"/>
                <a:sym typeface="Times Roman"/>
              </a:defRPr>
            </a:pPr>
            <a:r>
              <a:rPr b="1"/>
              <a:t>Homozygous variants</a:t>
            </a:r>
            <a:r>
              <a:t> → greater functional impact</a:t>
            </a:r>
          </a:p>
          <a:p>
            <a:pPr defTabSz="457200">
              <a:spcBef>
                <a:spcPts val="1200"/>
              </a:spcBef>
              <a:defRPr b="1" sz="2600">
                <a:latin typeface="Times Roman"/>
                <a:ea typeface="Times Roman"/>
                <a:cs typeface="Times Roman"/>
                <a:sym typeface="Times Roman"/>
              </a:defRPr>
            </a:pPr>
            <a:r>
              <a:t>Heterozygous variants</a:t>
            </a:r>
            <a:r>
              <a:rPr b="0"/>
              <a:t> → partial impact</a:t>
            </a:r>
            <a:endParaRPr b="0"/>
          </a:p>
          <a:p>
            <a:pPr defTabSz="457200">
              <a:spcBef>
                <a:spcPts val="1200"/>
              </a:spcBef>
              <a:defRPr sz="2600">
                <a:latin typeface="Times Roman"/>
                <a:ea typeface="Times Roman"/>
                <a:cs typeface="Times Roman"/>
                <a:sym typeface="Times Roman"/>
              </a:defRPr>
            </a:pPr>
            <a:r>
              <a:t>Interpretation focuses on:</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Nutrient cofactors</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Pathway efficiency</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Environmental and lifestyle modifiers</a:t>
            </a:r>
          </a:p>
          <a:p>
            <a:pPr defTabSz="457200">
              <a:spcBef>
                <a:spcPts val="1200"/>
              </a:spcBef>
              <a:defRPr b="1" sz="2600">
                <a:latin typeface="Times Roman"/>
                <a:ea typeface="Times Roman"/>
                <a:cs typeface="Times Roman"/>
                <a:sym typeface="Times Roman"/>
              </a:defRPr>
            </a:pPr>
            <a:r>
              <a:rPr b="0"/>
              <a:t>SNPs are </a:t>
            </a:r>
            <a:r>
              <a:t>never interpreted in isolation</a:t>
            </a:r>
            <a:r>
              <a:rPr b="0"/>
              <a:t>—they are combined with:</a:t>
            </a:r>
            <a:endParaRPr b="0"/>
          </a:p>
          <a:p>
            <a:pPr marL="457200" indent="-317500" defTabSz="457200">
              <a:spcBef>
                <a:spcPts val="1200"/>
              </a:spcBef>
              <a:buSzPct val="100000"/>
              <a:buFont typeface="Times Roman"/>
              <a:buChar char="•"/>
              <a:defRPr sz="2600">
                <a:latin typeface="Times Roman"/>
                <a:ea typeface="Times Roman"/>
                <a:cs typeface="Times Roman"/>
                <a:sym typeface="Times Roman"/>
              </a:defRPr>
            </a:pPr>
            <a:r>
              <a:t>Symptoms</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Functional labs</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Diet history</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Lifestyle factors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3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33" name="TextBox 6"/>
          <p:cNvSpPr txBox="1"/>
          <p:nvPr/>
        </p:nvSpPr>
        <p:spPr>
          <a:xfrm>
            <a:off x="1147362" y="476921"/>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Key Functional Pathways Commonly Assessed</a:t>
            </a:r>
          </a:p>
        </p:txBody>
      </p:sp>
      <p:sp>
        <p:nvSpPr>
          <p:cNvPr id="43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35" name="1. Phytochemical-Rich Foods…"/>
          <p:cNvSpPr txBox="1"/>
          <p:nvPr/>
        </p:nvSpPr>
        <p:spPr>
          <a:xfrm>
            <a:off x="1258394" y="4087805"/>
            <a:ext cx="7797536" cy="374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t>Methylation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Detoxification (Phase I &amp; II)</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Neurotransmitter metabolism</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Inflammation &amp; oxidative stress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Lipid and glucose metabolism</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Vitamin D and mineral handling</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3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39" name="TextBox 6"/>
          <p:cNvSpPr txBox="1"/>
          <p:nvPr/>
        </p:nvSpPr>
        <p:spPr>
          <a:xfrm>
            <a:off x="1098608" y="399233"/>
            <a:ext cx="16812963" cy="22876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Summary Table: SNP Assessment for Functional Nutrition</a:t>
            </a:r>
          </a:p>
        </p:txBody>
      </p:sp>
      <p:sp>
        <p:nvSpPr>
          <p:cNvPr id="44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441" name="Table 1"/>
          <p:cNvGraphicFramePr/>
          <p:nvPr/>
        </p:nvGraphicFramePr>
        <p:xfrm>
          <a:off x="901618" y="3226800"/>
          <a:ext cx="16825663" cy="680816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43792"/>
                <a:gridCol w="1785660"/>
                <a:gridCol w="3343838"/>
                <a:gridCol w="3196585"/>
                <a:gridCol w="2946762"/>
                <a:gridCol w="2896323"/>
              </a:tblGrid>
              <a:tr h="674351">
                <a:tc>
                  <a:txBody>
                    <a:bodyPr/>
                    <a:lstStyle/>
                    <a:p>
                      <a:pPr algn="ctr" defTabSz="457200">
                        <a:defRPr sz="1800"/>
                      </a:pPr>
                      <a:r>
                        <a:rPr b="1" sz="2300">
                          <a:latin typeface="Times Roman"/>
                          <a:ea typeface="Times Roman"/>
                          <a:cs typeface="Times Roman"/>
                          <a:sym typeface="Times Roman"/>
                        </a:rPr>
                        <a:t>Pathway</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Common SNPs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Functional Impact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Possible Clinical Tendencies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Nutrition &amp; Lifestyle Focus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Scope Notes</a:t>
                      </a:r>
                    </a:p>
                  </a:txBody>
                  <a:tcPr marL="12700" marR="12700" marT="12700" marB="12700" anchor="ctr" anchorCtr="0" horzOverflow="overflow"/>
                </a:tc>
              </a:tr>
              <a:tr h="674351">
                <a:tc>
                  <a:txBody>
                    <a:bodyPr/>
                    <a:lstStyle/>
                    <a:p>
                      <a:pPr algn="l" defTabSz="457200">
                        <a:defRPr sz="1800"/>
                      </a:pPr>
                      <a:r>
                        <a:rPr b="1" sz="2100">
                          <a:latin typeface="Times Roman"/>
                          <a:ea typeface="Times Roman"/>
                          <a:cs typeface="Times Roman"/>
                          <a:sym typeface="Times Roman"/>
                        </a:rPr>
                        <a:t>Methylation</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MTHFR, MTR, MTRR</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Reduced methyl donor availability</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Fatigue, mood issues, poor detox tolerance</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Folate-rich foods, B12, B6, choline</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Do not diagnose methylation disorders</a:t>
                      </a:r>
                    </a:p>
                  </a:txBody>
                  <a:tcPr marL="12700" marR="12700" marT="12700" marB="12700" anchor="ctr" anchorCtr="0" horzOverflow="overflow"/>
                </a:tc>
              </a:tr>
              <a:tr h="687398">
                <a:tc>
                  <a:txBody>
                    <a:bodyPr/>
                    <a:lstStyle/>
                    <a:p>
                      <a:pPr algn="l" defTabSz="457200">
                        <a:defRPr sz="1800"/>
                      </a:pPr>
                      <a:r>
                        <a:rPr b="1" sz="2100">
                          <a:latin typeface="Times Roman"/>
                          <a:ea typeface="Times Roman"/>
                          <a:cs typeface="Times Roman"/>
                          <a:sym typeface="Times Roman"/>
                        </a:rPr>
                        <a:t>Detoxification – Phase I</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CYP450 variants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Altered toxin/drug metabolism</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Sensitivity to chemicals, medications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Antioxidant-rich diet, protein adequacy</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Medication issues → medical referral</a:t>
                      </a:r>
                    </a:p>
                  </a:txBody>
                  <a:tcPr marL="12700" marR="12700" marT="12700" marB="12700" anchor="ctr" anchorCtr="0" horzOverflow="overflow"/>
                </a:tc>
              </a:tr>
              <a:tr h="674351">
                <a:tc>
                  <a:txBody>
                    <a:bodyPr/>
                    <a:lstStyle/>
                    <a:p>
                      <a:pPr algn="l" defTabSz="457200">
                        <a:defRPr sz="1800"/>
                      </a:pPr>
                      <a:r>
                        <a:rPr b="1" sz="2100">
                          <a:latin typeface="Times Roman"/>
                          <a:ea typeface="Times Roman"/>
                          <a:cs typeface="Times Roman"/>
                          <a:sym typeface="Times Roman"/>
                        </a:rPr>
                        <a:t>Detoxification – Phase II</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GST, COMT, UGT</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Reduced conjugation capacity</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Estrogen dominance, oxidative stress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Cruciferous veg, sulfur foods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Support only—no detox claims</a:t>
                      </a:r>
                    </a:p>
                  </a:txBody>
                  <a:tcPr marL="12700" marR="12700" marT="12700" marB="12700" anchor="ctr" anchorCtr="0" horzOverflow="overflow"/>
                </a:tc>
              </a:tr>
              <a:tr h="687398">
                <a:tc>
                  <a:txBody>
                    <a:bodyPr/>
                    <a:lstStyle/>
                    <a:p>
                      <a:pPr algn="l" defTabSz="457200">
                        <a:defRPr sz="1800"/>
                      </a:pPr>
                      <a:r>
                        <a:rPr b="1" sz="2100">
                          <a:latin typeface="Times Roman"/>
                          <a:ea typeface="Times Roman"/>
                          <a:cs typeface="Times Roman"/>
                          <a:sym typeface="Times Roman"/>
                        </a:rPr>
                        <a:t>Neurotransmitter Metabolism</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COMT, MAOA</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Slower or faster neurotransmitter breakdown</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Anxiety, stress sensitivity, focus issues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Magnesium, glycine, stress regulation</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Mental health red flags → referral</a:t>
                      </a:r>
                    </a:p>
                  </a:txBody>
                  <a:tcPr marL="12700" marR="12700" marT="12700" marB="12700" anchor="ctr" anchorCtr="0" horzOverflow="overflow"/>
                </a:tc>
              </a:tr>
              <a:tr h="674351">
                <a:tc>
                  <a:txBody>
                    <a:bodyPr/>
                    <a:lstStyle/>
                    <a:p>
                      <a:pPr algn="l" defTabSz="457200">
                        <a:defRPr sz="1800"/>
                      </a:pPr>
                      <a:r>
                        <a:rPr b="1" sz="2100">
                          <a:latin typeface="Times Roman"/>
                          <a:ea typeface="Times Roman"/>
                          <a:cs typeface="Times Roman"/>
                          <a:sym typeface="Times Roman"/>
                        </a:rPr>
                        <a:t>Inflammation &amp; Oxidative Stress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IL-6, TNF-α, SOD2</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Higher inflammatory signaling</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Joint pain, fatigue</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Omega-3s, polyphenols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Not diagnostic of autoimmune disease</a:t>
                      </a:r>
                    </a:p>
                  </a:txBody>
                  <a:tcPr marL="12700" marR="12700" marT="12700" marB="12700" anchor="ctr" anchorCtr="0" horzOverflow="overflow"/>
                </a:tc>
              </a:tr>
              <a:tr h="687398">
                <a:tc>
                  <a:txBody>
                    <a:bodyPr/>
                    <a:lstStyle/>
                    <a:p>
                      <a:pPr algn="l" defTabSz="457200">
                        <a:defRPr sz="1800"/>
                      </a:pPr>
                      <a:r>
                        <a:rPr b="1" sz="2100">
                          <a:latin typeface="Times Roman"/>
                          <a:ea typeface="Times Roman"/>
                          <a:cs typeface="Times Roman"/>
                          <a:sym typeface="Times Roman"/>
                        </a:rPr>
                        <a:t>Lipid Metabolism</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APOE, FADS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Altered fat processing</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Dyslipidemia tendency</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Fat quality focus, omega-3 balance</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Lipid disorders → medical care</a:t>
                      </a:r>
                    </a:p>
                  </a:txBody>
                  <a:tcPr marL="12700" marR="12700" marT="12700" marB="12700" anchor="ctr" anchorCtr="0" horzOverflow="overflow"/>
                </a:tc>
              </a:tr>
              <a:tr h="674351">
                <a:tc>
                  <a:txBody>
                    <a:bodyPr/>
                    <a:lstStyle/>
                    <a:p>
                      <a:pPr algn="l" defTabSz="457200">
                        <a:defRPr sz="1800"/>
                      </a:pPr>
                      <a:r>
                        <a:rPr b="1" sz="2100">
                          <a:latin typeface="Times Roman"/>
                          <a:ea typeface="Times Roman"/>
                          <a:cs typeface="Times Roman"/>
                          <a:sym typeface="Times Roman"/>
                        </a:rPr>
                        <a:t>Glucose &amp; Insulin Signaling</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TCF7L2, PPAR-γ</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Altered insulin sensitivity</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Weight resistance, energy swings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Balanced meals, fiber, activity</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Diabetes diagnosis out of scope</a:t>
                      </a:r>
                    </a:p>
                  </a:txBody>
                  <a:tcPr marL="12700" marR="12700" marT="12700" marB="12700" anchor="ctr" anchorCtr="0" horzOverflow="overflow"/>
                </a:tc>
              </a:tr>
              <a:tr h="674351">
                <a:tc>
                  <a:txBody>
                    <a:bodyPr/>
                    <a:lstStyle/>
                    <a:p>
                      <a:pPr algn="l" defTabSz="457200">
                        <a:defRPr sz="1800"/>
                      </a:pPr>
                      <a:r>
                        <a:rPr b="1" sz="2100">
                          <a:latin typeface="Times Roman"/>
                          <a:ea typeface="Times Roman"/>
                          <a:cs typeface="Times Roman"/>
                          <a:sym typeface="Times Roman"/>
                        </a:rPr>
                        <a:t>Vitamin D Metabolism</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VDR</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Reduced receptor efficiency</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Low vitamin D response</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Adequate intake, sun exposure</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Labs guide dosing</a:t>
                      </a:r>
                    </a:p>
                  </a:txBody>
                  <a:tcPr marL="12700" marR="12700" marT="12700" marB="12700" anchor="ctr" anchorCtr="0" horzOverflow="overflow"/>
                </a:tc>
              </a:tr>
              <a:tr h="687398">
                <a:tc>
                  <a:txBody>
                    <a:bodyPr/>
                    <a:lstStyle/>
                    <a:p>
                      <a:pPr algn="l" defTabSz="457200">
                        <a:defRPr sz="1800"/>
                      </a:pPr>
                      <a:r>
                        <a:rPr b="1" sz="2100">
                          <a:latin typeface="Times Roman"/>
                          <a:ea typeface="Times Roman"/>
                          <a:cs typeface="Times Roman"/>
                          <a:sym typeface="Times Roman"/>
                        </a:rPr>
                        <a:t>Mineral Transport</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HFE, SLC variants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Altered iron or mineral handling</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Fatigue, oxidative stress</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Monitor intake carefully</a:t>
                      </a:r>
                    </a:p>
                  </a:txBody>
                  <a:tcPr marL="12700" marR="12700" marT="12700" marB="12700" anchor="ctr" anchorCtr="0" horzOverflow="overflow"/>
                </a:tc>
                <a:tc>
                  <a:txBody>
                    <a:bodyPr/>
                    <a:lstStyle/>
                    <a:p>
                      <a:pPr algn="l" defTabSz="457200">
                        <a:defRPr sz="1800"/>
                      </a:pPr>
                      <a:r>
                        <a:rPr sz="2100">
                          <a:latin typeface="Times Roman"/>
                          <a:ea typeface="Times Roman"/>
                          <a:cs typeface="Times Roman"/>
                          <a:sym typeface="Times Roman"/>
                        </a:rPr>
                        <a:t>Abnormal labs → referral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Freeform 2"/>
          <p:cNvSpPr/>
          <p:nvPr/>
        </p:nvSpPr>
        <p:spPr>
          <a:xfrm rot="10800000">
            <a:off x="-3" y="-685075"/>
            <a:ext cx="18288006" cy="10287005"/>
          </a:xfrm>
          <a:prstGeom prst="rect">
            <a:avLst/>
          </a:prstGeom>
          <a:blipFill>
            <a:blip r:embed="rId2"/>
            <a:stretch>
              <a:fillRect/>
            </a:stretch>
          </a:blipFill>
          <a:ln w="12700">
            <a:miter lim="400000"/>
          </a:ln>
        </p:spPr>
        <p:txBody>
          <a:bodyPr lIns="45718" tIns="45718" rIns="45718" bIns="45718"/>
          <a:lstStyle/>
          <a:p>
            <a:pPr/>
          </a:p>
        </p:txBody>
      </p:sp>
      <p:sp>
        <p:nvSpPr>
          <p:cNvPr id="44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45" name="TextBox 6"/>
          <p:cNvSpPr txBox="1"/>
          <p:nvPr/>
        </p:nvSpPr>
        <p:spPr>
          <a:xfrm>
            <a:off x="1098608" y="399233"/>
            <a:ext cx="16812963" cy="22876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Functional Interpretation Framework</a:t>
            </a:r>
          </a:p>
        </p:txBody>
      </p:sp>
      <p:sp>
        <p:nvSpPr>
          <p:cNvPr id="4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47" name="Step 1: Identify affected pathway(s) Step 2: Assess zygosity (hetero vs homozygous) Step 3: Correlate with:…"/>
          <p:cNvSpPr txBox="1"/>
          <p:nvPr/>
        </p:nvSpPr>
        <p:spPr>
          <a:xfrm>
            <a:off x="1297570" y="3977510"/>
            <a:ext cx="9610459" cy="5044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sz="3200">
                <a:latin typeface="Times Roman"/>
                <a:ea typeface="Times Roman"/>
                <a:cs typeface="Times Roman"/>
                <a:sym typeface="Times Roman"/>
              </a:defRPr>
            </a:pPr>
            <a:r>
              <a:rPr b="1"/>
              <a:t>Step 1:</a:t>
            </a:r>
            <a:r>
              <a:t> Identify affected pathway(s)</a:t>
            </a:r>
            <a:br/>
            <a:r>
              <a:rPr b="1"/>
              <a:t>Step 2:</a:t>
            </a:r>
            <a:r>
              <a:t> Assess zygosity (hetero vs homozygous)</a:t>
            </a:r>
            <a:br/>
            <a:r>
              <a:rPr b="1"/>
              <a:t>Step 3:</a:t>
            </a:r>
            <a:r>
              <a:t> Correlate with:</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Symptoms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Functional labs (e.g., homocysteine, ferritin, CRP)</a:t>
            </a:r>
          </a:p>
          <a:p>
            <a:pPr marL="986366" indent="-846666" defTabSz="457200">
              <a:spcBef>
                <a:spcPts val="1200"/>
              </a:spcBef>
              <a:buSzPct val="100000"/>
              <a:buFont typeface="Times Roman"/>
              <a:buChar char="•"/>
              <a:defRPr sz="1200">
                <a:latin typeface="Times Roman"/>
                <a:ea typeface="Times Roman"/>
                <a:cs typeface="Times Roman"/>
                <a:sym typeface="Times Roman"/>
              </a:defRPr>
            </a:pPr>
            <a:r>
              <a:rPr sz="3200"/>
              <a:t>Diet quality and lifestyle stress</a:t>
            </a:r>
            <a:endParaRPr sz="3200"/>
          </a:p>
          <a:p>
            <a:pPr defTabSz="457200">
              <a:spcBef>
                <a:spcPts val="1200"/>
              </a:spcBef>
              <a:defRPr sz="1200">
                <a:latin typeface="Times Roman"/>
                <a:ea typeface="Times Roman"/>
                <a:cs typeface="Times Roman"/>
                <a:sym typeface="Times Roman"/>
              </a:defRPr>
            </a:pPr>
            <a:r>
              <a:rPr b="1" sz="3200"/>
              <a:t>Step 4:</a:t>
            </a:r>
            <a:r>
              <a:rPr sz="3200"/>
              <a:t> Apply </a:t>
            </a:r>
            <a:r>
              <a:rPr b="1" sz="3200"/>
              <a:t>food-first, DRI-aligned support</a:t>
            </a:r>
            <a:endParaRPr b="1" sz="3200"/>
          </a:p>
          <a:p>
            <a:pPr defTabSz="457200">
              <a:spcBef>
                <a:spcPts val="1200"/>
              </a:spcBef>
              <a:defRPr sz="1200">
                <a:latin typeface="Times Roman"/>
                <a:ea typeface="Times Roman"/>
                <a:cs typeface="Times Roman"/>
                <a:sym typeface="Times Roman"/>
              </a:defRPr>
            </a:pPr>
            <a:r>
              <a:rPr b="1" sz="3200"/>
              <a:t>Step 5:</a:t>
            </a:r>
            <a:r>
              <a:rPr sz="3200"/>
              <a:t> Reassess over time—focus on outcomes, not gene</a:t>
            </a:r>
            <a:r>
              <a:t>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Freeform 2"/>
          <p:cNvSpPr/>
          <p:nvPr/>
        </p:nvSpPr>
        <p:spPr>
          <a:xfrm rot="10800000">
            <a:off x="-3" y="-685075"/>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45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51" name="TextBox 6"/>
          <p:cNvSpPr txBox="1"/>
          <p:nvPr/>
        </p:nvSpPr>
        <p:spPr>
          <a:xfrm>
            <a:off x="1098608" y="399233"/>
            <a:ext cx="16812963" cy="22876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Important Scope &amp; Ethics Considerations</a:t>
            </a:r>
          </a:p>
        </p:txBody>
      </p:sp>
      <p:sp>
        <p:nvSpPr>
          <p:cNvPr id="45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53" name="SNPs do not diagnose disease…"/>
          <p:cNvSpPr txBox="1"/>
          <p:nvPr/>
        </p:nvSpPr>
        <p:spPr>
          <a:xfrm>
            <a:off x="1663222" y="3855626"/>
            <a:ext cx="9259244" cy="534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b="1" sz="3200">
                <a:latin typeface="Times Roman"/>
                <a:ea typeface="Times Roman"/>
                <a:cs typeface="Times Roman"/>
                <a:sym typeface="Times Roman"/>
              </a:defRPr>
            </a:pPr>
            <a:r>
              <a:rPr b="0"/>
              <a:t>SNPs </a:t>
            </a:r>
            <a:r>
              <a:t>do not diagnose disease</a:t>
            </a:r>
            <a:endParaRPr b="0"/>
          </a:p>
          <a:p>
            <a:pPr marL="320842" indent="-320842" defTabSz="457200">
              <a:spcBef>
                <a:spcPts val="1200"/>
              </a:spcBef>
              <a:buSzPct val="100000"/>
              <a:buChar char="•"/>
              <a:defRPr sz="3200">
                <a:latin typeface="Times Roman"/>
                <a:ea typeface="Times Roman"/>
                <a:cs typeface="Times Roman"/>
                <a:sym typeface="Times Roman"/>
              </a:defRPr>
            </a:pPr>
            <a:r>
              <a:t>Avoid deterministic language (“you will develop…”)</a:t>
            </a:r>
          </a:p>
          <a:p>
            <a:pPr marL="320842" indent="-320842" defTabSz="457200">
              <a:spcBef>
                <a:spcPts val="1200"/>
              </a:spcBef>
              <a:buSzPct val="100000"/>
              <a:buChar char="•"/>
              <a:defRPr b="1" sz="3200">
                <a:latin typeface="Times Roman"/>
                <a:ea typeface="Times Roman"/>
                <a:cs typeface="Times Roman"/>
                <a:sym typeface="Times Roman"/>
              </a:defRPr>
            </a:pPr>
            <a:r>
              <a:rPr b="0"/>
              <a:t>Emphasize </a:t>
            </a:r>
            <a:r>
              <a:t>modifiable lifestyle factors</a:t>
            </a:r>
            <a:endParaRPr b="0"/>
          </a:p>
          <a:p>
            <a:pPr defTabSz="457200">
              <a:spcBef>
                <a:spcPts val="1200"/>
              </a:spcBef>
              <a:defRPr sz="3200">
                <a:latin typeface="Times Roman"/>
                <a:ea typeface="Times Roman"/>
                <a:cs typeface="Times Roman"/>
                <a:sym typeface="Times Roman"/>
              </a:defRPr>
            </a:pPr>
          </a:p>
          <a:p>
            <a:pPr defTabSz="457200">
              <a:spcBef>
                <a:spcPts val="1200"/>
              </a:spcBef>
              <a:defRPr b="1" sz="3200">
                <a:latin typeface="Times Roman"/>
                <a:ea typeface="Times Roman"/>
                <a:cs typeface="Times Roman"/>
                <a:sym typeface="Times Roman"/>
              </a:defRPr>
            </a:pPr>
            <a:r>
              <a:t>Refer when: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Labs show pathology</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Severe symptoms present</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Mental health or endocrine disease suspected</a:t>
            </a:r>
          </a:p>
          <a:p>
            <a:pPr defTabSz="457200">
              <a:spcBef>
                <a:spcPts val="1200"/>
              </a:spcBef>
              <a:defRPr sz="1200">
                <a:latin typeface="Times Roman"/>
                <a:ea typeface="Times Roman"/>
                <a:cs typeface="Times Roman"/>
                <a:sym typeface="Times Roman"/>
              </a:defRPr>
            </a:pPr>
            <a:r>
              <a: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2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29" name="TextBox 6"/>
          <p:cNvSpPr txBox="1"/>
          <p:nvPr/>
        </p:nvSpPr>
        <p:spPr>
          <a:xfrm>
            <a:off x="11009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Core Functional Laboratory Markers &amp; Optimal Ranges</a:t>
            </a:r>
          </a:p>
        </p:txBody>
      </p:sp>
      <p:sp>
        <p:nvSpPr>
          <p:cNvPr id="1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31" name="Table 1"/>
          <p:cNvGraphicFramePr/>
          <p:nvPr/>
        </p:nvGraphicFramePr>
        <p:xfrm>
          <a:off x="3171999" y="4177934"/>
          <a:ext cx="12683498" cy="576908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23329"/>
                <a:gridCol w="3742400"/>
                <a:gridCol w="5505066"/>
              </a:tblGrid>
              <a:tr h="1101529">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Insight</a:t>
                      </a:r>
                    </a:p>
                  </a:txBody>
                  <a:tcPr marL="12700" marR="12700" marT="12700" marB="12700" anchor="ctr" anchorCtr="0" horzOverflow="overflow"/>
                </a:tc>
              </a:tr>
              <a:tr h="710664">
                <a:tc>
                  <a:txBody>
                    <a:bodyPr/>
                    <a:lstStyle/>
                    <a:p>
                      <a:pPr algn="ctr" defTabSz="457200">
                        <a:defRPr sz="1800"/>
                      </a:pPr>
                      <a:r>
                        <a:rPr sz="2400">
                          <a:latin typeface="Times Roman"/>
                          <a:ea typeface="Times Roman"/>
                          <a:cs typeface="Times Roman"/>
                          <a:sym typeface="Times Roman"/>
                        </a:rPr>
                        <a:t>Fasting Glucose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75–90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sensitivity</a:t>
                      </a:r>
                    </a:p>
                  </a:txBody>
                  <a:tcPr marL="12700" marR="12700" marT="12700" marB="12700" anchor="ctr" anchorCtr="0" horzOverflow="overflow"/>
                </a:tc>
              </a:tr>
              <a:tr h="1101529">
                <a:tc>
                  <a:txBody>
                    <a:bodyPr/>
                    <a:lstStyle/>
                    <a:p>
                      <a:pPr algn="ctr" defTabSz="457200">
                        <a:defRPr sz="1800"/>
                      </a:pPr>
                      <a:r>
                        <a:rPr sz="2400">
                          <a:latin typeface="Times Roman"/>
                          <a:ea typeface="Times Roman"/>
                          <a:cs typeface="Times Roman"/>
                          <a:sym typeface="Times Roman"/>
                        </a:rPr>
                        <a:t>Hemoglobin A1c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4.8–5.4%</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Long-term glycemic control</a:t>
                      </a:r>
                    </a:p>
                  </a:txBody>
                  <a:tcPr marL="12700" marR="12700" marT="12700" marB="12700" anchor="ctr" anchorCtr="0" horzOverflow="overflow"/>
                </a:tc>
              </a:tr>
              <a:tr h="710664">
                <a:tc>
                  <a:txBody>
                    <a:bodyPr/>
                    <a:lstStyle/>
                    <a:p>
                      <a:pPr algn="ctr" defTabSz="457200">
                        <a:defRPr sz="1800"/>
                      </a:pPr>
                      <a:r>
                        <a:rPr sz="2400">
                          <a:latin typeface="Times Roman"/>
                          <a:ea typeface="Times Roman"/>
                          <a:cs typeface="Times Roman"/>
                          <a:sym typeface="Times Roman"/>
                        </a:rPr>
                        <a:t>Fasting Insulin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2–8 μIU/mL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resistance risk</a:t>
                      </a:r>
                    </a:p>
                  </a:txBody>
                  <a:tcPr marL="12700" marR="12700" marT="12700" marB="12700" anchor="ctr" anchorCtr="0" horzOverflow="overflow"/>
                </a:tc>
              </a:tr>
              <a:tr h="710664">
                <a:tc>
                  <a:txBody>
                    <a:bodyPr/>
                    <a:lstStyle/>
                    <a:p>
                      <a:pPr algn="ctr" defTabSz="457200">
                        <a:defRPr sz="1800"/>
                      </a:pPr>
                      <a:r>
                        <a:rPr sz="2400">
                          <a:latin typeface="Times Roman"/>
                          <a:ea typeface="Times Roman"/>
                          <a:cs typeface="Times Roman"/>
                          <a:sym typeface="Times Roman"/>
                        </a:rPr>
                        <a:t>HOMA-IR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&lt;1.5</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flexibility</a:t>
                      </a:r>
                    </a:p>
                  </a:txBody>
                  <a:tcPr marL="12700" marR="12700" marT="12700" marB="12700" anchor="ctr" anchorCtr="0" horzOverflow="overflow"/>
                </a:tc>
              </a:tr>
              <a:tr h="710664">
                <a:tc>
                  <a:txBody>
                    <a:bodyPr/>
                    <a:lstStyle/>
                    <a:p>
                      <a:pPr algn="ctr" defTabSz="457200">
                        <a:defRPr sz="1800"/>
                      </a:pPr>
                      <a:r>
                        <a:rPr sz="2400">
                          <a:latin typeface="Times Roman"/>
                          <a:ea typeface="Times Roman"/>
                          <a:cs typeface="Times Roman"/>
                          <a:sym typeface="Times Roman"/>
                        </a:rPr>
                        <a:t>Triglycerides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&lt;100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signaling</a:t>
                      </a:r>
                    </a:p>
                  </a:txBody>
                  <a:tcPr marL="12700" marR="12700" marT="12700" marB="12700" anchor="ctr" anchorCtr="0" horzOverflow="overflow"/>
                </a:tc>
              </a:tr>
              <a:tr h="710664">
                <a:tc>
                  <a:txBody>
                    <a:bodyPr/>
                    <a:lstStyle/>
                    <a:p>
                      <a:pPr algn="ctr" defTabSz="457200">
                        <a:defRPr sz="1800"/>
                      </a:pPr>
                      <a:r>
                        <a:rPr sz="2400">
                          <a:latin typeface="Times Roman"/>
                          <a:ea typeface="Times Roman"/>
                          <a:cs typeface="Times Roman"/>
                          <a:sym typeface="Times Roman"/>
                        </a:rPr>
                        <a:t>TG:HDL Ratio</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&lt;2.0</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Cardiometabolic risk</a:t>
                      </a:r>
                    </a:p>
                  </a:txBody>
                  <a:tcPr marL="12700" marR="12700" marT="12700" marB="12700" anchor="ctr" anchorCtr="0" horzOverflow="overflow"/>
                </a:tc>
              </a:tr>
            </a:tbl>
          </a:graphicData>
        </a:graphic>
      </p:graphicFrame>
      <p:sp>
        <p:nvSpPr>
          <p:cNvPr id="132" name="Glycemic Control &amp; Metabolic Health"/>
          <p:cNvSpPr txBox="1"/>
          <p:nvPr/>
        </p:nvSpPr>
        <p:spPr>
          <a:xfrm>
            <a:off x="6191742" y="3349640"/>
            <a:ext cx="590451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Glycemic Control &amp; Metabolic Health</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Freeform 2"/>
          <p:cNvSpPr/>
          <p:nvPr/>
        </p:nvSpPr>
        <p:spPr>
          <a:xfrm rot="10800000">
            <a:off x="-3" y="-685075"/>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45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59" name="TextBox 6"/>
          <p:cNvSpPr txBox="1"/>
          <p:nvPr/>
        </p:nvSpPr>
        <p:spPr>
          <a:xfrm>
            <a:off x="1098608" y="399233"/>
            <a:ext cx="16812963" cy="22876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Methylation Pathway (MTHFR) - Brief Case Sample Case</a:t>
            </a:r>
          </a:p>
        </p:txBody>
      </p:sp>
      <p:sp>
        <p:nvSpPr>
          <p:cNvPr id="46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61" name="38-year-old female…"/>
          <p:cNvSpPr txBox="1"/>
          <p:nvPr/>
        </p:nvSpPr>
        <p:spPr>
          <a:xfrm>
            <a:off x="1785106" y="4118688"/>
            <a:ext cx="4978263" cy="4562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38-year-old female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Symptoms: fatigue, brain fog, mood swings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 low leafy greens, moderate protein</a:t>
            </a:r>
          </a:p>
          <a:p>
            <a:pPr defTabSz="457200">
              <a:spcBef>
                <a:spcPts val="1400"/>
              </a:spcBef>
              <a:defRPr b="1" sz="2800">
                <a:latin typeface="Times Roman"/>
                <a:ea typeface="Times Roman"/>
                <a:cs typeface="Times Roman"/>
                <a:sym typeface="Times Roman"/>
              </a:defRPr>
            </a:pPr>
          </a:p>
          <a:p>
            <a:pPr defTabSz="457200">
              <a:spcBef>
                <a:spcPts val="1400"/>
              </a:spcBef>
              <a:defRPr b="1" sz="2800">
                <a:latin typeface="Times Roman"/>
                <a:ea typeface="Times Roman"/>
                <a:cs typeface="Times Roman"/>
                <a:sym typeface="Times Roman"/>
              </a:defRPr>
            </a:pPr>
            <a:r>
              <a:t>SNP Findings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MTHFR C677T – Homozygous</a:t>
            </a:r>
            <a:endParaRPr b="0"/>
          </a:p>
        </p:txBody>
      </p:sp>
      <p:graphicFrame>
        <p:nvGraphicFramePr>
          <p:cNvPr id="462" name="Table 1"/>
          <p:cNvGraphicFramePr/>
          <p:nvPr/>
        </p:nvGraphicFramePr>
        <p:xfrm>
          <a:off x="10997703" y="4523457"/>
          <a:ext cx="6190847" cy="413160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302383"/>
                <a:gridCol w="2875763"/>
              </a:tblGrid>
              <a:tr h="741964">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1150044">
                <a:tc>
                  <a:txBody>
                    <a:bodyPr/>
                    <a:lstStyle/>
                    <a:p>
                      <a:pPr algn="ctr" defTabSz="457200">
                        <a:defRPr sz="1800"/>
                      </a:pPr>
                      <a:r>
                        <a:rPr sz="2400">
                          <a:latin typeface="Times Roman"/>
                          <a:ea typeface="Times Roman"/>
                          <a:cs typeface="Times Roman"/>
                          <a:sym typeface="Times Roman"/>
                        </a:rPr>
                        <a:t>Homocysteine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1150044">
                <a:tc>
                  <a:txBody>
                    <a:bodyPr/>
                    <a:lstStyle/>
                    <a:p>
                      <a:pPr algn="ctr" defTabSz="457200">
                        <a:defRPr sz="1800"/>
                      </a:pPr>
                      <a:r>
                        <a:rPr sz="2400">
                          <a:latin typeface="Times Roman"/>
                          <a:ea typeface="Times Roman"/>
                          <a:cs typeface="Times Roman"/>
                          <a:sym typeface="Times Roman"/>
                        </a:rPr>
                        <a:t>Serum 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Low-normal</a:t>
                      </a:r>
                    </a:p>
                  </a:txBody>
                  <a:tcPr marL="12700" marR="12700" marT="12700" marB="12700" anchor="ctr" anchorCtr="0" horzOverflow="overflow"/>
                </a:tc>
              </a:tr>
              <a:tr h="1150044">
                <a:tc>
                  <a:txBody>
                    <a:bodyPr/>
                    <a:lstStyle/>
                    <a:p>
                      <a:pPr algn="ctr" defTabSz="457200">
                        <a:defRPr sz="1800"/>
                      </a:pPr>
                      <a:r>
                        <a:rPr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Low-normal</a:t>
                      </a:r>
                    </a:p>
                  </a:txBody>
                  <a:tcPr marL="12700" marR="12700" marT="12700" marB="12700" anchor="ctr" anchorCtr="0" horzOverflow="overflow"/>
                </a:tc>
              </a:tr>
            </a:tbl>
          </a:graphicData>
        </a:graphic>
      </p:graphicFrame>
      <p:sp>
        <p:nvSpPr>
          <p:cNvPr id="463" name="Relevant Labs"/>
          <p:cNvSpPr txBox="1"/>
          <p:nvPr/>
        </p:nvSpPr>
        <p:spPr>
          <a:xfrm>
            <a:off x="12730278" y="3686246"/>
            <a:ext cx="2287223"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Relevant Labs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Freeform 2"/>
          <p:cNvSpPr/>
          <p:nvPr/>
        </p:nvSpPr>
        <p:spPr>
          <a:xfrm rot="10800000">
            <a:off x="-3" y="-685075"/>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46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69" name="TextBox 6"/>
          <p:cNvSpPr txBox="1"/>
          <p:nvPr/>
        </p:nvSpPr>
        <p:spPr>
          <a:xfrm>
            <a:off x="1098608" y="399233"/>
            <a:ext cx="16812963" cy="22555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Detoxification &amp; Estrogen Clearance (COMT + GST)- Brief Case Sample Case</a:t>
            </a:r>
          </a:p>
        </p:txBody>
      </p:sp>
      <p:sp>
        <p:nvSpPr>
          <p:cNvPr id="47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71" name="44-year-old female…"/>
          <p:cNvSpPr txBox="1"/>
          <p:nvPr/>
        </p:nvSpPr>
        <p:spPr>
          <a:xfrm>
            <a:off x="1785105" y="4118688"/>
            <a:ext cx="4978264" cy="50327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44-year-old female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Symptoms: PMS, breast tenderness, irritability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History: limited vegetable intake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SNP Findings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COMT Val158Met – Homozygous (slow COMT)</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GSTT1 – Null variant</a:t>
            </a:r>
            <a:endParaRPr b="0"/>
          </a:p>
          <a:p>
            <a:pPr marL="298450" indent="-158750" defTabSz="457200">
              <a:spcBef>
                <a:spcPts val="1200"/>
              </a:spcBef>
              <a:buSzPct val="100000"/>
              <a:buFont typeface="Times Roman"/>
              <a:buChar char="•"/>
              <a:tabLst>
                <a:tab pos="139700" algn="l"/>
                <a:tab pos="457200" algn="l"/>
              </a:tabLst>
              <a:defRPr b="1" sz="1200">
                <a:latin typeface="Times Roman"/>
                <a:ea typeface="Times Roman"/>
                <a:cs typeface="Times Roman"/>
                <a:sym typeface="Times Roman"/>
              </a:defRPr>
            </a:pPr>
            <a:endParaRPr b="0"/>
          </a:p>
        </p:txBody>
      </p:sp>
      <p:sp>
        <p:nvSpPr>
          <p:cNvPr id="472" name="Relevant Labs"/>
          <p:cNvSpPr txBox="1"/>
          <p:nvPr/>
        </p:nvSpPr>
        <p:spPr>
          <a:xfrm>
            <a:off x="12730278" y="3686246"/>
            <a:ext cx="2287223"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Relevant Labs</a:t>
            </a:r>
          </a:p>
        </p:txBody>
      </p:sp>
      <p:graphicFrame>
        <p:nvGraphicFramePr>
          <p:cNvPr id="473" name="Table 1"/>
          <p:cNvGraphicFramePr/>
          <p:nvPr/>
        </p:nvGraphicFramePr>
        <p:xfrm>
          <a:off x="10886668" y="4642060"/>
          <a:ext cx="6550316" cy="431323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974345"/>
                <a:gridCol w="3563269"/>
              </a:tblGrid>
              <a:tr h="855026">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855026">
                <a:tc>
                  <a:txBody>
                    <a:bodyPr/>
                    <a:lstStyle/>
                    <a:p>
                      <a:pPr algn="ctr" defTabSz="457200">
                        <a:defRPr sz="1800"/>
                      </a:pPr>
                      <a:r>
                        <a:rPr sz="2400">
                          <a:latin typeface="Times Roman"/>
                          <a:ea typeface="Times Roman"/>
                          <a:cs typeface="Times Roman"/>
                          <a:sym typeface="Times Roman"/>
                        </a:rPr>
                        <a:t>Estradiol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High-normal</a:t>
                      </a:r>
                    </a:p>
                  </a:txBody>
                  <a:tcPr marL="12700" marR="12700" marT="12700" marB="12700" anchor="ctr" anchorCtr="0" horzOverflow="overflow"/>
                </a:tc>
              </a:tr>
              <a:tr h="1325291">
                <a:tc>
                  <a:txBody>
                    <a:bodyPr/>
                    <a:lstStyle/>
                    <a:p>
                      <a:pPr algn="ctr" defTabSz="457200">
                        <a:defRPr sz="1800"/>
                      </a:pPr>
                      <a:r>
                        <a:rPr sz="2400">
                          <a:latin typeface="Times Roman"/>
                          <a:ea typeface="Times Roman"/>
                          <a:cs typeface="Times Roman"/>
                          <a:sym typeface="Times Roman"/>
                        </a:rPr>
                        <a:t>Progesterone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r h="1325291">
                <a:tc>
                  <a:txBody>
                    <a:bodyPr/>
                    <a:lstStyle/>
                    <a:p>
                      <a:pPr algn="ctr" defTabSz="457200">
                        <a:defRPr sz="1800"/>
                      </a:pPr>
                      <a:r>
                        <a:rPr sz="2400">
                          <a:latin typeface="Times Roman"/>
                          <a:ea typeface="Times Roman"/>
                          <a:cs typeface="Times Roman"/>
                          <a:sym typeface="Times Roman"/>
                        </a:rPr>
                        <a:t>hs-CRP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Mildly elevated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Freeform 2"/>
          <p:cNvSpPr/>
          <p:nvPr/>
        </p:nvSpPr>
        <p:spPr>
          <a:xfrm rot="10800000">
            <a:off x="-3" y="-685075"/>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47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79" name="TextBox 6"/>
          <p:cNvSpPr txBox="1"/>
          <p:nvPr/>
        </p:nvSpPr>
        <p:spPr>
          <a:xfrm>
            <a:off x="1098608" y="399233"/>
            <a:ext cx="16812963" cy="22555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Neurotransmitter Metabolism (MAOA + COMT)- Brief Case Sample Case</a:t>
            </a:r>
          </a:p>
        </p:txBody>
      </p:sp>
      <p:sp>
        <p:nvSpPr>
          <p:cNvPr id="48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81" name="29-year-old male…"/>
          <p:cNvSpPr txBox="1"/>
          <p:nvPr/>
        </p:nvSpPr>
        <p:spPr>
          <a:xfrm>
            <a:off x="1785105" y="4118688"/>
            <a:ext cx="4978264" cy="47025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29-year-old male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Symptoms: anxiety, racing thoughts, poor stress tolerance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Lifestyle: high caffeine intake, poor sleep</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SNP Findings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MAOA – Slow variant</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COMT – Heterozygous</a:t>
            </a:r>
            <a:endParaRPr b="0"/>
          </a:p>
        </p:txBody>
      </p:sp>
      <p:sp>
        <p:nvSpPr>
          <p:cNvPr id="482" name="Relevant Labs"/>
          <p:cNvSpPr txBox="1"/>
          <p:nvPr/>
        </p:nvSpPr>
        <p:spPr>
          <a:xfrm>
            <a:off x="12730278" y="3686246"/>
            <a:ext cx="2287223"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Relevant Labs</a:t>
            </a:r>
          </a:p>
        </p:txBody>
      </p:sp>
      <p:graphicFrame>
        <p:nvGraphicFramePr>
          <p:cNvPr id="483" name="Table 1"/>
          <p:cNvGraphicFramePr/>
          <p:nvPr/>
        </p:nvGraphicFramePr>
        <p:xfrm>
          <a:off x="11132150" y="4541484"/>
          <a:ext cx="6006885" cy="442318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212941"/>
                <a:gridCol w="1781242"/>
              </a:tblGrid>
              <a:tr h="864800">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864800">
                <a:tc>
                  <a:txBody>
                    <a:bodyPr/>
                    <a:lstStyle/>
                    <a:p>
                      <a:pPr algn="ctr" defTabSz="457200">
                        <a:defRPr sz="1800"/>
                      </a:pPr>
                      <a:r>
                        <a:rPr sz="2400">
                          <a:latin typeface="Times Roman"/>
                          <a:ea typeface="Times Roman"/>
                          <a:cs typeface="Times Roman"/>
                          <a:sym typeface="Times Roman"/>
                        </a:rPr>
                        <a:t>Salivary cortisol (PM)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1340441">
                <a:tc>
                  <a:txBody>
                    <a:bodyPr/>
                    <a:lstStyle/>
                    <a:p>
                      <a:pPr algn="ctr" defTabSz="457200">
                        <a:defRPr sz="1800"/>
                      </a:pPr>
                      <a:r>
                        <a:rPr sz="2400">
                          <a:latin typeface="Times Roman"/>
                          <a:ea typeface="Times Roman"/>
                          <a:cs typeface="Times Roman"/>
                          <a:sym typeface="Times Roman"/>
                        </a:rPr>
                        <a:t>Urinary dopamine metabolites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a:t>
                      </a:r>
                    </a:p>
                  </a:txBody>
                  <a:tcPr marL="12700" marR="12700" marT="12700" marB="12700" anchor="ctr" anchorCtr="0" horzOverflow="overflow"/>
                </a:tc>
              </a:tr>
              <a:tr h="1340441">
                <a:tc>
                  <a:txBody>
                    <a:bodyPr/>
                    <a:lstStyle/>
                    <a:p>
                      <a:pPr algn="ctr" defTabSz="457200">
                        <a:defRPr sz="1800"/>
                      </a:pPr>
                      <a:r>
                        <a:rPr sz="2400">
                          <a:latin typeface="Times Roman"/>
                          <a:ea typeface="Times Roman"/>
                          <a:cs typeface="Times Roman"/>
                          <a:sym typeface="Times Roman"/>
                        </a:rPr>
                        <a:t>Magnesium (serum)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Low-normal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Freeform 2"/>
          <p:cNvSpPr/>
          <p:nvPr/>
        </p:nvSpPr>
        <p:spPr>
          <a:xfrm rot="10800000">
            <a:off x="-3" y="-685075"/>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48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89" name="TextBox 6"/>
          <p:cNvSpPr txBox="1"/>
          <p:nvPr/>
        </p:nvSpPr>
        <p:spPr>
          <a:xfrm>
            <a:off x="1098608" y="399233"/>
            <a:ext cx="16812963" cy="22555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Inflammation &amp; Oxidative Stress (IL-6 + SOD2)- Brief Case Sample Case</a:t>
            </a:r>
          </a:p>
        </p:txBody>
      </p:sp>
      <p:sp>
        <p:nvSpPr>
          <p:cNvPr id="49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91" name="52-year-old male…"/>
          <p:cNvSpPr txBox="1"/>
          <p:nvPr/>
        </p:nvSpPr>
        <p:spPr>
          <a:xfrm>
            <a:off x="1785105" y="4118688"/>
            <a:ext cx="4978264" cy="51602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52-year-old male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Symptoms: joint pain, slow recovery, fatigue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 low omega-3 intake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SNP Findings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IL-6 – Pro-inflammatory variant</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SOD2 – Reduced antioxidant efficiency</a:t>
            </a:r>
            <a:endParaRPr b="0"/>
          </a:p>
          <a:p>
            <a:pPr defTabSz="457200">
              <a:spcBef>
                <a:spcPts val="1400"/>
              </a:spcBef>
              <a:defRPr b="1" sz="1400">
                <a:latin typeface="Times Roman"/>
                <a:ea typeface="Times Roman"/>
                <a:cs typeface="Times Roman"/>
                <a:sym typeface="Times Roman"/>
              </a:defRPr>
            </a:pPr>
          </a:p>
        </p:txBody>
      </p:sp>
      <p:sp>
        <p:nvSpPr>
          <p:cNvPr id="492" name="Relevant Labs"/>
          <p:cNvSpPr txBox="1"/>
          <p:nvPr/>
        </p:nvSpPr>
        <p:spPr>
          <a:xfrm>
            <a:off x="12730278" y="3686246"/>
            <a:ext cx="2287223"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Relevant Labs</a:t>
            </a:r>
          </a:p>
        </p:txBody>
      </p:sp>
      <p:graphicFrame>
        <p:nvGraphicFramePr>
          <p:cNvPr id="493" name="Table 1"/>
          <p:cNvGraphicFramePr/>
          <p:nvPr/>
        </p:nvGraphicFramePr>
        <p:xfrm>
          <a:off x="11380554" y="4421120"/>
          <a:ext cx="5552231" cy="45041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21286"/>
                <a:gridCol w="2518243"/>
              </a:tblGrid>
              <a:tr h="893214">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893214">
                <a:tc>
                  <a:txBody>
                    <a:bodyPr/>
                    <a:lstStyle/>
                    <a:p>
                      <a:pPr algn="ctr" defTabSz="457200">
                        <a:defRPr sz="1800"/>
                      </a:pPr>
                      <a:r>
                        <a:rPr sz="2400">
                          <a:latin typeface="Times Roman"/>
                          <a:ea typeface="Times Roman"/>
                          <a:cs typeface="Times Roman"/>
                          <a:sym typeface="Times Roman"/>
                        </a:rPr>
                        <a:t>hs-CRP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1384483">
                <a:tc>
                  <a:txBody>
                    <a:bodyPr/>
                    <a:lstStyle/>
                    <a:p>
                      <a:pPr algn="ctr" defTabSz="457200">
                        <a:defRPr sz="1800"/>
                      </a:pPr>
                      <a:r>
                        <a:rPr sz="2400">
                          <a:latin typeface="Times Roman"/>
                          <a:ea typeface="Times Roman"/>
                          <a:cs typeface="Times Roman"/>
                          <a:sym typeface="Times Roman"/>
                        </a:rPr>
                        <a:t>Omega-3 Index</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r h="1384483">
                <a:tc>
                  <a:txBody>
                    <a:bodyPr/>
                    <a:lstStyle/>
                    <a:p>
                      <a:pPr algn="ctr" defTabSz="457200">
                        <a:defRPr sz="1800"/>
                      </a:pPr>
                      <a:r>
                        <a:rPr sz="2400">
                          <a:latin typeface="Times Roman"/>
                          <a:ea typeface="Times Roman"/>
                          <a:cs typeface="Times Roman"/>
                          <a:sym typeface="Times Roman"/>
                        </a:rPr>
                        <a:t>Ferritin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High-normal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Freeform 2"/>
          <p:cNvSpPr/>
          <p:nvPr/>
        </p:nvSpPr>
        <p:spPr>
          <a:xfrm rot="10800000">
            <a:off x="-3" y="-685075"/>
            <a:ext cx="18288006" cy="10287005"/>
          </a:xfrm>
          <a:prstGeom prst="rect">
            <a:avLst/>
          </a:prstGeom>
          <a:blipFill>
            <a:blip r:embed="rId3"/>
            <a:stretch>
              <a:fillRect/>
            </a:stretch>
          </a:blipFill>
          <a:ln w="12700">
            <a:miter lim="400000"/>
          </a:ln>
        </p:spPr>
        <p:txBody>
          <a:bodyPr lIns="45718" tIns="45718" rIns="45718" bIns="45718"/>
          <a:lstStyle/>
          <a:p>
            <a:pPr/>
          </a:p>
        </p:txBody>
      </p:sp>
      <p:sp>
        <p:nvSpPr>
          <p:cNvPr id="49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99" name="TextBox 6"/>
          <p:cNvSpPr txBox="1"/>
          <p:nvPr/>
        </p:nvSpPr>
        <p:spPr>
          <a:xfrm>
            <a:off x="1098608" y="399233"/>
            <a:ext cx="16812963" cy="22555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Vitamin D Receptor (VDR) - Brief Case Sample Case</a:t>
            </a:r>
          </a:p>
        </p:txBody>
      </p:sp>
      <p:sp>
        <p:nvSpPr>
          <p:cNvPr id="50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01" name="47-year-old female…"/>
          <p:cNvSpPr txBox="1"/>
          <p:nvPr/>
        </p:nvSpPr>
        <p:spPr>
          <a:xfrm>
            <a:off x="1785105" y="4118688"/>
            <a:ext cx="4978264" cy="4816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47-year-old female</a:t>
            </a:r>
          </a:p>
          <a:p>
            <a:pPr marL="240631" indent="-240631" defTabSz="457200">
              <a:spcBef>
                <a:spcPts val="1200"/>
              </a:spcBef>
              <a:buSzPct val="100000"/>
              <a:buChar char="•"/>
              <a:defRPr sz="2400">
                <a:latin typeface="Times Roman"/>
                <a:ea typeface="Times Roman"/>
                <a:cs typeface="Times Roman"/>
                <a:sym typeface="Times Roman"/>
              </a:defRPr>
            </a:pPr>
            <a:r>
              <a:t>Symptoms: frequent infections, fatigue</a:t>
            </a:r>
          </a:p>
          <a:p>
            <a:pPr marL="240631" indent="-240631" defTabSz="457200">
              <a:spcBef>
                <a:spcPts val="1200"/>
              </a:spcBef>
              <a:buSzPct val="100000"/>
              <a:buChar char="•"/>
              <a:defRPr sz="2400">
                <a:latin typeface="Times Roman"/>
                <a:ea typeface="Times Roman"/>
                <a:cs typeface="Times Roman"/>
                <a:sym typeface="Times Roman"/>
              </a:defRPr>
            </a:pPr>
            <a:r>
              <a:t>Limited sun exposure</a:t>
            </a:r>
          </a:p>
          <a:p>
            <a:pPr defTabSz="457200">
              <a:spcBef>
                <a:spcPts val="1200"/>
              </a:spcBef>
              <a:defRPr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SNP Findings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VDR polymorphism – Reduced receptor sensitivity</a:t>
            </a:r>
            <a:endParaRPr b="0"/>
          </a:p>
          <a:p>
            <a:pPr marL="457200" indent="-457200" defTabSz="457200">
              <a:spcBef>
                <a:spcPts val="1200"/>
              </a:spcBef>
              <a:tabLst>
                <a:tab pos="139700" algn="l"/>
                <a:tab pos="457200" algn="l"/>
              </a:tabLst>
              <a:defRPr b="1"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502" name="Relevant Labs"/>
          <p:cNvSpPr txBox="1"/>
          <p:nvPr/>
        </p:nvSpPr>
        <p:spPr>
          <a:xfrm>
            <a:off x="12730278" y="3686246"/>
            <a:ext cx="2287223"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Relevant Labs</a:t>
            </a:r>
          </a:p>
        </p:txBody>
      </p:sp>
      <p:graphicFrame>
        <p:nvGraphicFramePr>
          <p:cNvPr id="503" name="Table 1"/>
          <p:cNvGraphicFramePr/>
          <p:nvPr/>
        </p:nvGraphicFramePr>
        <p:xfrm>
          <a:off x="11338782" y="4497635"/>
          <a:ext cx="5654945" cy="47004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00821"/>
                <a:gridCol w="3241422"/>
              </a:tblGrid>
              <a:tr h="1320499">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2046774">
                <a:tc>
                  <a:txBody>
                    <a:bodyPr/>
                    <a:lstStyle/>
                    <a:p>
                      <a:pPr algn="ctr" defTabSz="457200">
                        <a:defRPr sz="1800"/>
                      </a:pPr>
                      <a:r>
                        <a:rPr sz="2400">
                          <a:latin typeface="Times Roman"/>
                          <a:ea typeface="Times Roman"/>
                          <a:cs typeface="Times Roman"/>
                          <a:sym typeface="Times Roman"/>
                        </a:rPr>
                        <a:t>25-OH 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Low-normal (28 ng/mL)</a:t>
                      </a:r>
                    </a:p>
                  </a:txBody>
                  <a:tcPr marL="12700" marR="12700" marT="12700" marB="12700" anchor="ctr" anchorCtr="0" horzOverflow="overflow"/>
                </a:tc>
              </a:tr>
              <a:tr h="1320499">
                <a:tc>
                  <a:txBody>
                    <a:bodyPr/>
                    <a:lstStyle/>
                    <a:p>
                      <a:pPr algn="ctr" defTabSz="457200">
                        <a:defRPr sz="1800"/>
                      </a:pPr>
                      <a:r>
                        <a:rPr sz="2400">
                          <a:latin typeface="Times Roman"/>
                          <a:ea typeface="Times Roman"/>
                          <a:cs typeface="Times Roman"/>
                          <a:sym typeface="Times Roman"/>
                        </a:rPr>
                        <a:t>hs-CRP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Mildly elevated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Freeform 2"/>
          <p:cNvSpPr/>
          <p:nvPr/>
        </p:nvSpPr>
        <p:spPr>
          <a:xfrm rot="10800000">
            <a:off x="-147842" y="-50777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50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09" name="TextBox 6"/>
          <p:cNvSpPr txBox="1"/>
          <p:nvPr/>
        </p:nvSpPr>
        <p:spPr>
          <a:xfrm>
            <a:off x="1216184" y="488607"/>
            <a:ext cx="17419321" cy="22788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2" sz="6800">
                <a:solidFill>
                  <a:srgbClr val="0433FF"/>
                </a:solidFill>
                <a:latin typeface="Poppins"/>
                <a:ea typeface="Poppins"/>
                <a:cs typeface="Poppins"/>
                <a:sym typeface="Poppins"/>
              </a:defRPr>
            </a:lvl1pPr>
          </a:lstStyle>
          <a:p>
            <a:pPr/>
            <a:r>
              <a:t>Nutritional Inborn Errors of Metabolism</a:t>
            </a:r>
          </a:p>
        </p:txBody>
      </p:sp>
      <p:sp>
        <p:nvSpPr>
          <p:cNvPr id="51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11" name="Tolerable Upper Intake Level (UL)…"/>
          <p:cNvSpPr txBox="1"/>
          <p:nvPr/>
        </p:nvSpPr>
        <p:spPr>
          <a:xfrm>
            <a:off x="695715" y="4284131"/>
            <a:ext cx="12670818" cy="55643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Definition</a:t>
            </a:r>
          </a:p>
          <a:p>
            <a:pPr defTabSz="457200">
              <a:spcBef>
                <a:spcPts val="1200"/>
              </a:spcBef>
              <a:defRPr sz="2800">
                <a:latin typeface="Times Roman"/>
                <a:ea typeface="Times Roman"/>
                <a:cs typeface="Times Roman"/>
                <a:sym typeface="Times Roman"/>
              </a:defRPr>
            </a:pPr>
            <a:r>
              <a:rPr b="1"/>
              <a:t>Inborn Errors of Metabolism (IEMs)</a:t>
            </a:r>
            <a:r>
              <a:t> are </a:t>
            </a:r>
            <a:r>
              <a:rPr b="1"/>
              <a:t>genetically inherited enzyme or transport defects</a:t>
            </a:r>
            <a:r>
              <a:t> that impair the body’s ability to metabolize specific nutrients, leading to:</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Accumulation of toxic metabolites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Deficiency of essential downstream products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Energy production failure</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rPr b="1"/>
              <a:t>Nutrition is the primary therapy</a:t>
            </a:r>
            <a:r>
              <a:t> for many IEMs, often starting in infancy and continuing lifelong.</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1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17" name="TextBox 6"/>
          <p:cNvSpPr txBox="1"/>
          <p:nvPr/>
        </p:nvSpPr>
        <p:spPr>
          <a:xfrm>
            <a:off x="758562" y="931589"/>
            <a:ext cx="17419320" cy="24508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3" sz="6600">
                <a:solidFill>
                  <a:srgbClr val="FFFFFF"/>
                </a:solidFill>
                <a:latin typeface="Poppins"/>
                <a:ea typeface="Poppins"/>
                <a:cs typeface="Poppins"/>
                <a:sym typeface="Poppins"/>
              </a:defRPr>
            </a:pPr>
            <a:r>
              <a:t>Why IEMs Matter in Nutrition Practice</a:t>
            </a:r>
          </a:p>
          <a:p>
            <a:pPr marL="457200" indent="-317500" defTabSz="457200">
              <a:buSzPct val="100000"/>
              <a:buFont typeface="Times Roman"/>
              <a:buChar char="•"/>
              <a:defRPr sz="1200">
                <a:latin typeface="Times Roman"/>
                <a:ea typeface="Times Roman"/>
                <a:cs typeface="Times Roman"/>
                <a:sym typeface="Times Roman"/>
              </a:defRPr>
            </a:pPr>
          </a:p>
        </p:txBody>
      </p:sp>
      <p:sp>
        <p:nvSpPr>
          <p:cNvPr id="5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19" name="Tolerable Upper Intake Level (UL)…"/>
          <p:cNvSpPr txBox="1"/>
          <p:nvPr/>
        </p:nvSpPr>
        <p:spPr>
          <a:xfrm>
            <a:off x="1110120" y="4206963"/>
            <a:ext cx="14770172" cy="311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b="1" sz="3200">
                <a:latin typeface="Times Roman"/>
                <a:ea typeface="Times Roman"/>
                <a:cs typeface="Times Roman"/>
                <a:sym typeface="Times Roman"/>
              </a:defRPr>
            </a:pPr>
            <a:r>
              <a:rPr b="0"/>
              <a:t>Many IEMs are </a:t>
            </a:r>
            <a:r>
              <a:t>diet-managed conditions</a:t>
            </a:r>
            <a:endParaRPr b="0"/>
          </a:p>
          <a:p>
            <a:pPr marL="457200" indent="-317500" defTabSz="457200">
              <a:spcBef>
                <a:spcPts val="1200"/>
              </a:spcBef>
              <a:buSzPct val="100000"/>
              <a:buFont typeface="Times Roman"/>
              <a:buChar char="•"/>
              <a:defRPr b="1" sz="3200">
                <a:latin typeface="Times Roman"/>
                <a:ea typeface="Times Roman"/>
                <a:cs typeface="Times Roman"/>
                <a:sym typeface="Times Roman"/>
              </a:defRPr>
            </a:pPr>
            <a:r>
              <a:rPr b="0"/>
              <a:t>Early nutrition intervention </a:t>
            </a:r>
            <a:r>
              <a:t>prevents neurologic damage and organ dysfunction</a:t>
            </a:r>
            <a:endParaRPr b="0"/>
          </a:p>
          <a:p>
            <a:pPr marL="457200" indent="-317500" defTabSz="457200">
              <a:spcBef>
                <a:spcPts val="1200"/>
              </a:spcBef>
              <a:buSzPct val="100000"/>
              <a:buFont typeface="Times Roman"/>
              <a:buChar char="•"/>
              <a:defRPr sz="3200">
                <a:latin typeface="Times Roman"/>
                <a:ea typeface="Times Roman"/>
                <a:cs typeface="Times Roman"/>
                <a:sym typeface="Times Roman"/>
              </a:defRPr>
            </a:pPr>
            <a:r>
              <a:t>Even adults may present with </a:t>
            </a:r>
            <a:r>
              <a:rPr b="1"/>
              <a:t>milder or late-onset forms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Nutrition professionals play a central role in </a:t>
            </a:r>
            <a:r>
              <a:rPr b="1"/>
              <a:t>medical nutrition therapy (MNT)</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23" name="TextBox 6"/>
          <p:cNvSpPr txBox="1"/>
          <p:nvPr/>
        </p:nvSpPr>
        <p:spPr>
          <a:xfrm>
            <a:off x="758562" y="931589"/>
            <a:ext cx="17419320" cy="40134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3" sz="6600">
                <a:solidFill>
                  <a:srgbClr val="FFFFFF"/>
                </a:solidFill>
                <a:latin typeface="Poppins"/>
                <a:ea typeface="Poppins"/>
                <a:cs typeface="Poppins"/>
                <a:sym typeface="Poppins"/>
              </a:defRPr>
            </a:pPr>
            <a:r>
              <a:t>Classification of Nutritional IEMs</a:t>
            </a:r>
          </a:p>
          <a:p>
            <a:pPr defTabSz="457200">
              <a:spcBef>
                <a:spcPts val="1400"/>
              </a:spcBef>
              <a:defRPr b="1" sz="1400">
                <a:latin typeface="Times Roman"/>
                <a:ea typeface="Times Roman"/>
                <a:cs typeface="Times Roman"/>
                <a:sym typeface="Times Roman"/>
              </a:defRPr>
            </a:pPr>
          </a:p>
          <a:p>
            <a:pPr>
              <a:lnSpc>
                <a:spcPts val="9100"/>
              </a:lnSpc>
              <a:defRPr spc="653" sz="6600">
                <a:solidFill>
                  <a:srgbClr val="FFFFFF"/>
                </a:solidFill>
                <a:latin typeface="Poppins"/>
                <a:ea typeface="Poppins"/>
                <a:cs typeface="Poppins"/>
                <a:sym typeface="Poppins"/>
              </a:defRPr>
            </a:pPr>
          </a:p>
          <a:p>
            <a:pPr marL="457200" indent="-317500" defTabSz="457200">
              <a:buSzPct val="100000"/>
              <a:buFont typeface="Times Roman"/>
              <a:buChar char="•"/>
              <a:defRPr sz="1200">
                <a:latin typeface="Times Roman"/>
                <a:ea typeface="Times Roman"/>
                <a:cs typeface="Times Roman"/>
                <a:sym typeface="Times Roman"/>
              </a:defRPr>
            </a:pPr>
          </a:p>
        </p:txBody>
      </p:sp>
      <p:sp>
        <p:nvSpPr>
          <p:cNvPr id="5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25" name="Tolerable Upper Intake Level (UL)…"/>
          <p:cNvSpPr txBox="1"/>
          <p:nvPr/>
        </p:nvSpPr>
        <p:spPr>
          <a:xfrm>
            <a:off x="6404452" y="3414601"/>
            <a:ext cx="5479096"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457200" indent="-457200" defTabSz="457200">
              <a:spcBef>
                <a:spcPts val="1200"/>
              </a:spcBef>
              <a:tabLst>
                <a:tab pos="139700" algn="l"/>
                <a:tab pos="457200" algn="l"/>
              </a:tabLst>
              <a:defRPr b="1" sz="2800">
                <a:latin typeface="Times Roman"/>
                <a:ea typeface="Times Roman"/>
                <a:cs typeface="Times Roman"/>
                <a:sym typeface="Times Roman"/>
              </a:defRPr>
            </a:lvl1pPr>
          </a:lstStyle>
          <a:p>
            <a:pPr/>
            <a:r>
              <a:t>Amino Acid Metabolislm Disorders</a:t>
            </a:r>
          </a:p>
        </p:txBody>
      </p:sp>
      <p:graphicFrame>
        <p:nvGraphicFramePr>
          <p:cNvPr id="526" name="Table 1"/>
          <p:cNvGraphicFramePr/>
          <p:nvPr/>
        </p:nvGraphicFramePr>
        <p:xfrm>
          <a:off x="2718265" y="4272688"/>
          <a:ext cx="12568491" cy="515005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820586"/>
                <a:gridCol w="5375481"/>
                <a:gridCol w="3359722"/>
              </a:tblGrid>
              <a:tr h="1001569">
                <a:tc>
                  <a:txBody>
                    <a:bodyPr/>
                    <a:lstStyle/>
                    <a:p>
                      <a:pPr algn="l" defTabSz="457200">
                        <a:defRPr sz="1800"/>
                      </a:pPr>
                      <a:r>
                        <a:rPr b="1" sz="2400">
                          <a:latin typeface="Times Roman"/>
                          <a:ea typeface="Times Roman"/>
                          <a:cs typeface="Times Roman"/>
                          <a:sym typeface="Times Roman"/>
                        </a:rPr>
                        <a:t>Disorder Type</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Metabolic Defect</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Nutritional Issue</a:t>
                      </a:r>
                    </a:p>
                  </a:txBody>
                  <a:tcPr marL="12700" marR="12700" marT="12700" marB="12700" anchor="ctr" anchorCtr="0" horzOverflow="overflow"/>
                </a:tc>
              </a:tr>
              <a:tr h="1581776">
                <a:tc>
                  <a:txBody>
                    <a:bodyPr/>
                    <a:lstStyle/>
                    <a:p>
                      <a:pPr algn="l" defTabSz="457200">
                        <a:defRPr sz="1800"/>
                      </a:pPr>
                      <a:r>
                        <a:rPr sz="2400">
                          <a:latin typeface="Times Roman"/>
                          <a:ea typeface="Times Roman"/>
                          <a:cs typeface="Times Roman"/>
                          <a:sym typeface="Times Roman"/>
                        </a:rPr>
                        <a:t>Phenylalanine metabolism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Inability to convert phenylalanine → tyrosine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Phenylalanine accumulation</a:t>
                      </a:r>
                    </a:p>
                  </a:txBody>
                  <a:tcPr marL="12700" marR="12700" marT="12700" marB="12700" anchor="ctr" anchorCtr="0" horzOverflow="overflow"/>
                </a:tc>
              </a:tr>
              <a:tr h="1552433">
                <a:tc>
                  <a:txBody>
                    <a:bodyPr/>
                    <a:lstStyle/>
                    <a:p>
                      <a:pPr algn="l" defTabSz="457200">
                        <a:defRPr sz="1800"/>
                      </a:pPr>
                      <a:r>
                        <a:rPr sz="2400">
                          <a:latin typeface="Times Roman"/>
                          <a:ea typeface="Times Roman"/>
                          <a:cs typeface="Times Roman"/>
                          <a:sym typeface="Times Roman"/>
                        </a:rPr>
                        <a:t>Branched-chain AA metabolism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Impaired BCAA breakdown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Toxic amino acid buildup</a:t>
                      </a:r>
                    </a:p>
                  </a:txBody>
                  <a:tcPr marL="12700" marR="12700" marT="12700" marB="12700" anchor="ctr" anchorCtr="0" horzOverflow="overflow"/>
                </a:tc>
              </a:tr>
              <a:tr h="1001569">
                <a:tc>
                  <a:txBody>
                    <a:bodyPr/>
                    <a:lstStyle/>
                    <a:p>
                      <a:pPr algn="l" defTabSz="457200">
                        <a:defRPr sz="1800"/>
                      </a:pPr>
                      <a:r>
                        <a:rPr sz="2400">
                          <a:latin typeface="Times Roman"/>
                          <a:ea typeface="Times Roman"/>
                          <a:cs typeface="Times Roman"/>
                          <a:sym typeface="Times Roman"/>
                        </a:rPr>
                        <a:t>Sulfur AA metabolism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Methionine metabolism defects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Elevated homocysteine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2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30" name="TextBox 6"/>
          <p:cNvSpPr txBox="1"/>
          <p:nvPr/>
        </p:nvSpPr>
        <p:spPr>
          <a:xfrm>
            <a:off x="758562" y="931589"/>
            <a:ext cx="17419320" cy="40134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3" sz="6600">
                <a:solidFill>
                  <a:srgbClr val="FFFFFF"/>
                </a:solidFill>
                <a:latin typeface="Poppins"/>
                <a:ea typeface="Poppins"/>
                <a:cs typeface="Poppins"/>
                <a:sym typeface="Poppins"/>
              </a:defRPr>
            </a:pPr>
            <a:r>
              <a:t>Classification of Nutritional IEMs</a:t>
            </a:r>
          </a:p>
          <a:p>
            <a:pPr defTabSz="457200">
              <a:spcBef>
                <a:spcPts val="1400"/>
              </a:spcBef>
              <a:defRPr b="1" sz="1400">
                <a:latin typeface="Times Roman"/>
                <a:ea typeface="Times Roman"/>
                <a:cs typeface="Times Roman"/>
                <a:sym typeface="Times Roman"/>
              </a:defRPr>
            </a:pPr>
          </a:p>
          <a:p>
            <a:pPr>
              <a:lnSpc>
                <a:spcPts val="9100"/>
              </a:lnSpc>
              <a:defRPr spc="653" sz="6600">
                <a:solidFill>
                  <a:srgbClr val="FFFFFF"/>
                </a:solidFill>
                <a:latin typeface="Poppins"/>
                <a:ea typeface="Poppins"/>
                <a:cs typeface="Poppins"/>
                <a:sym typeface="Poppins"/>
              </a:defRPr>
            </a:pPr>
          </a:p>
          <a:p>
            <a:pPr marL="457200" indent="-317500" defTabSz="457200">
              <a:buSzPct val="100000"/>
              <a:buFont typeface="Times Roman"/>
              <a:buChar char="•"/>
              <a:defRPr sz="1200">
                <a:latin typeface="Times Roman"/>
                <a:ea typeface="Times Roman"/>
                <a:cs typeface="Times Roman"/>
                <a:sym typeface="Times Roman"/>
              </a:defRPr>
            </a:pPr>
          </a:p>
        </p:txBody>
      </p:sp>
      <p:sp>
        <p:nvSpPr>
          <p:cNvPr id="53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32" name="Tolerable Upper Intake Level (UL)…"/>
          <p:cNvSpPr txBox="1"/>
          <p:nvPr/>
        </p:nvSpPr>
        <p:spPr>
          <a:xfrm>
            <a:off x="6404452" y="3414601"/>
            <a:ext cx="5479096"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457200" indent="-457200" defTabSz="457200">
              <a:spcBef>
                <a:spcPts val="1200"/>
              </a:spcBef>
              <a:tabLst>
                <a:tab pos="139700" algn="l"/>
                <a:tab pos="457200" algn="l"/>
              </a:tabLst>
              <a:defRPr b="1" sz="2800">
                <a:latin typeface="Times Roman"/>
                <a:ea typeface="Times Roman"/>
                <a:cs typeface="Times Roman"/>
                <a:sym typeface="Times Roman"/>
              </a:defRPr>
            </a:lvl1pPr>
          </a:lstStyle>
          <a:p>
            <a:pPr/>
            <a:r>
              <a:t>Amino Acid Metabolislm Disorders</a:t>
            </a:r>
          </a:p>
        </p:txBody>
      </p:sp>
      <p:graphicFrame>
        <p:nvGraphicFramePr>
          <p:cNvPr id="533" name="Table 1"/>
          <p:cNvGraphicFramePr/>
          <p:nvPr/>
        </p:nvGraphicFramePr>
        <p:xfrm>
          <a:off x="2718265" y="4149106"/>
          <a:ext cx="12864170" cy="358174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10558"/>
                <a:gridCol w="5502069"/>
                <a:gridCol w="3438841"/>
              </a:tblGrid>
              <a:tr h="695815">
                <a:tc>
                  <a:txBody>
                    <a:bodyPr/>
                    <a:lstStyle/>
                    <a:p>
                      <a:pPr algn="l" defTabSz="457200">
                        <a:defRPr sz="1800"/>
                      </a:pPr>
                      <a:r>
                        <a:rPr b="1" sz="2400">
                          <a:latin typeface="Times Roman"/>
                          <a:ea typeface="Times Roman"/>
                          <a:cs typeface="Times Roman"/>
                          <a:sym typeface="Times Roman"/>
                        </a:rPr>
                        <a:t>Disorder Type</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Metabolic Defect</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Nutritional Issue</a:t>
                      </a:r>
                    </a:p>
                  </a:txBody>
                  <a:tcPr marL="12700" marR="12700" marT="12700" marB="12700" anchor="ctr" anchorCtr="0" horzOverflow="overflow"/>
                </a:tc>
              </a:tr>
              <a:tr h="1098899">
                <a:tc>
                  <a:txBody>
                    <a:bodyPr/>
                    <a:lstStyle/>
                    <a:p>
                      <a:pPr algn="l" defTabSz="457200">
                        <a:defRPr sz="1800"/>
                      </a:pPr>
                      <a:r>
                        <a:rPr sz="2400">
                          <a:latin typeface="Times Roman"/>
                          <a:ea typeface="Times Roman"/>
                          <a:cs typeface="Times Roman"/>
                          <a:sym typeface="Times Roman"/>
                        </a:rPr>
                        <a:t>Phenylalanine metabolism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Inability to convert phenylalanine → tyrosine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Phenylalanine accumulation</a:t>
                      </a:r>
                    </a:p>
                  </a:txBody>
                  <a:tcPr marL="12700" marR="12700" marT="12700" marB="12700" anchor="ctr" anchorCtr="0" horzOverflow="overflow"/>
                </a:tc>
              </a:tr>
              <a:tr h="1078514">
                <a:tc>
                  <a:txBody>
                    <a:bodyPr/>
                    <a:lstStyle/>
                    <a:p>
                      <a:pPr algn="l" defTabSz="457200">
                        <a:defRPr sz="1800"/>
                      </a:pPr>
                      <a:r>
                        <a:rPr sz="2400">
                          <a:latin typeface="Times Roman"/>
                          <a:ea typeface="Times Roman"/>
                          <a:cs typeface="Times Roman"/>
                          <a:sym typeface="Times Roman"/>
                        </a:rPr>
                        <a:t>Branched-chain AA metabolism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Impaired BCAA breakdown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Toxic amino acid buildup</a:t>
                      </a:r>
                    </a:p>
                  </a:txBody>
                  <a:tcPr marL="12700" marR="12700" marT="12700" marB="12700" anchor="ctr" anchorCtr="0" horzOverflow="overflow"/>
                </a:tc>
              </a:tr>
              <a:tr h="695815">
                <a:tc>
                  <a:txBody>
                    <a:bodyPr/>
                    <a:lstStyle/>
                    <a:p>
                      <a:pPr algn="l" defTabSz="457200">
                        <a:defRPr sz="1800"/>
                      </a:pPr>
                      <a:r>
                        <a:rPr sz="2400">
                          <a:latin typeface="Times Roman"/>
                          <a:ea typeface="Times Roman"/>
                          <a:cs typeface="Times Roman"/>
                          <a:sym typeface="Times Roman"/>
                        </a:rPr>
                        <a:t>Sulfur AA metabolism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Methionine metabolism defects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Elevated homocysteine</a:t>
                      </a:r>
                    </a:p>
                  </a:txBody>
                  <a:tcPr marL="12700" marR="12700" marT="12700" marB="12700" anchor="ctr" anchorCtr="0" horzOverflow="overflow"/>
                </a:tc>
              </a:tr>
            </a:tbl>
          </a:graphicData>
        </a:graphic>
      </p:graphicFrame>
      <p:sp>
        <p:nvSpPr>
          <p:cNvPr id="534" name="Tolerable Upper Intake Level (UL)…"/>
          <p:cNvSpPr txBox="1"/>
          <p:nvPr/>
        </p:nvSpPr>
        <p:spPr>
          <a:xfrm>
            <a:off x="2728675" y="7929421"/>
            <a:ext cx="9838063"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Focus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Restriction of the offending amino acid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Use of </a:t>
            </a:r>
            <a:r>
              <a:rPr b="1"/>
              <a:t>medical foods</a:t>
            </a:r>
            <a:r>
              <a:t> (AA formulas without the problematic nutrient)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energy intake to prevent catabolism</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3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38" name="TextBox 6"/>
          <p:cNvSpPr txBox="1"/>
          <p:nvPr/>
        </p:nvSpPr>
        <p:spPr>
          <a:xfrm>
            <a:off x="758562" y="931589"/>
            <a:ext cx="17419320" cy="40134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3" sz="6600">
                <a:solidFill>
                  <a:srgbClr val="FFFFFF"/>
                </a:solidFill>
                <a:latin typeface="Poppins"/>
                <a:ea typeface="Poppins"/>
                <a:cs typeface="Poppins"/>
                <a:sym typeface="Poppins"/>
              </a:defRPr>
            </a:pPr>
            <a:r>
              <a:t>Classification of Nutritional IEMs</a:t>
            </a:r>
          </a:p>
          <a:p>
            <a:pPr defTabSz="457200">
              <a:spcBef>
                <a:spcPts val="1400"/>
              </a:spcBef>
              <a:defRPr b="1" sz="1400">
                <a:latin typeface="Times Roman"/>
                <a:ea typeface="Times Roman"/>
                <a:cs typeface="Times Roman"/>
                <a:sym typeface="Times Roman"/>
              </a:defRPr>
            </a:pPr>
          </a:p>
          <a:p>
            <a:pPr>
              <a:lnSpc>
                <a:spcPts val="9100"/>
              </a:lnSpc>
              <a:defRPr spc="653" sz="6600">
                <a:solidFill>
                  <a:srgbClr val="FFFFFF"/>
                </a:solidFill>
                <a:latin typeface="Poppins"/>
                <a:ea typeface="Poppins"/>
                <a:cs typeface="Poppins"/>
                <a:sym typeface="Poppins"/>
              </a:defRPr>
            </a:pPr>
          </a:p>
          <a:p>
            <a:pPr marL="457200" indent="-317500" defTabSz="457200">
              <a:buSzPct val="100000"/>
              <a:buFont typeface="Times Roman"/>
              <a:buChar char="•"/>
              <a:defRPr sz="1200">
                <a:latin typeface="Times Roman"/>
                <a:ea typeface="Times Roman"/>
                <a:cs typeface="Times Roman"/>
                <a:sym typeface="Times Roman"/>
              </a:defRPr>
            </a:pPr>
          </a:p>
        </p:txBody>
      </p:sp>
      <p:sp>
        <p:nvSpPr>
          <p:cNvPr id="5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40" name="Tolerable Upper Intake Level (UL)…"/>
          <p:cNvSpPr txBox="1"/>
          <p:nvPr/>
        </p:nvSpPr>
        <p:spPr>
          <a:xfrm>
            <a:off x="6117303" y="3352810"/>
            <a:ext cx="6701838"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Carbohydrate Metabolism Disorders</a:t>
            </a:r>
          </a:p>
        </p:txBody>
      </p:sp>
      <p:sp>
        <p:nvSpPr>
          <p:cNvPr id="541" name="Tolerable Upper Intake Level (UL)…"/>
          <p:cNvSpPr txBox="1"/>
          <p:nvPr/>
        </p:nvSpPr>
        <p:spPr>
          <a:xfrm>
            <a:off x="2728675" y="7929421"/>
            <a:ext cx="9838063"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Focus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Strict avoidance of specific carbohydrates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Frequent meals to prevent hypoglycemia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Emergency feeding protocols during illness</a:t>
            </a:r>
          </a:p>
        </p:txBody>
      </p:sp>
      <p:graphicFrame>
        <p:nvGraphicFramePr>
          <p:cNvPr id="542" name="Table 1"/>
          <p:cNvGraphicFramePr/>
          <p:nvPr/>
        </p:nvGraphicFramePr>
        <p:xfrm>
          <a:off x="2806480" y="4135649"/>
          <a:ext cx="12408340" cy="35468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68318"/>
                <a:gridCol w="5884014"/>
                <a:gridCol w="3443306"/>
              </a:tblGrid>
              <a:tr h="969550">
                <a:tc>
                  <a:txBody>
                    <a:bodyPr/>
                    <a:lstStyle/>
                    <a:p>
                      <a:pPr algn="ctr" defTabSz="457200">
                        <a:defRPr sz="1800"/>
                      </a:pPr>
                      <a:r>
                        <a:rPr b="1" sz="2400">
                          <a:latin typeface="Times Roman"/>
                          <a:ea typeface="Times Roman"/>
                          <a:cs typeface="Times Roman"/>
                          <a:sym typeface="Times Roman"/>
                        </a:rPr>
                        <a:t>Disorder 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Defect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Nutritional Implication</a:t>
                      </a:r>
                    </a:p>
                  </a:txBody>
                  <a:tcPr marL="12700" marR="12700" marT="12700" marB="12700" anchor="ctr" anchorCtr="0" horzOverflow="overflow"/>
                </a:tc>
              </a:tr>
              <a:tr h="969550">
                <a:tc>
                  <a:txBody>
                    <a:bodyPr/>
                    <a:lstStyle/>
                    <a:p>
                      <a:pPr algn="ctr" defTabSz="457200">
                        <a:defRPr sz="1800"/>
                      </a:pPr>
                      <a:r>
                        <a:rPr sz="2400">
                          <a:latin typeface="Times Roman"/>
                          <a:ea typeface="Times Roman"/>
                          <a:cs typeface="Times Roman"/>
                          <a:sym typeface="Times Roman"/>
                        </a:rPr>
                        <a:t>Galactose metabolism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Impaired galactose → glucose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lactose/galactose</a:t>
                      </a:r>
                    </a:p>
                  </a:txBody>
                  <a:tcPr marL="12700" marR="12700" marT="12700" marB="12700" anchor="ctr" anchorCtr="0" horzOverflow="overflow"/>
                </a:tc>
              </a:tr>
              <a:tr h="969550">
                <a:tc>
                  <a:txBody>
                    <a:bodyPr/>
                    <a:lstStyle/>
                    <a:p>
                      <a:pPr algn="ctr" defTabSz="457200">
                        <a:defRPr sz="1800"/>
                      </a:pPr>
                      <a:r>
                        <a:rPr sz="2400">
                          <a:latin typeface="Times Roman"/>
                          <a:ea typeface="Times Roman"/>
                          <a:cs typeface="Times Roman"/>
                          <a:sym typeface="Times Roman"/>
                        </a:rPr>
                        <a:t>Glycogen storage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Impaired glycogen synthesis or breakdown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Hypoglycemia risk</a:t>
                      </a:r>
                    </a:p>
                  </a:txBody>
                  <a:tcPr marL="12700" marR="12700" marT="12700" marB="12700" anchor="ctr" anchorCtr="0" horzOverflow="overflow"/>
                </a:tc>
              </a:tr>
              <a:tr h="625516">
                <a:tc>
                  <a:txBody>
                    <a:bodyPr/>
                    <a:lstStyle/>
                    <a:p>
                      <a:pPr algn="ctr" defTabSz="457200">
                        <a:defRPr sz="1800"/>
                      </a:pPr>
                      <a:r>
                        <a:rPr sz="2400">
                          <a:latin typeface="Times Roman"/>
                          <a:ea typeface="Times Roman"/>
                          <a:cs typeface="Times Roman"/>
                          <a:sym typeface="Times Roman"/>
                        </a:rPr>
                        <a:t>Fructose metabolism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Impaired fructose processing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fructose/sucrose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35" name="TextBox 6"/>
          <p:cNvSpPr txBox="1"/>
          <p:nvPr/>
        </p:nvSpPr>
        <p:spPr>
          <a:xfrm>
            <a:off x="11009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Core Functional Laboratory Markers &amp; Optimal Ranges</a:t>
            </a:r>
          </a:p>
        </p:txBody>
      </p:sp>
      <p:sp>
        <p:nvSpPr>
          <p:cNvPr id="136"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p>
        </p:txBody>
      </p:sp>
      <p:sp>
        <p:nvSpPr>
          <p:cNvPr id="137" name="Lipids &amp; Cardiovascular Risk"/>
          <p:cNvSpPr txBox="1"/>
          <p:nvPr/>
        </p:nvSpPr>
        <p:spPr>
          <a:xfrm>
            <a:off x="6486371" y="3367224"/>
            <a:ext cx="4672069"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Lipids &amp; Cardiovascular Risk</a:t>
            </a:r>
          </a:p>
        </p:txBody>
      </p:sp>
      <p:graphicFrame>
        <p:nvGraphicFramePr>
          <p:cNvPr id="138" name="Table 1"/>
          <p:cNvGraphicFramePr/>
          <p:nvPr/>
        </p:nvGraphicFramePr>
        <p:xfrm>
          <a:off x="3159486" y="4171584"/>
          <a:ext cx="11686048" cy="552921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33968"/>
                <a:gridCol w="3104877"/>
                <a:gridCol w="5734502"/>
              </a:tblGrid>
              <a:tr h="1204308">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Interpretation</a:t>
                      </a:r>
                    </a:p>
                  </a:txBody>
                  <a:tcPr marL="12700" marR="12700" marT="12700" marB="12700" anchor="ctr" anchorCtr="0" horzOverflow="overflow"/>
                </a:tc>
              </a:tr>
              <a:tr h="1204308">
                <a:tc>
                  <a:txBody>
                    <a:bodyPr/>
                    <a:lstStyle/>
                    <a:p>
                      <a:pPr algn="ctr" defTabSz="457200">
                        <a:defRPr sz="1800"/>
                      </a:pPr>
                      <a:r>
                        <a:rPr sz="2400">
                          <a:latin typeface="Times Roman"/>
                          <a:ea typeface="Times Roman"/>
                          <a:cs typeface="Times Roman"/>
                          <a:sym typeface="Times Roman"/>
                        </a:rPr>
                        <a:t>Total Cholesterol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170–210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Cell membrane &amp; hormone support</a:t>
                      </a:r>
                    </a:p>
                  </a:txBody>
                  <a:tcPr marL="12700" marR="12700" marT="12700" marB="12700" anchor="ctr" anchorCtr="0" horzOverflow="overflow"/>
                </a:tc>
              </a:tr>
              <a:tr h="776973">
                <a:tc>
                  <a:txBody>
                    <a:bodyPr/>
                    <a:lstStyle/>
                    <a:p>
                      <a:pPr algn="ctr" defTabSz="457200">
                        <a:defRPr sz="1800"/>
                      </a:pPr>
                      <a:r>
                        <a:rPr sz="2400">
                          <a:latin typeface="Times Roman"/>
                          <a:ea typeface="Times Roman"/>
                          <a:cs typeface="Times Roman"/>
                          <a:sym typeface="Times Roman"/>
                        </a:rPr>
                        <a:t>LDL-C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80–120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Context-dependent</a:t>
                      </a:r>
                    </a:p>
                  </a:txBody>
                  <a:tcPr marL="12700" marR="12700" marT="12700" marB="12700" anchor="ctr" anchorCtr="0" horzOverflow="overflow"/>
                </a:tc>
              </a:tr>
              <a:tr h="776973">
                <a:tc>
                  <a:txBody>
                    <a:bodyPr/>
                    <a:lstStyle/>
                    <a:p>
                      <a:pPr algn="ctr" defTabSz="457200">
                        <a:defRPr sz="1800"/>
                      </a:pPr>
                      <a:r>
                        <a:rPr sz="2400">
                          <a:latin typeface="Times Roman"/>
                          <a:ea typeface="Times Roman"/>
                          <a:cs typeface="Times Roman"/>
                          <a:sym typeface="Times Roman"/>
                        </a:rPr>
                        <a:t>HDL-C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≥60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 protection</a:t>
                      </a:r>
                    </a:p>
                  </a:txBody>
                  <a:tcPr marL="12700" marR="12700" marT="12700" marB="12700" anchor="ctr" anchorCtr="0" horzOverflow="overflow"/>
                </a:tc>
              </a:tr>
              <a:tr h="776973">
                <a:tc>
                  <a:txBody>
                    <a:bodyPr/>
                    <a:lstStyle/>
                    <a:p>
                      <a:pPr algn="ctr" defTabSz="457200">
                        <a:defRPr sz="1800"/>
                      </a:pPr>
                      <a:r>
                        <a:rPr sz="2400">
                          <a:latin typeface="Times Roman"/>
                          <a:ea typeface="Times Roman"/>
                          <a:cs typeface="Times Roman"/>
                          <a:sym typeface="Times Roman"/>
                        </a:rPr>
                        <a:t>Triglycerides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&lt;100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Glycemic control</a:t>
                      </a:r>
                    </a:p>
                  </a:txBody>
                  <a:tcPr marL="12700" marR="12700" marT="12700" marB="12700" anchor="ctr" anchorCtr="0" horzOverflow="overflow"/>
                </a:tc>
              </a:tr>
              <a:tr h="776973">
                <a:tc>
                  <a:txBody>
                    <a:bodyPr/>
                    <a:lstStyle/>
                    <a:p>
                      <a:pPr algn="ctr" defTabSz="457200">
                        <a:defRPr sz="1800"/>
                      </a:pPr>
                      <a:r>
                        <a:rPr sz="2400">
                          <a:latin typeface="Times Roman"/>
                          <a:ea typeface="Times Roman"/>
                          <a:cs typeface="Times Roman"/>
                          <a:sym typeface="Times Roman"/>
                        </a:rPr>
                        <a:t>hs-CRP</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&lt;1.0 mg/L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inflammatory burden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4"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4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46" name="TextBox 6"/>
          <p:cNvSpPr txBox="1"/>
          <p:nvPr/>
        </p:nvSpPr>
        <p:spPr>
          <a:xfrm>
            <a:off x="758562" y="931589"/>
            <a:ext cx="17419320" cy="40134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3" sz="6600">
                <a:solidFill>
                  <a:srgbClr val="FFFFFF"/>
                </a:solidFill>
                <a:latin typeface="Poppins"/>
                <a:ea typeface="Poppins"/>
                <a:cs typeface="Poppins"/>
                <a:sym typeface="Poppins"/>
              </a:defRPr>
            </a:pPr>
            <a:r>
              <a:t>Classification of Nutritional IEMs</a:t>
            </a:r>
          </a:p>
          <a:p>
            <a:pPr defTabSz="457200">
              <a:spcBef>
                <a:spcPts val="1400"/>
              </a:spcBef>
              <a:defRPr b="1" sz="1400">
                <a:latin typeface="Times Roman"/>
                <a:ea typeface="Times Roman"/>
                <a:cs typeface="Times Roman"/>
                <a:sym typeface="Times Roman"/>
              </a:defRPr>
            </a:pPr>
          </a:p>
          <a:p>
            <a:pPr>
              <a:lnSpc>
                <a:spcPts val="9100"/>
              </a:lnSpc>
              <a:defRPr spc="653" sz="6600">
                <a:solidFill>
                  <a:srgbClr val="FFFFFF"/>
                </a:solidFill>
                <a:latin typeface="Poppins"/>
                <a:ea typeface="Poppins"/>
                <a:cs typeface="Poppins"/>
                <a:sym typeface="Poppins"/>
              </a:defRPr>
            </a:pPr>
          </a:p>
          <a:p>
            <a:pPr marL="457200" indent="-317500" defTabSz="457200">
              <a:buSzPct val="100000"/>
              <a:buFont typeface="Times Roman"/>
              <a:buChar char="•"/>
              <a:defRPr sz="1200">
                <a:latin typeface="Times Roman"/>
                <a:ea typeface="Times Roman"/>
                <a:cs typeface="Times Roman"/>
                <a:sym typeface="Times Roman"/>
              </a:defRPr>
            </a:pPr>
          </a:p>
        </p:txBody>
      </p:sp>
      <p:sp>
        <p:nvSpPr>
          <p:cNvPr id="54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48" name="Tolerable Upper Intake Level (UL)…"/>
          <p:cNvSpPr txBox="1"/>
          <p:nvPr/>
        </p:nvSpPr>
        <p:spPr>
          <a:xfrm>
            <a:off x="6117302" y="3352810"/>
            <a:ext cx="6701839" cy="1057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Fatty Acid Oxidation Disorders (FAODs)</a:t>
            </a:r>
          </a:p>
          <a:p>
            <a:pPr defTabSz="457200">
              <a:defRPr sz="1200">
                <a:latin typeface="Times Roman"/>
                <a:ea typeface="Times Roman"/>
                <a:cs typeface="Times Roman"/>
                <a:sym typeface="Times Roman"/>
              </a:defRPr>
            </a:pPr>
          </a:p>
        </p:txBody>
      </p:sp>
      <p:sp>
        <p:nvSpPr>
          <p:cNvPr id="549" name="Tolerable Upper Intake Level (UL)…"/>
          <p:cNvSpPr txBox="1"/>
          <p:nvPr/>
        </p:nvSpPr>
        <p:spPr>
          <a:xfrm>
            <a:off x="2876515" y="7198118"/>
            <a:ext cx="12534969" cy="2542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Focus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prolonged fasting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Regular carbohydrate intake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In some cases: </a:t>
            </a:r>
            <a:r>
              <a:t>medium-chain triglycerides (MCTs)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Illness management plans are critical</a:t>
            </a:r>
          </a:p>
        </p:txBody>
      </p:sp>
      <p:graphicFrame>
        <p:nvGraphicFramePr>
          <p:cNvPr id="550" name="Table 1"/>
          <p:cNvGraphicFramePr/>
          <p:nvPr/>
        </p:nvGraphicFramePr>
        <p:xfrm>
          <a:off x="2788470" y="4180737"/>
          <a:ext cx="13113729" cy="26872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938444"/>
                <a:gridCol w="7162583"/>
              </a:tblGrid>
              <a:tr h="753380">
                <a:tc>
                  <a:txBody>
                    <a:bodyPr/>
                    <a:lstStyle/>
                    <a:p>
                      <a:pPr algn="ctr" defTabSz="457200">
                        <a:defRPr sz="1800"/>
                      </a:pPr>
                      <a:r>
                        <a:rPr b="1" sz="2400">
                          <a:latin typeface="Times Roman"/>
                          <a:ea typeface="Times Roman"/>
                          <a:cs typeface="Times Roman"/>
                          <a:sym typeface="Times Roman"/>
                        </a:rPr>
                        <a:t>Defect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Consequence</a:t>
                      </a:r>
                    </a:p>
                  </a:txBody>
                  <a:tcPr marL="12700" marR="12700" marT="12700" marB="12700" anchor="ctr" anchorCtr="0" horzOverflow="overflow"/>
                </a:tc>
              </a:tr>
              <a:tr h="1167739">
                <a:tc>
                  <a:txBody>
                    <a:bodyPr/>
                    <a:lstStyle/>
                    <a:p>
                      <a:pPr algn="ctr" defTabSz="457200">
                        <a:defRPr sz="1800"/>
                      </a:pPr>
                      <a:r>
                        <a:rPr sz="2400">
                          <a:latin typeface="Times Roman"/>
                          <a:ea typeface="Times Roman"/>
                          <a:cs typeface="Times Roman"/>
                          <a:sym typeface="Times Roman"/>
                        </a:rPr>
                        <a:t>Impaired beta-oxidation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Inability to use fat for energy</a:t>
                      </a:r>
                    </a:p>
                  </a:txBody>
                  <a:tcPr marL="12700" marR="12700" marT="12700" marB="12700" anchor="ctr" anchorCtr="0" horzOverflow="overflow"/>
                </a:tc>
              </a:tr>
              <a:tr h="753380">
                <a:tc>
                  <a:txBody>
                    <a:bodyPr/>
                    <a:lstStyle/>
                    <a:p>
                      <a:pPr algn="ctr" defTabSz="457200">
                        <a:defRPr sz="1800"/>
                      </a:pPr>
                      <a:r>
                        <a:rPr sz="2400">
                          <a:latin typeface="Times Roman"/>
                          <a:ea typeface="Times Roman"/>
                          <a:cs typeface="Times Roman"/>
                          <a:sym typeface="Times Roman"/>
                        </a:rPr>
                        <a:t>Fasting intolerance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Hypoglycemia, lethargy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5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54" name="TextBox 6"/>
          <p:cNvSpPr txBox="1"/>
          <p:nvPr/>
        </p:nvSpPr>
        <p:spPr>
          <a:xfrm>
            <a:off x="758562" y="1053473"/>
            <a:ext cx="17419320" cy="40134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3" sz="6600">
                <a:solidFill>
                  <a:srgbClr val="FFFFFF"/>
                </a:solidFill>
                <a:latin typeface="Poppins"/>
                <a:ea typeface="Poppins"/>
                <a:cs typeface="Poppins"/>
                <a:sym typeface="Poppins"/>
              </a:defRPr>
            </a:pPr>
            <a:r>
              <a:t>Classification of Nutritional IEMs</a:t>
            </a:r>
          </a:p>
          <a:p>
            <a:pPr defTabSz="457200">
              <a:spcBef>
                <a:spcPts val="1400"/>
              </a:spcBef>
              <a:defRPr b="1" sz="1400">
                <a:latin typeface="Times Roman"/>
                <a:ea typeface="Times Roman"/>
                <a:cs typeface="Times Roman"/>
                <a:sym typeface="Times Roman"/>
              </a:defRPr>
            </a:pPr>
          </a:p>
          <a:p>
            <a:pPr>
              <a:lnSpc>
                <a:spcPts val="9100"/>
              </a:lnSpc>
              <a:defRPr spc="653" sz="6600">
                <a:solidFill>
                  <a:srgbClr val="FFFFFF"/>
                </a:solidFill>
                <a:latin typeface="Poppins"/>
                <a:ea typeface="Poppins"/>
                <a:cs typeface="Poppins"/>
                <a:sym typeface="Poppins"/>
              </a:defRPr>
            </a:pPr>
          </a:p>
          <a:p>
            <a:pPr marL="457200" indent="-317500" defTabSz="457200">
              <a:buSzPct val="100000"/>
              <a:buFont typeface="Times Roman"/>
              <a:buChar char="•"/>
              <a:defRPr sz="1200">
                <a:latin typeface="Times Roman"/>
                <a:ea typeface="Times Roman"/>
                <a:cs typeface="Times Roman"/>
                <a:sym typeface="Times Roman"/>
              </a:defRPr>
            </a:pPr>
          </a:p>
        </p:txBody>
      </p:sp>
      <p:sp>
        <p:nvSpPr>
          <p:cNvPr id="55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56" name="Tolerable Upper Intake Level (UL)…"/>
          <p:cNvSpPr txBox="1"/>
          <p:nvPr/>
        </p:nvSpPr>
        <p:spPr>
          <a:xfrm>
            <a:off x="6117302" y="3352810"/>
            <a:ext cx="6701839"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Urea Cycle Disorders</a:t>
            </a:r>
          </a:p>
        </p:txBody>
      </p:sp>
      <p:sp>
        <p:nvSpPr>
          <p:cNvPr id="557" name="Tolerable Upper Intake Level (UL)…"/>
          <p:cNvSpPr txBox="1"/>
          <p:nvPr/>
        </p:nvSpPr>
        <p:spPr>
          <a:xfrm>
            <a:off x="2876515" y="7198117"/>
            <a:ext cx="12534969"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Focus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Controlled protein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Essential amino acid supplementation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calories to prevent protein breakdown</a:t>
            </a:r>
          </a:p>
        </p:txBody>
      </p:sp>
      <p:graphicFrame>
        <p:nvGraphicFramePr>
          <p:cNvPr id="558" name="Table 1"/>
          <p:cNvGraphicFramePr/>
          <p:nvPr/>
        </p:nvGraphicFramePr>
        <p:xfrm>
          <a:off x="2891162" y="4142756"/>
          <a:ext cx="10765803" cy="280135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417221"/>
                <a:gridCol w="4335880"/>
              </a:tblGrid>
              <a:tr h="785535">
                <a:tc>
                  <a:txBody>
                    <a:bodyPr/>
                    <a:lstStyle/>
                    <a:p>
                      <a:pPr algn="ctr" defTabSz="457200">
                        <a:defRPr sz="1800"/>
                      </a:pPr>
                      <a:r>
                        <a:rPr b="1" sz="2400">
                          <a:latin typeface="Times Roman"/>
                          <a:ea typeface="Times Roman"/>
                          <a:cs typeface="Times Roman"/>
                          <a:sym typeface="Times Roman"/>
                        </a:rPr>
                        <a:t>Defect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Outcome</a:t>
                      </a:r>
                    </a:p>
                  </a:txBody>
                  <a:tcPr marL="12700" marR="12700" marT="12700" marB="12700" anchor="ctr" anchorCtr="0" horzOverflow="overflow"/>
                </a:tc>
              </a:tr>
              <a:tr h="1217580">
                <a:tc>
                  <a:txBody>
                    <a:bodyPr/>
                    <a:lstStyle/>
                    <a:p>
                      <a:pPr algn="ctr" defTabSz="457200">
                        <a:defRPr sz="1800"/>
                      </a:pPr>
                      <a:r>
                        <a:rPr sz="2400">
                          <a:latin typeface="Times Roman"/>
                          <a:ea typeface="Times Roman"/>
                          <a:cs typeface="Times Roman"/>
                          <a:sym typeface="Times Roman"/>
                        </a:rPr>
                        <a:t>Inability to excrete nitrogen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Hyperammonemia</a:t>
                      </a:r>
                    </a:p>
                  </a:txBody>
                  <a:tcPr marL="12700" marR="12700" marT="12700" marB="12700" anchor="ctr" anchorCtr="0" horzOverflow="overflow"/>
                </a:tc>
              </a:tr>
              <a:tr h="785535">
                <a:tc>
                  <a:txBody>
                    <a:bodyPr/>
                    <a:lstStyle/>
                    <a:p>
                      <a:pPr algn="ctr" defTabSz="457200">
                        <a:defRPr sz="1800"/>
                      </a:pPr>
                      <a:r>
                        <a:rPr sz="2400">
                          <a:latin typeface="Times Roman"/>
                          <a:ea typeface="Times Roman"/>
                          <a:cs typeface="Times Roman"/>
                          <a:sym typeface="Times Roman"/>
                        </a:rPr>
                        <a:t>Protein intolerance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 risk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6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62" name="TextBox 6"/>
          <p:cNvSpPr txBox="1"/>
          <p:nvPr/>
        </p:nvSpPr>
        <p:spPr>
          <a:xfrm>
            <a:off x="758562" y="1053473"/>
            <a:ext cx="17419320" cy="40134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3" sz="6600">
                <a:solidFill>
                  <a:srgbClr val="FFFFFF"/>
                </a:solidFill>
                <a:latin typeface="Poppins"/>
                <a:ea typeface="Poppins"/>
                <a:cs typeface="Poppins"/>
                <a:sym typeface="Poppins"/>
              </a:defRPr>
            </a:pPr>
            <a:r>
              <a:t>Classification of Nutritional IEMs</a:t>
            </a:r>
          </a:p>
          <a:p>
            <a:pPr defTabSz="457200">
              <a:spcBef>
                <a:spcPts val="1400"/>
              </a:spcBef>
              <a:defRPr b="1" sz="1400">
                <a:latin typeface="Times Roman"/>
                <a:ea typeface="Times Roman"/>
                <a:cs typeface="Times Roman"/>
                <a:sym typeface="Times Roman"/>
              </a:defRPr>
            </a:pPr>
          </a:p>
          <a:p>
            <a:pPr>
              <a:lnSpc>
                <a:spcPts val="9100"/>
              </a:lnSpc>
              <a:defRPr spc="653" sz="6600">
                <a:solidFill>
                  <a:srgbClr val="FFFFFF"/>
                </a:solidFill>
                <a:latin typeface="Poppins"/>
                <a:ea typeface="Poppins"/>
                <a:cs typeface="Poppins"/>
                <a:sym typeface="Poppins"/>
              </a:defRPr>
            </a:pPr>
          </a:p>
          <a:p>
            <a:pPr marL="457200" indent="-317500" defTabSz="457200">
              <a:buSzPct val="100000"/>
              <a:buFont typeface="Times Roman"/>
              <a:buChar char="•"/>
              <a:defRPr sz="1200">
                <a:latin typeface="Times Roman"/>
                <a:ea typeface="Times Roman"/>
                <a:cs typeface="Times Roman"/>
                <a:sym typeface="Times Roman"/>
              </a:defRPr>
            </a:pPr>
          </a:p>
        </p:txBody>
      </p:sp>
      <p:sp>
        <p:nvSpPr>
          <p:cNvPr id="5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64" name="Tolerable Upper Intake Level (UL)…"/>
          <p:cNvSpPr txBox="1"/>
          <p:nvPr/>
        </p:nvSpPr>
        <p:spPr>
          <a:xfrm>
            <a:off x="6653592" y="3279679"/>
            <a:ext cx="6701838" cy="1311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Organic Acidurias</a:t>
            </a:r>
          </a:p>
          <a:p>
            <a:pPr defTabSz="457200">
              <a:defRPr sz="1200">
                <a:latin typeface="Times Roman"/>
                <a:ea typeface="Times Roman"/>
                <a:cs typeface="Times Roman"/>
                <a:sym typeface="Times Roman"/>
              </a:defRPr>
            </a:pPr>
          </a:p>
        </p:txBody>
      </p:sp>
      <p:sp>
        <p:nvSpPr>
          <p:cNvPr id="565" name="Tolerable Upper Intake Level (UL)…"/>
          <p:cNvSpPr txBox="1"/>
          <p:nvPr/>
        </p:nvSpPr>
        <p:spPr>
          <a:xfrm>
            <a:off x="2876515" y="7198117"/>
            <a:ext cx="12534969"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Nutrition Focus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Restrict precursor amino acids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Supplement carnitine when indicated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Monitor acid–base status</a:t>
            </a:r>
          </a:p>
        </p:txBody>
      </p:sp>
      <p:graphicFrame>
        <p:nvGraphicFramePr>
          <p:cNvPr id="566" name="Table 1"/>
          <p:cNvGraphicFramePr/>
          <p:nvPr/>
        </p:nvGraphicFramePr>
        <p:xfrm>
          <a:off x="2670701" y="4041897"/>
          <a:ext cx="10747734" cy="29286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715362"/>
                <a:gridCol w="4019670"/>
              </a:tblGrid>
              <a:tr h="1102354">
                <a:tc>
                  <a:txBody>
                    <a:bodyPr/>
                    <a:lstStyle/>
                    <a:p>
                      <a:pPr algn="ctr" defTabSz="457200">
                        <a:defRPr sz="1800"/>
                      </a:pPr>
                      <a:r>
                        <a:rPr b="1" sz="2500">
                          <a:latin typeface="Times Roman"/>
                          <a:ea typeface="Times Roman"/>
                          <a:cs typeface="Times Roman"/>
                          <a:sym typeface="Times Roman"/>
                        </a:rPr>
                        <a:t>Defect</a:t>
                      </a:r>
                    </a:p>
                  </a:txBody>
                  <a:tcPr marL="12700" marR="12700" marT="12700" marB="12700" anchor="ctr" anchorCtr="0" horzOverflow="overflow"/>
                </a:tc>
                <a:tc>
                  <a:txBody>
                    <a:bodyPr/>
                    <a:lstStyle/>
                    <a:p>
                      <a:pPr algn="ctr" defTabSz="457200">
                        <a:defRPr sz="1800"/>
                      </a:pPr>
                      <a:r>
                        <a:rPr b="1" sz="2500">
                          <a:latin typeface="Times Roman"/>
                          <a:ea typeface="Times Roman"/>
                          <a:cs typeface="Times Roman"/>
                          <a:sym typeface="Times Roman"/>
                        </a:rPr>
                        <a:t>Nutritional Impact</a:t>
                      </a:r>
                    </a:p>
                  </a:txBody>
                  <a:tcPr marL="12700" marR="12700" marT="12700" marB="12700" anchor="ctr" anchorCtr="0" horzOverflow="overflow"/>
                </a:tc>
              </a:tr>
              <a:tr h="1102354">
                <a:tc>
                  <a:txBody>
                    <a:bodyPr/>
                    <a:lstStyle/>
                    <a:p>
                      <a:pPr algn="ctr" defTabSz="457200">
                        <a:defRPr sz="1800"/>
                      </a:pPr>
                      <a:r>
                        <a:rPr sz="2500">
                          <a:latin typeface="Times Roman"/>
                          <a:ea typeface="Times Roman"/>
                          <a:cs typeface="Times Roman"/>
                          <a:sym typeface="Times Roman"/>
                        </a:rPr>
                        <a:t>Impaired organic acid metabolism</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Metabolic acidosis</a:t>
                      </a:r>
                    </a:p>
                  </a:txBody>
                  <a:tcPr marL="12700" marR="12700" marT="12700" marB="12700" anchor="ctr" anchorCtr="0" horzOverflow="overflow"/>
                </a:tc>
              </a:tr>
              <a:tr h="711196">
                <a:tc>
                  <a:txBody>
                    <a:bodyPr/>
                    <a:lstStyle/>
                    <a:p>
                      <a:pPr algn="ctr" defTabSz="457200">
                        <a:defRPr sz="1800"/>
                      </a:pPr>
                      <a:r>
                        <a:rPr sz="2500">
                          <a:latin typeface="Times Roman"/>
                          <a:ea typeface="Times Roman"/>
                          <a:cs typeface="Times Roman"/>
                          <a:sym typeface="Times Roman"/>
                        </a:rPr>
                        <a:t>Secondary carnitine deficiency</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Energy impairment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6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70" name="TextBox 6"/>
          <p:cNvSpPr txBox="1"/>
          <p:nvPr/>
        </p:nvSpPr>
        <p:spPr>
          <a:xfrm>
            <a:off x="758562" y="1053473"/>
            <a:ext cx="17419320"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Laboratory Assessment in IEMs</a:t>
            </a:r>
          </a:p>
        </p:txBody>
      </p:sp>
      <p:sp>
        <p:nvSpPr>
          <p:cNvPr id="57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72" name="Tolerable Upper Intake Level (UL)…"/>
          <p:cNvSpPr txBox="1"/>
          <p:nvPr/>
        </p:nvSpPr>
        <p:spPr>
          <a:xfrm>
            <a:off x="2315849" y="9257474"/>
            <a:ext cx="12534970" cy="49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600">
                <a:latin typeface="Times Roman"/>
                <a:ea typeface="Times Roman"/>
                <a:cs typeface="Times Roman"/>
                <a:sym typeface="Times Roman"/>
              </a:defRPr>
            </a:pPr>
            <a:r>
              <a:rPr b="1"/>
              <a:t>Newborn screening</a:t>
            </a:r>
            <a:r>
              <a:t> identifies many IEMs early, but milder forms may present later.</a:t>
            </a:r>
          </a:p>
        </p:txBody>
      </p:sp>
      <p:graphicFrame>
        <p:nvGraphicFramePr>
          <p:cNvPr id="573" name="Table 1"/>
          <p:cNvGraphicFramePr/>
          <p:nvPr/>
        </p:nvGraphicFramePr>
        <p:xfrm>
          <a:off x="2331994" y="3397552"/>
          <a:ext cx="13636712" cy="556117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340968"/>
                <a:gridCol w="8283044"/>
              </a:tblGrid>
              <a:tr h="684996">
                <a:tc>
                  <a:txBody>
                    <a:bodyPr/>
                    <a:lstStyle/>
                    <a:p>
                      <a:pPr algn="ctr" defTabSz="457200">
                        <a:defRPr sz="1800"/>
                      </a:pPr>
                      <a:r>
                        <a:rPr b="1" sz="2400">
                          <a:latin typeface="Times Roman"/>
                          <a:ea typeface="Times Roman"/>
                          <a:cs typeface="Times Roman"/>
                          <a:sym typeface="Times Roman"/>
                        </a:rPr>
                        <a:t>Test 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What It Evaluates</a:t>
                      </a:r>
                    </a:p>
                  </a:txBody>
                  <a:tcPr marL="12700" marR="12700" marT="12700" marB="12700" anchor="ctr" anchorCtr="0" horzOverflow="overflow"/>
                </a:tc>
              </a:tr>
              <a:tr h="1061743">
                <a:tc>
                  <a:txBody>
                    <a:bodyPr/>
                    <a:lstStyle/>
                    <a:p>
                      <a:pPr algn="ctr" defTabSz="457200">
                        <a:defRPr sz="1800"/>
                      </a:pPr>
                      <a:r>
                        <a:rPr sz="2400">
                          <a:latin typeface="Times Roman"/>
                          <a:ea typeface="Times Roman"/>
                          <a:cs typeface="Times Roman"/>
                          <a:sym typeface="Times Roman"/>
                        </a:rPr>
                        <a:t>Plasma amino acids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Amino acid accumulation or deficiency</a:t>
                      </a:r>
                    </a:p>
                  </a:txBody>
                  <a:tcPr marL="12700" marR="12700" marT="12700" marB="12700" anchor="ctr" anchorCtr="0" horzOverflow="overflow"/>
                </a:tc>
              </a:tr>
              <a:tr h="684996">
                <a:tc>
                  <a:txBody>
                    <a:bodyPr/>
                    <a:lstStyle/>
                    <a:p>
                      <a:pPr algn="ctr" defTabSz="457200">
                        <a:defRPr sz="1800"/>
                      </a:pPr>
                      <a:r>
                        <a:rPr sz="2400">
                          <a:latin typeface="Times Roman"/>
                          <a:ea typeface="Times Roman"/>
                          <a:cs typeface="Times Roman"/>
                          <a:sym typeface="Times Roman"/>
                        </a:rPr>
                        <a:t>Urine organic acids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Organic acid buildup</a:t>
                      </a:r>
                    </a:p>
                  </a:txBody>
                  <a:tcPr marL="12700" marR="12700" marT="12700" marB="12700" anchor="ctr" anchorCtr="0" horzOverflow="overflow"/>
                </a:tc>
              </a:tr>
              <a:tr h="684996">
                <a:tc>
                  <a:txBody>
                    <a:bodyPr/>
                    <a:lstStyle/>
                    <a:p>
                      <a:pPr algn="ctr" defTabSz="457200">
                        <a:defRPr sz="1800"/>
                      </a:pPr>
                      <a:r>
                        <a:rPr sz="2400">
                          <a:latin typeface="Times Roman"/>
                          <a:ea typeface="Times Roman"/>
                          <a:cs typeface="Times Roman"/>
                          <a:sym typeface="Times Roman"/>
                        </a:rPr>
                        <a:t>Blood ammonia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Nitrogen disposal capacity</a:t>
                      </a:r>
                    </a:p>
                  </a:txBody>
                  <a:tcPr marL="12700" marR="12700" marT="12700" marB="12700" anchor="ctr" anchorCtr="0" horzOverflow="overflow"/>
                </a:tc>
              </a:tr>
              <a:tr h="684996">
                <a:tc>
                  <a:txBody>
                    <a:bodyPr/>
                    <a:lstStyle/>
                    <a:p>
                      <a:pPr algn="ctr" defTabSz="457200">
                        <a:defRPr sz="1800"/>
                      </a:pPr>
                      <a:r>
                        <a:rPr sz="2400">
                          <a:latin typeface="Times Roman"/>
                          <a:ea typeface="Times Roman"/>
                          <a:cs typeface="Times Roman"/>
                          <a:sym typeface="Times Roman"/>
                        </a:rPr>
                        <a:t>Acylcarnitine profile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Fatty acid oxidation defects</a:t>
                      </a:r>
                    </a:p>
                  </a:txBody>
                  <a:tcPr marL="12700" marR="12700" marT="12700" marB="12700" anchor="ctr" anchorCtr="0" horzOverflow="overflow"/>
                </a:tc>
              </a:tr>
              <a:tr h="1061743">
                <a:tc>
                  <a:txBody>
                    <a:bodyPr/>
                    <a:lstStyle/>
                    <a:p>
                      <a:pPr algn="ctr" defTabSz="457200">
                        <a:defRPr sz="1800"/>
                      </a:pPr>
                      <a:r>
                        <a:rPr sz="2400">
                          <a:latin typeface="Times Roman"/>
                          <a:ea typeface="Times Roman"/>
                          <a:cs typeface="Times Roman"/>
                          <a:sym typeface="Times Roman"/>
                        </a:rPr>
                        <a:t>Blood glucose &amp; ketones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metabolism</a:t>
                      </a:r>
                    </a:p>
                  </a:txBody>
                  <a:tcPr marL="12700" marR="12700" marT="12700" marB="12700" anchor="ctr" anchorCtr="0" horzOverflow="overflow"/>
                </a:tc>
              </a:tr>
              <a:tr h="684996">
                <a:tc>
                  <a:txBody>
                    <a:bodyPr/>
                    <a:lstStyle/>
                    <a:p>
                      <a:pPr algn="ctr" defTabSz="457200">
                        <a:defRPr sz="1800"/>
                      </a:pPr>
                      <a:r>
                        <a:rPr sz="2400">
                          <a:latin typeface="Times Roman"/>
                          <a:ea typeface="Times Roman"/>
                          <a:cs typeface="Times Roman"/>
                          <a:sym typeface="Times Roman"/>
                        </a:rPr>
                        <a:t>Genetic testing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Confirmation of enzyme defect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7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77" name="TextBox 6"/>
          <p:cNvSpPr txBox="1"/>
          <p:nvPr/>
        </p:nvSpPr>
        <p:spPr>
          <a:xfrm>
            <a:off x="758562" y="1053473"/>
            <a:ext cx="17419320"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Core Nutrition Management Principles</a:t>
            </a:r>
          </a:p>
        </p:txBody>
      </p:sp>
      <p:sp>
        <p:nvSpPr>
          <p:cNvPr id="5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79" name="Tolerable Upper Intake Level (UL)…"/>
          <p:cNvSpPr txBox="1"/>
          <p:nvPr/>
        </p:nvSpPr>
        <p:spPr>
          <a:xfrm>
            <a:off x="2315849" y="9257474"/>
            <a:ext cx="12534970" cy="49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600">
                <a:latin typeface="Times Roman"/>
                <a:ea typeface="Times Roman"/>
                <a:cs typeface="Times Roman"/>
                <a:sym typeface="Times Roman"/>
              </a:defRPr>
            </a:pPr>
            <a:r>
              <a:rPr b="1"/>
              <a:t>Newborn screening</a:t>
            </a:r>
            <a:r>
              <a:t> identifies many IEMs early, but milder forms may present later.</a:t>
            </a:r>
          </a:p>
        </p:txBody>
      </p:sp>
      <p:graphicFrame>
        <p:nvGraphicFramePr>
          <p:cNvPr id="580" name="Table 1"/>
          <p:cNvGraphicFramePr/>
          <p:nvPr/>
        </p:nvGraphicFramePr>
        <p:xfrm>
          <a:off x="2331994" y="3397553"/>
          <a:ext cx="13636712" cy="55611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340968"/>
                <a:gridCol w="8283044"/>
              </a:tblGrid>
              <a:tr h="684996">
                <a:tc>
                  <a:txBody>
                    <a:bodyPr/>
                    <a:lstStyle/>
                    <a:p>
                      <a:pPr algn="ctr" defTabSz="457200">
                        <a:defRPr sz="1800"/>
                      </a:pPr>
                      <a:r>
                        <a:rPr b="1" sz="2400">
                          <a:latin typeface="Times Roman"/>
                          <a:ea typeface="Times Roman"/>
                          <a:cs typeface="Times Roman"/>
                          <a:sym typeface="Times Roman"/>
                        </a:rPr>
                        <a:t>Test 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What It Evaluates</a:t>
                      </a:r>
                    </a:p>
                  </a:txBody>
                  <a:tcPr marL="12700" marR="12700" marT="12700" marB="12700" anchor="ctr" anchorCtr="0" horzOverflow="overflow"/>
                </a:tc>
              </a:tr>
              <a:tr h="1061743">
                <a:tc>
                  <a:txBody>
                    <a:bodyPr/>
                    <a:lstStyle/>
                    <a:p>
                      <a:pPr algn="ctr" defTabSz="457200">
                        <a:defRPr sz="1800"/>
                      </a:pPr>
                      <a:r>
                        <a:rPr sz="2400">
                          <a:latin typeface="Times Roman"/>
                          <a:ea typeface="Times Roman"/>
                          <a:cs typeface="Times Roman"/>
                          <a:sym typeface="Times Roman"/>
                        </a:rPr>
                        <a:t>Plasma amino acids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Amino acid accumulation or deficiency</a:t>
                      </a:r>
                    </a:p>
                  </a:txBody>
                  <a:tcPr marL="12700" marR="12700" marT="12700" marB="12700" anchor="ctr" anchorCtr="0" horzOverflow="overflow"/>
                </a:tc>
              </a:tr>
              <a:tr h="684996">
                <a:tc>
                  <a:txBody>
                    <a:bodyPr/>
                    <a:lstStyle/>
                    <a:p>
                      <a:pPr algn="ctr" defTabSz="457200">
                        <a:defRPr sz="1800"/>
                      </a:pPr>
                      <a:r>
                        <a:rPr sz="2400">
                          <a:latin typeface="Times Roman"/>
                          <a:ea typeface="Times Roman"/>
                          <a:cs typeface="Times Roman"/>
                          <a:sym typeface="Times Roman"/>
                        </a:rPr>
                        <a:t>Urine organic acids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Organic acid buildup</a:t>
                      </a:r>
                    </a:p>
                  </a:txBody>
                  <a:tcPr marL="12700" marR="12700" marT="12700" marB="12700" anchor="ctr" anchorCtr="0" horzOverflow="overflow"/>
                </a:tc>
              </a:tr>
              <a:tr h="684996">
                <a:tc>
                  <a:txBody>
                    <a:bodyPr/>
                    <a:lstStyle/>
                    <a:p>
                      <a:pPr algn="ctr" defTabSz="457200">
                        <a:defRPr sz="1800"/>
                      </a:pPr>
                      <a:r>
                        <a:rPr sz="2400">
                          <a:latin typeface="Times Roman"/>
                          <a:ea typeface="Times Roman"/>
                          <a:cs typeface="Times Roman"/>
                          <a:sym typeface="Times Roman"/>
                        </a:rPr>
                        <a:t>Blood ammonia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Nitrogen disposal capacity</a:t>
                      </a:r>
                    </a:p>
                  </a:txBody>
                  <a:tcPr marL="12700" marR="12700" marT="12700" marB="12700" anchor="ctr" anchorCtr="0" horzOverflow="overflow"/>
                </a:tc>
              </a:tr>
              <a:tr h="684996">
                <a:tc>
                  <a:txBody>
                    <a:bodyPr/>
                    <a:lstStyle/>
                    <a:p>
                      <a:pPr algn="ctr" defTabSz="457200">
                        <a:defRPr sz="1800"/>
                      </a:pPr>
                      <a:r>
                        <a:rPr sz="2400">
                          <a:latin typeface="Times Roman"/>
                          <a:ea typeface="Times Roman"/>
                          <a:cs typeface="Times Roman"/>
                          <a:sym typeface="Times Roman"/>
                        </a:rPr>
                        <a:t>Acylcarnitine profile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Fatty acid oxidation defects</a:t>
                      </a:r>
                    </a:p>
                  </a:txBody>
                  <a:tcPr marL="12700" marR="12700" marT="12700" marB="12700" anchor="ctr" anchorCtr="0" horzOverflow="overflow"/>
                </a:tc>
              </a:tr>
              <a:tr h="1061743">
                <a:tc>
                  <a:txBody>
                    <a:bodyPr/>
                    <a:lstStyle/>
                    <a:p>
                      <a:pPr algn="ctr" defTabSz="457200">
                        <a:defRPr sz="1800"/>
                      </a:pPr>
                      <a:r>
                        <a:rPr sz="2400">
                          <a:latin typeface="Times Roman"/>
                          <a:ea typeface="Times Roman"/>
                          <a:cs typeface="Times Roman"/>
                          <a:sym typeface="Times Roman"/>
                        </a:rPr>
                        <a:t>Blood glucose &amp; ketones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metabolism</a:t>
                      </a:r>
                    </a:p>
                  </a:txBody>
                  <a:tcPr marL="12700" marR="12700" marT="12700" marB="12700" anchor="ctr" anchorCtr="0" horzOverflow="overflow"/>
                </a:tc>
              </a:tr>
              <a:tr h="684996">
                <a:tc>
                  <a:txBody>
                    <a:bodyPr/>
                    <a:lstStyle/>
                    <a:p>
                      <a:pPr algn="ctr" defTabSz="457200">
                        <a:defRPr sz="1800"/>
                      </a:pPr>
                      <a:r>
                        <a:rPr sz="2400">
                          <a:latin typeface="Times Roman"/>
                          <a:ea typeface="Times Roman"/>
                          <a:cs typeface="Times Roman"/>
                          <a:sym typeface="Times Roman"/>
                        </a:rPr>
                        <a:t>Genetic testing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Confirmation of enzyme defect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8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84" name="TextBox 6"/>
          <p:cNvSpPr txBox="1"/>
          <p:nvPr/>
        </p:nvSpPr>
        <p:spPr>
          <a:xfrm>
            <a:off x="1075460" y="955966"/>
            <a:ext cx="17419320"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Universal Nutrition Goals</a:t>
            </a:r>
          </a:p>
        </p:txBody>
      </p:sp>
      <p:sp>
        <p:nvSpPr>
          <p:cNvPr id="58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86" name="Universal Nutrition Goals…"/>
          <p:cNvSpPr txBox="1"/>
          <p:nvPr/>
        </p:nvSpPr>
        <p:spPr>
          <a:xfrm>
            <a:off x="1346323" y="3585815"/>
            <a:ext cx="7751373" cy="6366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Universal Nutrition Goals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toxic metabolite accumulation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Provide sufficient energy to prevent catabolism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normal growth and development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nutrient deficiencies</a:t>
            </a:r>
          </a:p>
          <a:p>
            <a:pPr defTabSz="457200">
              <a:spcBef>
                <a:spcPts val="1200"/>
              </a:spcBef>
              <a:defRPr sz="2400">
                <a:latin typeface="Times Roman"/>
                <a:ea typeface="Times Roman"/>
                <a:cs typeface="Times Roman"/>
                <a:sym typeface="Times Roman"/>
              </a:defRPr>
            </a:pPr>
          </a:p>
          <a:p>
            <a:pPr defTabSz="457200">
              <a:spcBef>
                <a:spcPts val="1400"/>
              </a:spcBef>
              <a:defRPr b="1" sz="2800">
                <a:latin typeface="Times Roman"/>
                <a:ea typeface="Times Roman"/>
                <a:cs typeface="Times Roman"/>
                <a:sym typeface="Times Roman"/>
              </a:defRPr>
            </a:pPr>
            <a:r>
              <a:t>Key Nutrition Strategies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Macronutrient modification</a:t>
            </a:r>
            <a:r>
              <a:t> (restriction or redistribution)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Medical foods &amp; formulas</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Frequent feeding schedules</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Sick-day protocols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Lifelong nutrition monitoring</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8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90" name="TextBox 6"/>
          <p:cNvSpPr txBox="1"/>
          <p:nvPr/>
        </p:nvSpPr>
        <p:spPr>
          <a:xfrm>
            <a:off x="1124213" y="273416"/>
            <a:ext cx="17419321" cy="22730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Functional Nutrition Considerations (Advanced CNS Insight)</a:t>
            </a:r>
          </a:p>
        </p:txBody>
      </p:sp>
      <p:sp>
        <p:nvSpPr>
          <p:cNvPr id="59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92" name="While IEMs are genetic diseases, nutrition care may also address:…"/>
          <p:cNvSpPr txBox="1"/>
          <p:nvPr/>
        </p:nvSpPr>
        <p:spPr>
          <a:xfrm>
            <a:off x="1273193" y="4097727"/>
            <a:ext cx="11460715" cy="35468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3200">
                <a:latin typeface="Times Roman"/>
                <a:ea typeface="Times Roman"/>
                <a:cs typeface="Times Roman"/>
                <a:sym typeface="Times Roman"/>
              </a:defRPr>
            </a:pPr>
            <a:r>
              <a:t>While IEMs are genetic diseases, nutrition care may also address:</a:t>
            </a:r>
          </a:p>
          <a:p>
            <a:pPr defTabSz="457200">
              <a:spcBef>
                <a:spcPts val="1400"/>
              </a:spcBef>
              <a:defRPr b="1" sz="28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Gut tolerance to medical formulas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Micronutrient adequacy within restricted diets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Oxidative stress and inflammation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Psychosocial and adherence challenges</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9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96" name="TextBox 6"/>
          <p:cNvSpPr txBox="1"/>
          <p:nvPr/>
        </p:nvSpPr>
        <p:spPr>
          <a:xfrm>
            <a:off x="1124213" y="273416"/>
            <a:ext cx="17419321" cy="22730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Scope of Practice &amp; Referral Boundaries</a:t>
            </a:r>
          </a:p>
        </p:txBody>
      </p:sp>
      <p:sp>
        <p:nvSpPr>
          <p:cNvPr id="59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98" name="Within Nutrition Scope…"/>
          <p:cNvSpPr txBox="1"/>
          <p:nvPr/>
        </p:nvSpPr>
        <p:spPr>
          <a:xfrm>
            <a:off x="1321947" y="3439554"/>
            <a:ext cx="7861138" cy="71795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Within Nutrition Scope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Implement prescribed diet plans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Monitor growth, labs, and tolerance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Educate clients and families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Adjust intake within prescribed parameters</a:t>
            </a:r>
          </a:p>
          <a:p>
            <a:pPr defTabSz="457200">
              <a:spcBef>
                <a:spcPts val="1400"/>
              </a:spcBef>
              <a:defRPr b="1" sz="32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r>
              <a:t>Requires Medical Oversight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Diagnosis of IEM</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Medication management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Acute metabolic crises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Changes to protein or nutrient thresholds</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60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02" name="TextBox 6"/>
          <p:cNvSpPr txBox="1"/>
          <p:nvPr/>
        </p:nvSpPr>
        <p:spPr>
          <a:xfrm>
            <a:off x="709808" y="224662"/>
            <a:ext cx="17419321" cy="22584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03" sz="6100">
                <a:solidFill>
                  <a:srgbClr val="FFFFFF"/>
                </a:solidFill>
                <a:latin typeface="Poppins"/>
                <a:ea typeface="Poppins"/>
                <a:cs typeface="Poppins"/>
                <a:sym typeface="Poppins"/>
              </a:defRPr>
            </a:lvl1pPr>
          </a:lstStyle>
          <a:p>
            <a:pPr/>
            <a:r>
              <a:t>Phenylketonuria (PKU) – Amino Acid Metabolism Disorder - Brief Case Sample</a:t>
            </a:r>
          </a:p>
        </p:txBody>
      </p:sp>
      <p:sp>
        <p:nvSpPr>
          <p:cNvPr id="60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04" name="Within Nutrition Scope…"/>
          <p:cNvSpPr txBox="1"/>
          <p:nvPr/>
        </p:nvSpPr>
        <p:spPr>
          <a:xfrm>
            <a:off x="1321947" y="3439554"/>
            <a:ext cx="7861138" cy="71795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Within Nutrition Scope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Implement prescribed diet plans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Monitor growth, labs, and tolerance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Educate clients and families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Adjust intake within prescribed parameters</a:t>
            </a:r>
          </a:p>
          <a:p>
            <a:pPr defTabSz="457200">
              <a:spcBef>
                <a:spcPts val="1400"/>
              </a:spcBef>
              <a:defRPr b="1" sz="3200">
                <a:latin typeface="Times Roman"/>
                <a:ea typeface="Times Roman"/>
                <a:cs typeface="Times Roman"/>
                <a:sym typeface="Times Roman"/>
              </a:defRPr>
            </a:pPr>
          </a:p>
          <a:p>
            <a:pPr defTabSz="457200">
              <a:spcBef>
                <a:spcPts val="1400"/>
              </a:spcBef>
              <a:defRPr b="1" sz="3200">
                <a:latin typeface="Times Roman"/>
                <a:ea typeface="Times Roman"/>
                <a:cs typeface="Times Roman"/>
                <a:sym typeface="Times Roman"/>
              </a:defRPr>
            </a:pPr>
            <a:r>
              <a:t>Requires Medical Oversight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Diagnosis of IEM</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Medication management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Acute metabolic crises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Changes to protein or nutrient thresholds</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Freeform 2"/>
          <p:cNvSpPr/>
          <p:nvPr/>
        </p:nvSpPr>
        <p:spPr>
          <a:xfrm rot="10800000">
            <a:off x="-147842" y="-50777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60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08" name="TextBox 6"/>
          <p:cNvSpPr txBox="1"/>
          <p:nvPr/>
        </p:nvSpPr>
        <p:spPr>
          <a:xfrm>
            <a:off x="709808" y="224662"/>
            <a:ext cx="17419321" cy="22584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03" sz="6100">
                <a:solidFill>
                  <a:srgbClr val="FFFFFF"/>
                </a:solidFill>
                <a:latin typeface="Poppins"/>
                <a:ea typeface="Poppins"/>
                <a:cs typeface="Poppins"/>
                <a:sym typeface="Poppins"/>
              </a:defRPr>
            </a:lvl1pPr>
          </a:lstStyle>
          <a:p>
            <a:pPr/>
            <a:r>
              <a:t>Phenylketonuria (PKU) – Amino Acid Metabolism Disorder - Brief Case Sample</a:t>
            </a:r>
          </a:p>
        </p:txBody>
      </p:sp>
      <p:sp>
        <p:nvSpPr>
          <p:cNvPr id="60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10" name="Newborn identified via screening…"/>
          <p:cNvSpPr txBox="1"/>
          <p:nvPr/>
        </p:nvSpPr>
        <p:spPr>
          <a:xfrm>
            <a:off x="1224440" y="4463379"/>
            <a:ext cx="6563455" cy="43247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Newborn identified via screening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No symptoms yet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Family history negative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Metabolic Defect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Inability to convert </a:t>
            </a:r>
            <a:r>
              <a:rPr b="1"/>
              <a:t>phenylalanine → tyrosine</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611" name="Key Laboratory Markers"/>
          <p:cNvSpPr txBox="1"/>
          <p:nvPr/>
        </p:nvSpPr>
        <p:spPr>
          <a:xfrm>
            <a:off x="11857830" y="3664061"/>
            <a:ext cx="4053695"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sz="2800">
                <a:latin typeface="Times Roman"/>
                <a:ea typeface="Times Roman"/>
                <a:cs typeface="Times Roman"/>
                <a:sym typeface="Times Roman"/>
              </a:defRPr>
            </a:lvl1pPr>
          </a:lstStyle>
          <a:p>
            <a:pPr/>
            <a:r>
              <a:t>Key Laboratory Markers</a:t>
            </a:r>
          </a:p>
        </p:txBody>
      </p:sp>
      <p:graphicFrame>
        <p:nvGraphicFramePr>
          <p:cNvPr id="612" name="Table 1"/>
          <p:cNvGraphicFramePr/>
          <p:nvPr/>
        </p:nvGraphicFramePr>
        <p:xfrm>
          <a:off x="10939951" y="4574759"/>
          <a:ext cx="6190895" cy="455235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45013"/>
                <a:gridCol w="2733180"/>
              </a:tblGrid>
              <a:tr h="902850">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1399418">
                <a:tc>
                  <a:txBody>
                    <a:bodyPr/>
                    <a:lstStyle/>
                    <a:p>
                      <a:pPr algn="ctr" defTabSz="457200">
                        <a:defRPr sz="1800"/>
                      </a:pPr>
                      <a:r>
                        <a:rPr sz="2400">
                          <a:latin typeface="Times Roman"/>
                          <a:ea typeface="Times Roman"/>
                          <a:cs typeface="Times Roman"/>
                          <a:sym typeface="Times Roman"/>
                        </a:rPr>
                        <a:t>Plasma phenylalanine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902850">
                <a:tc>
                  <a:txBody>
                    <a:bodyPr/>
                    <a:lstStyle/>
                    <a:p>
                      <a:pPr algn="ctr" defTabSz="457200">
                        <a:defRPr sz="1800"/>
                      </a:pPr>
                      <a:r>
                        <a:rPr sz="2400">
                          <a:latin typeface="Times Roman"/>
                          <a:ea typeface="Times Roman"/>
                          <a:cs typeface="Times Roman"/>
                          <a:sym typeface="Times Roman"/>
                        </a:rPr>
                        <a:t>Plasma tyrosine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r h="1399418">
                <a:tc>
                  <a:txBody>
                    <a:bodyPr/>
                    <a:lstStyle/>
                    <a:p>
                      <a:pPr algn="ctr" defTabSz="457200">
                        <a:defRPr sz="1800"/>
                      </a:pPr>
                      <a:r>
                        <a:rPr sz="2400">
                          <a:latin typeface="Times Roman"/>
                          <a:ea typeface="Times Roman"/>
                          <a:cs typeface="Times Roman"/>
                          <a:sym typeface="Times Roman"/>
                        </a:rPr>
                        <a:t>Newborn screen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Positive for PKU</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41" name="TextBox 6"/>
          <p:cNvSpPr txBox="1"/>
          <p:nvPr/>
        </p:nvSpPr>
        <p:spPr>
          <a:xfrm>
            <a:off x="11009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Core Functional Laboratory Markers &amp; Optimal Ranges</a:t>
            </a:r>
          </a:p>
        </p:txBody>
      </p:sp>
      <p:sp>
        <p:nvSpPr>
          <p:cNvPr id="142"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p>
        </p:txBody>
      </p:sp>
      <p:sp>
        <p:nvSpPr>
          <p:cNvPr id="143" name="Inflammation &amp; Immune Balance"/>
          <p:cNvSpPr txBox="1"/>
          <p:nvPr/>
        </p:nvSpPr>
        <p:spPr>
          <a:xfrm>
            <a:off x="6486371" y="3367224"/>
            <a:ext cx="5230993"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Inflammation &amp; Immune Balance</a:t>
            </a:r>
          </a:p>
        </p:txBody>
      </p:sp>
      <p:graphicFrame>
        <p:nvGraphicFramePr>
          <p:cNvPr id="144" name="Table 1"/>
          <p:cNvGraphicFramePr/>
          <p:nvPr/>
        </p:nvGraphicFramePr>
        <p:xfrm>
          <a:off x="2688995" y="4171584"/>
          <a:ext cx="12627030" cy="57894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10778"/>
                <a:gridCol w="4397984"/>
                <a:gridCol w="6205565"/>
              </a:tblGrid>
              <a:tr h="1467870">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Significance</a:t>
                      </a:r>
                    </a:p>
                  </a:txBody>
                  <a:tcPr marL="12700" marR="12700" marT="12700" marB="12700" anchor="ctr" anchorCtr="0" horzOverflow="overflow"/>
                </a:tc>
              </a:tr>
              <a:tr h="947013">
                <a:tc>
                  <a:txBody>
                    <a:bodyPr/>
                    <a:lstStyle/>
                    <a:p>
                      <a:pPr algn="ctr" defTabSz="457200">
                        <a:defRPr sz="1800"/>
                      </a:pPr>
                      <a:r>
                        <a:rPr sz="2400">
                          <a:latin typeface="Times Roman"/>
                          <a:ea typeface="Times Roman"/>
                          <a:cs typeface="Times Roman"/>
                          <a:sym typeface="Times Roman"/>
                        </a:rPr>
                        <a:t>hs-CRP</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0.3–1.0 mg/L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Chronic inflammation</a:t>
                      </a:r>
                    </a:p>
                  </a:txBody>
                  <a:tcPr marL="12700" marR="12700" marT="12700" marB="12700" anchor="ctr" anchorCtr="0" horzOverflow="overflow"/>
                </a:tc>
              </a:tr>
              <a:tr h="947013">
                <a:tc>
                  <a:txBody>
                    <a:bodyPr/>
                    <a:lstStyle/>
                    <a:p>
                      <a:pPr algn="ctr" defTabSz="457200">
                        <a:defRPr sz="1800"/>
                      </a:pPr>
                      <a:r>
                        <a:rPr sz="2400">
                          <a:latin typeface="Times Roman"/>
                          <a:ea typeface="Times Roman"/>
                          <a:cs typeface="Times Roman"/>
                          <a:sym typeface="Times Roman"/>
                        </a:rPr>
                        <a:t>ESR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&lt;10 mm/hr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Systemic inflammation</a:t>
                      </a:r>
                    </a:p>
                  </a:txBody>
                  <a:tcPr marL="12700" marR="12700" marT="12700" marB="12700" anchor="ctr" anchorCtr="0" horzOverflow="overflow"/>
                </a:tc>
              </a:tr>
              <a:tr h="1467870">
                <a:tc>
                  <a:txBody>
                    <a:bodyPr/>
                    <a:lstStyle/>
                    <a:p>
                      <a:pPr algn="ctr" defTabSz="457200">
                        <a:defRPr sz="1800"/>
                      </a:pPr>
                      <a:r>
                        <a:rPr sz="2400">
                          <a:latin typeface="Times Roman"/>
                          <a:ea typeface="Times Roman"/>
                          <a:cs typeface="Times Roman"/>
                          <a:sym typeface="Times Roman"/>
                        </a:rPr>
                        <a:t>Ferritin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40–80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status &amp; inflammation</a:t>
                      </a:r>
                    </a:p>
                  </a:txBody>
                  <a:tcPr marL="12700" marR="12700" marT="12700" marB="12700" anchor="ctr" anchorCtr="0" horzOverflow="overflow"/>
                </a:tc>
              </a:tr>
              <a:tr h="947013">
                <a:tc>
                  <a:txBody>
                    <a:bodyPr/>
                    <a:lstStyle/>
                    <a:p>
                      <a:pPr algn="ctr" defTabSz="457200">
                        <a:defRPr sz="1800"/>
                      </a:pPr>
                      <a:r>
                        <a:rPr sz="2400">
                          <a:latin typeface="Times Roman"/>
                          <a:ea typeface="Times Roman"/>
                          <a:cs typeface="Times Roman"/>
                          <a:sym typeface="Times Roman"/>
                        </a:rPr>
                        <a:t>WBC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4.5–7.5 x10³/µL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balance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Freeform 2"/>
          <p:cNvSpPr/>
          <p:nvPr/>
        </p:nvSpPr>
        <p:spPr>
          <a:xfrm rot="10800000">
            <a:off x="-147842" y="-50777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61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18" name="TextBox 6"/>
          <p:cNvSpPr txBox="1"/>
          <p:nvPr/>
        </p:nvSpPr>
        <p:spPr>
          <a:xfrm>
            <a:off x="709808" y="224662"/>
            <a:ext cx="17419321" cy="22321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14" sz="5200">
                <a:solidFill>
                  <a:srgbClr val="FFFFFF"/>
                </a:solidFill>
                <a:latin typeface="Poppins"/>
                <a:ea typeface="Poppins"/>
                <a:cs typeface="Poppins"/>
                <a:sym typeface="Poppins"/>
              </a:defRPr>
            </a:lvl1pPr>
          </a:lstStyle>
          <a:p>
            <a:pPr/>
            <a:r>
              <a:t>Maple Syrup Urine Disease (MSUD) – Branched-Chain Amino Acid Disorder - Brief Case Sample</a:t>
            </a:r>
          </a:p>
        </p:txBody>
      </p:sp>
      <p:sp>
        <p:nvSpPr>
          <p:cNvPr id="61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20" name="6-month-old infant…"/>
          <p:cNvSpPr txBox="1"/>
          <p:nvPr/>
        </p:nvSpPr>
        <p:spPr>
          <a:xfrm>
            <a:off x="1224439" y="4463379"/>
            <a:ext cx="6563456" cy="48178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6-month-old infant</a:t>
            </a:r>
          </a:p>
          <a:p>
            <a:pPr marL="240631" indent="-240631" defTabSz="457200">
              <a:spcBef>
                <a:spcPts val="1200"/>
              </a:spcBef>
              <a:buSzPct val="100000"/>
              <a:buChar char="•"/>
              <a:defRPr sz="2400">
                <a:latin typeface="Times Roman"/>
                <a:ea typeface="Times Roman"/>
                <a:cs typeface="Times Roman"/>
                <a:sym typeface="Times Roman"/>
              </a:defRPr>
            </a:pPr>
            <a:r>
              <a:t>Poor feeding, lethargy, sweet-smelling urine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Metabolic Defect</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Impaired metabolism of </a:t>
            </a:r>
            <a:r>
              <a:t>leucine, isoleucine, valine</a:t>
            </a:r>
            <a:endParaRPr b="0"/>
          </a:p>
          <a:p>
            <a:pPr marL="457200" indent="-457200" defTabSz="457200">
              <a:spcBef>
                <a:spcPts val="1200"/>
              </a:spcBef>
              <a:tabLst>
                <a:tab pos="139700" algn="l"/>
                <a:tab pos="457200" algn="l"/>
              </a:tabLst>
              <a:defRPr b="1"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621" name="Key Laboratory Markers"/>
          <p:cNvSpPr txBox="1"/>
          <p:nvPr/>
        </p:nvSpPr>
        <p:spPr>
          <a:xfrm>
            <a:off x="11857831" y="3664061"/>
            <a:ext cx="405369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sz="2800">
                <a:latin typeface="Times Roman"/>
                <a:ea typeface="Times Roman"/>
                <a:cs typeface="Times Roman"/>
                <a:sym typeface="Times Roman"/>
              </a:defRPr>
            </a:lvl1pPr>
          </a:lstStyle>
          <a:p>
            <a:pPr/>
            <a:r>
              <a:t>Key Laboratory Markers</a:t>
            </a:r>
          </a:p>
        </p:txBody>
      </p:sp>
      <p:graphicFrame>
        <p:nvGraphicFramePr>
          <p:cNvPr id="622" name="Table 1"/>
          <p:cNvGraphicFramePr/>
          <p:nvPr/>
        </p:nvGraphicFramePr>
        <p:xfrm>
          <a:off x="10917816" y="4495800"/>
          <a:ext cx="5591327" cy="41964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50070"/>
                <a:gridCol w="2728555"/>
              </a:tblGrid>
              <a:tr h="831678">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1289101">
                <a:tc>
                  <a:txBody>
                    <a:bodyPr/>
                    <a:lstStyle/>
                    <a:p>
                      <a:pPr algn="ctr" defTabSz="457200">
                        <a:defRPr sz="1800"/>
                      </a:pPr>
                      <a:r>
                        <a:rPr sz="2400">
                          <a:latin typeface="Times Roman"/>
                          <a:ea typeface="Times Roman"/>
                          <a:cs typeface="Times Roman"/>
                          <a:sym typeface="Times Roman"/>
                        </a:rPr>
                        <a:t>Plasma BCAAs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Markedly elevated</a:t>
                      </a:r>
                    </a:p>
                  </a:txBody>
                  <a:tcPr marL="12700" marR="12700" marT="12700" marB="12700" anchor="ctr" anchorCtr="0" horzOverflow="overflow"/>
                </a:tc>
              </a:tr>
              <a:tr h="1289101">
                <a:tc>
                  <a:txBody>
                    <a:bodyPr/>
                    <a:lstStyle/>
                    <a:p>
                      <a:pPr algn="ctr" defTabSz="457200">
                        <a:defRPr sz="1800"/>
                      </a:pPr>
                      <a:r>
                        <a:rPr sz="2400">
                          <a:latin typeface="Times Roman"/>
                          <a:ea typeface="Times Roman"/>
                          <a:cs typeface="Times Roman"/>
                          <a:sym typeface="Times Roman"/>
                        </a:rPr>
                        <a:t>Urine organic acids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Abnormal</a:t>
                      </a:r>
                    </a:p>
                  </a:txBody>
                  <a:tcPr marL="12700" marR="12700" marT="12700" marB="12700" anchor="ctr" anchorCtr="0" horzOverflow="overflow"/>
                </a:tc>
              </a:tr>
              <a:tr h="831678">
                <a:tc>
                  <a:txBody>
                    <a:bodyPr/>
                    <a:lstStyle/>
                    <a:p>
                      <a:pPr algn="ctr" defTabSz="457200">
                        <a:defRPr sz="1800"/>
                      </a:pPr>
                      <a:r>
                        <a:rPr sz="2400">
                          <a:latin typeface="Times Roman"/>
                          <a:ea typeface="Times Roman"/>
                          <a:cs typeface="Times Roman"/>
                          <a:sym typeface="Times Roman"/>
                        </a:rPr>
                        <a:t>Blood ketones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Freeform 2"/>
          <p:cNvSpPr/>
          <p:nvPr/>
        </p:nvSpPr>
        <p:spPr>
          <a:xfrm rot="10800000">
            <a:off x="-147842" y="-50777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62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28" name="TextBox 6"/>
          <p:cNvSpPr txBox="1"/>
          <p:nvPr/>
        </p:nvSpPr>
        <p:spPr>
          <a:xfrm>
            <a:off x="807315" y="834082"/>
            <a:ext cx="17419321" cy="10764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14" sz="5200">
                <a:solidFill>
                  <a:srgbClr val="FFFFFF"/>
                </a:solidFill>
                <a:latin typeface="Poppins"/>
                <a:ea typeface="Poppins"/>
                <a:cs typeface="Poppins"/>
                <a:sym typeface="Poppins"/>
              </a:defRPr>
            </a:lvl1pPr>
          </a:lstStyle>
          <a:p>
            <a:pPr/>
            <a:r>
              <a:t>Urea Cycle Disorder (UCD)- Brief Case Sample</a:t>
            </a:r>
          </a:p>
        </p:txBody>
      </p:sp>
      <p:sp>
        <p:nvSpPr>
          <p:cNvPr id="62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30" name="22-year-old female…"/>
          <p:cNvSpPr txBox="1"/>
          <p:nvPr/>
        </p:nvSpPr>
        <p:spPr>
          <a:xfrm>
            <a:off x="1224439" y="4463379"/>
            <a:ext cx="6563456" cy="51370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22-year-old female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Episodes of confusion and vomiting after high-protein meals</a:t>
            </a:r>
          </a:p>
          <a:p>
            <a:pPr defTabSz="457200">
              <a:spcBef>
                <a:spcPts val="1200"/>
              </a:spcBef>
              <a:defRPr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Metabolic Defect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conversion of ammonia → urea</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b="1"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631" name="Key Laboratory Markers"/>
          <p:cNvSpPr txBox="1"/>
          <p:nvPr/>
        </p:nvSpPr>
        <p:spPr>
          <a:xfrm>
            <a:off x="11857831" y="3664061"/>
            <a:ext cx="405369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sz="2800">
                <a:latin typeface="Times Roman"/>
                <a:ea typeface="Times Roman"/>
                <a:cs typeface="Times Roman"/>
                <a:sym typeface="Times Roman"/>
              </a:defRPr>
            </a:lvl1pPr>
          </a:lstStyle>
          <a:p>
            <a:pPr/>
            <a:r>
              <a:t>Key Laboratory Markers</a:t>
            </a:r>
          </a:p>
        </p:txBody>
      </p:sp>
      <p:graphicFrame>
        <p:nvGraphicFramePr>
          <p:cNvPr id="632" name="Table 1"/>
          <p:cNvGraphicFramePr/>
          <p:nvPr/>
        </p:nvGraphicFramePr>
        <p:xfrm>
          <a:off x="10831860" y="4471423"/>
          <a:ext cx="6118336" cy="42102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050435"/>
                <a:gridCol w="2055199"/>
              </a:tblGrid>
              <a:tr h="823058">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1275740">
                <a:tc>
                  <a:txBody>
                    <a:bodyPr/>
                    <a:lstStyle/>
                    <a:p>
                      <a:pPr algn="ctr" defTabSz="457200">
                        <a:defRPr sz="1800"/>
                      </a:pPr>
                      <a:r>
                        <a:rPr sz="2400">
                          <a:latin typeface="Times Roman"/>
                          <a:ea typeface="Times Roman"/>
                          <a:cs typeface="Times Roman"/>
                          <a:sym typeface="Times Roman"/>
                        </a:rPr>
                        <a:t>Blood ammonia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1275740">
                <a:tc>
                  <a:txBody>
                    <a:bodyPr/>
                    <a:lstStyle/>
                    <a:p>
                      <a:pPr algn="ctr" defTabSz="457200">
                        <a:defRPr sz="1800"/>
                      </a:pPr>
                      <a:r>
                        <a:rPr sz="2400">
                          <a:latin typeface="Times Roman"/>
                          <a:ea typeface="Times Roman"/>
                          <a:cs typeface="Times Roman"/>
                          <a:sym typeface="Times Roman"/>
                        </a:rPr>
                        <a:t>Plasma glutamine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823058">
                <a:tc>
                  <a:txBody>
                    <a:bodyPr/>
                    <a:lstStyle/>
                    <a:p>
                      <a:pPr algn="ctr" defTabSz="457200">
                        <a:defRPr sz="1800"/>
                      </a:pPr>
                      <a:r>
                        <a:rPr sz="2400">
                          <a:latin typeface="Times Roman"/>
                          <a:ea typeface="Times Roman"/>
                          <a:cs typeface="Times Roman"/>
                          <a:sym typeface="Times Roman"/>
                        </a:rPr>
                        <a:t>BUN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6" name="Freeform 2"/>
          <p:cNvSpPr/>
          <p:nvPr/>
        </p:nvSpPr>
        <p:spPr>
          <a:xfrm rot="10800000">
            <a:off x="-147842" y="-50777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63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38" name="TextBox 6"/>
          <p:cNvSpPr txBox="1"/>
          <p:nvPr/>
        </p:nvSpPr>
        <p:spPr>
          <a:xfrm>
            <a:off x="856069" y="426980"/>
            <a:ext cx="17419320" cy="22321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14" sz="5200">
                <a:solidFill>
                  <a:srgbClr val="FFFFFF"/>
                </a:solidFill>
                <a:latin typeface="Poppins"/>
                <a:ea typeface="Poppins"/>
                <a:cs typeface="Poppins"/>
                <a:sym typeface="Poppins"/>
              </a:defRPr>
            </a:lvl1pPr>
          </a:lstStyle>
          <a:p>
            <a:pPr/>
            <a:r>
              <a:t>Medium-Chain Acyl-CoA Dehydrogenase Deficiency (MCADD) – FAOD- Brief Case Sample</a:t>
            </a:r>
          </a:p>
        </p:txBody>
      </p:sp>
      <p:sp>
        <p:nvSpPr>
          <p:cNvPr id="63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40" name="4-year-old child…"/>
          <p:cNvSpPr txBox="1"/>
          <p:nvPr/>
        </p:nvSpPr>
        <p:spPr>
          <a:xfrm>
            <a:off x="1224439" y="4463379"/>
            <a:ext cx="6563456" cy="34960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4-year-old child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History of lethargy during illness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Hypoglycemia after overnight fasting</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Metabolic Defect</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Impaired </a:t>
            </a:r>
            <a:r>
              <a:t>fatty acid beta-oxidation</a:t>
            </a:r>
          </a:p>
        </p:txBody>
      </p:sp>
      <p:sp>
        <p:nvSpPr>
          <p:cNvPr id="641" name="Key Laboratory Markers"/>
          <p:cNvSpPr txBox="1"/>
          <p:nvPr/>
        </p:nvSpPr>
        <p:spPr>
          <a:xfrm>
            <a:off x="11857831" y="3664061"/>
            <a:ext cx="405369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sz="2800">
                <a:latin typeface="Times Roman"/>
                <a:ea typeface="Times Roman"/>
                <a:cs typeface="Times Roman"/>
                <a:sym typeface="Times Roman"/>
              </a:defRPr>
            </a:lvl1pPr>
          </a:lstStyle>
          <a:p>
            <a:pPr/>
            <a:r>
              <a:t>Key Laboratory Markers</a:t>
            </a:r>
          </a:p>
        </p:txBody>
      </p:sp>
      <p:graphicFrame>
        <p:nvGraphicFramePr>
          <p:cNvPr id="642" name="Table 1"/>
          <p:cNvGraphicFramePr/>
          <p:nvPr/>
        </p:nvGraphicFramePr>
        <p:xfrm>
          <a:off x="10270718" y="4495800"/>
          <a:ext cx="6576156" cy="396205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92082"/>
                <a:gridCol w="3771372"/>
              </a:tblGrid>
              <a:tr h="784790">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784790">
                <a:tc>
                  <a:txBody>
                    <a:bodyPr/>
                    <a:lstStyle/>
                    <a:p>
                      <a:pPr algn="ctr" defTabSz="457200">
                        <a:defRPr sz="1800"/>
                      </a:pPr>
                      <a:r>
                        <a:rPr sz="2400">
                          <a:latin typeface="Times Roman"/>
                          <a:ea typeface="Times Roman"/>
                          <a:cs typeface="Times Roman"/>
                          <a:sym typeface="Times Roman"/>
                        </a:rPr>
                        <a:t>Blood glucose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during fasting</a:t>
                      </a:r>
                    </a:p>
                  </a:txBody>
                  <a:tcPr marL="12700" marR="12700" marT="12700" marB="12700" anchor="ctr" anchorCtr="0" horzOverflow="overflow"/>
                </a:tc>
              </a:tr>
              <a:tr h="1216426">
                <a:tc>
                  <a:txBody>
                    <a:bodyPr/>
                    <a:lstStyle/>
                    <a:p>
                      <a:pPr algn="ctr" defTabSz="457200">
                        <a:defRPr sz="1800"/>
                      </a:pPr>
                      <a:r>
                        <a:rPr sz="2400">
                          <a:latin typeface="Times Roman"/>
                          <a:ea typeface="Times Roman"/>
                          <a:cs typeface="Times Roman"/>
                          <a:sym typeface="Times Roman"/>
                        </a:rPr>
                        <a:t>Ketones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Low/inappropriately normal</a:t>
                      </a:r>
                    </a:p>
                  </a:txBody>
                  <a:tcPr marL="12700" marR="12700" marT="12700" marB="12700" anchor="ctr" anchorCtr="0" horzOverflow="overflow"/>
                </a:tc>
              </a:tr>
              <a:tr h="1216426">
                <a:tc>
                  <a:txBody>
                    <a:bodyPr/>
                    <a:lstStyle/>
                    <a:p>
                      <a:pPr algn="ctr" defTabSz="457200">
                        <a:defRPr sz="1800"/>
                      </a:pPr>
                      <a:r>
                        <a:rPr sz="2400">
                          <a:latin typeface="Times Roman"/>
                          <a:ea typeface="Times Roman"/>
                          <a:cs typeface="Times Roman"/>
                          <a:sym typeface="Times Roman"/>
                        </a:rPr>
                        <a:t>Acylcarnitine profile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Abnormal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Freeform 2"/>
          <p:cNvSpPr/>
          <p:nvPr/>
        </p:nvSpPr>
        <p:spPr>
          <a:xfrm rot="10800000">
            <a:off x="-147842" y="-50777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64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48" name="TextBox 6"/>
          <p:cNvSpPr txBox="1"/>
          <p:nvPr/>
        </p:nvSpPr>
        <p:spPr>
          <a:xfrm>
            <a:off x="856069" y="426980"/>
            <a:ext cx="17419320" cy="22321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14" sz="5200">
                <a:solidFill>
                  <a:srgbClr val="FFFFFF"/>
                </a:solidFill>
                <a:latin typeface="Poppins"/>
                <a:ea typeface="Poppins"/>
                <a:cs typeface="Poppins"/>
                <a:sym typeface="Poppins"/>
              </a:defRPr>
            </a:lvl1pPr>
          </a:lstStyle>
          <a:p>
            <a:pPr/>
            <a:r>
              <a:t>Galactosemia – Carbohydrate Metabolism Disorder - Brief Case Sample</a:t>
            </a:r>
          </a:p>
        </p:txBody>
      </p:sp>
      <p:sp>
        <p:nvSpPr>
          <p:cNvPr id="64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50" name="Newborn with jaundice and vomiting after milk feeds…"/>
          <p:cNvSpPr txBox="1"/>
          <p:nvPr/>
        </p:nvSpPr>
        <p:spPr>
          <a:xfrm>
            <a:off x="1224439" y="4463379"/>
            <a:ext cx="6563456" cy="31023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400">
                <a:latin typeface="Times Roman"/>
                <a:ea typeface="Times Roman"/>
                <a:cs typeface="Times Roman"/>
                <a:sym typeface="Times Roman"/>
              </a:defRPr>
            </a:pPr>
            <a:r>
              <a:t>Newborn with jaundice and vomiting after milk feeds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Metabolic Defect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Inability to metabolize </a:t>
            </a:r>
            <a:r>
              <a:rPr b="1"/>
              <a:t>galactose</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651" name="Key Laboratory Markers"/>
          <p:cNvSpPr txBox="1"/>
          <p:nvPr/>
        </p:nvSpPr>
        <p:spPr>
          <a:xfrm>
            <a:off x="11857831" y="3664061"/>
            <a:ext cx="405369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sz="2800">
                <a:latin typeface="Times Roman"/>
                <a:ea typeface="Times Roman"/>
                <a:cs typeface="Times Roman"/>
                <a:sym typeface="Times Roman"/>
              </a:defRPr>
            </a:lvl1pPr>
          </a:lstStyle>
          <a:p>
            <a:pPr/>
            <a:r>
              <a:t>Key Laboratory Markers</a:t>
            </a:r>
          </a:p>
        </p:txBody>
      </p:sp>
      <p:graphicFrame>
        <p:nvGraphicFramePr>
          <p:cNvPr id="652" name="Table 1"/>
          <p:cNvGraphicFramePr/>
          <p:nvPr/>
        </p:nvGraphicFramePr>
        <p:xfrm>
          <a:off x="10710988" y="4594621"/>
          <a:ext cx="6360080" cy="434181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086572"/>
                <a:gridCol w="2260807"/>
              </a:tblGrid>
              <a:tr h="766215">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1187634">
                <a:tc>
                  <a:txBody>
                    <a:bodyPr/>
                    <a:lstStyle/>
                    <a:p>
                      <a:pPr algn="ctr" defTabSz="457200">
                        <a:defRPr sz="1800"/>
                      </a:pPr>
                      <a:r>
                        <a:rPr sz="2400">
                          <a:latin typeface="Times Roman"/>
                          <a:ea typeface="Times Roman"/>
                          <a:cs typeface="Times Roman"/>
                          <a:sym typeface="Times Roman"/>
                        </a:rPr>
                        <a:t>Blood galactose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1187634">
                <a:tc>
                  <a:txBody>
                    <a:bodyPr/>
                    <a:lstStyle/>
                    <a:p>
                      <a:pPr algn="ctr" defTabSz="457200">
                        <a:defRPr sz="1800"/>
                      </a:pPr>
                      <a:r>
                        <a:rPr sz="2400">
                          <a:latin typeface="Times Roman"/>
                          <a:ea typeface="Times Roman"/>
                          <a:cs typeface="Times Roman"/>
                          <a:sym typeface="Times Roman"/>
                        </a:rPr>
                        <a:t>Liver enzymes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r>
              <a:tr h="1187634">
                <a:tc>
                  <a:txBody>
                    <a:bodyPr/>
                    <a:lstStyle/>
                    <a:p>
                      <a:pPr algn="ctr" defTabSz="457200">
                        <a:defRPr sz="1800"/>
                      </a:pPr>
                      <a:r>
                        <a:rPr sz="2400">
                          <a:latin typeface="Times Roman"/>
                          <a:ea typeface="Times Roman"/>
                          <a:cs typeface="Times Roman"/>
                          <a:sym typeface="Times Roman"/>
                        </a:rPr>
                        <a:t>Newborn screen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Positive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Freeform 2"/>
          <p:cNvSpPr/>
          <p:nvPr/>
        </p:nvSpPr>
        <p:spPr>
          <a:xfrm rot="10800000">
            <a:off x="302922" y="-389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59" name="Freeform 4"/>
          <p:cNvGrpSpPr/>
          <p:nvPr/>
        </p:nvGrpSpPr>
        <p:grpSpPr>
          <a:xfrm>
            <a:off x="-528008" y="-5"/>
            <a:ext cx="19048339" cy="3086110"/>
            <a:chOff x="0" y="-1"/>
            <a:chExt cx="19048338" cy="3086108"/>
          </a:xfrm>
        </p:grpSpPr>
        <p:sp>
          <p:nvSpPr>
            <p:cNvPr id="657"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58"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60" name="TextBox 6"/>
          <p:cNvSpPr txBox="1"/>
          <p:nvPr/>
        </p:nvSpPr>
        <p:spPr>
          <a:xfrm>
            <a:off x="1270920" y="1230773"/>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Sample Quiz Questions</a:t>
            </a:r>
          </a:p>
        </p:txBody>
      </p:sp>
      <p:sp>
        <p:nvSpPr>
          <p:cNvPr id="66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62" name="Institute of Medicine (IOM). (2001). Dietary Reference Intakes: Applications in Dietary Assessment. National Academies Press.…"/>
          <p:cNvSpPr txBox="1"/>
          <p:nvPr/>
        </p:nvSpPr>
        <p:spPr>
          <a:xfrm>
            <a:off x="1308276" y="3576353"/>
            <a:ext cx="14853479" cy="76616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1. Which statement best describes the primary defect in phenylketonuria (PKU)?</a:t>
            </a:r>
          </a:p>
          <a:p>
            <a:pPr defTabSz="457200">
              <a:spcBef>
                <a:spcPts val="1200"/>
              </a:spcBef>
              <a:defRPr>
                <a:latin typeface="Times Roman"/>
                <a:ea typeface="Times Roman"/>
                <a:cs typeface="Times Roman"/>
                <a:sym typeface="Times Roman"/>
              </a:defRPr>
            </a:pPr>
            <a:r>
              <a:t>A. Inability to metabolize galactose</a:t>
            </a:r>
            <a:br/>
            <a:r>
              <a:t>B. Impaired conversion of phenylalanine to tyrosine</a:t>
            </a:r>
            <a:br/>
            <a:r>
              <a:t>C. Defective fatty acid beta-oxidation</a:t>
            </a:r>
            <a:br/>
            <a:r>
              <a:t>D. Inability to excrete ammonia</a:t>
            </a:r>
          </a:p>
          <a:p>
            <a:pPr defTabSz="457200">
              <a:spcBef>
                <a:spcPts val="1200"/>
              </a:spcBef>
              <a:defRPr>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The primary nutrition goal in managing fatty acid oxidation disorders (FAODs) is to:</a:t>
            </a:r>
          </a:p>
          <a:p>
            <a:pPr defTabSz="457200">
              <a:spcBef>
                <a:spcPts val="1200"/>
              </a:spcBef>
              <a:defRPr sz="1900">
                <a:latin typeface="Times Roman"/>
                <a:ea typeface="Times Roman"/>
                <a:cs typeface="Times Roman"/>
                <a:sym typeface="Times Roman"/>
              </a:defRPr>
            </a:pPr>
            <a:r>
              <a:t>A. Increase dietary fat intake</a:t>
            </a:r>
            <a:br>
              <a:rPr b="1"/>
            </a:br>
            <a:r>
              <a:t>B. Encourage ketogenic diets</a:t>
            </a:r>
            <a:br/>
            <a:r>
              <a:t>C. Prevent prolonged fasting</a:t>
            </a:r>
            <a:br/>
            <a:r>
              <a:t>D. Restrict carbohydrates</a:t>
            </a:r>
          </a:p>
          <a:p>
            <a:pPr defTabSz="457200">
              <a:spcBef>
                <a:spcPts val="1200"/>
              </a:spcBef>
              <a:defRPr sz="1900">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3. </a:t>
            </a:r>
            <a:r>
              <a:t>Elevated blood ammonia levels are most characteristic of which inborn error of metabolism?</a:t>
            </a:r>
          </a:p>
          <a:p>
            <a:pPr defTabSz="457200">
              <a:spcBef>
                <a:spcPts val="1200"/>
              </a:spcBef>
              <a:defRPr sz="1900">
                <a:latin typeface="Times Roman"/>
                <a:ea typeface="Times Roman"/>
                <a:cs typeface="Times Roman"/>
                <a:sym typeface="Times Roman"/>
              </a:defRPr>
            </a:pPr>
            <a:r>
              <a:t>A. Maple syrup urine disease</a:t>
            </a:r>
            <a:br/>
            <a:r>
              <a:t>B. Galactosemia</a:t>
            </a:r>
            <a:br/>
            <a:r>
              <a:t>C. Urea cycle disorder</a:t>
            </a:r>
            <a:br/>
            <a:r>
              <a:t>D. Phenylketonuria</a:t>
            </a:r>
            <a:br/>
          </a:p>
          <a:p>
            <a:pPr algn="ctr" defTabSz="457200">
              <a:defRPr sz="1100">
                <a:solidFill>
                  <a:srgbClr val="000000">
                    <a:alpha val="84705"/>
                  </a:srgbClr>
                </a:solidFill>
                <a:latin typeface="+mn-lt"/>
                <a:ea typeface="+mn-ea"/>
                <a:cs typeface="+mn-cs"/>
                <a:sym typeface="Helvetica"/>
              </a:defRPr>
            </a:pPr>
          </a:p>
          <a:p>
            <a:pPr algn="ctr" defTabSz="457200">
              <a:defRPr sz="1100">
                <a:solidFill>
                  <a:srgbClr val="000000">
                    <a:alpha val="84705"/>
                  </a:srgbClr>
                </a:solidFill>
                <a:latin typeface="+mn-lt"/>
                <a:ea typeface="+mn-ea"/>
                <a:cs typeface="+mn-cs"/>
                <a:sym typeface="Helvetica"/>
              </a:defRPr>
            </a:pPr>
          </a:p>
          <a:p>
            <a:pPr defTabSz="457200">
              <a:defRPr sz="1200">
                <a:latin typeface="Times Roman"/>
                <a:ea typeface="Times Roman"/>
                <a:cs typeface="Times Roman"/>
                <a:sym typeface="Times Roman"/>
              </a:defRPr>
            </a:pPr>
          </a:p>
          <a:p>
            <a:pPr defTabSz="457200">
              <a:defRPr sz="1200">
                <a:latin typeface="Times Roman"/>
                <a:ea typeface="Times Roman"/>
                <a:cs typeface="Times Roman"/>
                <a:sym typeface="Times Roman"/>
              </a:defRPr>
            </a:pPr>
          </a:p>
          <a:p>
            <a:pPr defTabSz="457200">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Freeform 2"/>
          <p:cNvSpPr/>
          <p:nvPr/>
        </p:nvSpPr>
        <p:spPr>
          <a:xfrm rot="10800000">
            <a:off x="302922" y="-389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69" name="Freeform 4"/>
          <p:cNvGrpSpPr/>
          <p:nvPr/>
        </p:nvGrpSpPr>
        <p:grpSpPr>
          <a:xfrm>
            <a:off x="-528008" y="-5"/>
            <a:ext cx="19048339" cy="3086110"/>
            <a:chOff x="0" y="-1"/>
            <a:chExt cx="19048338" cy="3086108"/>
          </a:xfrm>
        </p:grpSpPr>
        <p:sp>
          <p:nvSpPr>
            <p:cNvPr id="667"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68"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70" name="TextBox 6"/>
          <p:cNvSpPr txBox="1"/>
          <p:nvPr/>
        </p:nvSpPr>
        <p:spPr>
          <a:xfrm>
            <a:off x="1270920" y="1230773"/>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Sample Quiz Questions</a:t>
            </a:r>
          </a:p>
        </p:txBody>
      </p:sp>
      <p:sp>
        <p:nvSpPr>
          <p:cNvPr id="67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72" name="Institute of Medicine (IOM). (2001). Dietary Reference Intakes: Applications in Dietary Assessment. National Academies Press.…"/>
          <p:cNvSpPr txBox="1"/>
          <p:nvPr/>
        </p:nvSpPr>
        <p:spPr>
          <a:xfrm>
            <a:off x="1382731" y="3520512"/>
            <a:ext cx="14853479" cy="797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4. Which nutrition intervention is most appropriate for maple syrup urine disease (MSUD)?</a:t>
            </a:r>
          </a:p>
          <a:p>
            <a:pPr defTabSz="457200">
              <a:spcBef>
                <a:spcPts val="1200"/>
              </a:spcBef>
              <a:defRPr sz="1900">
                <a:latin typeface="Times Roman"/>
                <a:ea typeface="Times Roman"/>
                <a:cs typeface="Times Roman"/>
                <a:sym typeface="Times Roman"/>
              </a:defRPr>
            </a:pPr>
            <a:r>
              <a:t>A. High-protein diet</a:t>
            </a:r>
            <a:br/>
            <a:r>
              <a:t>B. Elimination of lactose</a:t>
            </a:r>
            <a:br/>
            <a:r>
              <a:t>C. Restriction of branched-chain amino acids</a:t>
            </a:r>
            <a:br/>
            <a:r>
              <a:t>D. Supplementation with medium-chain triglycerides</a:t>
            </a:r>
          </a:p>
          <a:p>
            <a:pPr defTabSz="457200">
              <a:spcBef>
                <a:spcPts val="1200"/>
              </a:spcBef>
              <a:defRPr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5. A newborn diagnosed with galactosemia should immediately avoid which dietary component?</a:t>
            </a:r>
          </a:p>
          <a:p>
            <a:pPr defTabSz="457200">
              <a:spcBef>
                <a:spcPts val="1200"/>
              </a:spcBef>
              <a:defRPr sz="1900">
                <a:latin typeface="Times Roman"/>
                <a:ea typeface="Times Roman"/>
                <a:cs typeface="Times Roman"/>
                <a:sym typeface="Times Roman"/>
              </a:defRPr>
            </a:pPr>
            <a:r>
              <a:t>A. Gluten</a:t>
            </a:r>
            <a:br/>
            <a:r>
              <a:t>B. Fructose</a:t>
            </a:r>
            <a:br/>
            <a:r>
              <a:t>C. Lactose</a:t>
            </a:r>
            <a:br/>
            <a:r>
              <a:t>D. Sucrose</a:t>
            </a:r>
          </a:p>
          <a:p>
            <a:pPr defTabSz="457200">
              <a:spcBef>
                <a:spcPts val="1200"/>
              </a:spcBef>
              <a:defRPr b="1" sz="12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6. Which principle is most important across all nutritional inborn errors of metabolism?</a:t>
            </a:r>
          </a:p>
          <a:p>
            <a:pPr defTabSz="457200">
              <a:spcBef>
                <a:spcPts val="1200"/>
              </a:spcBef>
              <a:defRPr sz="1900">
                <a:latin typeface="Times Roman"/>
                <a:ea typeface="Times Roman"/>
                <a:cs typeface="Times Roman"/>
                <a:sym typeface="Times Roman"/>
              </a:defRPr>
            </a:pPr>
            <a:r>
              <a:t>A. Maximizing protein intake</a:t>
            </a:r>
            <a:br/>
            <a:r>
              <a:t>B. Preventing catabolism through adequate energy intake</a:t>
            </a:r>
            <a:br/>
            <a:r>
              <a:t>C. Eliminating all dietary fats</a:t>
            </a:r>
            <a:br/>
            <a:r>
              <a:t>D. Using supplements instead of food</a:t>
            </a:r>
          </a:p>
          <a:p>
            <a:pPr defTabSz="457200">
              <a:spcBef>
                <a:spcPts val="1200"/>
              </a:spcBef>
              <a:defRPr sz="19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algn="ctr" defTabSz="457200">
              <a:defRPr sz="1100">
                <a:solidFill>
                  <a:srgbClr val="000000">
                    <a:alpha val="84705"/>
                  </a:srgbClr>
                </a:solidFill>
                <a:latin typeface="+mn-lt"/>
                <a:ea typeface="+mn-ea"/>
                <a:cs typeface="+mn-cs"/>
                <a:sym typeface="Helvetica"/>
              </a:defRPr>
            </a:pPr>
          </a:p>
          <a:p>
            <a:pPr algn="ctr" defTabSz="457200">
              <a:defRPr sz="1100">
                <a:solidFill>
                  <a:srgbClr val="000000">
                    <a:alpha val="84705"/>
                  </a:srgbClr>
                </a:solidFill>
                <a:latin typeface="+mn-lt"/>
                <a:ea typeface="+mn-ea"/>
                <a:cs typeface="+mn-cs"/>
                <a:sym typeface="Helvetica"/>
              </a:defRPr>
            </a:pPr>
          </a:p>
          <a:p>
            <a:pPr defTabSz="457200">
              <a:defRPr sz="1200">
                <a:latin typeface="Times Roman"/>
                <a:ea typeface="Times Roman"/>
                <a:cs typeface="Times Roman"/>
                <a:sym typeface="Times Roman"/>
              </a:defRPr>
            </a:pPr>
          </a:p>
          <a:p>
            <a:pPr defTabSz="457200">
              <a:defRPr sz="1200">
                <a:latin typeface="Times Roman"/>
                <a:ea typeface="Times Roman"/>
                <a:cs typeface="Times Roman"/>
                <a:sym typeface="Times Roman"/>
              </a:defRPr>
            </a:pPr>
          </a:p>
          <a:p>
            <a:pPr defTabSz="457200">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79" name="Freeform 4"/>
          <p:cNvGrpSpPr/>
          <p:nvPr/>
        </p:nvGrpSpPr>
        <p:grpSpPr>
          <a:xfrm>
            <a:off x="-528008" y="-5"/>
            <a:ext cx="19048339" cy="3086110"/>
            <a:chOff x="0" y="-1"/>
            <a:chExt cx="19048338" cy="3086108"/>
          </a:xfrm>
        </p:grpSpPr>
        <p:sp>
          <p:nvSpPr>
            <p:cNvPr id="677"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78"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80" name="TextBox 6"/>
          <p:cNvSpPr txBox="1"/>
          <p:nvPr/>
        </p:nvSpPr>
        <p:spPr>
          <a:xfrm>
            <a:off x="1270920" y="1230773"/>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References</a:t>
            </a:r>
          </a:p>
        </p:txBody>
      </p:sp>
      <p:sp>
        <p:nvSpPr>
          <p:cNvPr id="6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82" name="Institute of Medicine (IOM). (2001). Dietary Reference Intakes: Applications in Dietary Assessment. National Academies Press.…"/>
          <p:cNvSpPr txBox="1"/>
          <p:nvPr/>
        </p:nvSpPr>
        <p:spPr>
          <a:xfrm>
            <a:off x="954617" y="3501899"/>
            <a:ext cx="14853478" cy="4231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i="1" sz="1200">
                <a:latin typeface="Times Roman"/>
                <a:ea typeface="Times Roman"/>
                <a:cs typeface="Times Roman"/>
                <a:sym typeface="Times Roman"/>
              </a:defRPr>
            </a:pPr>
            <a:r>
              <a:rPr b="1" i="0"/>
              <a:t>National Institutes of Health. </a:t>
            </a:r>
            <a:r>
              <a:t>Genetic and Rare Diseases Information Center (GARD).</a:t>
            </a:r>
            <a:r>
              <a:rPr i="0"/>
              <a:t> </a:t>
            </a:r>
            <a:r>
              <a:rPr i="0" u="sng">
                <a:solidFill>
                  <a:srgbClr val="0000EE"/>
                </a:solidFill>
                <a:hlinkClick r:id="rId4" invalidUrl="" action="" tgtFrame="" tooltip="" history="1" highlightClick="0" endSnd="0"/>
              </a:rPr>
              <a:t>https://rarediseases.info.nih.gov</a:t>
            </a:r>
            <a:endParaRPr i="0"/>
          </a:p>
          <a:p>
            <a:pPr defTabSz="457200">
              <a:spcBef>
                <a:spcPts val="1200"/>
              </a:spcBef>
              <a:defRPr b="1" sz="1200">
                <a:latin typeface="Times Roman"/>
                <a:ea typeface="Times Roman"/>
                <a:cs typeface="Times Roman"/>
                <a:sym typeface="Times Roman"/>
              </a:defRPr>
            </a:pPr>
            <a:r>
              <a:t>Centers for Disease Control and Prevention.</a:t>
            </a:r>
            <a:r>
              <a:rPr b="0"/>
              <a:t> </a:t>
            </a:r>
            <a:r>
              <a:rPr b="0" i="1"/>
              <a:t>Newborn Screening for Metabolic Disorders. </a:t>
            </a:r>
            <a:r>
              <a:rPr b="0"/>
              <a:t>https://www.cdc.gov/newbornscreening</a:t>
            </a:r>
            <a:endParaRPr b="0"/>
          </a:p>
          <a:p>
            <a:pPr defTabSz="457200">
              <a:spcBef>
                <a:spcPts val="1200"/>
              </a:spcBef>
              <a:defRPr i="1" sz="1200">
                <a:latin typeface="Times Roman"/>
                <a:ea typeface="Times Roman"/>
                <a:cs typeface="Times Roman"/>
                <a:sym typeface="Times Roman"/>
              </a:defRPr>
            </a:pPr>
            <a:r>
              <a:rPr b="1" i="0"/>
              <a:t>American College of Medical Genetics and Genomics. </a:t>
            </a:r>
            <a:r>
              <a:t>ACT Sheets and Algorithms for Inborn Errors of Metabolism.</a:t>
            </a:r>
            <a:r>
              <a:rPr i="0"/>
              <a:t> </a:t>
            </a:r>
            <a:r>
              <a:rPr i="0" u="sng">
                <a:solidFill>
                  <a:srgbClr val="0000EE"/>
                </a:solidFill>
                <a:hlinkClick r:id="rId5" invalidUrl="" action="" tgtFrame="" tooltip="" history="1" highlightClick="0" endSnd="0"/>
              </a:rPr>
              <a:t>https://www.acmg.net</a:t>
            </a:r>
            <a:endParaRPr i="0"/>
          </a:p>
          <a:p>
            <a:pPr defTabSz="457200">
              <a:spcBef>
                <a:spcPts val="1200"/>
              </a:spcBef>
              <a:defRPr i="1" sz="1200">
                <a:latin typeface="Times Roman"/>
                <a:ea typeface="Times Roman"/>
                <a:cs typeface="Times Roman"/>
                <a:sym typeface="Times Roman"/>
              </a:defRPr>
            </a:pPr>
            <a:r>
              <a:rPr b="1" i="0"/>
              <a:t>GeneReviews. </a:t>
            </a:r>
            <a:r>
              <a:t>Inborn Errors of Metabolism (multiple entries).</a:t>
            </a:r>
            <a:r>
              <a:rPr i="0"/>
              <a:t> </a:t>
            </a:r>
            <a:r>
              <a:rPr i="0" u="sng">
                <a:solidFill>
                  <a:srgbClr val="0000EE"/>
                </a:solidFill>
                <a:hlinkClick r:id="rId6" invalidUrl="" action="" tgtFrame="" tooltip="" history="1" highlightClick="0" endSnd="0"/>
              </a:rPr>
              <a:t>https://www.ncbi.nlm.nih.gov/books/NBK1116/</a:t>
            </a:r>
            <a:endParaRPr i="0"/>
          </a:p>
          <a:p>
            <a:pPr defTabSz="457200">
              <a:spcBef>
                <a:spcPts val="1200"/>
              </a:spcBef>
              <a:defRPr i="1" sz="1200">
                <a:latin typeface="Times Roman"/>
                <a:ea typeface="Times Roman"/>
                <a:cs typeface="Times Roman"/>
                <a:sym typeface="Times Roman"/>
              </a:defRPr>
            </a:pPr>
            <a:r>
              <a:rPr b="1" i="0"/>
              <a:t>National Organization for Rare Disorders. </a:t>
            </a:r>
            <a:r>
              <a:t>Phenylketonuria, MSUD, FAODs, Urea Cycle Disorders.</a:t>
            </a:r>
            <a:r>
              <a:rPr i="0"/>
              <a:t> </a:t>
            </a:r>
            <a:r>
              <a:rPr i="0" u="sng">
                <a:solidFill>
                  <a:srgbClr val="0000EE"/>
                </a:solidFill>
                <a:hlinkClick r:id="rId7" invalidUrl="" action="" tgtFrame="" tooltip="" history="1" highlightClick="0" endSnd="0"/>
              </a:rPr>
              <a:t>https://rarediseases.org</a:t>
            </a:r>
            <a:endParaRPr i="0"/>
          </a:p>
          <a:p>
            <a:pPr defTabSz="457200">
              <a:spcBef>
                <a:spcPts val="1200"/>
              </a:spcBef>
              <a:defRPr i="1" sz="1200">
                <a:latin typeface="Times Roman"/>
                <a:ea typeface="Times Roman"/>
                <a:cs typeface="Times Roman"/>
                <a:sym typeface="Times Roman"/>
              </a:defRPr>
            </a:pPr>
            <a:r>
              <a:rPr b="1" i="0"/>
              <a:t>Academy of Nutrition and Dietetics. </a:t>
            </a:r>
            <a:r>
              <a:t>Nutrition Care Manual: Inherited Metabolic Disorders.</a:t>
            </a:r>
            <a:r>
              <a:rPr i="0"/>
              <a:t> </a:t>
            </a:r>
            <a:r>
              <a:rPr i="0" u="sng">
                <a:solidFill>
                  <a:srgbClr val="0000EE"/>
                </a:solidFill>
                <a:hlinkClick r:id="rId8" invalidUrl="" action="" tgtFrame="" tooltip="" history="1" highlightClick="0" endSnd="0"/>
              </a:rPr>
              <a:t>https://www.nutritioncaremanual.org</a:t>
            </a:r>
            <a:endParaRPr i="0"/>
          </a:p>
          <a:p>
            <a:pPr defTabSz="457200">
              <a:spcBef>
                <a:spcPts val="1200"/>
              </a:spcBef>
              <a:defRPr i="1" sz="1200">
                <a:latin typeface="Times Roman"/>
                <a:ea typeface="Times Roman"/>
                <a:cs typeface="Times Roman"/>
                <a:sym typeface="Times Roman"/>
              </a:defRPr>
            </a:pPr>
            <a:r>
              <a:rPr i="0"/>
              <a:t>Blau, N., Duran, M., Gibson, K. M., &amp; Dionisi-Vici, C. (2014). </a:t>
            </a:r>
            <a:r>
              <a:t>Physician’s Guide to the Diagnosis, Treatment, and Follow-Up of Inherited Metabolic Diseases.</a:t>
            </a:r>
            <a:r>
              <a:rPr i="0"/>
              <a:t> Springer.</a:t>
            </a:r>
            <a:endParaRPr i="0"/>
          </a:p>
          <a:p>
            <a:pPr defTabSz="457200">
              <a:spcBef>
                <a:spcPts val="1200"/>
              </a:spcBef>
              <a:defRPr sz="1200">
                <a:latin typeface="Times Roman"/>
                <a:ea typeface="Times Roman"/>
                <a:cs typeface="Times Roman"/>
                <a:sym typeface="Times Roman"/>
              </a:defRPr>
            </a:pPr>
            <a:r>
              <a:t>Saudubray, J.-M., Baumgartner, M. R., &amp; Walter, J. (2016). </a:t>
            </a:r>
            <a:r>
              <a:rPr i="1"/>
              <a:t>Inborn Metabolic Diseases: Diagnosis and Treatment.</a:t>
            </a:r>
            <a:r>
              <a:t> Springer.</a:t>
            </a:r>
          </a:p>
          <a:p>
            <a:pPr defTabSz="457200">
              <a:spcBef>
                <a:spcPts val="1200"/>
              </a:spcBef>
              <a:defRPr i="1" sz="1200">
                <a:latin typeface="Times Roman"/>
                <a:ea typeface="Times Roman"/>
                <a:cs typeface="Times Roman"/>
                <a:sym typeface="Times Roman"/>
              </a:defRPr>
            </a:pPr>
            <a:r>
              <a:rPr b="1" i="0"/>
              <a:t>World Health Organization. </a:t>
            </a:r>
            <a:r>
              <a:t>Nutritional Management in Genetic Metabolic Disorders.</a:t>
            </a:r>
            <a:r>
              <a:rPr i="0"/>
              <a:t> </a:t>
            </a:r>
            <a:r>
              <a:rPr i="0" u="sng">
                <a:solidFill>
                  <a:srgbClr val="0000EE"/>
                </a:solidFill>
                <a:hlinkClick r:id="rId9" invalidUrl="" action="" tgtFrame="" tooltip="" history="1" highlightClick="0" endSnd="0"/>
              </a:rPr>
              <a:t>https://www.who.int</a:t>
            </a:r>
            <a:endParaRPr i="0"/>
          </a:p>
          <a:p>
            <a:pPr defTabSz="457200">
              <a:spcBef>
                <a:spcPts val="1200"/>
              </a:spcBef>
              <a:defRPr b="1" sz="1200">
                <a:latin typeface="Times Roman"/>
                <a:ea typeface="Times Roman"/>
                <a:cs typeface="Times Roman"/>
                <a:sym typeface="Times Roman"/>
              </a:defRPr>
            </a:pPr>
            <a:r>
              <a:t>National Academies of Sciences, Engineering, and Medicine.</a:t>
            </a:r>
            <a:r>
              <a:rPr b="0"/>
              <a:t> </a:t>
            </a:r>
            <a:r>
              <a:rPr b="0" i="1"/>
              <a:t>Dietary Reference Intakes (DRIs). </a:t>
            </a:r>
            <a:r>
              <a:rPr b="0" u="sng">
                <a:solidFill>
                  <a:srgbClr val="0000EE"/>
                </a:solidFill>
                <a:hlinkClick r:id="rId10" invalidUrl="" action="" tgtFrame="" tooltip="" history="1" highlightClick="0" endSnd="0"/>
              </a:rPr>
              <a:t>https://www.nationalacademies.org</a:t>
            </a:r>
            <a:endParaRPr b="0"/>
          </a:p>
          <a:p>
            <a:pPr defTabSz="457200">
              <a:spcBef>
                <a:spcPts val="1200"/>
              </a:spcBef>
              <a:defRPr i="1" sz="1200">
                <a:latin typeface="Times Roman"/>
                <a:ea typeface="Times Roman"/>
                <a:cs typeface="Times Roman"/>
                <a:sym typeface="Times Roman"/>
              </a:defRPr>
            </a:pPr>
            <a:r>
              <a:rPr i="0"/>
              <a:t>Allen, R. H., Stabler, S. P., &amp; Lindenbaum, J. (1993). </a:t>
            </a:r>
            <a:r>
              <a:t>Relevance of vitamins, cofactors, and metabolic blocks in inherited metabolic disease.</a:t>
            </a:r>
            <a:r>
              <a:rPr i="0"/>
              <a:t> </a:t>
            </a:r>
            <a:r>
              <a:t>American Journal of Clinical Nutrition.</a:t>
            </a:r>
            <a:endParaRPr i="0"/>
          </a:p>
          <a:p>
            <a:pPr defTabSz="457200">
              <a:spcBef>
                <a:spcPts val="1200"/>
              </a:spcBef>
              <a:defRPr sz="1200">
                <a:latin typeface="Times Roman"/>
                <a:ea typeface="Times Roman"/>
                <a:cs typeface="Times Roman"/>
                <a:sym typeface="Times Roman"/>
              </a:defRPr>
            </a:pPr>
            <a:r>
              <a:t>Scriver, C. R., Beaudet, A. L., Sly, W. S., &amp; Valle, D. (2001). </a:t>
            </a:r>
            <a:r>
              <a:rPr i="1"/>
              <a:t>The Metabolic and Molecular Bases of Inherited Disease.</a:t>
            </a:r>
            <a:r>
              <a:t> McGraw-Hill.</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686" name="Group 2"/>
          <p:cNvGrpSpPr/>
          <p:nvPr/>
        </p:nvGrpSpPr>
        <p:grpSpPr>
          <a:xfrm>
            <a:off x="1999664" y="1603517"/>
            <a:ext cx="1493840" cy="6325027"/>
            <a:chOff x="0" y="0"/>
            <a:chExt cx="1493838" cy="6325026"/>
          </a:xfrm>
        </p:grpSpPr>
        <p:sp>
          <p:nvSpPr>
            <p:cNvPr id="684" name="Freeform 3"/>
            <p:cNvSpPr/>
            <p:nvPr/>
          </p:nvSpPr>
          <p:spPr>
            <a:xfrm>
              <a:off x="3" y="-1"/>
              <a:ext cx="1493836" cy="63250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p>
          </p:txBody>
        </p:sp>
        <p:sp>
          <p:nvSpPr>
            <p:cNvPr id="685" name="TextBox 4"/>
            <p:cNvSpPr txBox="1"/>
            <p:nvPr/>
          </p:nvSpPr>
          <p:spPr>
            <a:xfrm>
              <a:off x="-1" y="1037286"/>
              <a:ext cx="1493836"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V</a:t>
              </a:r>
            </a:p>
          </p:txBody>
        </p:sp>
      </p:grpSp>
      <p:sp>
        <p:nvSpPr>
          <p:cNvPr id="687"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688" name="TextBox 14"/>
          <p:cNvSpPr txBox="1"/>
          <p:nvPr/>
        </p:nvSpPr>
        <p:spPr>
          <a:xfrm>
            <a:off x="3780446" y="1138400"/>
            <a:ext cx="7880796" cy="72552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solidFill>
                  <a:srgbClr val="0433FF"/>
                </a:solidFill>
                <a:latin typeface="Open Sauce Bold"/>
                <a:ea typeface="Open Sauce Bold"/>
                <a:cs typeface="Open Sauce Bold"/>
                <a:sym typeface="Open Sauce Bold"/>
              </a:defRPr>
            </a:pPr>
          </a:p>
          <a:p>
            <a:pPr defTabSz="457200">
              <a:spcBef>
                <a:spcPts val="1600"/>
              </a:spcBef>
              <a:defRPr b="1" sz="2800">
                <a:solidFill>
                  <a:srgbClr val="0433FF"/>
                </a:solidFill>
                <a:latin typeface="Arial"/>
                <a:ea typeface="Arial"/>
                <a:cs typeface="Arial"/>
                <a:sym typeface="Arial"/>
              </a:defRPr>
            </a:pPr>
            <a:r>
              <a:t>Clinical Intervention &amp; Monitoring -  Diets &amp; Drugs and Nutrient Interactions</a:t>
            </a:r>
            <a:endParaRPr b="0"/>
          </a:p>
          <a:p>
            <a:pPr marL="220578" indent="-220578" defTabSz="457200">
              <a:spcBef>
                <a:spcPts val="1600"/>
              </a:spcBef>
              <a:buSzPct val="100000"/>
              <a:buChar char="•"/>
              <a:defRPr sz="2200">
                <a:solidFill>
                  <a:srgbClr val="0433FF"/>
                </a:solidFill>
                <a:latin typeface="Arial"/>
                <a:ea typeface="Arial"/>
                <a:cs typeface="Arial"/>
                <a:sym typeface="Arial"/>
              </a:defRPr>
            </a:pPr>
            <a:r>
              <a:t>Consideration of the client's personal and cultural beliefs when developing nutrition intervention plans</a:t>
            </a:r>
          </a:p>
          <a:p>
            <a:pPr marL="220578" indent="-220578" defTabSz="457200">
              <a:spcBef>
                <a:spcPts val="1600"/>
              </a:spcBef>
              <a:buSzPct val="100000"/>
              <a:buChar char="•"/>
              <a:defRPr sz="2200">
                <a:solidFill>
                  <a:srgbClr val="0433FF"/>
                </a:solidFill>
                <a:latin typeface="Arial"/>
                <a:ea typeface="Arial"/>
                <a:cs typeface="Arial"/>
                <a:sym typeface="Arial"/>
              </a:defRPr>
            </a:pPr>
            <a:r>
              <a:t>Application of national guidelines, policies, consensus recommendations, and evidence-based research in the development of personalized therapeutic interventions</a:t>
            </a:r>
          </a:p>
          <a:p>
            <a:pPr marL="220578" indent="-220578" defTabSz="457200">
              <a:spcBef>
                <a:spcPts val="1600"/>
              </a:spcBef>
              <a:buSzPct val="100000"/>
              <a:buChar char="•"/>
              <a:defRPr sz="2200">
                <a:solidFill>
                  <a:srgbClr val="0433FF"/>
                </a:solidFill>
                <a:latin typeface="Arial"/>
                <a:ea typeface="Arial"/>
                <a:cs typeface="Arial"/>
                <a:sym typeface="Arial"/>
              </a:defRPr>
            </a:pPr>
            <a:r>
              <a:t>Effectiveness and contraindications of various diets</a:t>
            </a:r>
          </a:p>
          <a:p>
            <a:pPr marL="220578" indent="-220578" defTabSz="457200">
              <a:spcBef>
                <a:spcPts val="1600"/>
              </a:spcBef>
              <a:buSzPct val="100000"/>
              <a:buChar char="•"/>
              <a:defRPr sz="2200">
                <a:solidFill>
                  <a:srgbClr val="0433FF"/>
                </a:solidFill>
                <a:latin typeface="Arial"/>
                <a:ea typeface="Arial"/>
                <a:cs typeface="Arial"/>
                <a:sym typeface="Arial"/>
              </a:defRPr>
            </a:pPr>
            <a:r>
              <a:t>Interactions between drugs and foods, alcohol, vitamins, minerals, herbs, phytochemicals, and zoochemicals</a:t>
            </a:r>
          </a:p>
          <a:p>
            <a:pPr marL="220578" indent="-220578" defTabSz="457200">
              <a:spcBef>
                <a:spcPts val="1600"/>
              </a:spcBef>
              <a:buSzPct val="100000"/>
              <a:buChar char="•"/>
              <a:defRPr sz="2200">
                <a:solidFill>
                  <a:srgbClr val="0433FF"/>
                </a:solidFill>
                <a:latin typeface="Arial"/>
                <a:ea typeface="Arial"/>
                <a:cs typeface="Arial"/>
                <a:sym typeface="Arial"/>
              </a:defRPr>
            </a:pPr>
            <a:r>
              <a:t>Nutrient depletions related to commonly used drugs</a:t>
            </a:r>
          </a:p>
          <a:p>
            <a:pPr marL="220578" indent="-220578" defTabSz="457200">
              <a:spcBef>
                <a:spcPts val="1600"/>
              </a:spcBef>
              <a:buSzPct val="100000"/>
              <a:buChar char="•"/>
              <a:defRPr sz="2200">
                <a:solidFill>
                  <a:srgbClr val="0433FF"/>
                </a:solidFill>
                <a:latin typeface="Arial"/>
                <a:ea typeface="Arial"/>
                <a:cs typeface="Arial"/>
                <a:sym typeface="Arial"/>
              </a:defRPr>
            </a:pPr>
            <a:r>
              <a:t>Gauging and optimizing client compliance</a:t>
            </a:r>
          </a:p>
          <a:p>
            <a:pPr defTabSz="457200">
              <a:spcBef>
                <a:spcPts val="1600"/>
              </a:spcBef>
              <a:defRPr sz="1600">
                <a:latin typeface="Times Roman"/>
                <a:ea typeface="Times Roman"/>
                <a:cs typeface="Times Roman"/>
                <a:sym typeface="Times Roman"/>
              </a:defRPr>
            </a:pPr>
            <a:endParaRPr spc="168" sz="2800">
              <a:solidFill>
                <a:srgbClr val="0433FF"/>
              </a:solidFill>
              <a:latin typeface="Open Sauce Bold"/>
              <a:ea typeface="Open Sauce Bold"/>
              <a:cs typeface="Open Sauce Bold"/>
              <a:sym typeface="Open Sauce Bold"/>
            </a:endParaR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689" name="TextBox 15"/>
          <p:cNvSpPr txBox="1"/>
          <p:nvPr/>
        </p:nvSpPr>
        <p:spPr>
          <a:xfrm>
            <a:off x="17258506"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grpSp>
        <p:nvGrpSpPr>
          <p:cNvPr id="692" name="Image Gallery"/>
          <p:cNvGrpSpPr/>
          <p:nvPr/>
        </p:nvGrpSpPr>
        <p:grpSpPr>
          <a:xfrm>
            <a:off x="11948183" y="2316955"/>
            <a:ext cx="5871877" cy="7772401"/>
            <a:chOff x="0" y="0"/>
            <a:chExt cx="5871876" cy="7772400"/>
          </a:xfrm>
        </p:grpSpPr>
        <p:pic>
          <p:nvPicPr>
            <p:cNvPr id="690" name="pexels-8pcarlos-morocho-2150734957-35260736.jpg" descr="pexels-8pcarlos-morocho-2150734957-35260736.jpg"/>
            <p:cNvPicPr>
              <a:picLocks noChangeAspect="1"/>
            </p:cNvPicPr>
            <p:nvPr/>
          </p:nvPicPr>
          <p:blipFill>
            <a:blip r:embed="rId2">
              <a:extLst/>
            </a:blip>
            <a:srcRect l="0" t="18496" r="0" b="18496"/>
            <a:stretch>
              <a:fillRect/>
            </a:stretch>
          </p:blipFill>
          <p:spPr>
            <a:xfrm>
              <a:off x="0" y="0"/>
              <a:ext cx="5871877" cy="5549553"/>
            </a:xfrm>
            <a:prstGeom prst="rect">
              <a:avLst/>
            </a:prstGeom>
            <a:ln w="12700" cap="flat">
              <a:noFill/>
              <a:miter lim="400000"/>
            </a:ln>
            <a:effectLst/>
          </p:spPr>
        </p:pic>
        <p:sp>
          <p:nvSpPr>
            <p:cNvPr id="691" name="Rectangle"/>
            <p:cNvSpPr/>
            <p:nvPr/>
          </p:nvSpPr>
          <p:spPr>
            <a:xfrm>
              <a:off x="0" y="5625752"/>
              <a:ext cx="5871877" cy="21466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p>
            <a:p>
              <a:pPr/>
            </a:p>
            <a:p>
              <a:pPr/>
            </a:p>
            <a:p>
              <a:pPr/>
            </a:p>
            <a:p>
              <a:pPr/>
            </a:p>
            <a:p>
              <a:pPr/>
            </a:p>
          </p:txBody>
        </p:sp>
      </p:gr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4"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97" name="Freeform 4"/>
          <p:cNvGrpSpPr/>
          <p:nvPr/>
        </p:nvGrpSpPr>
        <p:grpSpPr>
          <a:xfrm>
            <a:off x="-528008" y="-5"/>
            <a:ext cx="19048339" cy="3086110"/>
            <a:chOff x="0" y="-1"/>
            <a:chExt cx="19048338" cy="3086108"/>
          </a:xfrm>
        </p:grpSpPr>
        <p:sp>
          <p:nvSpPr>
            <p:cNvPr id="695"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96"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98" name="TextBox 6"/>
          <p:cNvSpPr txBox="1"/>
          <p:nvPr/>
        </p:nvSpPr>
        <p:spPr>
          <a:xfrm>
            <a:off x="1046748" y="637354"/>
            <a:ext cx="16800354" cy="18259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455" sz="4600">
                <a:solidFill>
                  <a:srgbClr val="0433FF"/>
                </a:solidFill>
                <a:latin typeface="Poppins"/>
                <a:ea typeface="Poppins"/>
                <a:cs typeface="Poppins"/>
                <a:sym typeface="Poppins"/>
              </a:defRPr>
            </a:lvl1pPr>
          </a:lstStyle>
          <a:p>
            <a:pPr/>
            <a:r>
              <a:t>Consideration of the Client's Personal and Cultural Beliefs When Developing Nutrition Intervention Plans</a:t>
            </a:r>
          </a:p>
        </p:txBody>
      </p:sp>
      <p:sp>
        <p:nvSpPr>
          <p:cNvPr id="6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00" name="Institute of Medicine (IOM). (2001). Dietary Reference Intakes: Applications in Dietary Assessment. National Academies Press.…"/>
          <p:cNvSpPr txBox="1"/>
          <p:nvPr/>
        </p:nvSpPr>
        <p:spPr>
          <a:xfrm>
            <a:off x="941391" y="3501897"/>
            <a:ext cx="14429488" cy="138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Integrating a client’s </a:t>
            </a:r>
            <a:r>
              <a:rPr b="1"/>
              <a:t>personal values, cultural background, and belief systems</a:t>
            </a:r>
            <a:r>
              <a:t> is essential for creating nutrition interventions that are ethical, effective, and sustainable. Culturally responsive care improves trust, adherence, and health outcomes while respecting client autonomy.</a:t>
            </a:r>
          </a:p>
        </p:txBody>
      </p:sp>
      <p:sp>
        <p:nvSpPr>
          <p:cNvPr id="701" name="Patient Demographics…"/>
          <p:cNvSpPr txBox="1"/>
          <p:nvPr/>
        </p:nvSpPr>
        <p:spPr>
          <a:xfrm>
            <a:off x="1045699" y="5304526"/>
            <a:ext cx="14220872" cy="25798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Why This Matters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Improves adherence:</a:t>
            </a:r>
            <a:r>
              <a:t> Plans aligned with beliefs are more likely to be followed long-term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Builds rapport and trust:</a:t>
            </a:r>
            <a:r>
              <a:t> Clients feel respected and understood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Enhances clinical effectiveness:</a:t>
            </a:r>
            <a:r>
              <a:t> Interventions fit real-life contexts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Supports ethical practice:</a:t>
            </a:r>
            <a:r>
              <a:t> Honors autonomy, dignity, and cultural humility</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3"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06" name="Freeform 4"/>
          <p:cNvGrpSpPr/>
          <p:nvPr/>
        </p:nvGrpSpPr>
        <p:grpSpPr>
          <a:xfrm>
            <a:off x="-528008" y="-5"/>
            <a:ext cx="19048339" cy="3086110"/>
            <a:chOff x="0" y="-1"/>
            <a:chExt cx="19048338" cy="3086108"/>
          </a:xfrm>
        </p:grpSpPr>
        <p:sp>
          <p:nvSpPr>
            <p:cNvPr id="70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0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07" name="TextBox 6"/>
          <p:cNvSpPr txBox="1"/>
          <p:nvPr/>
        </p:nvSpPr>
        <p:spPr>
          <a:xfrm>
            <a:off x="1006298" y="1284554"/>
            <a:ext cx="15352999"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3" sz="6800">
                <a:solidFill>
                  <a:srgbClr val="FFFFFF"/>
                </a:solidFill>
                <a:latin typeface="Poppins"/>
                <a:ea typeface="Poppins"/>
                <a:cs typeface="Poppins"/>
                <a:sym typeface="Poppins"/>
              </a:defRPr>
            </a:lvl1pPr>
          </a:lstStyle>
          <a:p>
            <a:pPr/>
            <a:r>
              <a:t>Key Areas to Consider</a:t>
            </a:r>
          </a:p>
        </p:txBody>
      </p:sp>
      <p:sp>
        <p:nvSpPr>
          <p:cNvPr id="70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09" name="Institute of Medicine (IOM). (2001). Dietary Reference Intakes: Applications in Dietary Assessment. National Academies Press.…"/>
          <p:cNvSpPr txBox="1"/>
          <p:nvPr/>
        </p:nvSpPr>
        <p:spPr>
          <a:xfrm>
            <a:off x="941391" y="3501897"/>
            <a:ext cx="2601733" cy="52608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Cultural Food Practices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Traditional foods, preparation methods, and meal patterns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Staple ingredients and culturally significant dishes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Cultural views of “healthy” vs. “unhealthy” foods</a:t>
            </a:r>
          </a:p>
          <a:p>
            <a:pPr defTabSz="457200">
              <a:spcBef>
                <a:spcPts val="1200"/>
              </a:spcBef>
              <a:defRPr sz="1900">
                <a:latin typeface="Times Roman"/>
                <a:ea typeface="Times Roman"/>
                <a:cs typeface="Times Roman"/>
                <a:sym typeface="Times Roman"/>
              </a:defRPr>
            </a:pPr>
            <a:r>
              <a:rPr b="1"/>
              <a:t>Clinical application:</a:t>
            </a:r>
            <a:r>
              <a:t> Modify traditional recipes rather than eliminating them.</a:t>
            </a:r>
          </a:p>
        </p:txBody>
      </p:sp>
      <p:sp>
        <p:nvSpPr>
          <p:cNvPr id="710" name="Institute of Medicine (IOM). (2001). Dietary Reference Intakes: Applications in Dietary Assessment. National Academies Press.…"/>
          <p:cNvSpPr txBox="1"/>
          <p:nvPr/>
        </p:nvSpPr>
        <p:spPr>
          <a:xfrm>
            <a:off x="4142591" y="3542347"/>
            <a:ext cx="2601733" cy="54767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Religious and Spiritual Beliefs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Dietary laws (e.g., halal, kosher)</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Fasting practices or feast days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Restrictions on certain foods or food combinations</a:t>
            </a:r>
          </a:p>
          <a:p>
            <a:pPr defTabSz="457200">
              <a:spcBef>
                <a:spcPts val="1200"/>
              </a:spcBef>
              <a:defRPr sz="1900">
                <a:latin typeface="Times Roman"/>
                <a:ea typeface="Times Roman"/>
                <a:cs typeface="Times Roman"/>
                <a:sym typeface="Times Roman"/>
              </a:defRPr>
            </a:pPr>
            <a:r>
              <a:rPr b="1"/>
              <a:t>Clinical application:</a:t>
            </a:r>
            <a:r>
              <a:t> Adjust timing, food choices, or supplement recommendations during fasting periods.</a:t>
            </a:r>
          </a:p>
          <a:p>
            <a:pPr defTabSz="457200">
              <a:spcBef>
                <a:spcPts val="1200"/>
              </a:spcBef>
              <a:defRPr sz="1200">
                <a:latin typeface="Times Roman"/>
                <a:ea typeface="Times Roman"/>
                <a:cs typeface="Times Roman"/>
                <a:sym typeface="Times Roman"/>
              </a:defRPr>
            </a:pPr>
          </a:p>
        </p:txBody>
      </p:sp>
      <p:sp>
        <p:nvSpPr>
          <p:cNvPr id="711" name="Institute of Medicine (IOM). (2001). Dietary Reference Intakes: Applications in Dietary Assessment. National Academies Press.…"/>
          <p:cNvSpPr txBox="1"/>
          <p:nvPr/>
        </p:nvSpPr>
        <p:spPr>
          <a:xfrm>
            <a:off x="7219889" y="3533647"/>
            <a:ext cx="3057427" cy="4816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Personal Values and Health Beliefs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Beliefs about natural vs. medicalized approaches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Views on supplements, medications, or functional foods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Health goals tied to identity, ethics, or lifestyle</a:t>
            </a:r>
          </a:p>
          <a:p>
            <a:pPr defTabSz="457200">
              <a:spcBef>
                <a:spcPts val="1200"/>
              </a:spcBef>
              <a:defRPr sz="1900">
                <a:latin typeface="Times Roman"/>
                <a:ea typeface="Times Roman"/>
                <a:cs typeface="Times Roman"/>
                <a:sym typeface="Times Roman"/>
              </a:defRPr>
            </a:pPr>
            <a:r>
              <a:rPr b="1"/>
              <a:t>Clinical application:</a:t>
            </a:r>
            <a:r>
              <a:t> Frame recommendations in language that aligns with the client’s worldview.</a:t>
            </a:r>
          </a:p>
        </p:txBody>
      </p:sp>
      <p:sp>
        <p:nvSpPr>
          <p:cNvPr id="712" name="Institute of Medicine (IOM). (2001). Dietary Reference Intakes: Applications in Dietary Assessment. National Academies Press.…"/>
          <p:cNvSpPr txBox="1"/>
          <p:nvPr/>
        </p:nvSpPr>
        <p:spPr>
          <a:xfrm>
            <a:off x="10752881" y="3622547"/>
            <a:ext cx="2934655" cy="6099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Family and Social Influences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Role of family meals and shared food preparation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Decision-makers around food purchasing and cooking</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Social expectations during celebrations or gatherings</a:t>
            </a:r>
          </a:p>
          <a:p>
            <a:pPr defTabSz="457200">
              <a:spcBef>
                <a:spcPts val="1200"/>
              </a:spcBef>
              <a:defRPr sz="1900">
                <a:latin typeface="Times Roman"/>
                <a:ea typeface="Times Roman"/>
                <a:cs typeface="Times Roman"/>
                <a:sym typeface="Times Roman"/>
              </a:defRPr>
            </a:pPr>
            <a:r>
              <a:rPr b="1"/>
              <a:t>Clinical application:</a:t>
            </a:r>
            <a:r>
              <a:t> Include family-friendly strategies or group education when appropriate.</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713" name="Institute of Medicine (IOM). (2001). Dietary Reference Intakes: Applications in Dietary Assessment. National Academies Press.…"/>
          <p:cNvSpPr txBox="1"/>
          <p:nvPr/>
        </p:nvSpPr>
        <p:spPr>
          <a:xfrm>
            <a:off x="14163101" y="3602322"/>
            <a:ext cx="2755316" cy="510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Socioeconomic and Environmental Context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Access to culturally appropriate foods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Financial constraints and food security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Cooking facilities, time, and neighborhood resources</a:t>
            </a:r>
          </a:p>
          <a:p>
            <a:pPr defTabSz="457200">
              <a:spcBef>
                <a:spcPts val="1200"/>
              </a:spcBef>
              <a:defRPr sz="1900">
                <a:latin typeface="Times Roman"/>
                <a:ea typeface="Times Roman"/>
                <a:cs typeface="Times Roman"/>
                <a:sym typeface="Times Roman"/>
              </a:defRPr>
            </a:pPr>
            <a:r>
              <a:rPr b="1"/>
              <a:t>Clinical application:</a:t>
            </a:r>
            <a:r>
              <a:t> Recommend affordable and accessible options that align with cultural preferences.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47" name="TextBox 6"/>
          <p:cNvSpPr txBox="1"/>
          <p:nvPr/>
        </p:nvSpPr>
        <p:spPr>
          <a:xfrm>
            <a:off x="11009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Core Functional Laboratory Markers &amp; Optimal Ranges</a:t>
            </a:r>
          </a:p>
        </p:txBody>
      </p:sp>
      <p:sp>
        <p:nvSpPr>
          <p:cNvPr id="148"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p>
        </p:txBody>
      </p:sp>
      <p:sp>
        <p:nvSpPr>
          <p:cNvPr id="149" name="Nutrient Status"/>
          <p:cNvSpPr txBox="1"/>
          <p:nvPr/>
        </p:nvSpPr>
        <p:spPr>
          <a:xfrm>
            <a:off x="7553171" y="3364049"/>
            <a:ext cx="5315258"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Nutrient Status</a:t>
            </a:r>
          </a:p>
        </p:txBody>
      </p:sp>
      <p:graphicFrame>
        <p:nvGraphicFramePr>
          <p:cNvPr id="150" name="Table 1"/>
          <p:cNvGraphicFramePr/>
          <p:nvPr/>
        </p:nvGraphicFramePr>
        <p:xfrm>
          <a:off x="3295077" y="4165234"/>
          <a:ext cx="11710546" cy="582364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01965"/>
                <a:gridCol w="3292909"/>
                <a:gridCol w="4902970"/>
              </a:tblGrid>
              <a:tr h="1098410">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Relevance</a:t>
                      </a:r>
                    </a:p>
                  </a:txBody>
                  <a:tcPr marL="12700" marR="12700" marT="12700" marB="12700" anchor="ctr" anchorCtr="0" horzOverflow="overflow"/>
                </a:tc>
              </a:tr>
              <a:tr h="708651">
                <a:tc>
                  <a:txBody>
                    <a:bodyPr/>
                    <a:lstStyle/>
                    <a:p>
                      <a:pPr algn="ctr" defTabSz="457200">
                        <a:defRPr sz="1800"/>
                      </a:pPr>
                      <a:r>
                        <a:rPr sz="2400">
                          <a:latin typeface="Times Roman"/>
                          <a:ea typeface="Times Roman"/>
                          <a:cs typeface="Times Roman"/>
                          <a:sym typeface="Times Roman"/>
                        </a:rPr>
                        <a:t>Vitamin D (25-OH)</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40–60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&amp; metabolic health</a:t>
                      </a:r>
                    </a:p>
                  </a:txBody>
                  <a:tcPr marL="12700" marR="12700" marT="12700" marB="12700" anchor="ctr" anchorCtr="0" horzOverflow="overflow"/>
                </a:tc>
              </a:tr>
              <a:tr h="1098410">
                <a:tc>
                  <a:txBody>
                    <a:bodyPr/>
                    <a:lstStyle/>
                    <a:p>
                      <a:pPr algn="ctr" defTabSz="457200">
                        <a:defRPr sz="1800"/>
                      </a:pPr>
                      <a:r>
                        <a:rPr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500–900 pg/mL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Neurological &amp; methylation</a:t>
                      </a:r>
                    </a:p>
                  </a:txBody>
                  <a:tcPr marL="12700" marR="12700" marT="12700" marB="12700" anchor="ctr" anchorCtr="0" horzOverflow="overflow"/>
                </a:tc>
              </a:tr>
              <a:tr h="708651">
                <a:tc>
                  <a:txBody>
                    <a:bodyPr/>
                    <a:lstStyle/>
                    <a:p>
                      <a:pPr algn="ctr" defTabSz="457200">
                        <a:defRPr sz="1800"/>
                      </a:pPr>
                      <a:r>
                        <a:rPr sz="2400">
                          <a:latin typeface="Times Roman"/>
                          <a:ea typeface="Times Roman"/>
                          <a:cs typeface="Times Roman"/>
                          <a:sym typeface="Times Roman"/>
                        </a:rPr>
                        <a:t>Folate (RBC)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&gt;600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DNA synthesis</a:t>
                      </a:r>
                    </a:p>
                  </a:txBody>
                  <a:tcPr marL="12700" marR="12700" marT="12700" marB="12700" anchor="ctr" anchorCtr="0" horzOverflow="overflow"/>
                </a:tc>
              </a:tr>
              <a:tr h="1098410">
                <a:tc>
                  <a:txBody>
                    <a:bodyPr/>
                    <a:lstStyle/>
                    <a:p>
                      <a:pPr algn="ctr" defTabSz="457200">
                        <a:defRPr sz="1800"/>
                      </a:pPr>
                      <a:r>
                        <a:rPr sz="2400">
                          <a:latin typeface="Times Roman"/>
                          <a:ea typeface="Times Roman"/>
                          <a:cs typeface="Times Roman"/>
                          <a:sym typeface="Times Roman"/>
                        </a:rPr>
                        <a:t>Magnesium (serum)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2.0–2.3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metabolism</a:t>
                      </a:r>
                    </a:p>
                  </a:txBody>
                  <a:tcPr marL="12700" marR="12700" marT="12700" marB="12700" anchor="ctr" anchorCtr="0" horzOverflow="overflow"/>
                </a:tc>
              </a:tr>
              <a:tr h="1098410">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80–120 μg/dL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&amp; hormone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5"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18" name="Freeform 4"/>
          <p:cNvGrpSpPr/>
          <p:nvPr/>
        </p:nvGrpSpPr>
        <p:grpSpPr>
          <a:xfrm>
            <a:off x="-528008" y="-5"/>
            <a:ext cx="19048339" cy="3086110"/>
            <a:chOff x="0" y="-1"/>
            <a:chExt cx="19048338" cy="3086108"/>
          </a:xfrm>
        </p:grpSpPr>
        <p:sp>
          <p:nvSpPr>
            <p:cNvPr id="716"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17"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19" name="TextBox 6"/>
          <p:cNvSpPr txBox="1"/>
          <p:nvPr/>
        </p:nvSpPr>
        <p:spPr>
          <a:xfrm>
            <a:off x="1072103" y="657579"/>
            <a:ext cx="15352999"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3" sz="6800">
                <a:solidFill>
                  <a:srgbClr val="FFFFFF"/>
                </a:solidFill>
                <a:latin typeface="Poppins"/>
                <a:ea typeface="Poppins"/>
                <a:cs typeface="Poppins"/>
                <a:sym typeface="Poppins"/>
              </a:defRPr>
            </a:lvl1pPr>
          </a:lstStyle>
          <a:p>
            <a:pPr/>
            <a:r>
              <a:t>Practical Strategies for Practitioners</a:t>
            </a:r>
          </a:p>
        </p:txBody>
      </p:sp>
      <p:sp>
        <p:nvSpPr>
          <p:cNvPr id="72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721" name="Table 1"/>
          <p:cNvGraphicFramePr/>
          <p:nvPr/>
        </p:nvGraphicFramePr>
        <p:xfrm>
          <a:off x="3552651" y="3445151"/>
          <a:ext cx="11801247" cy="541319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90259"/>
                <a:gridCol w="7798287"/>
              </a:tblGrid>
              <a:tr h="771498">
                <a:tc>
                  <a:txBody>
                    <a:bodyPr/>
                    <a:lstStyle/>
                    <a:p>
                      <a:pPr algn="ctr" defTabSz="457200">
                        <a:defRPr sz="1800"/>
                      </a:pPr>
                      <a:r>
                        <a:rPr b="1" sz="2400">
                          <a:latin typeface="Times Roman"/>
                          <a:ea typeface="Times Roman"/>
                          <a:cs typeface="Times Roman"/>
                          <a:sym typeface="Times Roman"/>
                        </a:rPr>
                        <a:t>Strategy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Application</a:t>
                      </a:r>
                    </a:p>
                  </a:txBody>
                  <a:tcPr marL="12700" marR="12700" marT="12700" marB="12700" anchor="ctr" anchorCtr="0" horzOverflow="overflow"/>
                </a:tc>
              </a:tr>
              <a:tr h="1195823">
                <a:tc>
                  <a:txBody>
                    <a:bodyPr/>
                    <a:lstStyle/>
                    <a:p>
                      <a:pPr algn="ctr" defTabSz="457200">
                        <a:defRPr sz="1800"/>
                      </a:pPr>
                      <a:r>
                        <a:rPr sz="2400">
                          <a:latin typeface="Times Roman"/>
                          <a:ea typeface="Times Roman"/>
                          <a:cs typeface="Times Roman"/>
                          <a:sym typeface="Times Roman"/>
                        </a:rPr>
                        <a:t>Use open-ended questions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“What foods are important in your culture?”</a:t>
                      </a:r>
                    </a:p>
                  </a:txBody>
                  <a:tcPr marL="12700" marR="12700" marT="12700" marB="12700" anchor="ctr" anchorCtr="0" horzOverflow="overflow"/>
                </a:tc>
              </a:tr>
              <a:tr h="1195823">
                <a:tc>
                  <a:txBody>
                    <a:bodyPr/>
                    <a:lstStyle/>
                    <a:p>
                      <a:pPr algn="ctr" defTabSz="457200">
                        <a:defRPr sz="1800"/>
                      </a:pPr>
                      <a:r>
                        <a:rPr sz="2400">
                          <a:latin typeface="Times Roman"/>
                          <a:ea typeface="Times Roman"/>
                          <a:cs typeface="Times Roman"/>
                          <a:sym typeface="Times Roman"/>
                        </a:rPr>
                        <a:t>Practice cultural humility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Acknowledge what you don’t know; invite teaching</a:t>
                      </a:r>
                    </a:p>
                  </a:txBody>
                  <a:tcPr marL="12700" marR="12700" marT="12700" marB="12700" anchor="ctr" anchorCtr="0" horzOverflow="overflow"/>
                </a:tc>
              </a:tr>
              <a:tr h="771498">
                <a:tc>
                  <a:txBody>
                    <a:bodyPr/>
                    <a:lstStyle/>
                    <a:p>
                      <a:pPr algn="ctr" defTabSz="457200">
                        <a:defRPr sz="1800"/>
                      </a:pPr>
                      <a:r>
                        <a:rPr sz="2400">
                          <a:latin typeface="Times Roman"/>
                          <a:ea typeface="Times Roman"/>
                          <a:cs typeface="Times Roman"/>
                          <a:sym typeface="Times Roman"/>
                        </a:rPr>
                        <a:t>Avoid assumptions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Do not generalize within cultural groups</a:t>
                      </a:r>
                    </a:p>
                  </a:txBody>
                  <a:tcPr marL="12700" marR="12700" marT="12700" marB="12700" anchor="ctr" anchorCtr="0" horzOverflow="overflow"/>
                </a:tc>
              </a:tr>
              <a:tr h="771498">
                <a:tc>
                  <a:txBody>
                    <a:bodyPr/>
                    <a:lstStyle/>
                    <a:p>
                      <a:pPr algn="ctr" defTabSz="457200">
                        <a:defRPr sz="1800"/>
                      </a:pPr>
                      <a:r>
                        <a:rPr sz="2400">
                          <a:latin typeface="Times Roman"/>
                          <a:ea typeface="Times Roman"/>
                          <a:cs typeface="Times Roman"/>
                          <a:sym typeface="Times Roman"/>
                        </a:rPr>
                        <a:t>Collaborate on goals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Co-create plans rather than prescribe</a:t>
                      </a:r>
                    </a:p>
                  </a:txBody>
                  <a:tcPr marL="12700" marR="12700" marT="12700" marB="12700" anchor="ctr" anchorCtr="0" horzOverflow="overflow"/>
                </a:tc>
              </a:tr>
              <a:tr h="771498">
                <a:tc>
                  <a:txBody>
                    <a:bodyPr/>
                    <a:lstStyle/>
                    <a:p>
                      <a:pPr algn="ctr" defTabSz="457200">
                        <a:defRPr sz="1800"/>
                      </a:pPr>
                      <a:r>
                        <a:rPr sz="2400">
                          <a:latin typeface="Times Roman"/>
                          <a:ea typeface="Times Roman"/>
                          <a:cs typeface="Times Roman"/>
                          <a:sym typeface="Times Roman"/>
                        </a:rPr>
                        <a:t>Adapt, don’t replace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Modify traditional foods to meet nutrition needs</a:t>
                      </a:r>
                    </a:p>
                  </a:txBody>
                  <a:tcPr marL="12700" marR="12700" marT="12700" marB="12700" anchor="ctr" anchorCtr="0" horzOverflow="overflow"/>
                </a:tc>
              </a:tr>
              <a:tr h="771498">
                <a:tc>
                  <a:txBody>
                    <a:bodyPr/>
                    <a:lstStyle/>
                    <a:p>
                      <a:pPr algn="ctr" defTabSz="457200">
                        <a:defRPr sz="1800"/>
                      </a:pPr>
                      <a:r>
                        <a:rPr sz="2400">
                          <a:latin typeface="Times Roman"/>
                          <a:ea typeface="Times Roman"/>
                          <a:cs typeface="Times Roman"/>
                          <a:sym typeface="Times Roman"/>
                        </a:rPr>
                        <a:t>Document preferences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Record beliefs and practices for continuity of care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3" name="Freeform 2"/>
          <p:cNvSpPr/>
          <p:nvPr/>
        </p:nvSpPr>
        <p:spPr>
          <a:xfrm rot="10800000">
            <a:off x="302922" y="-389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26" name="Freeform 4"/>
          <p:cNvGrpSpPr/>
          <p:nvPr/>
        </p:nvGrpSpPr>
        <p:grpSpPr>
          <a:xfrm>
            <a:off x="-528008" y="-5"/>
            <a:ext cx="19048339" cy="3086110"/>
            <a:chOff x="0" y="-1"/>
            <a:chExt cx="19048338" cy="3086108"/>
          </a:xfrm>
        </p:grpSpPr>
        <p:sp>
          <p:nvSpPr>
            <p:cNvPr id="72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2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27" name="TextBox 6"/>
          <p:cNvSpPr txBox="1"/>
          <p:nvPr/>
        </p:nvSpPr>
        <p:spPr>
          <a:xfrm>
            <a:off x="1097503" y="1038579"/>
            <a:ext cx="15352999" cy="222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3" sz="6800">
                <a:solidFill>
                  <a:srgbClr val="FFFFFF"/>
                </a:solidFill>
                <a:latin typeface="Poppins"/>
                <a:ea typeface="Poppins"/>
                <a:cs typeface="Poppins"/>
                <a:sym typeface="Poppins"/>
              </a:defRPr>
            </a:pPr>
            <a:r>
              <a:t>Example (Brief Case Application)</a:t>
            </a:r>
          </a:p>
          <a:p>
            <a:pPr defTabSz="457200">
              <a:spcBef>
                <a:spcPts val="1200"/>
              </a:spcBef>
              <a:defRPr sz="1200">
                <a:latin typeface="Times Roman"/>
                <a:ea typeface="Times Roman"/>
                <a:cs typeface="Times Roman"/>
                <a:sym typeface="Times Roman"/>
              </a:defRPr>
            </a:pPr>
            <a:r>
              <a:t>A</a:t>
            </a:r>
          </a:p>
        </p:txBody>
      </p:sp>
      <p:sp>
        <p:nvSpPr>
          <p:cNvPr id="72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729" name="A client from a Caribbean background with type 2 diabetes values traditional rice-and-beans meals.…"/>
          <p:cNvSpPr txBox="1"/>
          <p:nvPr/>
        </p:nvSpPr>
        <p:spPr>
          <a:xfrm>
            <a:off x="1384724" y="4062558"/>
            <a:ext cx="16264491" cy="4561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sz="3200">
                <a:latin typeface="Times Roman"/>
                <a:ea typeface="Times Roman"/>
                <a:cs typeface="Times Roman"/>
                <a:sym typeface="Times Roman"/>
              </a:defRPr>
            </a:pPr>
            <a:r>
              <a:t>A client from a Caribbean background with type 2 diabetes values traditional rice-and-beans meals.</a:t>
            </a:r>
            <a:br/>
          </a:p>
          <a:p>
            <a:pPr defTabSz="457200">
              <a:spcBef>
                <a:spcPts val="1200"/>
              </a:spcBef>
              <a:defRPr sz="2800">
                <a:latin typeface="Times Roman"/>
                <a:ea typeface="Times Roman"/>
                <a:cs typeface="Times Roman"/>
                <a:sym typeface="Times Roman"/>
              </a:defRPr>
            </a:pPr>
            <a:r>
              <a:rPr b="1"/>
              <a:t>Culturally responsive approach:</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Maintain the dish</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Adjust portion size and cooking method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Add fiber-rich vegetables and lean protein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Educate using familiar foods rather than substitutes</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3"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36" name="Freeform 4"/>
          <p:cNvGrpSpPr/>
          <p:nvPr/>
        </p:nvGrpSpPr>
        <p:grpSpPr>
          <a:xfrm>
            <a:off x="-528008" y="-5"/>
            <a:ext cx="19048339" cy="3086110"/>
            <a:chOff x="0" y="-1"/>
            <a:chExt cx="19048338" cy="3086108"/>
          </a:xfrm>
        </p:grpSpPr>
        <p:sp>
          <p:nvSpPr>
            <p:cNvPr id="73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3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37" name="TextBox 6"/>
          <p:cNvSpPr txBox="1"/>
          <p:nvPr/>
        </p:nvSpPr>
        <p:spPr>
          <a:xfrm>
            <a:off x="1148303" y="632179"/>
            <a:ext cx="15352999" cy="2057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3" sz="6800">
                <a:solidFill>
                  <a:srgbClr val="FFFFFF"/>
                </a:solidFill>
                <a:latin typeface="Poppins"/>
                <a:ea typeface="Poppins"/>
                <a:cs typeface="Poppins"/>
                <a:sym typeface="Poppins"/>
              </a:defRPr>
            </a:lvl1pPr>
          </a:lstStyle>
          <a:p>
            <a:pPr/>
            <a:r>
              <a:t>Cultural Considerations in Nutrition Care by Population</a:t>
            </a:r>
          </a:p>
        </p:txBody>
      </p:sp>
      <p:sp>
        <p:nvSpPr>
          <p:cNvPr id="73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739" name="Table 1"/>
          <p:cNvGraphicFramePr/>
          <p:nvPr/>
        </p:nvGraphicFramePr>
        <p:xfrm>
          <a:off x="836399" y="3092276"/>
          <a:ext cx="17005152" cy="650664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83904"/>
                <a:gridCol w="3766001"/>
                <a:gridCol w="2656223"/>
                <a:gridCol w="2809979"/>
                <a:gridCol w="5376341"/>
              </a:tblGrid>
              <a:tr h="399428">
                <a:tc>
                  <a:txBody>
                    <a:bodyPr/>
                    <a:lstStyle/>
                    <a:p>
                      <a:pPr algn="ctr" defTabSz="457200">
                        <a:defRPr sz="1800"/>
                      </a:pPr>
                      <a:r>
                        <a:rPr b="1" sz="2000">
                          <a:latin typeface="Times Roman"/>
                          <a:ea typeface="Times Roman"/>
                          <a:cs typeface="Times Roman"/>
                          <a:sym typeface="Times Roman"/>
                        </a:rPr>
                        <a:t>Population</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Key Cultural Food Patterns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Common Beliefs &amp; Practices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Potential Nutrition Considerations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Culturally Responsive Strategies</a:t>
                      </a:r>
                    </a:p>
                  </a:txBody>
                  <a:tcPr marL="12700" marR="12700" marT="12700" marB="12700" anchor="ctr" anchorCtr="0" horzOverflow="overflow"/>
                </a:tc>
              </a:tr>
              <a:tr h="579816">
                <a:tc>
                  <a:txBody>
                    <a:bodyPr/>
                    <a:lstStyle/>
                    <a:p>
                      <a:pPr algn="ctr" defTabSz="457200">
                        <a:defRPr sz="1800"/>
                      </a:pPr>
                      <a:r>
                        <a:rPr b="1" sz="1400">
                          <a:latin typeface="Times Roman"/>
                          <a:ea typeface="Times Roman"/>
                          <a:cs typeface="Times Roman"/>
                          <a:sym typeface="Times Roman"/>
                        </a:rPr>
                        <a:t>African / African American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Greens, legumes, corn, rice, root vegetables, traditional “soul food”</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Food tied to family, tradition, and resilience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Higher sodium, saturated fat, cardiometabolic risk</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Modify traditional recipes (smoked turkey vs. pork, baking vs. frying), emphasize heritage foods</a:t>
                      </a:r>
                    </a:p>
                  </a:txBody>
                  <a:tcPr marL="12700" marR="12700" marT="12700" marB="12700" anchor="ctr" anchorCtr="0" horzOverflow="overflow"/>
                </a:tc>
              </a:tr>
              <a:tr h="579816">
                <a:tc>
                  <a:txBody>
                    <a:bodyPr/>
                    <a:lstStyle/>
                    <a:p>
                      <a:pPr algn="ctr" defTabSz="457200">
                        <a:defRPr sz="1800"/>
                      </a:pPr>
                      <a:r>
                        <a:rPr b="1" sz="1400">
                          <a:latin typeface="Times Roman"/>
                          <a:ea typeface="Times Roman"/>
                          <a:cs typeface="Times Roman"/>
                          <a:sym typeface="Times Roman"/>
                        </a:rPr>
                        <a:t>Caribbean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Rice and beans, plantains, seafood, stews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Cultural identity through traditional meals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High refined carbs, sodium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Portion control, fiber additions, maintain traditional dishes</a:t>
                      </a:r>
                    </a:p>
                  </a:txBody>
                  <a:tcPr marL="12700" marR="12700" marT="12700" marB="12700" anchor="ctr" anchorCtr="0" horzOverflow="overflow"/>
                </a:tc>
              </a:tr>
              <a:tr h="579816">
                <a:tc>
                  <a:txBody>
                    <a:bodyPr/>
                    <a:lstStyle/>
                    <a:p>
                      <a:pPr algn="ctr" defTabSz="457200">
                        <a:defRPr sz="1800"/>
                      </a:pPr>
                      <a:r>
                        <a:rPr b="1" sz="1400">
                          <a:latin typeface="Times Roman"/>
                          <a:ea typeface="Times Roman"/>
                          <a:cs typeface="Times Roman"/>
                          <a:sym typeface="Times Roman"/>
                        </a:rPr>
                        <a:t>East Asian (Chinese, Korean, Japanese)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Rice, noodles, vegetables, soy, fish</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Balance (yin/yang), food as medicine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High sodium (soy sauce, pickled foods)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Reduce sodium gradually, encourage variety of vegetables and proteins</a:t>
                      </a:r>
                    </a:p>
                  </a:txBody>
                  <a:tcPr marL="12700" marR="12700" marT="12700" marB="12700" anchor="ctr" anchorCtr="0" horzOverflow="overflow"/>
                </a:tc>
              </a:tr>
              <a:tr h="399428">
                <a:tc>
                  <a:txBody>
                    <a:bodyPr/>
                    <a:lstStyle/>
                    <a:p>
                      <a:pPr algn="ctr" defTabSz="457200">
                        <a:defRPr sz="1800"/>
                      </a:pPr>
                      <a:r>
                        <a:rPr b="1" sz="1400">
                          <a:latin typeface="Times Roman"/>
                          <a:ea typeface="Times Roman"/>
                          <a:cs typeface="Times Roman"/>
                          <a:sym typeface="Times Roman"/>
                        </a:rPr>
                        <a:t>South Asian (Indian, Pakistani)</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Lentils, rice, flatbreads, spices, ghee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Ayurveda, vegetarianism common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Iron, B12, omega-3 insufficiency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Plant-based protein balance, fortified foods, culturally acceptable supplements</a:t>
                      </a:r>
                    </a:p>
                  </a:txBody>
                  <a:tcPr marL="12700" marR="12700" marT="12700" marB="12700" anchor="ctr" anchorCtr="0" horzOverflow="overflow"/>
                </a:tc>
              </a:tr>
              <a:tr h="399428">
                <a:tc>
                  <a:txBody>
                    <a:bodyPr/>
                    <a:lstStyle/>
                    <a:p>
                      <a:pPr algn="ctr" defTabSz="457200">
                        <a:defRPr sz="1800"/>
                      </a:pPr>
                      <a:r>
                        <a:rPr b="1" sz="1400">
                          <a:latin typeface="Times Roman"/>
                          <a:ea typeface="Times Roman"/>
                          <a:cs typeface="Times Roman"/>
                          <a:sym typeface="Times Roman"/>
                        </a:rPr>
                        <a:t>Middle Eastern / Arab</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Flatbreads, legumes, lamb, olive oil</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Halal dietary laws, communal meals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High refined grains, saturated fat</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Whole-grain swaps, lean proteins, respect halal guidelines</a:t>
                      </a:r>
                    </a:p>
                  </a:txBody>
                  <a:tcPr marL="12700" marR="12700" marT="12700" marB="12700" anchor="ctr" anchorCtr="0" horzOverflow="overflow"/>
                </a:tc>
              </a:tr>
              <a:tr h="399428">
                <a:tc>
                  <a:txBody>
                    <a:bodyPr/>
                    <a:lstStyle/>
                    <a:p>
                      <a:pPr algn="ctr" defTabSz="457200">
                        <a:defRPr sz="1800"/>
                      </a:pPr>
                      <a:r>
                        <a:rPr b="1" sz="1400">
                          <a:latin typeface="Times Roman"/>
                          <a:ea typeface="Times Roman"/>
                          <a:cs typeface="Times Roman"/>
                          <a:sym typeface="Times Roman"/>
                        </a:rPr>
                        <a:t>Hispanic / Latino</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Beans, corn, rice, tortillas, fruits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Strong family influence, traditional cooking</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Risk of insulin resistance with refined carbs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Preserve cultural staples, adjust portions and preparation methods</a:t>
                      </a:r>
                    </a:p>
                  </a:txBody>
                  <a:tcPr marL="12700" marR="12700" marT="12700" marB="12700" anchor="ctr" anchorCtr="0" horzOverflow="overflow"/>
                </a:tc>
              </a:tr>
              <a:tr h="399428">
                <a:tc>
                  <a:txBody>
                    <a:bodyPr/>
                    <a:lstStyle/>
                    <a:p>
                      <a:pPr algn="ctr" defTabSz="457200">
                        <a:defRPr sz="1800"/>
                      </a:pPr>
                      <a:r>
                        <a:rPr b="1" sz="1400">
                          <a:latin typeface="Times Roman"/>
                          <a:ea typeface="Times Roman"/>
                          <a:cs typeface="Times Roman"/>
                          <a:sym typeface="Times Roman"/>
                        </a:rPr>
                        <a:t>Mediterranean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Vegetables, olive oil, fish, legumes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Food as social connection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Generally cardioprotective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Reinforce existing patterns, personalize portions</a:t>
                      </a:r>
                    </a:p>
                  </a:txBody>
                  <a:tcPr marL="12700" marR="12700" marT="12700" marB="12700" anchor="ctr" anchorCtr="0" horzOverflow="overflow"/>
                </a:tc>
              </a:tr>
              <a:tr h="579816">
                <a:tc>
                  <a:txBody>
                    <a:bodyPr/>
                    <a:lstStyle/>
                    <a:p>
                      <a:pPr algn="ctr" defTabSz="457200">
                        <a:defRPr sz="1800"/>
                      </a:pPr>
                      <a:r>
                        <a:rPr b="1" sz="1400">
                          <a:latin typeface="Times Roman"/>
                          <a:ea typeface="Times Roman"/>
                          <a:cs typeface="Times Roman"/>
                          <a:sym typeface="Times Roman"/>
                        </a:rPr>
                        <a:t>Native American / Indigenous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Corn, beans, squash, wild game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Traditional foodways disrupted by colonization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Higher rates of diabetes, food insecurity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Restore traditional foods, trauma-informed, community-based approaches</a:t>
                      </a:r>
                    </a:p>
                  </a:txBody>
                  <a:tcPr marL="12700" marR="12700" marT="12700" marB="12700" anchor="ctr" anchorCtr="0" horzOverflow="overflow"/>
                </a:tc>
              </a:tr>
              <a:tr h="399428">
                <a:tc>
                  <a:txBody>
                    <a:bodyPr/>
                    <a:lstStyle/>
                    <a:p>
                      <a:pPr algn="ctr" defTabSz="457200">
                        <a:defRPr sz="1800"/>
                      </a:pPr>
                      <a:r>
                        <a:rPr b="1" sz="1400">
                          <a:latin typeface="Times Roman"/>
                          <a:ea typeface="Times Roman"/>
                          <a:cs typeface="Times Roman"/>
                          <a:sym typeface="Times Roman"/>
                        </a:rPr>
                        <a:t>Orthodox Jewish</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Kosher meats, separation of dairy/meat</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Religious dietary laws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Limited food combinations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Plan meals within kosher structure</a:t>
                      </a:r>
                    </a:p>
                  </a:txBody>
                  <a:tcPr marL="12700" marR="12700" marT="12700" marB="12700" anchor="ctr" anchorCtr="0" horzOverflow="overflow"/>
                </a:tc>
              </a:tr>
              <a:tr h="399428">
                <a:tc>
                  <a:txBody>
                    <a:bodyPr/>
                    <a:lstStyle/>
                    <a:p>
                      <a:pPr algn="ctr" defTabSz="457200">
                        <a:defRPr sz="1800"/>
                      </a:pPr>
                      <a:r>
                        <a:rPr b="1" sz="1400">
                          <a:latin typeface="Times Roman"/>
                          <a:ea typeface="Times Roman"/>
                          <a:cs typeface="Times Roman"/>
                          <a:sym typeface="Times Roman"/>
                        </a:rPr>
                        <a:t>Muslim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Halal foods, Ramadan fasting</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Spiritual fasting and feasting cycles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Meal timing challenges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Adjust nutrition timing, hydration, supplementation</a:t>
                      </a:r>
                    </a:p>
                  </a:txBody>
                  <a:tcPr marL="12700" marR="12700" marT="12700" marB="12700" anchor="ctr" anchorCtr="0" horzOverflow="overflow"/>
                </a:tc>
              </a:tr>
              <a:tr h="399428">
                <a:tc>
                  <a:txBody>
                    <a:bodyPr/>
                    <a:lstStyle/>
                    <a:p>
                      <a:pPr algn="ctr" defTabSz="457200">
                        <a:defRPr sz="1800"/>
                      </a:pPr>
                      <a:r>
                        <a:rPr b="1" sz="1400">
                          <a:latin typeface="Times Roman"/>
                          <a:ea typeface="Times Roman"/>
                          <a:cs typeface="Times Roman"/>
                          <a:sym typeface="Times Roman"/>
                        </a:rPr>
                        <a:t>Vegetarian / Vegan (cross-cultural)</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Plant-based foods, legumes, grains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Ethical, spiritual, or health-based</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B12, iron, zinc, omega-3 risk</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Fortification, diversity of plant proteins</a:t>
                      </a:r>
                    </a:p>
                  </a:txBody>
                  <a:tcPr marL="12700" marR="12700" marT="12700" marB="12700" anchor="ctr" anchorCtr="0" horzOverflow="overflow"/>
                </a:tc>
              </a:tr>
              <a:tr h="399428">
                <a:tc>
                  <a:txBody>
                    <a:bodyPr/>
                    <a:lstStyle/>
                    <a:p>
                      <a:pPr algn="ctr" defTabSz="457200">
                        <a:defRPr sz="1800"/>
                      </a:pPr>
                      <a:r>
                        <a:rPr b="1" sz="1400">
                          <a:latin typeface="Times Roman"/>
                          <a:ea typeface="Times Roman"/>
                          <a:cs typeface="Times Roman"/>
                          <a:sym typeface="Times Roman"/>
                        </a:rPr>
                        <a:t>Older Adults (Cultural Lens)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Familiar comfort foods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Food linked to memory and autonomy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Reduced appetite, nutrient density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Respect preferences, nutrient-dense traditional foods</a:t>
                      </a:r>
                    </a:p>
                  </a:txBody>
                  <a:tcPr marL="12700" marR="12700" marT="12700" marB="12700" anchor="ctr" anchorCtr="0" horzOverflow="overflow"/>
                </a:tc>
              </a:tr>
              <a:tr h="579816">
                <a:tc>
                  <a:txBody>
                    <a:bodyPr/>
                    <a:lstStyle/>
                    <a:p>
                      <a:pPr algn="ctr" defTabSz="457200">
                        <a:defRPr sz="1800"/>
                      </a:pPr>
                      <a:r>
                        <a:rPr b="1" sz="1400">
                          <a:latin typeface="Times Roman"/>
                          <a:ea typeface="Times Roman"/>
                          <a:cs typeface="Times Roman"/>
                          <a:sym typeface="Times Roman"/>
                        </a:rPr>
                        <a:t>Immigrant / Refugee Populations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Traditional foods + acculturation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Food insecurity, loss of food identity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Nutrient gaps, stress-related eating</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Food access support, culturally familiar education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44" name="Freeform 4"/>
          <p:cNvGrpSpPr/>
          <p:nvPr/>
        </p:nvGrpSpPr>
        <p:grpSpPr>
          <a:xfrm>
            <a:off x="-528008" y="-5"/>
            <a:ext cx="19048339" cy="3086110"/>
            <a:chOff x="0" y="-1"/>
            <a:chExt cx="19048338" cy="3086108"/>
          </a:xfrm>
        </p:grpSpPr>
        <p:sp>
          <p:nvSpPr>
            <p:cNvPr id="742"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43"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45" name="TextBox 6"/>
          <p:cNvSpPr txBox="1"/>
          <p:nvPr/>
        </p:nvSpPr>
        <p:spPr>
          <a:xfrm>
            <a:off x="1021348" y="463873"/>
            <a:ext cx="16981336" cy="21554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700"/>
              </a:lnSpc>
              <a:defRPr spc="434" sz="4400">
                <a:solidFill>
                  <a:srgbClr val="0433FF"/>
                </a:solidFill>
                <a:latin typeface="Poppins"/>
                <a:ea typeface="Poppins"/>
                <a:cs typeface="Poppins"/>
                <a:sym typeface="Poppins"/>
              </a:defRPr>
            </a:lvl1pPr>
          </a:lstStyle>
          <a:p>
            <a:pPr/>
            <a:r>
              <a:t>Application of National Guidelines, Policies, Consensus Recommendations, and Evidence-Based research in the development of personalized Therapeutic Interventions</a:t>
            </a:r>
          </a:p>
        </p:txBody>
      </p:sp>
      <p:sp>
        <p:nvSpPr>
          <p:cNvPr id="7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47" name="The Stages of Change model describes where a client is in the behavior change process, allowing practitioners to match interventions to readiness level.…"/>
          <p:cNvSpPr txBox="1"/>
          <p:nvPr/>
        </p:nvSpPr>
        <p:spPr>
          <a:xfrm>
            <a:off x="1311916" y="4265757"/>
            <a:ext cx="13700132" cy="2961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200">
                <a:latin typeface="Times Roman"/>
                <a:ea typeface="Times Roman"/>
                <a:cs typeface="Times Roman"/>
                <a:sym typeface="Times Roman"/>
              </a:defRPr>
            </a:pPr>
            <a:r>
              <a:t>Personalized therapeutic nutrition is strongest when it’s built on a clear hierarchy: </a:t>
            </a:r>
            <a:endParaRPr b="1"/>
          </a:p>
          <a:p>
            <a:pPr marL="467894" indent="-467894" defTabSz="457200">
              <a:spcBef>
                <a:spcPts val="1200"/>
              </a:spcBef>
              <a:buSzPct val="100000"/>
              <a:buAutoNum type="arabicParenR" startAt="1"/>
              <a:defRPr sz="3200">
                <a:latin typeface="Times Roman"/>
                <a:ea typeface="Times Roman"/>
                <a:cs typeface="Times Roman"/>
                <a:sym typeface="Times Roman"/>
              </a:defRPr>
            </a:pPr>
            <a:r>
              <a:rPr b="1"/>
              <a:t>National guidelines and safety policy</a:t>
            </a:r>
            <a:endParaRPr b="1"/>
          </a:p>
          <a:p>
            <a:pPr marL="467894" indent="-467894" defTabSz="457200">
              <a:spcBef>
                <a:spcPts val="1200"/>
              </a:spcBef>
              <a:buSzPct val="100000"/>
              <a:buAutoNum type="arabicParenR" startAt="1"/>
              <a:defRPr sz="3200">
                <a:latin typeface="Times Roman"/>
                <a:ea typeface="Times Roman"/>
                <a:cs typeface="Times Roman"/>
                <a:sym typeface="Times Roman"/>
              </a:defRPr>
            </a:pPr>
            <a:r>
              <a:rPr b="1"/>
              <a:t>Clinical consensus statements</a:t>
            </a:r>
            <a:endParaRPr b="1"/>
          </a:p>
          <a:p>
            <a:pPr marL="467894" indent="-467894" defTabSz="457200">
              <a:spcBef>
                <a:spcPts val="1200"/>
              </a:spcBef>
              <a:buSzPct val="100000"/>
              <a:buAutoNum type="arabicParenR" startAt="1"/>
              <a:defRPr sz="3200">
                <a:latin typeface="Times Roman"/>
                <a:ea typeface="Times Roman"/>
                <a:cs typeface="Times Roman"/>
                <a:sym typeface="Times Roman"/>
              </a:defRPr>
            </a:pPr>
            <a:r>
              <a:rPr b="1"/>
              <a:t>The best available evidence</a:t>
            </a:r>
            <a:r>
              <a:t>, then </a:t>
            </a:r>
            <a:r>
              <a:rPr b="1"/>
              <a:t>tailored to the individual</a:t>
            </a:r>
            <a:r>
              <a:t> using labs, symptoms, preferences, culture, comorbidities, and feasibility</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52" name="Freeform 4"/>
          <p:cNvGrpSpPr/>
          <p:nvPr/>
        </p:nvGrpSpPr>
        <p:grpSpPr>
          <a:xfrm>
            <a:off x="-528008" y="-5"/>
            <a:ext cx="19048339" cy="3086110"/>
            <a:chOff x="0" y="-1"/>
            <a:chExt cx="19048338" cy="3086108"/>
          </a:xfrm>
        </p:grpSpPr>
        <p:sp>
          <p:nvSpPr>
            <p:cNvPr id="750"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51"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53" name="TextBox 6"/>
          <p:cNvSpPr txBox="1"/>
          <p:nvPr/>
        </p:nvSpPr>
        <p:spPr>
          <a:xfrm>
            <a:off x="1097548" y="708822"/>
            <a:ext cx="16981336" cy="28772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710" sz="7200">
                <a:solidFill>
                  <a:srgbClr val="FFFFFF"/>
                </a:solidFill>
                <a:latin typeface="Poppins"/>
                <a:ea typeface="Poppins"/>
                <a:cs typeface="Poppins"/>
                <a:sym typeface="Poppins"/>
              </a:defRPr>
            </a:lvl1pPr>
          </a:lstStyle>
          <a:p>
            <a:pPr/>
            <a:r>
              <a:t>What Each Evidence Layer Contributes</a:t>
            </a:r>
          </a:p>
        </p:txBody>
      </p:sp>
      <p:sp>
        <p:nvSpPr>
          <p:cNvPr id="7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55" name="The Stages of Change model describes where a client is in the behavior change process, allowing practitioners to match interventions to readiness level.…"/>
          <p:cNvSpPr txBox="1"/>
          <p:nvPr/>
        </p:nvSpPr>
        <p:spPr>
          <a:xfrm>
            <a:off x="1246677" y="3554556"/>
            <a:ext cx="13912262" cy="684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b="1" sz="3200">
                <a:latin typeface="Times Roman"/>
                <a:ea typeface="Times Roman"/>
                <a:cs typeface="Times Roman"/>
                <a:sym typeface="Times Roman"/>
              </a:defRPr>
            </a:pPr>
            <a:r>
              <a:t>National Guidelines &amp; Policies</a:t>
            </a:r>
          </a:p>
          <a:p>
            <a:pPr algn="ctr" defTabSz="457200">
              <a:defRPr b="1" sz="32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Purpose:</a:t>
            </a:r>
            <a:r>
              <a:t> Set </a:t>
            </a:r>
            <a:r>
              <a:rPr i="1"/>
              <a:t>baseline standards</a:t>
            </a:r>
            <a:r>
              <a:t>, safety boundaries, and population-level best practices.</a:t>
            </a:r>
            <a:br/>
          </a:p>
          <a:p>
            <a:pPr defTabSz="457200">
              <a:spcBef>
                <a:spcPts val="1200"/>
              </a:spcBef>
              <a:defRPr sz="2400">
                <a:latin typeface="Times Roman"/>
                <a:ea typeface="Times Roman"/>
                <a:cs typeface="Times Roman"/>
                <a:sym typeface="Times Roman"/>
              </a:defRPr>
            </a:pPr>
            <a:r>
              <a:rPr b="1"/>
              <a:t>Examples (US):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Dietary Guidelines for Americans (DGA)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Dietary Reference Intakes (DRIs) + Tolerable Upper Intake Levels (ULs)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USPSTF prevention recommendations (screening, counseling)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FDA labeling/claims rules (structure/function vs disease claims)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CDC and NIH resources for chronic disease prevention</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How they’re used clinically:</a:t>
            </a:r>
            <a:r>
              <a:t> establish nutrient adequacy, food pattern foundations, and safety limits for supplementation.</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60" name="Freeform 4"/>
          <p:cNvGrpSpPr/>
          <p:nvPr/>
        </p:nvGrpSpPr>
        <p:grpSpPr>
          <a:xfrm>
            <a:off x="-528008" y="-5"/>
            <a:ext cx="19048339" cy="3086110"/>
            <a:chOff x="0" y="-1"/>
            <a:chExt cx="19048338" cy="3086108"/>
          </a:xfrm>
        </p:grpSpPr>
        <p:sp>
          <p:nvSpPr>
            <p:cNvPr id="758"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59"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61" name="TextBox 6"/>
          <p:cNvSpPr txBox="1"/>
          <p:nvPr/>
        </p:nvSpPr>
        <p:spPr>
          <a:xfrm>
            <a:off x="1097548" y="708822"/>
            <a:ext cx="16981336" cy="28772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710" sz="7200">
                <a:solidFill>
                  <a:srgbClr val="FFFFFF"/>
                </a:solidFill>
                <a:latin typeface="Poppins"/>
                <a:ea typeface="Poppins"/>
                <a:cs typeface="Poppins"/>
                <a:sym typeface="Poppins"/>
              </a:defRPr>
            </a:lvl1pPr>
          </a:lstStyle>
          <a:p>
            <a:pPr/>
            <a:r>
              <a:t>What Each Evidence Layer Contributes</a:t>
            </a:r>
          </a:p>
        </p:txBody>
      </p:sp>
      <p:sp>
        <p:nvSpPr>
          <p:cNvPr id="76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63" name="The Stages of Change model describes where a client is in the behavior change process, allowing practitioners to match interventions to readiness level.…"/>
          <p:cNvSpPr txBox="1"/>
          <p:nvPr/>
        </p:nvSpPr>
        <p:spPr>
          <a:xfrm>
            <a:off x="1246677" y="3554557"/>
            <a:ext cx="13912262" cy="6721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400"/>
              </a:spcBef>
              <a:defRPr b="1" sz="3200">
                <a:latin typeface="Times Roman"/>
                <a:ea typeface="Times Roman"/>
                <a:cs typeface="Times Roman"/>
                <a:sym typeface="Times Roman"/>
              </a:defRPr>
            </a:pPr>
            <a:r>
              <a:t>Consensus Recommendations (Professional Organizations)</a:t>
            </a:r>
          </a:p>
          <a:p>
            <a:pPr defTabSz="457200">
              <a:spcBef>
                <a:spcPts val="1200"/>
              </a:spcBef>
              <a:defRPr sz="2800">
                <a:latin typeface="Times Roman"/>
                <a:ea typeface="Times Roman"/>
                <a:cs typeface="Times Roman"/>
                <a:sym typeface="Times Roman"/>
              </a:defRPr>
            </a:pPr>
            <a:r>
              <a:rPr b="1"/>
              <a:t>Purpose:</a:t>
            </a:r>
            <a:r>
              <a:t> Translate evidence into actionable clinical practice for specific diseases.</a:t>
            </a:r>
            <a:br/>
          </a:p>
          <a:p>
            <a:pPr defTabSz="457200">
              <a:spcBef>
                <a:spcPts val="1200"/>
              </a:spcBef>
              <a:defRPr sz="2800">
                <a:latin typeface="Times Roman"/>
                <a:ea typeface="Times Roman"/>
                <a:cs typeface="Times Roman"/>
                <a:sym typeface="Times Roman"/>
              </a:defRPr>
            </a:pPr>
            <a:r>
              <a:rPr b="1"/>
              <a:t>Examples: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American Diabetes Association (ADA) Standards of Care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American Heart Association/American College of Cardiology (AHA/ACC)</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American Gastroenterological Association (AGA)</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Endocrine Society, ACOG, etc.</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rPr b="1"/>
              <a:t>How they’re used clinically:</a:t>
            </a:r>
            <a:r>
              <a:t> determine disease-specific targets (e.g., A1c goals, BP, LDL non-HDL goals), preferred therapeutic patterns, and when to refer.</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68" name="Freeform 4"/>
          <p:cNvGrpSpPr/>
          <p:nvPr/>
        </p:nvGrpSpPr>
        <p:grpSpPr>
          <a:xfrm>
            <a:off x="-528008" y="-5"/>
            <a:ext cx="19048339" cy="3086110"/>
            <a:chOff x="0" y="-1"/>
            <a:chExt cx="19048338" cy="3086108"/>
          </a:xfrm>
        </p:grpSpPr>
        <p:sp>
          <p:nvSpPr>
            <p:cNvPr id="766"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67"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69" name="TextBox 6"/>
          <p:cNvSpPr txBox="1"/>
          <p:nvPr/>
        </p:nvSpPr>
        <p:spPr>
          <a:xfrm>
            <a:off x="1097548" y="708822"/>
            <a:ext cx="16981336" cy="28772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710" sz="7200">
                <a:solidFill>
                  <a:srgbClr val="FFFFFF"/>
                </a:solidFill>
                <a:latin typeface="Poppins"/>
                <a:ea typeface="Poppins"/>
                <a:cs typeface="Poppins"/>
                <a:sym typeface="Poppins"/>
              </a:defRPr>
            </a:lvl1pPr>
          </a:lstStyle>
          <a:p>
            <a:pPr/>
            <a:r>
              <a:t>What Each Evidence Layer Contributes</a:t>
            </a:r>
          </a:p>
        </p:txBody>
      </p:sp>
      <p:sp>
        <p:nvSpPr>
          <p:cNvPr id="7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71" name="The Stages of Change model describes where a client is in the behavior change process, allowing practitioners to match interventions to readiness level.…"/>
          <p:cNvSpPr txBox="1"/>
          <p:nvPr/>
        </p:nvSpPr>
        <p:spPr>
          <a:xfrm>
            <a:off x="1246677" y="3554557"/>
            <a:ext cx="13912262" cy="6137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400"/>
              </a:spcBef>
              <a:defRPr b="1" sz="3200">
                <a:latin typeface="Times Roman"/>
                <a:ea typeface="Times Roman"/>
                <a:cs typeface="Times Roman"/>
                <a:sym typeface="Times Roman"/>
              </a:defRPr>
            </a:pPr>
            <a:r>
              <a:t>Evidence-Based Research</a:t>
            </a:r>
          </a:p>
          <a:p>
            <a:pPr defTabSz="457200">
              <a:spcBef>
                <a:spcPts val="1200"/>
              </a:spcBef>
              <a:defRPr sz="2800">
                <a:latin typeface="Times Roman"/>
                <a:ea typeface="Times Roman"/>
                <a:cs typeface="Times Roman"/>
                <a:sym typeface="Times Roman"/>
              </a:defRPr>
            </a:pPr>
            <a:r>
              <a:rPr b="1"/>
              <a:t>Purpose:</a:t>
            </a:r>
            <a:r>
              <a:t> Fill gaps, refine interventions, and individualize when guidelines allow flexibility.</a:t>
            </a:r>
            <a:br/>
            <a:r>
              <a:rPr b="1"/>
              <a:t>Sources: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Systematic reviews/meta-analyses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Large RCTs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High-quality cohort studies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Mechanistic evidence (supportive, not primary)</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rPr b="1"/>
              <a:t>How it’s used clinically:</a:t>
            </a:r>
            <a:r>
              <a:t> choose between acceptable options (e.g., Mediterranean vs lower-carb approaches for glycemic control), personalize dosing (within ULs), and justify adjuncts.</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76" name="Freeform 4"/>
          <p:cNvGrpSpPr/>
          <p:nvPr/>
        </p:nvGrpSpPr>
        <p:grpSpPr>
          <a:xfrm>
            <a:off x="-528008" y="-5"/>
            <a:ext cx="19048339" cy="3086110"/>
            <a:chOff x="0" y="-1"/>
            <a:chExt cx="19048338" cy="3086108"/>
          </a:xfrm>
        </p:grpSpPr>
        <p:sp>
          <p:nvSpPr>
            <p:cNvPr id="774"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75"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77" name="TextBox 6"/>
          <p:cNvSpPr txBox="1"/>
          <p:nvPr/>
        </p:nvSpPr>
        <p:spPr>
          <a:xfrm>
            <a:off x="1097548" y="708822"/>
            <a:ext cx="16981336" cy="28772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710" sz="7200">
                <a:solidFill>
                  <a:srgbClr val="FFFFFF"/>
                </a:solidFill>
                <a:latin typeface="Poppins"/>
                <a:ea typeface="Poppins"/>
                <a:cs typeface="Poppins"/>
                <a:sym typeface="Poppins"/>
              </a:defRPr>
            </a:lvl1pPr>
          </a:lstStyle>
          <a:p>
            <a:pPr/>
            <a:r>
              <a:t>Practical Framework: “Guideline-Informed Personalization”</a:t>
            </a:r>
          </a:p>
        </p:txBody>
      </p:sp>
      <p:sp>
        <p:nvSpPr>
          <p:cNvPr id="7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79" name="The Stages of Change model describes where a client is in the behavior change process, allowing practitioners to match interventions to readiness level.…"/>
          <p:cNvSpPr txBox="1"/>
          <p:nvPr/>
        </p:nvSpPr>
        <p:spPr>
          <a:xfrm>
            <a:off x="1246677" y="3554557"/>
            <a:ext cx="7767149" cy="62270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1) Define the clinical problem and endpoints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Diagnosis/primary complaint, comorbidities, meds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Target outcomes: symptoms + objective markers (labs, vitals, anthropometrics)</a:t>
            </a:r>
          </a:p>
          <a:p>
            <a:pPr defTabSz="457200">
              <a:spcBef>
                <a:spcPts val="1400"/>
              </a:spcBef>
              <a:defRPr b="1" sz="1900">
                <a:latin typeface="Times Roman"/>
                <a:ea typeface="Times Roman"/>
                <a:cs typeface="Times Roman"/>
                <a:sym typeface="Times Roman"/>
              </a:defRPr>
            </a:pPr>
            <a:r>
              <a:t>2) Choose the baseline guideline template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Start with a guideline-aligned dietary pattern (DGA-style, Mediterranean, DASH, etc.)</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Ensure adequacy using DRIs and safety using ULs</a:t>
            </a:r>
          </a:p>
          <a:p>
            <a:pPr defTabSz="457200">
              <a:spcBef>
                <a:spcPts val="1400"/>
              </a:spcBef>
              <a:defRPr b="1" sz="1900">
                <a:latin typeface="Times Roman"/>
                <a:ea typeface="Times Roman"/>
                <a:cs typeface="Times Roman"/>
                <a:sym typeface="Times Roman"/>
              </a:defRPr>
            </a:pPr>
            <a:r>
              <a:t>3) Add condition-specific consensus targets</a:t>
            </a:r>
          </a:p>
          <a:p>
            <a:pPr defTabSz="457200">
              <a:spcBef>
                <a:spcPts val="1200"/>
              </a:spcBef>
              <a:defRPr sz="1900">
                <a:latin typeface="Times Roman"/>
                <a:ea typeface="Times Roman"/>
                <a:cs typeface="Times Roman"/>
                <a:sym typeface="Times Roman"/>
              </a:defRPr>
            </a:pPr>
            <a:r>
              <a:t>Examples: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Diabetes: glycemic targets, weight/loss strategies, carb quality/quantity options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HTN: sodium goals, potassium adequacy (if safe), DASH framework</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Dyslipidemia: saturated fat limits, soluble fiber, plant sterols, weight goals</a:t>
            </a:r>
          </a:p>
        </p:txBody>
      </p:sp>
      <p:sp>
        <p:nvSpPr>
          <p:cNvPr id="780" name="The Stages of Change model describes where a client is in the behavior change process, allowing practitioners to match interventions to readiness level.…"/>
          <p:cNvSpPr txBox="1"/>
          <p:nvPr/>
        </p:nvSpPr>
        <p:spPr>
          <a:xfrm>
            <a:off x="9679477" y="3554557"/>
            <a:ext cx="7767149" cy="5934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4) Layer evidence-based “precision tweaks.”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Use the best evidence to select </a:t>
            </a:r>
            <a:r>
              <a:rPr i="1"/>
              <a:t>which</a:t>
            </a:r>
            <a:r>
              <a:t> lever is most likely to work for this person:</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Meal timing, protein distribution, fiber targets</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Specific food “doses” (e.g., soluble fiber grams/day)</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Adjuncts (e.g., omega-3s) when appropriate and safe</a:t>
            </a:r>
          </a:p>
          <a:p>
            <a:pPr defTabSz="457200">
              <a:spcBef>
                <a:spcPts val="1400"/>
              </a:spcBef>
              <a:defRPr b="1" sz="1900">
                <a:latin typeface="Times Roman"/>
                <a:ea typeface="Times Roman"/>
                <a:cs typeface="Times Roman"/>
                <a:sym typeface="Times Roman"/>
              </a:defRPr>
            </a:pPr>
            <a:r>
              <a:t>5) Personalize for the individual context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Culture, preferences, cooking skills, budget, schedule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Food access, GI tolerance, sleep/stress, readiness to change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Genetics/family history can inform risk and priorities (not deterministic)</a:t>
            </a:r>
          </a:p>
          <a:p>
            <a:pPr defTabSz="457200">
              <a:spcBef>
                <a:spcPts val="1400"/>
              </a:spcBef>
              <a:defRPr b="1" sz="1900">
                <a:latin typeface="Times Roman"/>
                <a:ea typeface="Times Roman"/>
                <a:cs typeface="Times Roman"/>
                <a:sym typeface="Times Roman"/>
              </a:defRPr>
            </a:pPr>
            <a:r>
              <a:t>6) Monitor, iterate, and document the rationale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Follow-up schedule + objective monitoring plan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Document: guideline basis + individualized modifications + safety considerations</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85" name="Freeform 4"/>
          <p:cNvGrpSpPr/>
          <p:nvPr/>
        </p:nvGrpSpPr>
        <p:grpSpPr>
          <a:xfrm>
            <a:off x="-528008" y="-5"/>
            <a:ext cx="19048339" cy="3086110"/>
            <a:chOff x="0" y="-1"/>
            <a:chExt cx="19048338" cy="3086108"/>
          </a:xfrm>
        </p:grpSpPr>
        <p:sp>
          <p:nvSpPr>
            <p:cNvPr id="783"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84"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86" name="TextBox 6"/>
          <p:cNvSpPr txBox="1"/>
          <p:nvPr/>
        </p:nvSpPr>
        <p:spPr>
          <a:xfrm>
            <a:off x="653332" y="607222"/>
            <a:ext cx="17619511" cy="1892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01" sz="6100">
                <a:solidFill>
                  <a:srgbClr val="FFFFFF"/>
                </a:solidFill>
                <a:latin typeface="Poppins"/>
                <a:ea typeface="Poppins"/>
                <a:cs typeface="Poppins"/>
                <a:sym typeface="Poppins"/>
              </a:defRPr>
            </a:lvl1pPr>
          </a:lstStyle>
          <a:p>
            <a:pPr/>
            <a:r>
              <a:t>Clinician-Facing Table: Translating Evidence Layers Into Personalized Action</a:t>
            </a:r>
          </a:p>
        </p:txBody>
      </p:sp>
      <p:sp>
        <p:nvSpPr>
          <p:cNvPr id="7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788" name="Table 1"/>
          <p:cNvGraphicFramePr/>
          <p:nvPr/>
        </p:nvGraphicFramePr>
        <p:xfrm>
          <a:off x="1660525" y="3752676"/>
          <a:ext cx="15183942" cy="56473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48429"/>
                <a:gridCol w="3785041"/>
                <a:gridCol w="5082673"/>
                <a:gridCol w="4355097"/>
              </a:tblGrid>
              <a:tr h="797686">
                <a:tc>
                  <a:txBody>
                    <a:bodyPr/>
                    <a:lstStyle/>
                    <a:p>
                      <a:pPr algn="ctr" defTabSz="457200">
                        <a:defRPr sz="1800"/>
                      </a:pPr>
                      <a:r>
                        <a:rPr b="1" sz="2400">
                          <a:latin typeface="Times Roman"/>
                          <a:ea typeface="Times Roman"/>
                          <a:cs typeface="Times Roman"/>
                          <a:sym typeface="Times Roman"/>
                        </a:rPr>
                        <a:t>Evidence layer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What it tells you</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What you do with it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Personalization lever</a:t>
                      </a:r>
                    </a:p>
                  </a:txBody>
                  <a:tcPr marL="12700" marR="12700" marT="12700" marB="12700" anchor="ctr" anchorCtr="0" horzOverflow="overflow"/>
                </a:tc>
              </a:tr>
              <a:tr h="1236414">
                <a:tc>
                  <a:txBody>
                    <a:bodyPr/>
                    <a:lstStyle/>
                    <a:p>
                      <a:pPr algn="ctr" defTabSz="457200">
                        <a:defRPr sz="1800"/>
                      </a:pPr>
                      <a:r>
                        <a:rPr sz="2400">
                          <a:latin typeface="Times Roman"/>
                          <a:ea typeface="Times Roman"/>
                          <a:cs typeface="Times Roman"/>
                          <a:sym typeface="Times Roman"/>
                        </a:rPr>
                        <a:t>National guidelines/policy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Adequacy + safety + population best practices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Build foundation diet pattern; ensure nutrient sufficiency; respect ULs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 pattern selection, nutrient targets, supplement safety</a:t>
                      </a:r>
                    </a:p>
                  </a:txBody>
                  <a:tcPr marL="12700" marR="12700" marT="12700" marB="12700" anchor="ctr" anchorCtr="0" horzOverflow="overflow"/>
                </a:tc>
              </a:tr>
              <a:tr h="1236414">
                <a:tc>
                  <a:txBody>
                    <a:bodyPr/>
                    <a:lstStyle/>
                    <a:p>
                      <a:pPr algn="ctr" defTabSz="457200">
                        <a:defRPr sz="1800"/>
                      </a:pPr>
                      <a:r>
                        <a:rPr sz="2400">
                          <a:latin typeface="Times Roman"/>
                          <a:ea typeface="Times Roman"/>
                          <a:cs typeface="Times Roman"/>
                          <a:sym typeface="Times Roman"/>
                        </a:rPr>
                        <a:t>Consensus statements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Disease-specific best practices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Set condition targets, define nutrition therapy priorities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Choose therapeutic pattern options allowed by consensus</a:t>
                      </a:r>
                    </a:p>
                  </a:txBody>
                  <a:tcPr marL="12700" marR="12700" marT="12700" marB="12700" anchor="ctr" anchorCtr="0" horzOverflow="overflow"/>
                </a:tc>
              </a:tr>
              <a:tr h="1236414">
                <a:tc>
                  <a:txBody>
                    <a:bodyPr/>
                    <a:lstStyle/>
                    <a:p>
                      <a:pPr algn="ctr" defTabSz="457200">
                        <a:defRPr sz="1800"/>
                      </a:pPr>
                      <a:r>
                        <a:rPr sz="2400">
                          <a:latin typeface="Times Roman"/>
                          <a:ea typeface="Times Roman"/>
                          <a:cs typeface="Times Roman"/>
                          <a:sym typeface="Times Roman"/>
                        </a:rPr>
                        <a:t>Research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Comparative effectiveness + implementation details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Pick the “best fit” approach among acceptable choices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Dosing, timing, substitutions, adjuncts, behavior strategy</a:t>
                      </a:r>
                    </a:p>
                  </a:txBody>
                  <a:tcPr marL="12700" marR="12700" marT="12700" marB="12700" anchor="ctr" anchorCtr="0" horzOverflow="overflow"/>
                </a:tc>
              </a:tr>
              <a:tr h="1236414">
                <a:tc>
                  <a:txBody>
                    <a:bodyPr/>
                    <a:lstStyle/>
                    <a:p>
                      <a:pPr algn="ctr" defTabSz="457200">
                        <a:defRPr sz="1800"/>
                      </a:pPr>
                      <a:r>
                        <a:rPr sz="2400">
                          <a:latin typeface="Times Roman"/>
                          <a:ea typeface="Times Roman"/>
                          <a:cs typeface="Times Roman"/>
                          <a:sym typeface="Times Roman"/>
                        </a:rPr>
                        <a:t>Patient factors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Feasibility + sustainability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Adapt without losing the therapeutic “active ingredients”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Cultural swaps, simplified meal structure, incremental goals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93" name="Freeform 4"/>
          <p:cNvGrpSpPr/>
          <p:nvPr/>
        </p:nvGrpSpPr>
        <p:grpSpPr>
          <a:xfrm>
            <a:off x="-528008" y="-5"/>
            <a:ext cx="19048339" cy="3086110"/>
            <a:chOff x="0" y="-1"/>
            <a:chExt cx="19048338" cy="3086108"/>
          </a:xfrm>
        </p:grpSpPr>
        <p:sp>
          <p:nvSpPr>
            <p:cNvPr id="791"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92"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94" name="TextBox 6"/>
          <p:cNvSpPr txBox="1"/>
          <p:nvPr/>
        </p:nvSpPr>
        <p:spPr>
          <a:xfrm>
            <a:off x="1135932" y="1216822"/>
            <a:ext cx="17619511" cy="9401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01" sz="6100">
                <a:solidFill>
                  <a:srgbClr val="FFFFFF"/>
                </a:solidFill>
                <a:latin typeface="Poppins"/>
                <a:ea typeface="Poppins"/>
                <a:cs typeface="Poppins"/>
                <a:sym typeface="Poppins"/>
              </a:defRPr>
            </a:lvl1pPr>
          </a:lstStyle>
          <a:p>
            <a:pPr/>
            <a:r>
              <a:t>Brief Case Examples</a:t>
            </a:r>
          </a:p>
        </p:txBody>
      </p:sp>
      <p:sp>
        <p:nvSpPr>
          <p:cNvPr id="79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96" name="Example 1: Type 2 Diabetes + cultural preference for rice/beans…"/>
          <p:cNvSpPr txBox="1"/>
          <p:nvPr/>
        </p:nvSpPr>
        <p:spPr>
          <a:xfrm>
            <a:off x="1163981" y="4138758"/>
            <a:ext cx="4905382" cy="5273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Example 1: Type 2 Diabetes + cultural preference for rice/beans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Guideline-based:</a:t>
            </a:r>
            <a:r>
              <a:t> DGA-style pattern emphasizing minimally processed foods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Consensus:</a:t>
            </a:r>
            <a:r>
              <a:t> ADA supports multiple eating patterns; emphasizes carb quality, individualized carb amount</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Evidence layer:</a:t>
            </a:r>
            <a:r>
              <a:t> higher fiber, legumes, and minimally refined carbs support glycemic control</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Personalization:</a:t>
            </a:r>
            <a:r>
              <a:t> keep rice/beans; adjust portions; increase non-starchy vegetables; add protein; timing strategies; monitor A1c/CGM</a:t>
            </a:r>
          </a:p>
        </p:txBody>
      </p:sp>
      <p:sp>
        <p:nvSpPr>
          <p:cNvPr id="797" name="Example 2: Hypertension + busy schedule + high sodium reliance…"/>
          <p:cNvSpPr txBox="1"/>
          <p:nvPr/>
        </p:nvSpPr>
        <p:spPr>
          <a:xfrm>
            <a:off x="6993281" y="4107008"/>
            <a:ext cx="4905382" cy="4956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Example 2: Hypertension + busy schedule + high sodium reliance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Guideline-based:</a:t>
            </a:r>
            <a:r>
              <a:t> DGA sodium limits; adequacy of potassium (if no CKD/hyperkalemia risk)</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Consensus:</a:t>
            </a:r>
            <a:r>
              <a:t> DASH pattern is a leading therapeutic approach</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Evidence:</a:t>
            </a:r>
            <a:r>
              <a:t> DASH + sodium reduction lowers BP; food-based potassium is helpful when safe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Personalization:</a:t>
            </a:r>
            <a:r>
              <a:t> “2 meal templates + 3 grab-and-go snacks,” grocery list, gradual sodium step-down, label literacy</a:t>
            </a:r>
          </a:p>
        </p:txBody>
      </p:sp>
      <p:sp>
        <p:nvSpPr>
          <p:cNvPr id="798" name="Example 3: IBS with constipation (IBS-C)…"/>
          <p:cNvSpPr txBox="1"/>
          <p:nvPr/>
        </p:nvSpPr>
        <p:spPr>
          <a:xfrm>
            <a:off x="12822581" y="4164158"/>
            <a:ext cx="4905382" cy="5273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Example 3: IBS with constipation (IBS-C)</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Guideline-based:</a:t>
            </a:r>
            <a:r>
              <a:t> fiber adequacy and hydration principles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Consensus:</a:t>
            </a:r>
            <a:r>
              <a:t> GI society guidance supports low-FODMAP as a structured short-term approach with reintroduction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Evidence:</a:t>
            </a:r>
            <a:r>
              <a:t> soluble fiber (e.g., psyllium) is often helpful; low-FODMAP is effective short term</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Personalization:</a:t>
            </a:r>
            <a:r>
              <a:t> select culturally compatible low-FODMAP foods, symptom diary, phased reintroduction, avoid unnecessary long-term restriction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53" name="TextBox 6"/>
          <p:cNvSpPr txBox="1"/>
          <p:nvPr/>
        </p:nvSpPr>
        <p:spPr>
          <a:xfrm>
            <a:off x="11009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Core Functional Laboratory Markers &amp; Optimal Ranges</a:t>
            </a:r>
          </a:p>
        </p:txBody>
      </p:sp>
      <p:sp>
        <p:nvSpPr>
          <p:cNvPr id="154"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p>
        </p:txBody>
      </p:sp>
      <p:sp>
        <p:nvSpPr>
          <p:cNvPr id="155" name="Thyroid Function (Functional Perspective)"/>
          <p:cNvSpPr txBox="1"/>
          <p:nvPr/>
        </p:nvSpPr>
        <p:spPr>
          <a:xfrm>
            <a:off x="6213779" y="3360874"/>
            <a:ext cx="6587239"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Thyroid Function (Functional Perspective)</a:t>
            </a:r>
          </a:p>
        </p:txBody>
      </p:sp>
      <p:graphicFrame>
        <p:nvGraphicFramePr>
          <p:cNvPr id="156" name="Table 1"/>
          <p:cNvGraphicFramePr/>
          <p:nvPr/>
        </p:nvGraphicFramePr>
        <p:xfrm>
          <a:off x="3278259" y="4158884"/>
          <a:ext cx="11744182" cy="557437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43643"/>
                <a:gridCol w="4286392"/>
                <a:gridCol w="4801443"/>
              </a:tblGrid>
              <a:tr h="1296330">
                <a:tc>
                  <a:txBody>
                    <a:bodyPr/>
                    <a:lstStyle/>
                    <a:p>
                      <a:pPr algn="ctr" defTabSz="457200">
                        <a:defRPr sz="1800"/>
                      </a:pPr>
                      <a:r>
                        <a:rPr b="1" sz="2400">
                          <a:latin typeface="Times Roman"/>
                          <a:ea typeface="Times Roman"/>
                          <a:cs typeface="Times Roman"/>
                          <a:sym typeface="Times Roman"/>
                        </a:rPr>
                        <a:t>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Interpretation</a:t>
                      </a:r>
                    </a:p>
                  </a:txBody>
                  <a:tcPr marL="12700" marR="12700" marT="12700" marB="12700" anchor="ctr" anchorCtr="0" horzOverflow="overflow"/>
                </a:tc>
              </a:tr>
              <a:tr h="836342">
                <a:tc>
                  <a:txBody>
                    <a:bodyPr/>
                    <a:lstStyle/>
                    <a:p>
                      <a:pPr algn="ctr" defTabSz="457200">
                        <a:defRPr sz="1800"/>
                      </a:pPr>
                      <a:r>
                        <a:rPr sz="2400">
                          <a:latin typeface="Times Roman"/>
                          <a:ea typeface="Times Roman"/>
                          <a:cs typeface="Times Roman"/>
                          <a:sym typeface="Times Roman"/>
                        </a:rPr>
                        <a:t>TSH</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0.5–2.0 mIU/L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signaling</a:t>
                      </a:r>
                    </a:p>
                  </a:txBody>
                  <a:tcPr marL="12700" marR="12700" marT="12700" marB="12700" anchor="ctr" anchorCtr="0" horzOverflow="overflow"/>
                </a:tc>
              </a:tr>
              <a:tr h="1296330">
                <a:tc>
                  <a:txBody>
                    <a:bodyPr/>
                    <a:lstStyle/>
                    <a:p>
                      <a:pPr algn="ctr" defTabSz="457200">
                        <a:defRPr sz="1800"/>
                      </a:pPr>
                      <a:r>
                        <a:rPr sz="2400">
                          <a:latin typeface="Times Roman"/>
                          <a:ea typeface="Times Roman"/>
                          <a:cs typeface="Times Roman"/>
                          <a:sym typeface="Times Roman"/>
                        </a:rPr>
                        <a:t>Free T4</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1.0–1.5 ng/dL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Hormone availability</a:t>
                      </a:r>
                    </a:p>
                  </a:txBody>
                  <a:tcPr marL="12700" marR="12700" marT="12700" marB="12700" anchor="ctr" anchorCtr="0" horzOverflow="overflow"/>
                </a:tc>
              </a:tr>
              <a:tr h="836342">
                <a:tc>
                  <a:txBody>
                    <a:bodyPr/>
                    <a:lstStyle/>
                    <a:p>
                      <a:pPr algn="ctr" defTabSz="457200">
                        <a:defRPr sz="1800"/>
                      </a:pPr>
                      <a:r>
                        <a:rPr sz="2400">
                          <a:latin typeface="Times Roman"/>
                          <a:ea typeface="Times Roman"/>
                          <a:cs typeface="Times Roman"/>
                          <a:sym typeface="Times Roman"/>
                        </a:rPr>
                        <a:t>Free T3</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3.2–4.2 pg/mL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activity</a:t>
                      </a:r>
                    </a:p>
                  </a:txBody>
                  <a:tcPr marL="12700" marR="12700" marT="12700" marB="12700" anchor="ctr" anchorCtr="0" horzOverflow="overflow"/>
                </a:tc>
              </a:tr>
              <a:tr h="1296330">
                <a:tc>
                  <a:txBody>
                    <a:bodyPr/>
                    <a:lstStyle/>
                    <a:p>
                      <a:pPr algn="ctr" defTabSz="457200">
                        <a:defRPr sz="1800"/>
                      </a:pPr>
                      <a:r>
                        <a:rPr sz="2400">
                          <a:latin typeface="Times Roman"/>
                          <a:ea typeface="Times Roman"/>
                          <a:cs typeface="Times Roman"/>
                          <a:sym typeface="Times Roman"/>
                        </a:rPr>
                        <a:t>Reverse T3</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&lt;15 ng/dL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Stress/adaptation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03" name="Freeform 4"/>
          <p:cNvGrpSpPr/>
          <p:nvPr/>
        </p:nvGrpSpPr>
        <p:grpSpPr>
          <a:xfrm>
            <a:off x="-528008" y="-5"/>
            <a:ext cx="19048339" cy="3086110"/>
            <a:chOff x="0" y="-1"/>
            <a:chExt cx="19048338" cy="3086108"/>
          </a:xfrm>
        </p:grpSpPr>
        <p:sp>
          <p:nvSpPr>
            <p:cNvPr id="801"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02"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04" name="TextBox 6"/>
          <p:cNvSpPr txBox="1"/>
          <p:nvPr/>
        </p:nvSpPr>
        <p:spPr>
          <a:xfrm>
            <a:off x="1135932" y="1216823"/>
            <a:ext cx="17619511" cy="9401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01" sz="6100">
                <a:solidFill>
                  <a:srgbClr val="FFFFFF"/>
                </a:solidFill>
                <a:latin typeface="Poppins"/>
                <a:ea typeface="Poppins"/>
                <a:cs typeface="Poppins"/>
                <a:sym typeface="Poppins"/>
              </a:defRPr>
            </a:lvl1pPr>
          </a:lstStyle>
          <a:p>
            <a:pPr/>
            <a:r>
              <a:t>Brief Case Examples</a:t>
            </a:r>
          </a:p>
        </p:txBody>
      </p:sp>
      <p:sp>
        <p:nvSpPr>
          <p:cNvPr id="80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06" name="Example 1: Type 2 Diabetes + cultural preference for rice/beans…"/>
          <p:cNvSpPr txBox="1"/>
          <p:nvPr/>
        </p:nvSpPr>
        <p:spPr>
          <a:xfrm>
            <a:off x="1163981" y="4138758"/>
            <a:ext cx="4905382" cy="5273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Example 1: Type 2 Diabetes + cultural preference for rice/beans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Guideline-based:</a:t>
            </a:r>
            <a:r>
              <a:t> DGA-style pattern emphasizing minimally processed foods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Consensus:</a:t>
            </a:r>
            <a:r>
              <a:t> ADA supports multiple eating patterns; emphasizes carb quality, individualized carb amount</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Evidence layer:</a:t>
            </a:r>
            <a:r>
              <a:t> higher fiber, legumes, and minimally refined carbs support glycemic control</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Personalization:</a:t>
            </a:r>
            <a:r>
              <a:t> keep rice/beans; adjust portions; increase non-starchy vegetables; add protein; timing strategies; monitor A1c/CGM</a:t>
            </a:r>
          </a:p>
        </p:txBody>
      </p:sp>
      <p:sp>
        <p:nvSpPr>
          <p:cNvPr id="807" name="Example 2: Hypertension + busy schedule + high sodium reliance…"/>
          <p:cNvSpPr txBox="1"/>
          <p:nvPr/>
        </p:nvSpPr>
        <p:spPr>
          <a:xfrm>
            <a:off x="6993281" y="4107008"/>
            <a:ext cx="4905382" cy="4956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Example 2: Hypertension + busy schedule + high sodium reliance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Guideline-based:</a:t>
            </a:r>
            <a:r>
              <a:t> DGA sodium limits; adequacy of potassium (if no CKD/hyperkalemia risk)</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Consensus:</a:t>
            </a:r>
            <a:r>
              <a:t> DASH pattern is a leading therapeutic approach</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Evidence:</a:t>
            </a:r>
            <a:r>
              <a:t> DASH + sodium reduction lowers BP; food-based potassium is helpful when safe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Personalization:</a:t>
            </a:r>
            <a:r>
              <a:t> “2 meal templates + 3 grab-and-go snacks,” grocery list, gradual sodium step-down, label literacy</a:t>
            </a:r>
          </a:p>
        </p:txBody>
      </p:sp>
      <p:sp>
        <p:nvSpPr>
          <p:cNvPr id="808" name="Example 3: IBS with constipation (IBS-C)…"/>
          <p:cNvSpPr txBox="1"/>
          <p:nvPr/>
        </p:nvSpPr>
        <p:spPr>
          <a:xfrm>
            <a:off x="12822581" y="4164158"/>
            <a:ext cx="4905382" cy="5273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Example 3: IBS with constipation (IBS-C)</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Guideline-based:</a:t>
            </a:r>
            <a:r>
              <a:t> fiber adequacy and hydration principles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Consensus:</a:t>
            </a:r>
            <a:r>
              <a:t> GI society guidance supports low-FODMAP as a structured short-term approach with reintroduction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Evidence:</a:t>
            </a:r>
            <a:r>
              <a:t> soluble fiber (e.g., psyllium) is often helpful; low-FODMAP is effective short term</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Personalization:</a:t>
            </a:r>
            <a:r>
              <a:t> select culturally compatible low-FODMAP foods, symptom diary, phased reintroduction, avoid unnecessary long-term restriction</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13" name="Freeform 4"/>
          <p:cNvGrpSpPr/>
          <p:nvPr/>
        </p:nvGrpSpPr>
        <p:grpSpPr>
          <a:xfrm>
            <a:off x="-528008" y="-5"/>
            <a:ext cx="19048339" cy="3086110"/>
            <a:chOff x="0" y="-1"/>
            <a:chExt cx="19048338" cy="3086108"/>
          </a:xfrm>
        </p:grpSpPr>
        <p:sp>
          <p:nvSpPr>
            <p:cNvPr id="811"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12"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14" name="TextBox 6"/>
          <p:cNvSpPr txBox="1"/>
          <p:nvPr/>
        </p:nvSpPr>
        <p:spPr>
          <a:xfrm>
            <a:off x="1135932" y="835823"/>
            <a:ext cx="17619511" cy="31753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500"/>
              </a:lnSpc>
              <a:defRPr spc="601" sz="6100">
                <a:solidFill>
                  <a:srgbClr val="FFFFFF"/>
                </a:solidFill>
                <a:latin typeface="Poppins"/>
                <a:ea typeface="Poppins"/>
                <a:cs typeface="Poppins"/>
                <a:sym typeface="Poppins"/>
              </a:defRPr>
            </a:pPr>
            <a:r>
              <a:t>Summary Table - Guideline-Informed Personalized Therapeutic Nutrition</a:t>
            </a:r>
          </a:p>
          <a:p>
            <a:pPr defTabSz="457200">
              <a:spcBef>
                <a:spcPts val="1200"/>
              </a:spcBef>
              <a:defRPr sz="1200">
                <a:latin typeface="Times Roman"/>
                <a:ea typeface="Times Roman"/>
                <a:cs typeface="Times Roman"/>
                <a:sym typeface="Times Roman"/>
              </a:defRPr>
            </a:pPr>
          </a:p>
        </p:txBody>
      </p:sp>
      <p:sp>
        <p:nvSpPr>
          <p:cNvPr id="81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16" name="Table 1"/>
          <p:cNvGraphicFramePr/>
          <p:nvPr/>
        </p:nvGraphicFramePr>
        <p:xfrm>
          <a:off x="565841" y="3270076"/>
          <a:ext cx="17355150" cy="684815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79968"/>
                <a:gridCol w="2057909"/>
                <a:gridCol w="4916175"/>
                <a:gridCol w="3831596"/>
                <a:gridCol w="4356798"/>
              </a:tblGrid>
              <a:tr h="774700">
                <a:tc>
                  <a:txBody>
                    <a:bodyPr/>
                    <a:lstStyle/>
                    <a:p>
                      <a:pPr algn="ctr" defTabSz="457200">
                        <a:defRPr sz="1800"/>
                      </a:pPr>
                      <a:r>
                        <a:rPr b="1" sz="2400">
                          <a:latin typeface="Times Roman"/>
                          <a:ea typeface="Times Roman"/>
                          <a:cs typeface="Times Roman"/>
                          <a:sym typeface="Times Roman"/>
                        </a:rPr>
                        <a:t>Evidence Source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Purpose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Examples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How It Guides Intervention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Personalization Points</a:t>
                      </a:r>
                    </a:p>
                  </a:txBody>
                  <a:tcPr marL="12700" marR="12700" marT="12700" marB="12700" anchor="ctr" anchorCtr="0" horzOverflow="overflow"/>
                </a:tc>
              </a:tr>
              <a:tr h="1206500">
                <a:tc>
                  <a:txBody>
                    <a:bodyPr/>
                    <a:lstStyle/>
                    <a:p>
                      <a:pPr algn="l" defTabSz="457200">
                        <a:defRPr sz="1800"/>
                      </a:pPr>
                      <a:r>
                        <a:rPr b="1" sz="1900">
                          <a:latin typeface="Times Roman"/>
                          <a:ea typeface="Times Roman"/>
                          <a:cs typeface="Times Roman"/>
                          <a:sym typeface="Times Roman"/>
                        </a:rPr>
                        <a:t>National Guidelines &amp; Policies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Establish safety, adequacy, and population standards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Dietary Guidelines for Americans; Dietary Reference Intakes (RDA, AI, UL); FDA regulations; USPSTF prevention guidance</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Sets foundational food patterns, nutrient targets, and upper safety limits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Adjust food choices and portions to culture, preferences, access, and tolerability while staying within DRIs/ULs</a:t>
                      </a:r>
                    </a:p>
                  </a:txBody>
                  <a:tcPr marL="12700" marR="12700" marT="12700" marB="12700" anchor="ctr" anchorCtr="0" horzOverflow="overflow"/>
                </a:tc>
              </a:tr>
              <a:tr h="914400">
                <a:tc>
                  <a:txBody>
                    <a:bodyPr/>
                    <a:lstStyle/>
                    <a:p>
                      <a:pPr algn="l" defTabSz="457200">
                        <a:defRPr sz="1800"/>
                      </a:pPr>
                      <a:r>
                        <a:rPr b="1" sz="1900">
                          <a:latin typeface="Times Roman"/>
                          <a:ea typeface="Times Roman"/>
                          <a:cs typeface="Times Roman"/>
                          <a:sym typeface="Times Roman"/>
                        </a:rPr>
                        <a:t>Condition-Specific Consensus Recommendations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Translate evidence into disease-focused practice</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ADA (diabetes); AHA/ACC (cardiovascular); AGA (GI); Endocrine Society</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Defines therapeutic goals (e.g., A1c, BP, LDL), acceptable dietary patterns, and referral thresholds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Select among approved patterns (e.g., Mediterranean, DASH, lower-carb) based on client context</a:t>
                      </a:r>
                    </a:p>
                  </a:txBody>
                  <a:tcPr marL="12700" marR="12700" marT="12700" marB="12700" anchor="ctr" anchorCtr="0" horzOverflow="overflow"/>
                </a:tc>
              </a:tr>
              <a:tr h="914400">
                <a:tc>
                  <a:txBody>
                    <a:bodyPr/>
                    <a:lstStyle/>
                    <a:p>
                      <a:pPr algn="l" defTabSz="457200">
                        <a:defRPr sz="1800"/>
                      </a:pPr>
                      <a:r>
                        <a:rPr b="1" sz="1900">
                          <a:latin typeface="Times Roman"/>
                          <a:ea typeface="Times Roman"/>
                          <a:cs typeface="Times Roman"/>
                          <a:sym typeface="Times Roman"/>
                        </a:rPr>
                        <a:t>Evidence-Based Research</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Compare effectiveness and refine interventions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Systematic reviews, meta-analyses, RCTs, high-quality cohorts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Informs food “doses,” macronutrient distribution, timing, and adjuncts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Choose strategies most likely to work for the individual (fiber type, protein timing, meal frequency)</a:t>
                      </a:r>
                    </a:p>
                  </a:txBody>
                  <a:tcPr marL="12700" marR="12700" marT="12700" marB="12700" anchor="ctr" anchorCtr="0" horzOverflow="overflow"/>
                </a:tc>
              </a:tr>
              <a:tr h="889965">
                <a:tc>
                  <a:txBody>
                    <a:bodyPr/>
                    <a:lstStyle/>
                    <a:p>
                      <a:pPr algn="l" defTabSz="457200">
                        <a:defRPr sz="1800"/>
                      </a:pPr>
                      <a:r>
                        <a:rPr b="1" sz="1900">
                          <a:latin typeface="Times Roman"/>
                          <a:ea typeface="Times Roman"/>
                          <a:cs typeface="Times Roman"/>
                          <a:sym typeface="Times Roman"/>
                        </a:rPr>
                        <a:t>Clinical Assessment Data</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Identify individual needs and risks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Labs, vitals, anthropometrics, symptoms, medications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Prioritizes nutrition targets and contraindications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Modify interventions based on deficiencies, intolerances, drug–nutrient interactions</a:t>
                      </a:r>
                    </a:p>
                  </a:txBody>
                  <a:tcPr marL="12700" marR="12700" marT="12700" marB="12700" anchor="ctr" anchorCtr="0" horzOverflow="overflow"/>
                </a:tc>
              </a:tr>
              <a:tr h="622300">
                <a:tc>
                  <a:txBody>
                    <a:bodyPr/>
                    <a:lstStyle/>
                    <a:p>
                      <a:pPr algn="l" defTabSz="457200">
                        <a:defRPr sz="1800"/>
                      </a:pPr>
                      <a:r>
                        <a:rPr b="1" sz="1900">
                          <a:latin typeface="Times Roman"/>
                          <a:ea typeface="Times Roman"/>
                          <a:cs typeface="Times Roman"/>
                          <a:sym typeface="Times Roman"/>
                        </a:rPr>
                        <a:t>Client Preferences &amp; Culture</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Ensure feasibility and adherence</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Cultural foods, beliefs, cooking skills, schedule</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Adapts delivery without removing therapeutic “active ingredients”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Cultural food swaps, meal timing, family-centered planning</a:t>
                      </a:r>
                    </a:p>
                  </a:txBody>
                  <a:tcPr marL="12700" marR="12700" marT="12700" marB="12700" anchor="ctr" anchorCtr="0" horzOverflow="overflow"/>
                </a:tc>
              </a:tr>
              <a:tr h="622300">
                <a:tc>
                  <a:txBody>
                    <a:bodyPr/>
                    <a:lstStyle/>
                    <a:p>
                      <a:pPr algn="l" defTabSz="457200">
                        <a:defRPr sz="1800"/>
                      </a:pPr>
                      <a:r>
                        <a:rPr b="1" sz="1900">
                          <a:latin typeface="Times Roman"/>
                          <a:ea typeface="Times Roman"/>
                          <a:cs typeface="Times Roman"/>
                          <a:sym typeface="Times Roman"/>
                        </a:rPr>
                        <a:t>Behavior Change Readiness</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Support sustainability</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Stages of Change, Motivational Interviewing</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Guides pace and complexity of intervention</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Start with small, achievable steps; progress as readiness improves</a:t>
                      </a:r>
                    </a:p>
                  </a:txBody>
                  <a:tcPr marL="12700" marR="12700" marT="12700" marB="12700" anchor="ctr" anchorCtr="0" horzOverflow="overflow"/>
                </a:tc>
              </a:tr>
              <a:tr h="889965">
                <a:tc>
                  <a:txBody>
                    <a:bodyPr/>
                    <a:lstStyle/>
                    <a:p>
                      <a:pPr algn="l" defTabSz="457200">
                        <a:defRPr sz="1800"/>
                      </a:pPr>
                      <a:r>
                        <a:rPr b="1" sz="1900">
                          <a:latin typeface="Times Roman"/>
                          <a:ea typeface="Times Roman"/>
                          <a:cs typeface="Times Roman"/>
                          <a:sym typeface="Times Roman"/>
                        </a:rPr>
                        <a:t>Monitoring &amp; Re-evaluation</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Assess effectiveness and safety</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Follow-up labs, symptom tracking, adherence review</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Determines need for adjustment or escalation</a:t>
                      </a:r>
                    </a:p>
                  </a:txBody>
                  <a:tcPr marL="12700" marR="12700" marT="12700" marB="12700" anchor="ctr" anchorCtr="0" horzOverflow="overflow"/>
                </a:tc>
                <a:tc>
                  <a:txBody>
                    <a:bodyPr/>
                    <a:lstStyle/>
                    <a:p>
                      <a:pPr algn="l" defTabSz="457200">
                        <a:defRPr sz="1800"/>
                      </a:pPr>
                      <a:r>
                        <a:rPr sz="1900">
                          <a:latin typeface="Times Roman"/>
                          <a:ea typeface="Times Roman"/>
                          <a:cs typeface="Times Roman"/>
                          <a:sym typeface="Times Roman"/>
                        </a:rPr>
                        <a:t>Iterate plan while maintaining guideline alignment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21" name="Freeform 4"/>
          <p:cNvGrpSpPr/>
          <p:nvPr/>
        </p:nvGrpSpPr>
        <p:grpSpPr>
          <a:xfrm>
            <a:off x="-528008" y="-5"/>
            <a:ext cx="19048339" cy="3086110"/>
            <a:chOff x="0" y="-1"/>
            <a:chExt cx="19048338" cy="3086108"/>
          </a:xfrm>
        </p:grpSpPr>
        <p:sp>
          <p:nvSpPr>
            <p:cNvPr id="819"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20"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22" name="TextBox 6"/>
          <p:cNvSpPr txBox="1"/>
          <p:nvPr/>
        </p:nvSpPr>
        <p:spPr>
          <a:xfrm>
            <a:off x="1237532" y="1146277"/>
            <a:ext cx="17619511" cy="9635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Type 2 Diabetes</a:t>
            </a:r>
          </a:p>
        </p:txBody>
      </p:sp>
      <p:sp>
        <p:nvSpPr>
          <p:cNvPr id="82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24" name="Table 1"/>
          <p:cNvGraphicFramePr/>
          <p:nvPr/>
        </p:nvGraphicFramePr>
        <p:xfrm>
          <a:off x="1695400" y="3194050"/>
          <a:ext cx="15243275" cy="664458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79512"/>
                <a:gridCol w="2530007"/>
                <a:gridCol w="3310355"/>
                <a:gridCol w="4882996"/>
                <a:gridCol w="2627703"/>
              </a:tblGrid>
              <a:tr h="1323328">
                <a:tc>
                  <a:txBody>
                    <a:bodyPr/>
                    <a:lstStyle/>
                    <a:p>
                      <a:pPr algn="ctr" defTabSz="457200">
                        <a:defRPr sz="1800"/>
                      </a:pPr>
                      <a:r>
                        <a:rPr b="1" sz="2300">
                          <a:latin typeface="Times Roman"/>
                          <a:ea typeface="Times Roman"/>
                          <a:cs typeface="Times Roman"/>
                          <a:sym typeface="Times Roman"/>
                        </a:rPr>
                        <a:t>Evidence Layer</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Guideline / Consensus Basis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Core Therapeutic Targets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Evidence-Based Nutrition Levers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Personalization Considerations</a:t>
                      </a:r>
                    </a:p>
                  </a:txBody>
                  <a:tcPr marL="12700" marR="12700" marT="12700" marB="12700" anchor="ctr" anchorCtr="0" horzOverflow="overflow"/>
                </a:tc>
              </a:tr>
              <a:tr h="1337499">
                <a:tc>
                  <a:txBody>
                    <a:bodyPr/>
                    <a:lstStyle/>
                    <a:p>
                      <a:pPr algn="ctr" defTabSz="457200">
                        <a:defRPr sz="1800"/>
                      </a:pPr>
                      <a:r>
                        <a:rPr sz="2300">
                          <a:latin typeface="Times Roman"/>
                          <a:ea typeface="Times Roman"/>
                          <a:cs typeface="Times Roman"/>
                          <a:sym typeface="Times Roman"/>
                        </a:rPr>
                        <a:t>National Guidelines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Dietary Guidelines for Americans; DRIs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Glycemic control, cardiometabolic risk reduction</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Emphasize minimally processed foods, fiber adequacy, saturated fat limits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Cultural carbohydrate staples, food access</a:t>
                      </a:r>
                    </a:p>
                  </a:txBody>
                  <a:tcPr marL="12700" marR="12700" marT="12700" marB="12700" anchor="ctr" anchorCtr="0" horzOverflow="overflow"/>
                </a:tc>
              </a:tr>
              <a:tr h="1323328">
                <a:tc>
                  <a:txBody>
                    <a:bodyPr/>
                    <a:lstStyle/>
                    <a:p>
                      <a:pPr algn="ctr" defTabSz="457200">
                        <a:defRPr sz="1800"/>
                      </a:pPr>
                      <a:r>
                        <a:rPr sz="2300">
                          <a:latin typeface="Times Roman"/>
                          <a:ea typeface="Times Roman"/>
                          <a:cs typeface="Times Roman"/>
                          <a:sym typeface="Times Roman"/>
                        </a:rPr>
                        <a:t>Consensus Recommendations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American Diabetes Association</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A1c individualized; weight and CV risk management</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Multiple eating patterns acceptable (Mediterranean, lower-carb, plant-forward)</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Carb distribution based on lifestyle, meds</a:t>
                      </a:r>
                    </a:p>
                  </a:txBody>
                  <a:tcPr marL="12700" marR="12700" marT="12700" marB="12700" anchor="ctr" anchorCtr="0" horzOverflow="overflow"/>
                </a:tc>
              </a:tr>
              <a:tr h="1323328">
                <a:tc>
                  <a:txBody>
                    <a:bodyPr/>
                    <a:lstStyle/>
                    <a:p>
                      <a:pPr algn="ctr" defTabSz="457200">
                        <a:defRPr sz="1800"/>
                      </a:pPr>
                      <a:r>
                        <a:rPr sz="2300">
                          <a:latin typeface="Times Roman"/>
                          <a:ea typeface="Times Roman"/>
                          <a:cs typeface="Times Roman"/>
                          <a:sym typeface="Times Roman"/>
                        </a:rPr>
                        <a:t>Evidence-Based Research</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RCTs, meta-analyses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Improve glycemia, insulin sensitivity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Fiber ≥25–38 g/day; protein with meals; reduced refined carbs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GI tolerance, preference for meal timing</a:t>
                      </a:r>
                    </a:p>
                  </a:txBody>
                  <a:tcPr marL="12700" marR="12700" marT="12700" marB="12700" anchor="ctr" anchorCtr="0" horzOverflow="overflow"/>
                </a:tc>
              </a:tr>
              <a:tr h="1323328">
                <a:tc>
                  <a:txBody>
                    <a:bodyPr/>
                    <a:lstStyle/>
                    <a:p>
                      <a:pPr algn="ctr" defTabSz="457200">
                        <a:defRPr sz="1800"/>
                      </a:pPr>
                      <a:r>
                        <a:rPr sz="2300">
                          <a:latin typeface="Times Roman"/>
                          <a:ea typeface="Times Roman"/>
                          <a:cs typeface="Times Roman"/>
                          <a:sym typeface="Times Roman"/>
                        </a:rPr>
                        <a:t>Monitoring</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ADA Standards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A1c, fasting glucose, lipids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Adjust carb quality/quantity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CGM use, symptom response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29" name="Freeform 4"/>
          <p:cNvGrpSpPr/>
          <p:nvPr/>
        </p:nvGrpSpPr>
        <p:grpSpPr>
          <a:xfrm>
            <a:off x="-528008" y="-5"/>
            <a:ext cx="19048339" cy="3086110"/>
            <a:chOff x="0" y="-1"/>
            <a:chExt cx="19048338" cy="3086108"/>
          </a:xfrm>
        </p:grpSpPr>
        <p:sp>
          <p:nvSpPr>
            <p:cNvPr id="827"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28"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30" name="TextBox 6"/>
          <p:cNvSpPr txBox="1"/>
          <p:nvPr/>
        </p:nvSpPr>
        <p:spPr>
          <a:xfrm>
            <a:off x="500932" y="1146277"/>
            <a:ext cx="17619511" cy="9635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Cardiovascular Disease/Dyslipidemia</a:t>
            </a:r>
          </a:p>
        </p:txBody>
      </p:sp>
      <p:sp>
        <p:nvSpPr>
          <p:cNvPr id="83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32" name="Table 1"/>
          <p:cNvGraphicFramePr/>
          <p:nvPr/>
        </p:nvGraphicFramePr>
        <p:xfrm>
          <a:off x="1793875" y="3784426"/>
          <a:ext cx="14922401" cy="562835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07343"/>
                <a:gridCol w="4399667"/>
                <a:gridCol w="2067469"/>
                <a:gridCol w="3535623"/>
                <a:gridCol w="2799597"/>
              </a:tblGrid>
              <a:tr h="1147445">
                <a:tc>
                  <a:txBody>
                    <a:bodyPr/>
                    <a:lstStyle/>
                    <a:p>
                      <a:pPr algn="ctr" defTabSz="457200">
                        <a:defRPr sz="1800"/>
                      </a:pPr>
                      <a:r>
                        <a:rPr b="1" sz="2400">
                          <a:latin typeface="Times Roman"/>
                          <a:ea typeface="Times Roman"/>
                          <a:cs typeface="Times Roman"/>
                          <a:sym typeface="Times Roman"/>
                        </a:rPr>
                        <a:t>Evidence Layer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Consensus Basis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Core Therapeutic Targets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Nutrition Levers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Personalization Considerations</a:t>
                      </a:r>
                    </a:p>
                  </a:txBody>
                  <a:tcPr marL="12700" marR="12700" marT="12700" marB="12700" anchor="ctr" anchorCtr="0" horzOverflow="overflow"/>
                </a:tc>
              </a:tr>
              <a:tr h="1147445">
                <a:tc>
                  <a:txBody>
                    <a:bodyPr/>
                    <a:lstStyle/>
                    <a:p>
                      <a:pPr algn="ctr" defTabSz="457200">
                        <a:defRPr sz="1800"/>
                      </a:pPr>
                      <a:r>
                        <a:rPr sz="2400">
                          <a:latin typeface="Times Roman"/>
                          <a:ea typeface="Times Roman"/>
                          <a:cs typeface="Times Roman"/>
                          <a:sym typeface="Times Roman"/>
                        </a:rPr>
                        <a:t>National Guidelines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DRIs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LDL-C reduction, BP control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Limit saturated fat; emphasize unsaturated fats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Cultural fat sources (oils vs animal fats)</a:t>
                      </a:r>
                    </a:p>
                  </a:txBody>
                  <a:tcPr marL="12700" marR="12700" marT="12700" marB="12700" anchor="ctr" anchorCtr="0" horzOverflow="overflow"/>
                </a:tc>
              </a:tr>
              <a:tr h="1147445">
                <a:tc>
                  <a:txBody>
                    <a:bodyPr/>
                    <a:lstStyle/>
                    <a:p>
                      <a:pPr algn="ctr" defTabSz="457200">
                        <a:defRPr sz="1800"/>
                      </a:pPr>
                      <a:r>
                        <a:rPr sz="2400">
                          <a:latin typeface="Times Roman"/>
                          <a:ea typeface="Times Roman"/>
                          <a:cs typeface="Times Roman"/>
                          <a:sym typeface="Times Roman"/>
                        </a:rPr>
                        <a:t>Consensus Recommendations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American Heart Association / American College of Cardiology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LDL, non-HDL, BP targets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DASH or Mediterranean patterns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Sodium sensitivity, cooking habits</a:t>
                      </a:r>
                    </a:p>
                  </a:txBody>
                  <a:tcPr marL="12700" marR="12700" marT="12700" marB="12700" anchor="ctr" anchorCtr="0" horzOverflow="overflow"/>
                </a:tc>
              </a:tr>
              <a:tr h="1147445">
                <a:tc>
                  <a:txBody>
                    <a:bodyPr/>
                    <a:lstStyle/>
                    <a:p>
                      <a:pPr algn="ctr" defTabSz="457200">
                        <a:defRPr sz="1800"/>
                      </a:pPr>
                      <a:r>
                        <a:rPr sz="2400">
                          <a:latin typeface="Times Roman"/>
                          <a:ea typeface="Times Roman"/>
                          <a:cs typeface="Times Roman"/>
                          <a:sym typeface="Times Roman"/>
                        </a:rPr>
                        <a:t>Evidence-Based Research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Meta-analyses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ASCVD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Soluble fiber (5–10 g/day), plant sterols, 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Supplement tolerance, budget</a:t>
                      </a:r>
                    </a:p>
                  </a:txBody>
                  <a:tcPr marL="12700" marR="12700" marT="12700" marB="12700" anchor="ctr" anchorCtr="0" horzOverflow="overflow"/>
                </a:tc>
              </a:tr>
              <a:tr h="1147445">
                <a:tc>
                  <a:txBody>
                    <a:bodyPr/>
                    <a:lstStyle/>
                    <a:p>
                      <a:pPr algn="ctr" defTabSz="457200">
                        <a:defRPr sz="1800"/>
                      </a:pPr>
                      <a:r>
                        <a:rPr sz="2400">
                          <a:latin typeface="Times Roman"/>
                          <a:ea typeface="Times Roman"/>
                          <a:cs typeface="Times Roman"/>
                          <a:sym typeface="Times Roman"/>
                        </a:rPr>
                        <a:t>Monitoring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AHA/ACC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Lipids, BP, weight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Iterate fat/fiber targets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Medication interactions (statins)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37" name="Freeform 4"/>
          <p:cNvGrpSpPr/>
          <p:nvPr/>
        </p:nvGrpSpPr>
        <p:grpSpPr>
          <a:xfrm>
            <a:off x="-528008" y="-5"/>
            <a:ext cx="19048339" cy="3086110"/>
            <a:chOff x="0" y="-1"/>
            <a:chExt cx="19048338" cy="3086108"/>
          </a:xfrm>
        </p:grpSpPr>
        <p:sp>
          <p:nvSpPr>
            <p:cNvPr id="835"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36"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38" name="TextBox 6"/>
          <p:cNvSpPr txBox="1"/>
          <p:nvPr/>
        </p:nvSpPr>
        <p:spPr>
          <a:xfrm>
            <a:off x="1491532" y="1146277"/>
            <a:ext cx="17619511" cy="9635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Hypertension</a:t>
            </a:r>
          </a:p>
        </p:txBody>
      </p:sp>
      <p:sp>
        <p:nvSpPr>
          <p:cNvPr id="8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40" name="Table 1"/>
          <p:cNvGraphicFramePr/>
          <p:nvPr/>
        </p:nvGraphicFramePr>
        <p:xfrm>
          <a:off x="2000250" y="3746499"/>
          <a:ext cx="14101367" cy="557956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87968"/>
                <a:gridCol w="2477486"/>
                <a:gridCol w="2374647"/>
                <a:gridCol w="3989191"/>
                <a:gridCol w="2759372"/>
              </a:tblGrid>
              <a:tr h="1221414">
                <a:tc>
                  <a:txBody>
                    <a:bodyPr/>
                    <a:lstStyle/>
                    <a:p>
                      <a:pPr algn="l" defTabSz="457200">
                        <a:defRPr sz="1800"/>
                      </a:pPr>
                      <a:r>
                        <a:rPr b="1" sz="2400">
                          <a:latin typeface="Times Roman"/>
                          <a:ea typeface="Times Roman"/>
                          <a:cs typeface="Times Roman"/>
                          <a:sym typeface="Times Roman"/>
                        </a:rPr>
                        <a:t>Evidence Layer</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Guideline / Consensus Basis</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Core Therapeutic Targets</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Evidence-Based Nutrition Levers</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Personalization Considerations</a:t>
                      </a:r>
                    </a:p>
                  </a:txBody>
                  <a:tcPr marL="12700" marR="12700" marT="12700" marB="12700" anchor="ctr" anchorCtr="0" horzOverflow="overflow"/>
                </a:tc>
              </a:tr>
              <a:tr h="1221414">
                <a:tc>
                  <a:txBody>
                    <a:bodyPr/>
                    <a:lstStyle/>
                    <a:p>
                      <a:pPr algn="l" defTabSz="457200">
                        <a:defRPr sz="1800"/>
                      </a:pPr>
                      <a:r>
                        <a:rPr sz="2400">
                          <a:latin typeface="Times Roman"/>
                          <a:ea typeface="Times Roman"/>
                          <a:cs typeface="Times Roman"/>
                          <a:sym typeface="Times Roman"/>
                        </a:rPr>
                        <a:t>National Guidelines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DGA; DRIs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BP reduction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Sodium ≤2,300 mg/day (or lower if appropriate)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Processed food reliance</a:t>
                      </a:r>
                    </a:p>
                  </a:txBody>
                  <a:tcPr marL="12700" marR="12700" marT="12700" marB="12700" anchor="ctr" anchorCtr="0" horzOverflow="overflow"/>
                </a:tc>
              </a:tr>
              <a:tr h="1221414">
                <a:tc>
                  <a:txBody>
                    <a:bodyPr/>
                    <a:lstStyle/>
                    <a:p>
                      <a:pPr algn="l" defTabSz="457200">
                        <a:defRPr sz="1800"/>
                      </a:pPr>
                      <a:r>
                        <a:rPr sz="2400">
                          <a:latin typeface="Times Roman"/>
                          <a:ea typeface="Times Roman"/>
                          <a:cs typeface="Times Roman"/>
                          <a:sym typeface="Times Roman"/>
                        </a:rPr>
                        <a:t>Consensus Recommendations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American Heart Association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BP &lt;130/80 (individualized)</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DASH eating pattern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Cultural seasoning practices</a:t>
                      </a:r>
                    </a:p>
                  </a:txBody>
                  <a:tcPr marL="12700" marR="12700" marT="12700" marB="12700" anchor="ctr" anchorCtr="0" horzOverflow="overflow"/>
                </a:tc>
              </a:tr>
              <a:tr h="1221414">
                <a:tc>
                  <a:txBody>
                    <a:bodyPr/>
                    <a:lstStyle/>
                    <a:p>
                      <a:pPr algn="l" defTabSz="457200">
                        <a:defRPr sz="1800"/>
                      </a:pPr>
                      <a:r>
                        <a:rPr sz="2400">
                          <a:latin typeface="Times Roman"/>
                          <a:ea typeface="Times Roman"/>
                          <a:cs typeface="Times Roman"/>
                          <a:sym typeface="Times Roman"/>
                        </a:rPr>
                        <a:t>Evidence-Based Research</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RCTs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Lower systolic/diastolic BP</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Potassium-rich foods (if safe), weight loss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CKD risk, medication use</a:t>
                      </a:r>
                    </a:p>
                  </a:txBody>
                  <a:tcPr marL="12700" marR="12700" marT="12700" marB="12700" anchor="ctr" anchorCtr="0" horzOverflow="overflow"/>
                </a:tc>
              </a:tr>
              <a:tr h="788009">
                <a:tc>
                  <a:txBody>
                    <a:bodyPr/>
                    <a:lstStyle/>
                    <a:p>
                      <a:pPr algn="l" defTabSz="457200">
                        <a:defRPr sz="1800"/>
                      </a:pPr>
                      <a:r>
                        <a:rPr sz="2400">
                          <a:latin typeface="Times Roman"/>
                          <a:ea typeface="Times Roman"/>
                          <a:cs typeface="Times Roman"/>
                          <a:sym typeface="Times Roman"/>
                        </a:rPr>
                        <a:t>Monitoring</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AHA</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Home BP readings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Gradual sodium reduction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Adherence feasibility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45" name="Freeform 4"/>
          <p:cNvGrpSpPr/>
          <p:nvPr/>
        </p:nvGrpSpPr>
        <p:grpSpPr>
          <a:xfrm>
            <a:off x="-528008" y="-5"/>
            <a:ext cx="19048339" cy="3086110"/>
            <a:chOff x="0" y="-1"/>
            <a:chExt cx="19048338" cy="3086108"/>
          </a:xfrm>
        </p:grpSpPr>
        <p:sp>
          <p:nvSpPr>
            <p:cNvPr id="843"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44"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46" name="TextBox 6"/>
          <p:cNvSpPr txBox="1"/>
          <p:nvPr/>
        </p:nvSpPr>
        <p:spPr>
          <a:xfrm>
            <a:off x="1389932" y="585034"/>
            <a:ext cx="17619511" cy="19160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Gastrointestinal Disorders (IBS, Constipation, Dysbiosis)</a:t>
            </a:r>
          </a:p>
        </p:txBody>
      </p:sp>
      <p:sp>
        <p:nvSpPr>
          <p:cNvPr id="84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48" name="Table 1"/>
          <p:cNvGraphicFramePr/>
          <p:nvPr/>
        </p:nvGraphicFramePr>
        <p:xfrm>
          <a:off x="2172540" y="3492499"/>
          <a:ext cx="13659942" cy="601414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09639"/>
                <a:gridCol w="3126755"/>
                <a:gridCol w="2443446"/>
                <a:gridCol w="3416818"/>
                <a:gridCol w="2450581"/>
              </a:tblGrid>
              <a:tr h="1317642">
                <a:tc>
                  <a:txBody>
                    <a:bodyPr/>
                    <a:lstStyle/>
                    <a:p>
                      <a:pPr algn="ctr" defTabSz="457200">
                        <a:defRPr sz="1800"/>
                      </a:pPr>
                      <a:r>
                        <a:rPr b="1" sz="2300">
                          <a:latin typeface="Times Roman"/>
                          <a:ea typeface="Times Roman"/>
                          <a:cs typeface="Times Roman"/>
                          <a:sym typeface="Times Roman"/>
                        </a:rPr>
                        <a:t>Evidence Layer</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Guideline / Consensus Basis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Core Therapeutic Targets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Evidence-Based Nutrition Levers</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Personalization Considerations</a:t>
                      </a:r>
                    </a:p>
                  </a:txBody>
                  <a:tcPr marL="12700" marR="12700" marT="12700" marB="12700" anchor="ctr" anchorCtr="0" horzOverflow="overflow"/>
                </a:tc>
              </a:tr>
              <a:tr h="1317642">
                <a:tc>
                  <a:txBody>
                    <a:bodyPr/>
                    <a:lstStyle/>
                    <a:p>
                      <a:pPr algn="ctr" defTabSz="457200">
                        <a:defRPr sz="1800"/>
                      </a:pPr>
                      <a:r>
                        <a:rPr sz="2300">
                          <a:latin typeface="Times Roman"/>
                          <a:ea typeface="Times Roman"/>
                          <a:cs typeface="Times Roman"/>
                          <a:sym typeface="Times Roman"/>
                        </a:rPr>
                        <a:t>National Guidelines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DRIs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Bowel regularity, symptom relief</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Fiber and hydration adequacy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Baseline GI tolerance</a:t>
                      </a:r>
                    </a:p>
                  </a:txBody>
                  <a:tcPr marL="12700" marR="12700" marT="12700" marB="12700" anchor="ctr" anchorCtr="0" horzOverflow="overflow"/>
                </a:tc>
              </a:tr>
              <a:tr h="1317642">
                <a:tc>
                  <a:txBody>
                    <a:bodyPr/>
                    <a:lstStyle/>
                    <a:p>
                      <a:pPr algn="ctr" defTabSz="457200">
                        <a:defRPr sz="1800"/>
                      </a:pPr>
                      <a:r>
                        <a:rPr sz="2300">
                          <a:latin typeface="Times Roman"/>
                          <a:ea typeface="Times Roman"/>
                          <a:cs typeface="Times Roman"/>
                          <a:sym typeface="Times Roman"/>
                        </a:rPr>
                        <a:t>Consensus Recommendations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American Gastroenterological Association</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Symptom control</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Low-FODMAP short-term with reintroduction</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Cultural food compatibility</a:t>
                      </a:r>
                    </a:p>
                  </a:txBody>
                  <a:tcPr marL="12700" marR="12700" marT="12700" marB="12700" anchor="ctr" anchorCtr="0" horzOverflow="overflow"/>
                </a:tc>
              </a:tr>
              <a:tr h="1317642">
                <a:tc>
                  <a:txBody>
                    <a:bodyPr/>
                    <a:lstStyle/>
                    <a:p>
                      <a:pPr algn="ctr" defTabSz="457200">
                        <a:defRPr sz="1800"/>
                      </a:pPr>
                      <a:r>
                        <a:rPr sz="2300">
                          <a:latin typeface="Times Roman"/>
                          <a:ea typeface="Times Roman"/>
                          <a:cs typeface="Times Roman"/>
                          <a:sym typeface="Times Roman"/>
                        </a:rPr>
                        <a:t>Evidence-Based Research</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RCTs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Improve stool form, reduce pain</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Soluble fiber (psyllium); targeted probiotics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Avoid over-restriction</a:t>
                      </a:r>
                    </a:p>
                  </a:txBody>
                  <a:tcPr marL="12700" marR="12700" marT="12700" marB="12700" anchor="ctr" anchorCtr="0" horzOverflow="overflow"/>
                </a:tc>
              </a:tr>
              <a:tr h="850092">
                <a:tc>
                  <a:txBody>
                    <a:bodyPr/>
                    <a:lstStyle/>
                    <a:p>
                      <a:pPr algn="ctr" defTabSz="457200">
                        <a:defRPr sz="1800"/>
                      </a:pPr>
                      <a:r>
                        <a:rPr sz="2300">
                          <a:latin typeface="Times Roman"/>
                          <a:ea typeface="Times Roman"/>
                          <a:cs typeface="Times Roman"/>
                          <a:sym typeface="Times Roman"/>
                        </a:rPr>
                        <a:t>Monitoring</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AGA</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Stool frequency, pain</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Reintroduce tolerated foods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Long-term diet diversity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53" name="Freeform 4"/>
          <p:cNvGrpSpPr/>
          <p:nvPr/>
        </p:nvGrpSpPr>
        <p:grpSpPr>
          <a:xfrm>
            <a:off x="-528008" y="-5"/>
            <a:ext cx="19048339" cy="3086110"/>
            <a:chOff x="0" y="-1"/>
            <a:chExt cx="19048338" cy="3086108"/>
          </a:xfrm>
        </p:grpSpPr>
        <p:sp>
          <p:nvSpPr>
            <p:cNvPr id="851"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52"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54" name="TextBox 6"/>
          <p:cNvSpPr txBox="1"/>
          <p:nvPr/>
        </p:nvSpPr>
        <p:spPr>
          <a:xfrm>
            <a:off x="1389932" y="585034"/>
            <a:ext cx="17619511" cy="30463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500"/>
              </a:lnSpc>
              <a:defRPr spc="680" sz="6900">
                <a:solidFill>
                  <a:srgbClr val="FFFFFF"/>
                </a:solidFill>
                <a:latin typeface="Poppins"/>
                <a:ea typeface="Poppins"/>
                <a:cs typeface="Poppins"/>
                <a:sym typeface="Poppins"/>
              </a:defRPr>
            </a:pPr>
            <a:r>
              <a:t>Hormonal &amp; Endocrine Disorders (PCOS, Thyroid, Adrenal)</a:t>
            </a:r>
          </a:p>
          <a:p>
            <a:pPr defTabSz="457200">
              <a:defRPr sz="1200">
                <a:latin typeface="Times Roman"/>
                <a:ea typeface="Times Roman"/>
                <a:cs typeface="Times Roman"/>
                <a:sym typeface="Times Roman"/>
              </a:defRPr>
            </a:pPr>
          </a:p>
        </p:txBody>
      </p:sp>
      <p:sp>
        <p:nvSpPr>
          <p:cNvPr id="85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56" name="Table 1"/>
          <p:cNvGraphicFramePr/>
          <p:nvPr/>
        </p:nvGraphicFramePr>
        <p:xfrm>
          <a:off x="1489075" y="3403426"/>
          <a:ext cx="15208151" cy="590180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33117"/>
                <a:gridCol w="2423034"/>
                <a:gridCol w="3624163"/>
                <a:gridCol w="4016798"/>
                <a:gridCol w="2698337"/>
              </a:tblGrid>
              <a:tr h="1203958">
                <a:tc>
                  <a:txBody>
                    <a:bodyPr/>
                    <a:lstStyle/>
                    <a:p>
                      <a:pPr algn="ctr" defTabSz="457200">
                        <a:defRPr sz="1800"/>
                      </a:pPr>
                      <a:r>
                        <a:rPr b="1" sz="2400">
                          <a:latin typeface="Times Roman"/>
                          <a:ea typeface="Times Roman"/>
                          <a:cs typeface="Times Roman"/>
                          <a:sym typeface="Times Roman"/>
                        </a:rPr>
                        <a:t>Evidence Layer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Consensus Basis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Core Therapeutic Targets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Nutrition Levers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Personalization Considerations</a:t>
                      </a:r>
                    </a:p>
                  </a:txBody>
                  <a:tcPr marL="12700" marR="12700" marT="12700" marB="12700" anchor="ctr" anchorCtr="0" horzOverflow="overflow"/>
                </a:tc>
              </a:tr>
              <a:tr h="1203958">
                <a:tc>
                  <a:txBody>
                    <a:bodyPr/>
                    <a:lstStyle/>
                    <a:p>
                      <a:pPr algn="ctr" defTabSz="457200">
                        <a:defRPr sz="1800"/>
                      </a:pPr>
                      <a:r>
                        <a:rPr sz="2400">
                          <a:latin typeface="Times Roman"/>
                          <a:ea typeface="Times Roman"/>
                          <a:cs typeface="Times Roman"/>
                          <a:sym typeface="Times Roman"/>
                        </a:rPr>
                        <a:t>National Guidelines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DRIs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Hormone support, metabolic health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Balanced macronutrients, micronutrient adequacy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needs, stress</a:t>
                      </a:r>
                    </a:p>
                  </a:txBody>
                  <a:tcPr marL="12700" marR="12700" marT="12700" marB="12700" anchor="ctr" anchorCtr="0" horzOverflow="overflow"/>
                </a:tc>
              </a:tr>
              <a:tr h="1203958">
                <a:tc>
                  <a:txBody>
                    <a:bodyPr/>
                    <a:lstStyle/>
                    <a:p>
                      <a:pPr algn="ctr" defTabSz="457200">
                        <a:defRPr sz="1800"/>
                      </a:pPr>
                      <a:r>
                        <a:rPr sz="2400">
                          <a:latin typeface="Times Roman"/>
                          <a:ea typeface="Times Roman"/>
                          <a:cs typeface="Times Roman"/>
                          <a:sym typeface="Times Roman"/>
                        </a:rPr>
                        <a:t>Consensus Recommendations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Endocrine Society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 insulin sensitivity, symptom control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Weight-neutral or loss-supportive strategies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Menstrual status, meds</a:t>
                      </a:r>
                    </a:p>
                  </a:txBody>
                  <a:tcPr marL="12700" marR="12700" marT="12700" marB="12700" anchor="ctr" anchorCtr="0" horzOverflow="overflow"/>
                </a:tc>
              </a:tr>
              <a:tr h="1203958">
                <a:tc>
                  <a:txBody>
                    <a:bodyPr/>
                    <a:lstStyle/>
                    <a:p>
                      <a:pPr algn="ctr" defTabSz="457200">
                        <a:defRPr sz="1800"/>
                      </a:pPr>
                      <a:r>
                        <a:rPr sz="2400">
                          <a:latin typeface="Times Roman"/>
                          <a:ea typeface="Times Roman"/>
                          <a:cs typeface="Times Roman"/>
                          <a:sym typeface="Times Roman"/>
                        </a:rPr>
                        <a:t>Evidence-Based Research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RCTs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inflammation, insulin resistance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Adequate protein; anti-inflammatory pattern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tolerance, preferences</a:t>
                      </a:r>
                    </a:p>
                  </a:txBody>
                  <a:tcPr marL="12700" marR="12700" marT="12700" marB="12700" anchor="ctr" anchorCtr="0" horzOverflow="overflow"/>
                </a:tc>
              </a:tr>
              <a:tr h="1203958">
                <a:tc>
                  <a:txBody>
                    <a:bodyPr/>
                    <a:lstStyle/>
                    <a:p>
                      <a:pPr algn="ctr" defTabSz="457200">
                        <a:defRPr sz="1800"/>
                      </a:pPr>
                      <a:r>
                        <a:rPr sz="2400">
                          <a:latin typeface="Times Roman"/>
                          <a:ea typeface="Times Roman"/>
                          <a:cs typeface="Times Roman"/>
                          <a:sym typeface="Times Roman"/>
                        </a:rPr>
                        <a:t>Monitoring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Endocrine guidelines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Labs (TSH, insulin, lipids)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Adjust intake accordingly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unnecessary restriction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61" name="Freeform 4"/>
          <p:cNvGrpSpPr/>
          <p:nvPr/>
        </p:nvGrpSpPr>
        <p:grpSpPr>
          <a:xfrm>
            <a:off x="-528008" y="-5"/>
            <a:ext cx="19048339" cy="3086110"/>
            <a:chOff x="0" y="-1"/>
            <a:chExt cx="19048338" cy="3086108"/>
          </a:xfrm>
        </p:grpSpPr>
        <p:sp>
          <p:nvSpPr>
            <p:cNvPr id="859"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60"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62" name="TextBox 6"/>
          <p:cNvSpPr txBox="1"/>
          <p:nvPr/>
        </p:nvSpPr>
        <p:spPr>
          <a:xfrm>
            <a:off x="1389932" y="585034"/>
            <a:ext cx="17619511" cy="19160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Autoimmune / Chronic Inflammatory Conditions</a:t>
            </a:r>
          </a:p>
        </p:txBody>
      </p:sp>
      <p:sp>
        <p:nvSpPr>
          <p:cNvPr id="8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64" name="Table 1"/>
          <p:cNvGraphicFramePr/>
          <p:nvPr/>
        </p:nvGraphicFramePr>
        <p:xfrm>
          <a:off x="1539875" y="3651076"/>
          <a:ext cx="15220950" cy="549431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68194"/>
                <a:gridCol w="2657185"/>
                <a:gridCol w="3776451"/>
                <a:gridCol w="3147093"/>
                <a:gridCol w="2959326"/>
              </a:tblGrid>
              <a:tr h="1202537">
                <a:tc>
                  <a:txBody>
                    <a:bodyPr/>
                    <a:lstStyle/>
                    <a:p>
                      <a:pPr algn="ctr" defTabSz="457200">
                        <a:defRPr sz="1800"/>
                      </a:pPr>
                      <a:r>
                        <a:rPr b="1" sz="2400">
                          <a:latin typeface="Times Roman"/>
                          <a:ea typeface="Times Roman"/>
                          <a:cs typeface="Times Roman"/>
                          <a:sym typeface="Times Roman"/>
                        </a:rPr>
                        <a:t>Evidence Layer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Consensus Basis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Core Therapeutic Targets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Nutrition Levers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Personalization Considerations</a:t>
                      </a:r>
                    </a:p>
                  </a:txBody>
                  <a:tcPr marL="12700" marR="12700" marT="12700" marB="12700" anchor="ctr" anchorCtr="0" horzOverflow="overflow"/>
                </a:tc>
              </a:tr>
              <a:tr h="1202537">
                <a:tc>
                  <a:txBody>
                    <a:bodyPr/>
                    <a:lstStyle/>
                    <a:p>
                      <a:pPr algn="ctr" defTabSz="457200">
                        <a:defRPr sz="1800"/>
                      </a:pPr>
                      <a:r>
                        <a:rPr sz="2400">
                          <a:latin typeface="Times Roman"/>
                          <a:ea typeface="Times Roman"/>
                          <a:cs typeface="Times Roman"/>
                          <a:sym typeface="Times Roman"/>
                        </a:rPr>
                        <a:t>National Guidelines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DRIs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inflammation, prevent deficiencies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density focus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 sensitivities</a:t>
                      </a:r>
                    </a:p>
                  </a:txBody>
                  <a:tcPr marL="12700" marR="12700" marT="12700" marB="12700" anchor="ctr" anchorCtr="0" horzOverflow="overflow"/>
                </a:tc>
              </a:tr>
              <a:tr h="1202537">
                <a:tc>
                  <a:txBody>
                    <a:bodyPr/>
                    <a:lstStyle/>
                    <a:p>
                      <a:pPr algn="ctr" defTabSz="457200">
                        <a:defRPr sz="1800"/>
                      </a:pPr>
                      <a:r>
                        <a:rPr sz="2400">
                          <a:latin typeface="Times Roman"/>
                          <a:ea typeface="Times Roman"/>
                          <a:cs typeface="Times Roman"/>
                          <a:sym typeface="Times Roman"/>
                        </a:rPr>
                        <a:t>Consensus Recommendations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Disease-specific societies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Symptom management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 dietary patterns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Flare vs remission</a:t>
                      </a:r>
                    </a:p>
                  </a:txBody>
                  <a:tcPr marL="12700" marR="12700" marT="12700" marB="12700" anchor="ctr" anchorCtr="0" horzOverflow="overflow"/>
                </a:tc>
              </a:tr>
              <a:tr h="1202537">
                <a:tc>
                  <a:txBody>
                    <a:bodyPr/>
                    <a:lstStyle/>
                    <a:p>
                      <a:pPr algn="ctr" defTabSz="457200">
                        <a:defRPr sz="1800"/>
                      </a:pPr>
                      <a:r>
                        <a:rPr sz="2400">
                          <a:latin typeface="Times Roman"/>
                          <a:ea typeface="Times Roman"/>
                          <a:cs typeface="Times Roman"/>
                          <a:sym typeface="Times Roman"/>
                        </a:rPr>
                        <a:t>Evidence-Based Research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Systematic reviews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inflammatory markers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Omega-3s, polyphenol-rich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Supplement safety</a:t>
                      </a:r>
                    </a:p>
                  </a:txBody>
                  <a:tcPr marL="12700" marR="12700" marT="12700" marB="12700" anchor="ctr" anchorCtr="0" horzOverflow="overflow"/>
                </a:tc>
              </a:tr>
              <a:tr h="775830">
                <a:tc>
                  <a:txBody>
                    <a:bodyPr/>
                    <a:lstStyle/>
                    <a:p>
                      <a:pPr algn="ctr" defTabSz="457200">
                        <a:defRPr sz="1800"/>
                      </a:pPr>
                      <a:r>
                        <a:rPr sz="2400">
                          <a:latin typeface="Times Roman"/>
                          <a:ea typeface="Times Roman"/>
                          <a:cs typeface="Times Roman"/>
                          <a:sym typeface="Times Roman"/>
                        </a:rPr>
                        <a:t>Monitoring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Clinical standards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CRP, symptoms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Liberalize diet when stable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Quality of life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69" name="Freeform 4"/>
          <p:cNvGrpSpPr/>
          <p:nvPr/>
        </p:nvGrpSpPr>
        <p:grpSpPr>
          <a:xfrm>
            <a:off x="-528008" y="-5"/>
            <a:ext cx="19048339" cy="3086110"/>
            <a:chOff x="0" y="-1"/>
            <a:chExt cx="19048338" cy="3086108"/>
          </a:xfrm>
        </p:grpSpPr>
        <p:sp>
          <p:nvSpPr>
            <p:cNvPr id="867"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68"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70" name="TextBox 6"/>
          <p:cNvSpPr txBox="1"/>
          <p:nvPr/>
        </p:nvSpPr>
        <p:spPr>
          <a:xfrm>
            <a:off x="1415332" y="1061284"/>
            <a:ext cx="17619511" cy="9635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Obesity / Metabolic Syndrome</a:t>
            </a:r>
          </a:p>
        </p:txBody>
      </p:sp>
      <p:sp>
        <p:nvSpPr>
          <p:cNvPr id="87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72" name="Table 1"/>
          <p:cNvGraphicFramePr/>
          <p:nvPr/>
        </p:nvGraphicFramePr>
        <p:xfrm>
          <a:off x="1951930" y="3568699"/>
          <a:ext cx="14396840" cy="601503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60844"/>
                <a:gridCol w="2600836"/>
                <a:gridCol w="3455537"/>
                <a:gridCol w="3137663"/>
                <a:gridCol w="2729258"/>
              </a:tblGrid>
              <a:tr h="1317840">
                <a:tc>
                  <a:txBody>
                    <a:bodyPr/>
                    <a:lstStyle/>
                    <a:p>
                      <a:pPr algn="ctr" defTabSz="457200">
                        <a:defRPr sz="1800"/>
                      </a:pPr>
                      <a:r>
                        <a:rPr b="1" sz="2400">
                          <a:latin typeface="Times Roman"/>
                          <a:ea typeface="Times Roman"/>
                          <a:cs typeface="Times Roman"/>
                          <a:sym typeface="Times Roman"/>
                        </a:rPr>
                        <a:t>Evidence Layer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Consensus Basis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Core Therapeutic Targets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Nutrition Levers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Personalization Considerations</a:t>
                      </a:r>
                    </a:p>
                  </a:txBody>
                  <a:tcPr marL="12700" marR="12700" marT="12700" marB="12700" anchor="ctr" anchorCtr="0" horzOverflow="overflow"/>
                </a:tc>
              </a:tr>
              <a:tr h="1317840">
                <a:tc>
                  <a:txBody>
                    <a:bodyPr/>
                    <a:lstStyle/>
                    <a:p>
                      <a:pPr algn="ctr" defTabSz="457200">
                        <a:defRPr sz="1800"/>
                      </a:pPr>
                      <a:r>
                        <a:rPr sz="2400">
                          <a:latin typeface="Times Roman"/>
                          <a:ea typeface="Times Roman"/>
                          <a:cs typeface="Times Roman"/>
                          <a:sym typeface="Times Roman"/>
                        </a:rPr>
                        <a:t>National Guidelines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DRIs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Weight reduction, metabolic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balance, nutrient adequacy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History of dieting</a:t>
                      </a:r>
                    </a:p>
                  </a:txBody>
                  <a:tcPr marL="12700" marR="12700" marT="12700" marB="12700" anchor="ctr" anchorCtr="0" horzOverflow="overflow"/>
                </a:tc>
              </a:tr>
              <a:tr h="1317840">
                <a:tc>
                  <a:txBody>
                    <a:bodyPr/>
                    <a:lstStyle/>
                    <a:p>
                      <a:pPr algn="ctr" defTabSz="457200">
                        <a:defRPr sz="1800"/>
                      </a:pPr>
                      <a:r>
                        <a:rPr sz="2400">
                          <a:latin typeface="Times Roman"/>
                          <a:ea typeface="Times Roman"/>
                          <a:cs typeface="Times Roman"/>
                          <a:sym typeface="Times Roman"/>
                        </a:rPr>
                        <a:t>Consensus Recommendations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USPSTF; professional societies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5–10% weight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Structured eating patterns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Weight stigma sensitivity</a:t>
                      </a:r>
                    </a:p>
                  </a:txBody>
                  <a:tcPr marL="12700" marR="12700" marT="12700" marB="12700" anchor="ctr" anchorCtr="0" horzOverflow="overflow"/>
                </a:tc>
              </a:tr>
              <a:tr h="1317840">
                <a:tc>
                  <a:txBody>
                    <a:bodyPr/>
                    <a:lstStyle/>
                    <a:p>
                      <a:pPr algn="ctr" defTabSz="457200">
                        <a:defRPr sz="1800"/>
                      </a:pPr>
                      <a:r>
                        <a:rPr sz="2400">
                          <a:latin typeface="Times Roman"/>
                          <a:ea typeface="Times Roman"/>
                          <a:cs typeface="Times Roman"/>
                          <a:sym typeface="Times Roman"/>
                        </a:rPr>
                        <a:t>Evidence-Based Research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RCTs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 insulin resistance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adequacy, fiber, meal structure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Sustainability</a:t>
                      </a:r>
                    </a:p>
                  </a:txBody>
                  <a:tcPr marL="12700" marR="12700" marT="12700" marB="12700" anchor="ctr" anchorCtr="0" horzOverflow="overflow"/>
                </a:tc>
              </a:tr>
              <a:tr h="850219">
                <a:tc>
                  <a:txBody>
                    <a:bodyPr/>
                    <a:lstStyle/>
                    <a:p>
                      <a:pPr algn="ctr" defTabSz="457200">
                        <a:defRPr sz="1800"/>
                      </a:pPr>
                      <a:r>
                        <a:rPr sz="2400">
                          <a:latin typeface="Times Roman"/>
                          <a:ea typeface="Times Roman"/>
                          <a:cs typeface="Times Roman"/>
                          <a:sym typeface="Times Roman"/>
                        </a:rPr>
                        <a:t>Monitoring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USPSTF</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Weight, waist, labs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Adjust pace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Behavior readiness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77" name="Freeform 4"/>
          <p:cNvGrpSpPr/>
          <p:nvPr/>
        </p:nvGrpSpPr>
        <p:grpSpPr>
          <a:xfrm>
            <a:off x="-528008" y="-5"/>
            <a:ext cx="19048339" cy="3086110"/>
            <a:chOff x="0" y="-1"/>
            <a:chExt cx="19048338" cy="3086108"/>
          </a:xfrm>
        </p:grpSpPr>
        <p:sp>
          <p:nvSpPr>
            <p:cNvPr id="875" name="Rectangle"/>
            <p:cNvSpPr/>
            <p:nvPr/>
          </p:nvSpPr>
          <p:spPr>
            <a:xfrm>
              <a:off x="-1" y="-2"/>
              <a:ext cx="19048339" cy="308611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76" name="Text"/>
            <p:cNvSpPr txBox="1"/>
            <p:nvPr/>
          </p:nvSpPr>
          <p:spPr>
            <a:xfrm>
              <a:off x="-1" y="0"/>
              <a:ext cx="19048339"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78" name="TextBox 6"/>
          <p:cNvSpPr txBox="1"/>
          <p:nvPr/>
        </p:nvSpPr>
        <p:spPr>
          <a:xfrm>
            <a:off x="1364532" y="670027"/>
            <a:ext cx="17619511" cy="19160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500"/>
              </a:lnSpc>
              <a:defRPr spc="680" sz="6900">
                <a:solidFill>
                  <a:srgbClr val="FFFFFF"/>
                </a:solidFill>
                <a:latin typeface="Poppins"/>
                <a:ea typeface="Poppins"/>
                <a:cs typeface="Poppins"/>
                <a:sym typeface="Poppins"/>
              </a:defRPr>
            </a:lvl1pPr>
          </a:lstStyle>
          <a:p>
            <a:pPr/>
            <a:r>
              <a:t>Summary Table - Diabetes Type 2 with Labs</a:t>
            </a:r>
          </a:p>
        </p:txBody>
      </p:sp>
      <p:sp>
        <p:nvSpPr>
          <p:cNvPr id="87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80" name="Table 1"/>
          <p:cNvGraphicFramePr/>
          <p:nvPr/>
        </p:nvGraphicFramePr>
        <p:xfrm>
          <a:off x="2392511" y="3714749"/>
          <a:ext cx="13515678" cy="546179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54205"/>
                <a:gridCol w="2426809"/>
                <a:gridCol w="2648365"/>
                <a:gridCol w="6373596"/>
              </a:tblGrid>
              <a:tr h="1139768">
                <a:tc>
                  <a:txBody>
                    <a:bodyPr/>
                    <a:lstStyle/>
                    <a:p>
                      <a:pPr algn="ctr" defTabSz="457200">
                        <a:defRPr sz="1800"/>
                      </a:pPr>
                      <a:r>
                        <a:rPr b="1" sz="24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Labs / Findings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Guideline / Evidence Anchor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Personalized Therapeutic Intervention</a:t>
                      </a:r>
                    </a:p>
                  </a:txBody>
                  <a:tcPr marL="12700" marR="12700" marT="12700" marB="12700" anchor="ctr" anchorCtr="0" horzOverflow="overflow"/>
                </a:tc>
              </a:tr>
              <a:tr h="2564478">
                <a:tc>
                  <a:txBody>
                    <a:bodyPr/>
                    <a:lstStyle/>
                    <a:p>
                      <a:pPr algn="ctr" defTabSz="457200">
                        <a:defRPr sz="1800"/>
                      </a:pPr>
                      <a:r>
                        <a:rPr sz="2400">
                          <a:latin typeface="Times Roman"/>
                          <a:ea typeface="Times Roman"/>
                          <a:cs typeface="Times Roman"/>
                          <a:sym typeface="Times Roman"/>
                        </a:rPr>
                        <a:t>Elevated A1c, postprandial hyperglycemia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A1c 8.2%; fasting glucose 155 mg/dL; TG 220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ADA consensus; RCTs on fiber/carbohydrate quality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Maintain cultural carbs; reduce refined grains; ≥30 g/day fiber (legumes, vegetables); protein with meals; weight-neutral approach; monitor A1c</a:t>
                      </a:r>
                    </a:p>
                  </a:txBody>
                  <a:tcPr marL="12700" marR="12700" marT="12700" marB="12700" anchor="ctr" anchorCtr="0" horzOverflow="overflow"/>
                </a:tc>
              </a:tr>
              <a:tr h="1833424">
                <a:tc>
                  <a:txBody>
                    <a:bodyPr/>
                    <a:lstStyle/>
                    <a:p>
                      <a:pPr algn="ctr" defTabSz="457200">
                        <a:defRPr sz="1800"/>
                      </a:pPr>
                      <a:r>
                        <a:rPr sz="2400">
                          <a:latin typeface="Times Roman"/>
                          <a:ea typeface="Times Roman"/>
                          <a:cs typeface="Times Roman"/>
                          <a:sym typeface="Times Roman"/>
                        </a:rPr>
                        <a:t>Insulin resistance with normal fasting glucose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Fasting insulin ↑; HOMA-IR ↑; A1c 5.9%</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ADA; metabolic syndrome research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Lower glycemic load; balanced macronutrients; meal timing consistency; physical activity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