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Lst>
  <p:sldSz cy="10287000" cx="18288000"/>
  <p:notesSz cx="6858000" cy="9144000"/>
  <p:embeddedFontLst>
    <p:embeddedFont>
      <p:font typeface="Poppins"/>
      <p:regular r:id="rId134"/>
      <p:bold r:id="rId135"/>
      <p:italic r:id="rId136"/>
      <p:boldItalic r:id="rId137"/>
    </p:embeddedFont>
    <p:embeddedFont>
      <p:font typeface="Helvetica Neue"/>
      <p:regular r:id="rId138"/>
      <p:bold r:id="rId139"/>
      <p:italic r:id="rId140"/>
      <p:boldItalic r:id="rId141"/>
    </p:embeddedFont>
    <p:embeddedFont>
      <p:font typeface="Poppins SemiBold"/>
      <p:regular r:id="rId142"/>
      <p:bold r:id="rId143"/>
      <p:italic r:id="rId144"/>
      <p:boldItalic r:id="rId1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46" roundtripDataSignature="AMtx7mi0jQmddzAEooKD262Q8iGtvZN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8FA3431-D340-4667-B991-7A69ACCA2807}">
  <a:tblStyle styleId="{28FA3431-D340-4667-B991-7A69ACCA280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15BE6260-15B2-42CF-9ED3-659DF01581FF}" styleName="Table_1">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CFD7E7"/>
          </a:solidFill>
        </a:fill>
      </a:tcStyle>
    </a:wholeTbl>
    <a:band1H>
      <a:tcTxStyle/>
    </a:band1H>
    <a:band2H>
      <a:tcTxStyle b="off" i="off"/>
      <a:tcStyle>
        <a:fill>
          <a:solidFill>
            <a:srgbClr val="E8ECF4"/>
          </a:solidFill>
        </a:fill>
      </a:tcStyle>
    </a:band2H>
    <a:band1V>
      <a:tcTxStyle/>
    </a:band1V>
    <a:band2V>
      <a:tcTxStyle/>
    </a:band2V>
    <a:lastCol>
      <a:tcTxStyle/>
    </a:lastCol>
    <a:firstCol>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firstCol>
    <a:lastRow>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381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lastRow>
    <a:seCell>
      <a:tcTxStyle/>
    </a:seCell>
    <a:swCell>
      <a:tcTxStyle/>
    </a:swCell>
    <a:firstRow>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381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slide" Target="slides/slide120.xml"/><Relationship Id="rId29" Type="http://schemas.openxmlformats.org/officeDocument/2006/relationships/slide" Target="slides/slide24.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3" Type="http://schemas.openxmlformats.org/officeDocument/2006/relationships/font" Target="fonts/PoppinsSemiBold-bold.fntdata"/><Relationship Id="rId142" Type="http://schemas.openxmlformats.org/officeDocument/2006/relationships/font" Target="fonts/PoppinsSemiBold-regular.fntdata"/><Relationship Id="rId141" Type="http://schemas.openxmlformats.org/officeDocument/2006/relationships/font" Target="fonts/HelveticaNeue-boldItalic.fntdata"/><Relationship Id="rId140" Type="http://schemas.openxmlformats.org/officeDocument/2006/relationships/font" Target="fonts/HelveticaNeue-italic.fntdata"/><Relationship Id="rId5" Type="http://schemas.openxmlformats.org/officeDocument/2006/relationships/notesMaster" Target="notesMasters/notesMaster1.xml"/><Relationship Id="rId6" Type="http://schemas.openxmlformats.org/officeDocument/2006/relationships/slide" Target="slides/slide1.xml"/><Relationship Id="rId146" Type="http://customschemas.google.com/relationships/presentationmetadata" Target="metadata"/><Relationship Id="rId7" Type="http://schemas.openxmlformats.org/officeDocument/2006/relationships/slide" Target="slides/slide2.xml"/><Relationship Id="rId145" Type="http://schemas.openxmlformats.org/officeDocument/2006/relationships/font" Target="fonts/PoppinsSemiBold-boldItalic.fntdata"/><Relationship Id="rId8" Type="http://schemas.openxmlformats.org/officeDocument/2006/relationships/slide" Target="slides/slide3.xml"/><Relationship Id="rId144" Type="http://schemas.openxmlformats.org/officeDocument/2006/relationships/font" Target="fonts/PoppinsSemiBold-italic.fntdata"/><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font" Target="fonts/HelveticaNeue-bold.fntdata"/><Relationship Id="rId138" Type="http://schemas.openxmlformats.org/officeDocument/2006/relationships/font" Target="fonts/HelveticaNeue-regular.fntdata"/><Relationship Id="rId137" Type="http://schemas.openxmlformats.org/officeDocument/2006/relationships/font" Target="fonts/Poppins-boldItalic.fntdata"/><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6" Type="http://schemas.openxmlformats.org/officeDocument/2006/relationships/font" Target="fonts/Poppins-italic.fntdata"/><Relationship Id="rId135" Type="http://schemas.openxmlformats.org/officeDocument/2006/relationships/font" Target="fonts/Poppins-bold.fntdata"/><Relationship Id="rId134" Type="http://schemas.openxmlformats.org/officeDocument/2006/relationships/font" Target="fonts/Poppins-regular.fntdata"/><Relationship Id="rId133" Type="http://schemas.openxmlformats.org/officeDocument/2006/relationships/slide" Target="slides/slide128.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Each acetyl-CoA completes one turn of the TCA cycle, producing 3 NADH, 1 FADH₂ &amp; 1 GTP.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GTP (energy equivalent of ATP) is produced directly, while NADH and FADH₂ carry electrons to the ETC, where most ATP is generated.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equals about 10 ATP per acetyl-CoA or 20 ATP from the two TCA turns produced by one glucose.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conversion of two pyruvate into two acetyl-CoA produces another 2 NADH, worth about 5 ATP through the ETC.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Together, pyruvate oxidation and the TCA cycle account for about 25 ATP per glucose.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Including glycolysis, complete aerobic glucose metabolism yields approximately 30–32 ATP.</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If a question asks for the yield of the </a:t>
            </a:r>
            <a:r>
              <a:rPr b="1" lang="en-US" sz="1100">
                <a:solidFill>
                  <a:schemeClr val="dk1"/>
                </a:solidFill>
                <a:latin typeface="Arial"/>
                <a:ea typeface="Arial"/>
                <a:cs typeface="Arial"/>
                <a:sym typeface="Arial"/>
              </a:rPr>
              <a:t>TCA cycle alone</a:t>
            </a:r>
            <a:r>
              <a:rPr lang="en-US" sz="1100">
                <a:solidFill>
                  <a:schemeClr val="dk1"/>
                </a:solidFill>
                <a:latin typeface="Arial"/>
                <a:ea typeface="Arial"/>
                <a:cs typeface="Arial"/>
                <a:sym typeface="Arial"/>
              </a:rPr>
              <a:t>, think </a:t>
            </a:r>
            <a:r>
              <a:rPr b="1" lang="en-US" sz="1100">
                <a:solidFill>
                  <a:schemeClr val="dk1"/>
                </a:solidFill>
                <a:latin typeface="Arial"/>
                <a:ea typeface="Arial"/>
                <a:cs typeface="Arial"/>
                <a:sym typeface="Arial"/>
              </a:rPr>
              <a:t>10 ATP equivalents per acetyl-CoA</a:t>
            </a:r>
            <a:r>
              <a:rPr lang="en-US" sz="1100">
                <a:solidFill>
                  <a:schemeClr val="dk1"/>
                </a:solidFill>
                <a:latin typeface="Arial"/>
                <a:ea typeface="Arial"/>
                <a:cs typeface="Arial"/>
                <a:sym typeface="Arial"/>
              </a:rPr>
              <a:t>. If it includes </a:t>
            </a:r>
            <a:r>
              <a:rPr b="1" lang="en-US" sz="1100">
                <a:solidFill>
                  <a:schemeClr val="dk1"/>
                </a:solidFill>
                <a:latin typeface="Arial"/>
                <a:ea typeface="Arial"/>
                <a:cs typeface="Arial"/>
                <a:sym typeface="Arial"/>
              </a:rPr>
              <a:t>pyruvate oxidation</a:t>
            </a:r>
            <a:r>
              <a:rPr lang="en-US" sz="1100">
                <a:solidFill>
                  <a:schemeClr val="dk1"/>
                </a:solidFill>
                <a:latin typeface="Arial"/>
                <a:ea typeface="Arial"/>
                <a:cs typeface="Arial"/>
                <a:sym typeface="Arial"/>
              </a:rPr>
              <a:t>, think </a:t>
            </a:r>
            <a:r>
              <a:rPr b="1" lang="en-US" sz="1100">
                <a:solidFill>
                  <a:schemeClr val="dk1"/>
                </a:solidFill>
                <a:latin typeface="Arial"/>
                <a:ea typeface="Arial"/>
                <a:cs typeface="Arial"/>
                <a:sym typeface="Arial"/>
              </a:rPr>
              <a:t>12.5 ATP per pyruvate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62" name="Google Shape;162;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8" name="Shape 1128"/>
        <p:cNvGrpSpPr/>
        <p:nvPr/>
      </p:nvGrpSpPr>
      <p:grpSpPr>
        <a:xfrm>
          <a:off x="0" y="0"/>
          <a:ext cx="0" cy="0"/>
          <a:chOff x="0" y="0"/>
          <a:chExt cx="0" cy="0"/>
        </a:xfrm>
      </p:grpSpPr>
      <p:sp>
        <p:nvSpPr>
          <p:cNvPr id="1129" name="Google Shape;1129;p10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Okay so why does all of this matter?</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Lipid metabolism, </a:t>
            </a:r>
            <a:r>
              <a:rPr b="1" lang="en-US" sz="1100">
                <a:solidFill>
                  <a:schemeClr val="dk1"/>
                </a:solidFill>
                <a:latin typeface="Arial"/>
                <a:ea typeface="Arial"/>
                <a:cs typeface="Arial"/>
                <a:sym typeface="Arial"/>
              </a:rPr>
              <a:t>cytokines, and eicosanoids strongly influence cardiometabolic health</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Dysregulation contributes to </a:t>
            </a:r>
            <a:r>
              <a:rPr b="1" lang="en-US" sz="1100">
                <a:solidFill>
                  <a:schemeClr val="dk1"/>
                </a:solidFill>
                <a:latin typeface="Arial"/>
                <a:ea typeface="Arial"/>
                <a:cs typeface="Arial"/>
                <a:sym typeface="Arial"/>
              </a:rPr>
              <a:t>insulin resistance, fatty liver, and dyslipidemia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They also affect </a:t>
            </a:r>
            <a:r>
              <a:rPr b="1" lang="en-US" sz="1100">
                <a:solidFill>
                  <a:schemeClr val="dk1"/>
                </a:solidFill>
                <a:latin typeface="Arial"/>
                <a:ea typeface="Arial"/>
                <a:cs typeface="Arial"/>
                <a:sym typeface="Arial"/>
              </a:rPr>
              <a:t>cardiovascular function</a:t>
            </a:r>
            <a:r>
              <a:rPr lang="en-US" sz="1100">
                <a:solidFill>
                  <a:schemeClr val="dk1"/>
                </a:solidFill>
                <a:latin typeface="Arial"/>
                <a:ea typeface="Arial"/>
                <a:cs typeface="Arial"/>
                <a:sym typeface="Arial"/>
              </a:rPr>
              <a:t>, including </a:t>
            </a:r>
            <a:r>
              <a:rPr b="1" lang="en-US" sz="1100">
                <a:solidFill>
                  <a:schemeClr val="dk1"/>
                </a:solidFill>
                <a:latin typeface="Arial"/>
                <a:ea typeface="Arial"/>
                <a:cs typeface="Arial"/>
                <a:sym typeface="Arial"/>
              </a:rPr>
              <a:t>blood clotting (thromboxanes)</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endothelial inflammation</a:t>
            </a:r>
            <a:r>
              <a:rPr lang="en-US" sz="1100">
                <a:solidFill>
                  <a:schemeClr val="dk1"/>
                </a:solidFill>
                <a:latin typeface="Arial"/>
                <a:ea typeface="Arial"/>
                <a:cs typeface="Arial"/>
                <a:sym typeface="Arial"/>
              </a:rPr>
              <a:t>.</a:t>
            </a:r>
            <a:br>
              <a:rPr lang="en-US" sz="1100">
                <a:solidFill>
                  <a:schemeClr val="dk1"/>
                </a:solidFill>
                <a:latin typeface="Arial"/>
                <a:ea typeface="Arial"/>
                <a:cs typeface="Arial"/>
                <a:sym typeface="Arial"/>
              </a:rPr>
            </a:b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“These pathways link metabolism, inflammation, and cardiovascular disease.”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130" name="Google Shape;1130;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p10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2" name="Google Shape;1142;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p10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00">
                <a:latin typeface="Arial"/>
                <a:ea typeface="Arial"/>
                <a:cs typeface="Arial"/>
                <a:sym typeface="Arial"/>
              </a:rPr>
              <a:t>Okay, now onto the next topic within this domain! </a:t>
            </a:r>
            <a:endParaRPr sz="1000">
              <a:latin typeface="Arial"/>
              <a:ea typeface="Arial"/>
              <a:cs typeface="Arial"/>
              <a:sym typeface="Arial"/>
            </a:endParaRPr>
          </a:p>
          <a:p>
            <a:pPr indent="0" lvl="0" marL="0" rtl="0" algn="l">
              <a:spcBef>
                <a:spcPts val="0"/>
              </a:spcBef>
              <a:spcAft>
                <a:spcPts val="0"/>
              </a:spcAft>
              <a:buNone/>
            </a:pPr>
            <a:r>
              <a:t/>
            </a:r>
            <a:endParaRPr sz="1000">
              <a:latin typeface="Arial"/>
              <a:ea typeface="Arial"/>
              <a:cs typeface="Arial"/>
              <a:sym typeface="Arial"/>
            </a:endParaRPr>
          </a:p>
          <a:p>
            <a:pPr indent="0" lvl="0" marL="0" rtl="0" algn="l">
              <a:spcBef>
                <a:spcPts val="0"/>
              </a:spcBef>
              <a:spcAft>
                <a:spcPts val="0"/>
              </a:spcAft>
              <a:buNone/>
            </a:pPr>
            <a:r>
              <a:rPr b="1" lang="en-US" sz="1000">
                <a:latin typeface="Arial"/>
                <a:ea typeface="Arial"/>
                <a:cs typeface="Arial"/>
                <a:sym typeface="Arial"/>
              </a:rPr>
              <a:t>Genomics &amp; Epigenetics </a:t>
            </a:r>
            <a:endParaRPr b="1" sz="1000">
              <a:latin typeface="Arial"/>
              <a:ea typeface="Arial"/>
              <a:cs typeface="Arial"/>
              <a:sym typeface="Arial"/>
            </a:endParaRPr>
          </a:p>
          <a:p>
            <a:pPr indent="0" lvl="0" marL="0" rtl="0" algn="l">
              <a:spcBef>
                <a:spcPts val="0"/>
              </a:spcBef>
              <a:spcAft>
                <a:spcPts val="0"/>
              </a:spcAft>
              <a:buNone/>
            </a:pPr>
            <a:r>
              <a:t/>
            </a:r>
            <a:endParaRPr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Remember that these topics are full careers </a:t>
            </a:r>
            <a:r>
              <a:rPr lang="en-US" sz="1000">
                <a:latin typeface="Arial"/>
                <a:ea typeface="Arial"/>
                <a:cs typeface="Arial"/>
                <a:sym typeface="Arial"/>
              </a:rPr>
              <a:t>within</a:t>
            </a:r>
            <a:r>
              <a:rPr lang="en-US" sz="1000">
                <a:latin typeface="Arial"/>
                <a:ea typeface="Arial"/>
                <a:cs typeface="Arial"/>
                <a:sym typeface="Arial"/>
              </a:rPr>
              <a:t> themselves. Can we review everything, no, but let’s at least familiarize ourselves with the big boulders and if you find yourself with free time, you can explore more of the pebbles of this topic. </a:t>
            </a:r>
            <a:endParaRPr sz="1000">
              <a:latin typeface="Arial"/>
              <a:ea typeface="Arial"/>
              <a:cs typeface="Arial"/>
              <a:sym typeface="Arial"/>
            </a:endParaRPr>
          </a:p>
        </p:txBody>
      </p:sp>
      <p:sp>
        <p:nvSpPr>
          <p:cNvPr id="1153" name="Google Shape;1153;p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10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We’re going to kick off this section talking about the </a:t>
            </a:r>
            <a:r>
              <a:rPr lang="en-US" sz="1100">
                <a:solidFill>
                  <a:schemeClr val="dk1"/>
                </a:solidFill>
                <a:latin typeface="Arial"/>
                <a:ea typeface="Arial"/>
                <a:cs typeface="Arial"/>
                <a:sym typeface="Arial"/>
              </a:rPr>
              <a:t>chemistry</a:t>
            </a:r>
            <a:r>
              <a:rPr lang="en-US" sz="1100">
                <a:solidFill>
                  <a:schemeClr val="dk1"/>
                </a:solidFill>
                <a:latin typeface="Arial"/>
                <a:ea typeface="Arial"/>
                <a:cs typeface="Arial"/>
                <a:sym typeface="Arial"/>
              </a:rPr>
              <a:t> of </a:t>
            </a:r>
            <a:r>
              <a:rPr lang="en-US" sz="1100">
                <a:solidFill>
                  <a:schemeClr val="dk1"/>
                </a:solidFill>
                <a:latin typeface="Arial"/>
                <a:ea typeface="Arial"/>
                <a:cs typeface="Arial"/>
                <a:sym typeface="Arial"/>
              </a:rPr>
              <a:t>enzymes</a:t>
            </a:r>
            <a:r>
              <a:rPr lang="en-US" sz="1100">
                <a:solidFill>
                  <a:schemeClr val="dk1"/>
                </a:solidFill>
                <a:latin typeface="Arial"/>
                <a:ea typeface="Arial"/>
                <a:cs typeface="Arial"/>
                <a:sym typeface="Arial"/>
              </a:rPr>
              <a:t>, cofactors &amp; organic acids.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Enzymes</a:t>
            </a:r>
            <a:r>
              <a:rPr lang="en-US" sz="1100">
                <a:solidFill>
                  <a:schemeClr val="dk1"/>
                </a:solidFill>
                <a:latin typeface="Arial"/>
                <a:ea typeface="Arial"/>
                <a:cs typeface="Arial"/>
                <a:sym typeface="Arial"/>
              </a:rPr>
              <a:t> accelerate biochemical reactions by lowering </a:t>
            </a:r>
            <a:r>
              <a:rPr b="1" lang="en-US" sz="1100">
                <a:solidFill>
                  <a:schemeClr val="dk1"/>
                </a:solidFill>
                <a:latin typeface="Arial"/>
                <a:ea typeface="Arial"/>
                <a:cs typeface="Arial"/>
                <a:sym typeface="Arial"/>
              </a:rPr>
              <a:t>activation energy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 </a:t>
            </a:r>
            <a:r>
              <a:rPr b="1" lang="en-US" sz="1100">
                <a:solidFill>
                  <a:schemeClr val="dk1"/>
                </a:solidFill>
                <a:latin typeface="Arial"/>
                <a:ea typeface="Arial"/>
                <a:cs typeface="Arial"/>
                <a:sym typeface="Arial"/>
              </a:rPr>
              <a:t>active site</a:t>
            </a:r>
            <a:r>
              <a:rPr lang="en-US" sz="1100">
                <a:solidFill>
                  <a:schemeClr val="dk1"/>
                </a:solidFill>
                <a:latin typeface="Arial"/>
                <a:ea typeface="Arial"/>
                <a:cs typeface="Arial"/>
                <a:sym typeface="Arial"/>
              </a:rPr>
              <a:t> binds a specific </a:t>
            </a:r>
            <a:r>
              <a:rPr b="1" lang="en-US" sz="1100">
                <a:solidFill>
                  <a:schemeClr val="dk1"/>
                </a:solidFill>
                <a:latin typeface="Arial"/>
                <a:ea typeface="Arial"/>
                <a:cs typeface="Arial"/>
                <a:sym typeface="Arial"/>
              </a:rPr>
              <a:t>substrate</a:t>
            </a:r>
            <a:r>
              <a:rPr lang="en-US" sz="1100">
                <a:solidFill>
                  <a:schemeClr val="dk1"/>
                </a:solidFill>
                <a:latin typeface="Arial"/>
                <a:ea typeface="Arial"/>
                <a:cs typeface="Arial"/>
                <a:sym typeface="Arial"/>
              </a:rPr>
              <a:t>, which is converted into a </a:t>
            </a:r>
            <a:r>
              <a:rPr b="1" lang="en-US" sz="1100">
                <a:solidFill>
                  <a:schemeClr val="dk1"/>
                </a:solidFill>
                <a:latin typeface="Arial"/>
                <a:ea typeface="Arial"/>
                <a:cs typeface="Arial"/>
                <a:sym typeface="Arial"/>
              </a:rPr>
              <a:t>product</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Many enzymes require </a:t>
            </a:r>
            <a:r>
              <a:rPr b="1" lang="en-US" sz="1100">
                <a:solidFill>
                  <a:schemeClr val="dk1"/>
                </a:solidFill>
                <a:latin typeface="Arial"/>
                <a:ea typeface="Arial"/>
                <a:cs typeface="Arial"/>
                <a:sym typeface="Arial"/>
              </a:rPr>
              <a:t>cofactors</a:t>
            </a:r>
            <a:r>
              <a:rPr lang="en-US" sz="1100">
                <a:solidFill>
                  <a:schemeClr val="dk1"/>
                </a:solidFill>
                <a:latin typeface="Arial"/>
                <a:ea typeface="Arial"/>
                <a:cs typeface="Arial"/>
                <a:sym typeface="Arial"/>
              </a:rPr>
              <a:t> to function.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Coenzymes</a:t>
            </a:r>
            <a:r>
              <a:rPr lang="en-US" sz="1100">
                <a:solidFill>
                  <a:schemeClr val="dk1"/>
                </a:solidFill>
                <a:latin typeface="Arial"/>
                <a:ea typeface="Arial"/>
                <a:cs typeface="Arial"/>
                <a:sym typeface="Arial"/>
              </a:rPr>
              <a:t> are organic helpers (often derived from </a:t>
            </a:r>
            <a:r>
              <a:rPr b="1" lang="en-US" sz="1100">
                <a:solidFill>
                  <a:schemeClr val="dk1"/>
                </a:solidFill>
                <a:latin typeface="Arial"/>
                <a:ea typeface="Arial"/>
                <a:cs typeface="Arial"/>
                <a:sym typeface="Arial"/>
              </a:rPr>
              <a:t>B vitamins</a:t>
            </a:r>
            <a:r>
              <a:rPr lang="en-US" sz="1100">
                <a:solidFill>
                  <a:schemeClr val="dk1"/>
                </a:solidFill>
                <a:latin typeface="Arial"/>
                <a:ea typeface="Arial"/>
                <a:cs typeface="Arial"/>
                <a:sym typeface="Arial"/>
              </a:rPr>
              <a:t>) while </a:t>
            </a:r>
            <a:r>
              <a:rPr b="1" lang="en-US" sz="1100">
                <a:solidFill>
                  <a:schemeClr val="dk1"/>
                </a:solidFill>
                <a:latin typeface="Arial"/>
                <a:ea typeface="Arial"/>
                <a:cs typeface="Arial"/>
                <a:sym typeface="Arial"/>
              </a:rPr>
              <a:t>minerals</a:t>
            </a:r>
            <a:r>
              <a:rPr lang="en-US" sz="1100">
                <a:solidFill>
                  <a:schemeClr val="dk1"/>
                </a:solidFill>
                <a:latin typeface="Arial"/>
                <a:ea typeface="Arial"/>
                <a:cs typeface="Arial"/>
                <a:sym typeface="Arial"/>
              </a:rPr>
              <a:t> act as inorganic cofactors.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Without the needed cofactor, an </a:t>
            </a:r>
            <a:r>
              <a:rPr b="1" lang="en-US" sz="1100">
                <a:solidFill>
                  <a:schemeClr val="dk1"/>
                </a:solidFill>
                <a:latin typeface="Arial"/>
                <a:ea typeface="Arial"/>
                <a:cs typeface="Arial"/>
                <a:sym typeface="Arial"/>
              </a:rPr>
              <a:t>enzyme reaction</a:t>
            </a:r>
            <a:r>
              <a:rPr lang="en-US" sz="1100">
                <a:solidFill>
                  <a:schemeClr val="dk1"/>
                </a:solidFill>
                <a:latin typeface="Arial"/>
                <a:ea typeface="Arial"/>
                <a:cs typeface="Arial"/>
                <a:sym typeface="Arial"/>
              </a:rPr>
              <a:t> may slow or stop.</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Organic acids</a:t>
            </a:r>
            <a:r>
              <a:rPr lang="en-US" sz="1100">
                <a:solidFill>
                  <a:schemeClr val="dk1"/>
                </a:solidFill>
                <a:latin typeface="Arial"/>
                <a:ea typeface="Arial"/>
                <a:cs typeface="Arial"/>
                <a:sym typeface="Arial"/>
              </a:rPr>
              <a:t> are intermediates or end products from major </a:t>
            </a:r>
            <a:r>
              <a:rPr b="1" lang="en-US" sz="1100">
                <a:solidFill>
                  <a:schemeClr val="dk1"/>
                </a:solidFill>
                <a:latin typeface="Arial"/>
                <a:ea typeface="Arial"/>
                <a:cs typeface="Arial"/>
                <a:sym typeface="Arial"/>
              </a:rPr>
              <a:t>metabolic pathways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Their levels can provide indirect clues about </a:t>
            </a:r>
            <a:r>
              <a:rPr b="1" lang="en-US" sz="1100">
                <a:solidFill>
                  <a:schemeClr val="dk1"/>
                </a:solidFill>
                <a:latin typeface="Arial"/>
                <a:ea typeface="Arial"/>
                <a:cs typeface="Arial"/>
                <a:sym typeface="Arial"/>
              </a:rPr>
              <a:t>enzyme activity, nutrient availability, mitochondrial function</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metabolic stress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Memory tip:</a:t>
            </a:r>
            <a:r>
              <a:rPr lang="en-US" sz="1100">
                <a:solidFill>
                  <a:schemeClr val="dk1"/>
                </a:solidFill>
                <a:latin typeface="Arial"/>
                <a:ea typeface="Arial"/>
                <a:cs typeface="Arial"/>
                <a:sym typeface="Arial"/>
              </a:rPr>
              <a:t> Enzyme = catalyst; cofactor = helper; organic acid = metabolic clue.</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p:txBody>
      </p:sp>
      <p:sp>
        <p:nvSpPr>
          <p:cNvPr id="1167" name="Google Shape;1167;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p10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Enzymes</a:t>
            </a:r>
            <a:r>
              <a:rPr lang="en-US" sz="1100">
                <a:solidFill>
                  <a:schemeClr val="dk1"/>
                </a:solidFill>
                <a:latin typeface="Arial"/>
                <a:ea typeface="Arial"/>
                <a:cs typeface="Arial"/>
                <a:sym typeface="Arial"/>
              </a:rPr>
              <a:t> are biological catalysts (usually </a:t>
            </a:r>
            <a:r>
              <a:rPr b="1" lang="en-US" sz="1100">
                <a:solidFill>
                  <a:schemeClr val="dk1"/>
                </a:solidFill>
                <a:latin typeface="Arial"/>
                <a:ea typeface="Arial"/>
                <a:cs typeface="Arial"/>
                <a:sym typeface="Arial"/>
              </a:rPr>
              <a:t>proteins</a:t>
            </a:r>
            <a:r>
              <a:rPr lang="en-US" sz="1100">
                <a:solidFill>
                  <a:schemeClr val="dk1"/>
                </a:solidFill>
                <a:latin typeface="Arial"/>
                <a:ea typeface="Arial"/>
                <a:cs typeface="Arial"/>
                <a:sym typeface="Arial"/>
              </a:rPr>
              <a:t>) that increase the rate of biochemical reactions.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They lower </a:t>
            </a:r>
            <a:r>
              <a:rPr b="1" lang="en-US" sz="1100">
                <a:solidFill>
                  <a:schemeClr val="dk1"/>
                </a:solidFill>
                <a:latin typeface="Arial"/>
                <a:ea typeface="Arial"/>
                <a:cs typeface="Arial"/>
                <a:sym typeface="Arial"/>
              </a:rPr>
              <a:t>activation energy</a:t>
            </a:r>
            <a:r>
              <a:rPr lang="en-US" sz="1100">
                <a:solidFill>
                  <a:schemeClr val="dk1"/>
                </a:solidFill>
                <a:latin typeface="Arial"/>
                <a:ea typeface="Arial"/>
                <a:cs typeface="Arial"/>
                <a:sym typeface="Arial"/>
              </a:rPr>
              <a:t> but do not change the reaction’s overall energy or equilibrium.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An enzyme’s three-dimensional shape creates an </a:t>
            </a:r>
            <a:r>
              <a:rPr b="1" lang="en-US" sz="1100">
                <a:solidFill>
                  <a:schemeClr val="dk1"/>
                </a:solidFill>
                <a:latin typeface="Arial"/>
                <a:ea typeface="Arial"/>
                <a:cs typeface="Arial"/>
                <a:sym typeface="Arial"/>
              </a:rPr>
              <a:t>active site</a:t>
            </a:r>
            <a:r>
              <a:rPr lang="en-US" sz="1100">
                <a:solidFill>
                  <a:schemeClr val="dk1"/>
                </a:solidFill>
                <a:latin typeface="Arial"/>
                <a:ea typeface="Arial"/>
                <a:cs typeface="Arial"/>
                <a:sym typeface="Arial"/>
              </a:rPr>
              <a:t> with affinity for particular </a:t>
            </a:r>
            <a:r>
              <a:rPr b="1" lang="en-US" sz="1100">
                <a:solidFill>
                  <a:schemeClr val="dk1"/>
                </a:solidFill>
                <a:latin typeface="Arial"/>
                <a:ea typeface="Arial"/>
                <a:cs typeface="Arial"/>
                <a:sym typeface="Arial"/>
              </a:rPr>
              <a:t>substrates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 the </a:t>
            </a:r>
            <a:r>
              <a:rPr b="1" lang="en-US" sz="1100">
                <a:solidFill>
                  <a:schemeClr val="dk1"/>
                </a:solidFill>
                <a:latin typeface="Arial"/>
                <a:ea typeface="Arial"/>
                <a:cs typeface="Arial"/>
                <a:sym typeface="Arial"/>
              </a:rPr>
              <a:t>induced-fit model</a:t>
            </a:r>
            <a:r>
              <a:rPr lang="en-US" sz="1100">
                <a:solidFill>
                  <a:schemeClr val="dk1"/>
                </a:solidFill>
                <a:latin typeface="Arial"/>
                <a:ea typeface="Arial"/>
                <a:cs typeface="Arial"/>
                <a:sym typeface="Arial"/>
              </a:rPr>
              <a:t>, substrate binding causes the enzyme to change shape slightly.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This positions or weakens chemical bonds, making the reaction easier to complete.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 resulting </a:t>
            </a:r>
            <a:r>
              <a:rPr b="1" lang="en-US" sz="1100">
                <a:solidFill>
                  <a:schemeClr val="dk1"/>
                </a:solidFill>
                <a:latin typeface="Arial"/>
                <a:ea typeface="Arial"/>
                <a:cs typeface="Arial"/>
                <a:sym typeface="Arial"/>
              </a:rPr>
              <a:t>products</a:t>
            </a:r>
            <a:r>
              <a:rPr lang="en-US" sz="1100">
                <a:solidFill>
                  <a:schemeClr val="dk1"/>
                </a:solidFill>
                <a:latin typeface="Arial"/>
                <a:ea typeface="Arial"/>
                <a:cs typeface="Arial"/>
                <a:sym typeface="Arial"/>
              </a:rPr>
              <a:t> are released, while the </a:t>
            </a:r>
            <a:r>
              <a:rPr b="1" lang="en-US" sz="1100">
                <a:solidFill>
                  <a:schemeClr val="dk1"/>
                </a:solidFill>
                <a:latin typeface="Arial"/>
                <a:ea typeface="Arial"/>
                <a:cs typeface="Arial"/>
                <a:sym typeface="Arial"/>
              </a:rPr>
              <a:t>enzyme remains unchanged</a:t>
            </a:r>
            <a:r>
              <a:rPr lang="en-US" sz="1100">
                <a:solidFill>
                  <a:schemeClr val="dk1"/>
                </a:solidFill>
                <a:latin typeface="Arial"/>
                <a:ea typeface="Arial"/>
                <a:cs typeface="Arial"/>
                <a:sym typeface="Arial"/>
              </a:rPr>
              <a:t> and can be reused.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Memory tip:</a:t>
            </a:r>
            <a:r>
              <a:rPr lang="en-US" sz="1100">
                <a:solidFill>
                  <a:schemeClr val="dk1"/>
                </a:solidFill>
                <a:latin typeface="Arial"/>
                <a:ea typeface="Arial"/>
                <a:cs typeface="Arial"/>
                <a:sym typeface="Arial"/>
              </a:rPr>
              <a:t> Enzymes increase reaction speed; they do not supply energy, alter equilibrium or become consumed.</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1178" name="Google Shape;1178;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p10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Let’s talk about co-factors!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Cofactors</a:t>
            </a:r>
            <a:r>
              <a:rPr lang="en-US" sz="1100">
                <a:solidFill>
                  <a:schemeClr val="dk1"/>
                </a:solidFill>
                <a:latin typeface="Arial"/>
                <a:ea typeface="Arial"/>
                <a:cs typeface="Arial"/>
                <a:sym typeface="Arial"/>
              </a:rPr>
              <a:t> are non-protein helpers required for many </a:t>
            </a:r>
            <a:r>
              <a:rPr b="1" lang="en-US" sz="1100">
                <a:solidFill>
                  <a:schemeClr val="dk1"/>
                </a:solidFill>
                <a:latin typeface="Arial"/>
                <a:ea typeface="Arial"/>
                <a:cs typeface="Arial"/>
                <a:sym typeface="Arial"/>
              </a:rPr>
              <a:t>enzyme reactions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Coenzymes</a:t>
            </a:r>
            <a:r>
              <a:rPr lang="en-US" sz="1100">
                <a:solidFill>
                  <a:schemeClr val="dk1"/>
                </a:solidFill>
                <a:latin typeface="Arial"/>
                <a:ea typeface="Arial"/>
                <a:cs typeface="Arial"/>
                <a:sym typeface="Arial"/>
              </a:rPr>
              <a:t> are organic molecules, often derived from </a:t>
            </a:r>
            <a:r>
              <a:rPr b="1" lang="en-US" sz="1100">
                <a:solidFill>
                  <a:schemeClr val="dk1"/>
                </a:solidFill>
                <a:latin typeface="Arial"/>
                <a:ea typeface="Arial"/>
                <a:cs typeface="Arial"/>
                <a:sym typeface="Arial"/>
              </a:rPr>
              <a:t>vitamins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They commonly carry </a:t>
            </a:r>
            <a:r>
              <a:rPr b="1" lang="en-US" sz="1100">
                <a:solidFill>
                  <a:schemeClr val="dk1"/>
                </a:solidFill>
                <a:latin typeface="Arial"/>
                <a:ea typeface="Arial"/>
                <a:cs typeface="Arial"/>
                <a:sym typeface="Arial"/>
              </a:rPr>
              <a:t>electrons, atoms or functional groups</a:t>
            </a:r>
            <a:r>
              <a:rPr lang="en-US" sz="1100">
                <a:solidFill>
                  <a:schemeClr val="dk1"/>
                </a:solidFill>
                <a:latin typeface="Arial"/>
                <a:ea typeface="Arial"/>
                <a:cs typeface="Arial"/>
                <a:sym typeface="Arial"/>
              </a:rPr>
              <a:t> between reactions.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Mineral cofactors</a:t>
            </a:r>
            <a:r>
              <a:rPr lang="en-US" sz="1100">
                <a:solidFill>
                  <a:schemeClr val="dk1"/>
                </a:solidFill>
                <a:latin typeface="Arial"/>
                <a:ea typeface="Arial"/>
                <a:cs typeface="Arial"/>
                <a:sym typeface="Arial"/>
              </a:rPr>
              <a:t> help stabilize enzyme structure, bind substrates or directly participate in catalysis.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For example, </a:t>
            </a:r>
            <a:r>
              <a:rPr b="1" lang="en-US" sz="1100">
                <a:solidFill>
                  <a:schemeClr val="dk1"/>
                </a:solidFill>
                <a:latin typeface="Arial"/>
                <a:ea typeface="Arial"/>
                <a:cs typeface="Arial"/>
                <a:sym typeface="Arial"/>
              </a:rPr>
              <a:t>Mg</a:t>
            </a:r>
            <a:r>
              <a:rPr lang="en-US" sz="1100">
                <a:solidFill>
                  <a:schemeClr val="dk1"/>
                </a:solidFill>
                <a:latin typeface="Arial"/>
                <a:ea typeface="Arial"/>
                <a:cs typeface="Arial"/>
                <a:sym typeface="Arial"/>
              </a:rPr>
              <a:t> supports ATP reactions, while </a:t>
            </a:r>
            <a:r>
              <a:rPr b="1" lang="en-US" sz="1100">
                <a:solidFill>
                  <a:schemeClr val="dk1"/>
                </a:solidFill>
                <a:latin typeface="Arial"/>
                <a:ea typeface="Arial"/>
                <a:cs typeface="Arial"/>
                <a:sym typeface="Arial"/>
              </a:rPr>
              <a:t>iron &amp; copper</a:t>
            </a:r>
            <a:r>
              <a:rPr lang="en-US" sz="1100">
                <a:solidFill>
                  <a:schemeClr val="dk1"/>
                </a:solidFill>
                <a:latin typeface="Arial"/>
                <a:ea typeface="Arial"/>
                <a:cs typeface="Arial"/>
                <a:sym typeface="Arial"/>
              </a:rPr>
              <a:t> participate in redox reactions.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An </a:t>
            </a:r>
            <a:r>
              <a:rPr b="1" lang="en-US" sz="1100">
                <a:solidFill>
                  <a:schemeClr val="dk1"/>
                </a:solidFill>
                <a:latin typeface="Arial"/>
                <a:ea typeface="Arial"/>
                <a:cs typeface="Arial"/>
                <a:sym typeface="Arial"/>
              </a:rPr>
              <a:t>apoenzyme</a:t>
            </a:r>
            <a:r>
              <a:rPr lang="en-US" sz="1100">
                <a:solidFill>
                  <a:schemeClr val="dk1"/>
                </a:solidFill>
                <a:latin typeface="Arial"/>
                <a:ea typeface="Arial"/>
                <a:cs typeface="Arial"/>
                <a:sym typeface="Arial"/>
              </a:rPr>
              <a:t> is the inactive protein portion without its cofactor.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 </a:t>
            </a:r>
            <a:r>
              <a:rPr b="1" lang="en-US" sz="1100">
                <a:solidFill>
                  <a:schemeClr val="dk1"/>
                </a:solidFill>
                <a:latin typeface="Arial"/>
                <a:ea typeface="Arial"/>
                <a:cs typeface="Arial"/>
                <a:sym typeface="Arial"/>
              </a:rPr>
              <a:t>holoenzyme</a:t>
            </a:r>
            <a:r>
              <a:rPr lang="en-US" sz="1100">
                <a:solidFill>
                  <a:schemeClr val="dk1"/>
                </a:solidFill>
                <a:latin typeface="Arial"/>
                <a:ea typeface="Arial"/>
                <a:cs typeface="Arial"/>
                <a:sym typeface="Arial"/>
              </a:rPr>
              <a:t> is the complete, active enzyme–cofactor complex.</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highlight>
                  <a:srgbClr val="FFFB00"/>
                </a:highlight>
                <a:latin typeface="Arial"/>
                <a:ea typeface="Arial"/>
                <a:cs typeface="Arial"/>
                <a:sym typeface="Arial"/>
              </a:rPr>
              <a:t>Remember:</a:t>
            </a:r>
            <a:r>
              <a:rPr lang="en-US" sz="1100">
                <a:solidFill>
                  <a:schemeClr val="dk1"/>
                </a:solidFill>
                <a:highlight>
                  <a:srgbClr val="FFFB00"/>
                </a:highlight>
                <a:latin typeface="Arial"/>
                <a:ea typeface="Arial"/>
                <a:cs typeface="Arial"/>
                <a:sym typeface="Arial"/>
              </a:rPr>
              <a:t> Coenzymes are organic and often vitamin-derived; metal-ion cofactors are inorganic.</a:t>
            </a:r>
            <a:endParaRPr sz="1100">
              <a:solidFill>
                <a:schemeClr val="dk1"/>
              </a:solidFill>
              <a:highlight>
                <a:srgbClr val="FFFB00"/>
              </a:highlight>
              <a:latin typeface="Arial"/>
              <a:ea typeface="Arial"/>
              <a:cs typeface="Arial"/>
              <a:sym typeface="Arial"/>
            </a:endParaRPr>
          </a:p>
          <a:p>
            <a:pPr indent="0" lvl="0" marL="0" rtl="0" algn="l">
              <a:lnSpc>
                <a:spcPct val="115000"/>
              </a:lnSpc>
              <a:spcBef>
                <a:spcPts val="1200"/>
              </a:spcBef>
              <a:spcAft>
                <a:spcPts val="1200"/>
              </a:spcAft>
              <a:buNone/>
            </a:pPr>
            <a:r>
              <a:t/>
            </a:r>
            <a:endParaRPr sz="1100">
              <a:solidFill>
                <a:schemeClr val="dk1"/>
              </a:solidFill>
              <a:latin typeface="Arial"/>
              <a:ea typeface="Arial"/>
              <a:cs typeface="Arial"/>
              <a:sym typeface="Arial"/>
            </a:endParaRPr>
          </a:p>
        </p:txBody>
      </p:sp>
      <p:sp>
        <p:nvSpPr>
          <p:cNvPr id="1191" name="Google Shape;1191;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p10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Organic acids</a:t>
            </a:r>
            <a:r>
              <a:rPr lang="en-US" sz="1100">
                <a:solidFill>
                  <a:schemeClr val="dk1"/>
                </a:solidFill>
                <a:latin typeface="Arial"/>
                <a:ea typeface="Arial"/>
                <a:cs typeface="Arial"/>
                <a:sym typeface="Arial"/>
              </a:rPr>
              <a:t> are produced as </a:t>
            </a:r>
            <a:r>
              <a:rPr b="1" lang="en-US" sz="1100">
                <a:solidFill>
                  <a:schemeClr val="dk1"/>
                </a:solidFill>
                <a:latin typeface="Arial"/>
                <a:ea typeface="Arial"/>
                <a:cs typeface="Arial"/>
                <a:sym typeface="Arial"/>
              </a:rPr>
              <a:t>intermediates or end products</a:t>
            </a:r>
            <a:r>
              <a:rPr lang="en-US" sz="1100">
                <a:solidFill>
                  <a:schemeClr val="dk1"/>
                </a:solidFill>
                <a:latin typeface="Arial"/>
                <a:ea typeface="Arial"/>
                <a:cs typeface="Arial"/>
                <a:sym typeface="Arial"/>
              </a:rPr>
              <a:t> of metabolic reactions.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They appear throughout </a:t>
            </a:r>
            <a:r>
              <a:rPr b="1" lang="en-US" sz="1100">
                <a:solidFill>
                  <a:schemeClr val="dk1"/>
                </a:solidFill>
                <a:latin typeface="Arial"/>
                <a:ea typeface="Arial"/>
                <a:cs typeface="Arial"/>
                <a:sym typeface="Arial"/>
              </a:rPr>
              <a:t>glycolysis, the TCA cycle, amino acid metabolism, fatty-acid oxidation</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ketone metabolism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Some are temporary pathway intermediates, while others accumulate and enter the </a:t>
            </a:r>
            <a:r>
              <a:rPr b="1" lang="en-US" sz="1100">
                <a:solidFill>
                  <a:schemeClr val="dk1"/>
                </a:solidFill>
                <a:latin typeface="Arial"/>
                <a:ea typeface="Arial"/>
                <a:cs typeface="Arial"/>
                <a:sym typeface="Arial"/>
              </a:rPr>
              <a:t>blood or urine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An abnormal level may suggest an </a:t>
            </a:r>
            <a:r>
              <a:rPr b="1" lang="en-US" sz="1100">
                <a:solidFill>
                  <a:schemeClr val="dk1"/>
                </a:solidFill>
                <a:latin typeface="Arial"/>
                <a:ea typeface="Arial"/>
                <a:cs typeface="Arial"/>
                <a:sym typeface="Arial"/>
              </a:rPr>
              <a:t>enzyme bottleneck, altered substrate use, cofactor insufficiency</a:t>
            </a:r>
            <a:r>
              <a:rPr lang="en-US" sz="1100">
                <a:solidFill>
                  <a:schemeClr val="dk1"/>
                </a:solidFill>
                <a:latin typeface="Arial"/>
                <a:ea typeface="Arial"/>
                <a:cs typeface="Arial"/>
                <a:sym typeface="Arial"/>
              </a:rPr>
              <a:t> or increased metabolic demand.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Interpretation requires context because levels may also be affected by </a:t>
            </a:r>
            <a:r>
              <a:rPr b="1" lang="en-US" sz="1100">
                <a:solidFill>
                  <a:schemeClr val="dk1"/>
                </a:solidFill>
                <a:latin typeface="Arial"/>
                <a:ea typeface="Arial"/>
                <a:cs typeface="Arial"/>
                <a:sym typeface="Arial"/>
              </a:rPr>
              <a:t>diet, medications, exercise, kidney function</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microbial metabolism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Concept tip:</a:t>
            </a:r>
            <a:r>
              <a:rPr lang="en-US" sz="1100">
                <a:solidFill>
                  <a:schemeClr val="dk1"/>
                </a:solidFill>
                <a:latin typeface="Arial"/>
                <a:ea typeface="Arial"/>
                <a:cs typeface="Arial"/>
                <a:sym typeface="Arial"/>
              </a:rPr>
              <a:t> Organic acids reflect metabolic pathway activity; accumulation often occurs before or at a blocked or slowed reaction.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1203" name="Google Shape;1203;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g3f65e53187c_0_10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So how do enzymes, cofactors, and organic acids work together?</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Cofactors</a:t>
            </a:r>
            <a:r>
              <a:rPr lang="en-US" sz="1100">
                <a:solidFill>
                  <a:schemeClr val="dk1"/>
                </a:solidFill>
                <a:latin typeface="Arial"/>
                <a:ea typeface="Arial"/>
                <a:cs typeface="Arial"/>
                <a:sym typeface="Arial"/>
              </a:rPr>
              <a:t> enable enzymes to perform specific </a:t>
            </a:r>
            <a:r>
              <a:rPr b="1" lang="en-US" sz="1100">
                <a:solidFill>
                  <a:schemeClr val="dk1"/>
                </a:solidFill>
                <a:latin typeface="Arial"/>
                <a:ea typeface="Arial"/>
                <a:cs typeface="Arial"/>
                <a:sym typeface="Arial"/>
              </a:rPr>
              <a:t>metabolic reactions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Enzymes</a:t>
            </a:r>
            <a:r>
              <a:rPr lang="en-US" sz="1100">
                <a:solidFill>
                  <a:schemeClr val="dk1"/>
                </a:solidFill>
                <a:latin typeface="Arial"/>
                <a:ea typeface="Arial"/>
                <a:cs typeface="Arial"/>
                <a:sym typeface="Arial"/>
              </a:rPr>
              <a:t> convert one </a:t>
            </a:r>
            <a:r>
              <a:rPr b="1" lang="en-US" sz="1100">
                <a:solidFill>
                  <a:schemeClr val="dk1"/>
                </a:solidFill>
                <a:latin typeface="Arial"/>
                <a:ea typeface="Arial"/>
                <a:cs typeface="Arial"/>
                <a:sym typeface="Arial"/>
              </a:rPr>
              <a:t>organic-acid intermediate</a:t>
            </a:r>
            <a:r>
              <a:rPr lang="en-US" sz="1100">
                <a:solidFill>
                  <a:schemeClr val="dk1"/>
                </a:solidFill>
                <a:latin typeface="Arial"/>
                <a:ea typeface="Arial"/>
                <a:cs typeface="Arial"/>
                <a:sym typeface="Arial"/>
              </a:rPr>
              <a:t> into the next metabolite in a pathway.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For example, </a:t>
            </a:r>
            <a:r>
              <a:rPr b="1" lang="en-US" sz="1100">
                <a:solidFill>
                  <a:schemeClr val="dk1"/>
                </a:solidFill>
                <a:latin typeface="Arial"/>
                <a:ea typeface="Arial"/>
                <a:cs typeface="Arial"/>
                <a:sym typeface="Arial"/>
              </a:rPr>
              <a:t>pyruvate dehydrogenase</a:t>
            </a:r>
            <a:r>
              <a:rPr lang="en-US" sz="1100">
                <a:solidFill>
                  <a:schemeClr val="dk1"/>
                </a:solidFill>
                <a:latin typeface="Arial"/>
                <a:ea typeface="Arial"/>
                <a:cs typeface="Arial"/>
                <a:sym typeface="Arial"/>
              </a:rPr>
              <a:t> requires </a:t>
            </a:r>
            <a:r>
              <a:rPr b="1" lang="en-US" sz="1100">
                <a:solidFill>
                  <a:schemeClr val="dk1"/>
                </a:solidFill>
                <a:latin typeface="Arial"/>
                <a:ea typeface="Arial"/>
                <a:cs typeface="Arial"/>
                <a:sym typeface="Arial"/>
              </a:rPr>
              <a:t>B1, B2, B3, B5 &amp; lipoic acid</a:t>
            </a:r>
            <a:r>
              <a:rPr lang="en-US" sz="1100">
                <a:solidFill>
                  <a:schemeClr val="dk1"/>
                </a:solidFill>
                <a:latin typeface="Arial"/>
                <a:ea typeface="Arial"/>
                <a:cs typeface="Arial"/>
                <a:sym typeface="Arial"/>
              </a:rPr>
              <a:t> to convert </a:t>
            </a:r>
            <a:r>
              <a:rPr b="1" lang="en-US" sz="1100">
                <a:solidFill>
                  <a:schemeClr val="dk1"/>
                </a:solidFill>
                <a:latin typeface="Arial"/>
                <a:ea typeface="Arial"/>
                <a:cs typeface="Arial"/>
                <a:sym typeface="Arial"/>
              </a:rPr>
              <a:t>pyruvate into acetyl-CoA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α-Ketoglutarate dehydrogenase</a:t>
            </a:r>
            <a:r>
              <a:rPr lang="en-US" sz="1100">
                <a:solidFill>
                  <a:schemeClr val="dk1"/>
                </a:solidFill>
                <a:latin typeface="Arial"/>
                <a:ea typeface="Arial"/>
                <a:cs typeface="Arial"/>
                <a:sym typeface="Arial"/>
              </a:rPr>
              <a:t> uses similar cofactors to produce </a:t>
            </a:r>
            <a:r>
              <a:rPr b="1" lang="en-US" sz="1100">
                <a:solidFill>
                  <a:schemeClr val="dk1"/>
                </a:solidFill>
                <a:latin typeface="Arial"/>
                <a:ea typeface="Arial"/>
                <a:cs typeface="Arial"/>
                <a:sym typeface="Arial"/>
              </a:rPr>
              <a:t>succinyl-CoA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Succinate dehydrogenase</a:t>
            </a:r>
            <a:r>
              <a:rPr lang="en-US" sz="1100">
                <a:solidFill>
                  <a:schemeClr val="dk1"/>
                </a:solidFill>
                <a:latin typeface="Arial"/>
                <a:ea typeface="Arial"/>
                <a:cs typeface="Arial"/>
                <a:sym typeface="Arial"/>
              </a:rPr>
              <a:t> requires </a:t>
            </a:r>
            <a:r>
              <a:rPr b="1" lang="en-US" sz="1100">
                <a:solidFill>
                  <a:schemeClr val="dk1"/>
                </a:solidFill>
                <a:latin typeface="Arial"/>
                <a:ea typeface="Arial"/>
                <a:cs typeface="Arial"/>
                <a:sym typeface="Arial"/>
              </a:rPr>
              <a:t>FAD from B2</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iron-sulfur centers</a:t>
            </a:r>
            <a:r>
              <a:rPr lang="en-US" sz="1100">
                <a:solidFill>
                  <a:schemeClr val="dk1"/>
                </a:solidFill>
                <a:latin typeface="Arial"/>
                <a:ea typeface="Arial"/>
                <a:cs typeface="Arial"/>
                <a:sym typeface="Arial"/>
              </a:rPr>
              <a:t> to convert succinate into fumarate.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B6 as PLP</a:t>
            </a:r>
            <a:r>
              <a:rPr lang="en-US" sz="1100">
                <a:solidFill>
                  <a:schemeClr val="dk1"/>
                </a:solidFill>
                <a:latin typeface="Arial"/>
                <a:ea typeface="Arial"/>
                <a:cs typeface="Arial"/>
                <a:sym typeface="Arial"/>
              </a:rPr>
              <a:t> supports amino acid reactions, while </a:t>
            </a:r>
            <a:r>
              <a:rPr b="1" lang="en-US" sz="1100">
                <a:solidFill>
                  <a:schemeClr val="dk1"/>
                </a:solidFill>
                <a:latin typeface="Arial"/>
                <a:ea typeface="Arial"/>
                <a:cs typeface="Arial"/>
                <a:sym typeface="Arial"/>
              </a:rPr>
              <a:t>Mg²⁺</a:t>
            </a:r>
            <a:r>
              <a:rPr lang="en-US" sz="1100">
                <a:solidFill>
                  <a:schemeClr val="dk1"/>
                </a:solidFill>
                <a:latin typeface="Arial"/>
                <a:ea typeface="Arial"/>
                <a:cs typeface="Arial"/>
                <a:sym typeface="Arial"/>
              </a:rPr>
              <a:t> stabilizes ATP during kinase reactions.</a:t>
            </a:r>
            <a:endParaRPr b="1" sz="1100">
              <a:solidFill>
                <a:schemeClr val="dk1"/>
              </a:solidFill>
              <a:latin typeface="Arial"/>
              <a:ea typeface="Arial"/>
              <a:cs typeface="Arial"/>
              <a:sym typeface="Arial"/>
            </a:endParaRPr>
          </a:p>
        </p:txBody>
      </p:sp>
      <p:sp>
        <p:nvSpPr>
          <p:cNvPr id="1215" name="Google Shape;1215;g3f65e53187c_0_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p10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What happens when a pathway slows?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A </a:t>
            </a:r>
            <a:r>
              <a:rPr b="1" lang="en-US" sz="1100">
                <a:solidFill>
                  <a:schemeClr val="dk1"/>
                </a:solidFill>
                <a:latin typeface="Arial"/>
                <a:ea typeface="Arial"/>
                <a:cs typeface="Arial"/>
                <a:sym typeface="Arial"/>
              </a:rPr>
              <a:t>missing cofactor</a:t>
            </a:r>
            <a:r>
              <a:rPr lang="en-US" sz="1100">
                <a:solidFill>
                  <a:schemeClr val="dk1"/>
                </a:solidFill>
                <a:latin typeface="Arial"/>
                <a:ea typeface="Arial"/>
                <a:cs typeface="Arial"/>
                <a:sym typeface="Arial"/>
              </a:rPr>
              <a:t> or </a:t>
            </a:r>
            <a:r>
              <a:rPr b="1" lang="en-US" sz="1100">
                <a:solidFill>
                  <a:schemeClr val="dk1"/>
                </a:solidFill>
                <a:latin typeface="Arial"/>
                <a:ea typeface="Arial"/>
                <a:cs typeface="Arial"/>
                <a:sym typeface="Arial"/>
              </a:rPr>
              <a:t>impaired enzyme</a:t>
            </a:r>
            <a:r>
              <a:rPr lang="en-US" sz="1100">
                <a:solidFill>
                  <a:schemeClr val="dk1"/>
                </a:solidFill>
                <a:latin typeface="Arial"/>
                <a:ea typeface="Arial"/>
                <a:cs typeface="Arial"/>
                <a:sym typeface="Arial"/>
              </a:rPr>
              <a:t> can slow the conversion of one metabolite into the next.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When this happens, an </a:t>
            </a:r>
            <a:r>
              <a:rPr b="1" lang="en-US" sz="1100">
                <a:solidFill>
                  <a:schemeClr val="dk1"/>
                </a:solidFill>
                <a:latin typeface="Arial"/>
                <a:ea typeface="Arial"/>
                <a:cs typeface="Arial"/>
                <a:sym typeface="Arial"/>
              </a:rPr>
              <a:t>upstream organic acid may accumulate</a:t>
            </a:r>
            <a:r>
              <a:rPr lang="en-US" sz="1100">
                <a:solidFill>
                  <a:schemeClr val="dk1"/>
                </a:solidFill>
                <a:latin typeface="Arial"/>
                <a:ea typeface="Arial"/>
                <a:cs typeface="Arial"/>
                <a:sym typeface="Arial"/>
              </a:rPr>
              <a:t>, while downstream products may decrease.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Organic-acid patterns can provide indirect clues about </a:t>
            </a:r>
            <a:r>
              <a:rPr b="1" lang="en-US" sz="1100">
                <a:solidFill>
                  <a:schemeClr val="dk1"/>
                </a:solidFill>
                <a:latin typeface="Arial"/>
                <a:ea typeface="Arial"/>
                <a:cs typeface="Arial"/>
                <a:sym typeface="Arial"/>
              </a:rPr>
              <a:t>B-vitamin or mineral insufficiency, mitochondrial dysfunction, oxidative stress</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detoxification activity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Some organic acids are produced by </a:t>
            </a:r>
            <a:r>
              <a:rPr b="1" lang="en-US" sz="1100">
                <a:solidFill>
                  <a:schemeClr val="dk1"/>
                </a:solidFill>
                <a:latin typeface="Arial"/>
                <a:ea typeface="Arial"/>
                <a:cs typeface="Arial"/>
                <a:sym typeface="Arial"/>
              </a:rPr>
              <a:t>gut microbes</a:t>
            </a:r>
            <a:r>
              <a:rPr lang="en-US" sz="1100">
                <a:solidFill>
                  <a:schemeClr val="dk1"/>
                </a:solidFill>
                <a:latin typeface="Arial"/>
                <a:ea typeface="Arial"/>
                <a:cs typeface="Arial"/>
                <a:sym typeface="Arial"/>
              </a:rPr>
              <a:t>, so certain patterns may also suggest </a:t>
            </a:r>
            <a:r>
              <a:rPr b="1" lang="en-US" sz="1100">
                <a:solidFill>
                  <a:schemeClr val="dk1"/>
                </a:solidFill>
                <a:latin typeface="Arial"/>
                <a:ea typeface="Arial"/>
                <a:cs typeface="Arial"/>
                <a:sym typeface="Arial"/>
              </a:rPr>
              <a:t>microbial overgrowth or dysbiosis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Results can also be affected by </a:t>
            </a:r>
            <a:r>
              <a:rPr b="1" lang="en-US" sz="1100">
                <a:solidFill>
                  <a:schemeClr val="dk1"/>
                </a:solidFill>
                <a:latin typeface="Arial"/>
                <a:ea typeface="Arial"/>
                <a:cs typeface="Arial"/>
                <a:sym typeface="Arial"/>
              </a:rPr>
              <a:t>diet, medications, genetics, exercise</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kidney function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Key concept:</a:t>
            </a:r>
            <a:r>
              <a:rPr lang="en-US" sz="1100">
                <a:solidFill>
                  <a:schemeClr val="dk1"/>
                </a:solidFill>
                <a:latin typeface="Arial"/>
                <a:ea typeface="Arial"/>
                <a:cs typeface="Arial"/>
                <a:sym typeface="Arial"/>
              </a:rPr>
              <a:t> Organic acids identify possible </a:t>
            </a:r>
            <a:r>
              <a:rPr b="1" lang="en-US" sz="1100">
                <a:solidFill>
                  <a:schemeClr val="dk1"/>
                </a:solidFill>
                <a:latin typeface="Arial"/>
                <a:ea typeface="Arial"/>
                <a:cs typeface="Arial"/>
                <a:sym typeface="Arial"/>
              </a:rPr>
              <a:t>metabolic bottlenecks</a:t>
            </a:r>
            <a:r>
              <a:rPr lang="en-US" sz="1100">
                <a:solidFill>
                  <a:schemeClr val="dk1"/>
                </a:solidFill>
                <a:latin typeface="Arial"/>
                <a:ea typeface="Arial"/>
                <a:cs typeface="Arial"/>
                <a:sym typeface="Arial"/>
              </a:rPr>
              <a:t>; they do not diagnose a nutrient deficiency or condition on their own.</a:t>
            </a:r>
            <a:endParaRPr b="1" sz="1100">
              <a:solidFill>
                <a:schemeClr val="dk1"/>
              </a:solidFill>
              <a:latin typeface="Arial"/>
              <a:ea typeface="Arial"/>
              <a:cs typeface="Arial"/>
              <a:sym typeface="Arial"/>
            </a:endParaRPr>
          </a:p>
        </p:txBody>
      </p:sp>
      <p:sp>
        <p:nvSpPr>
          <p:cNvPr id="1226" name="Google Shape;1226;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36" name="Google Shape;1236;p10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Char char="●"/>
            </a:pPr>
            <a:r>
              <a:rPr lang="en-US" sz="1100">
                <a:solidFill>
                  <a:schemeClr val="dk1"/>
                </a:solidFill>
                <a:latin typeface="Arial"/>
                <a:ea typeface="Arial"/>
                <a:cs typeface="Arial"/>
                <a:sym typeface="Arial"/>
              </a:rPr>
              <a:t>These relationships matter because </a:t>
            </a:r>
            <a:r>
              <a:rPr b="1" lang="en-US" sz="1100">
                <a:solidFill>
                  <a:schemeClr val="dk1"/>
                </a:solidFill>
                <a:latin typeface="Arial"/>
                <a:ea typeface="Arial"/>
                <a:cs typeface="Arial"/>
                <a:sym typeface="Arial"/>
              </a:rPr>
              <a:t>metabolic pathways depend on both enzymes &amp; their required cofactors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Char char="●"/>
            </a:pPr>
            <a:r>
              <a:rPr lang="en-US" sz="1100">
                <a:solidFill>
                  <a:schemeClr val="dk1"/>
                </a:solidFill>
                <a:latin typeface="Arial"/>
                <a:ea typeface="Arial"/>
                <a:cs typeface="Arial"/>
                <a:sym typeface="Arial"/>
              </a:rPr>
              <a:t>When a </a:t>
            </a:r>
            <a:r>
              <a:rPr b="1" lang="en-US" sz="1100">
                <a:solidFill>
                  <a:schemeClr val="dk1"/>
                </a:solidFill>
                <a:latin typeface="Arial"/>
                <a:ea typeface="Arial"/>
                <a:cs typeface="Arial"/>
                <a:sym typeface="Arial"/>
              </a:rPr>
              <a:t>vitamin or mineral cofactor</a:t>
            </a:r>
            <a:r>
              <a:rPr lang="en-US" sz="1100">
                <a:solidFill>
                  <a:schemeClr val="dk1"/>
                </a:solidFill>
                <a:latin typeface="Arial"/>
                <a:ea typeface="Arial"/>
                <a:cs typeface="Arial"/>
                <a:sym typeface="Arial"/>
              </a:rPr>
              <a:t> is insufficient, </a:t>
            </a:r>
            <a:r>
              <a:rPr b="1" lang="en-US" sz="1100">
                <a:solidFill>
                  <a:schemeClr val="dk1"/>
                </a:solidFill>
                <a:latin typeface="Arial"/>
                <a:ea typeface="Arial"/>
                <a:cs typeface="Arial"/>
                <a:sym typeface="Arial"/>
              </a:rPr>
              <a:t>enzyme activity may slow</a:t>
            </a:r>
            <a:r>
              <a:rPr lang="en-US" sz="1100">
                <a:solidFill>
                  <a:schemeClr val="dk1"/>
                </a:solidFill>
                <a:latin typeface="Arial"/>
                <a:ea typeface="Arial"/>
                <a:cs typeface="Arial"/>
                <a:sym typeface="Arial"/>
              </a:rPr>
              <a:t>, reducing pathway efficiency.</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Char char="●"/>
            </a:pPr>
            <a:r>
              <a:rPr lang="en-US" sz="1100">
                <a:solidFill>
                  <a:schemeClr val="dk1"/>
                </a:solidFill>
                <a:latin typeface="Arial"/>
                <a:ea typeface="Arial"/>
                <a:cs typeface="Arial"/>
                <a:sym typeface="Arial"/>
              </a:rPr>
              <a:t>Enzymes influence the flow of </a:t>
            </a:r>
            <a:r>
              <a:rPr b="1" lang="en-US" sz="1100">
                <a:solidFill>
                  <a:schemeClr val="dk1"/>
                </a:solidFill>
                <a:latin typeface="Arial"/>
                <a:ea typeface="Arial"/>
                <a:cs typeface="Arial"/>
                <a:sym typeface="Arial"/>
              </a:rPr>
              <a:t>digestion, energy production, detoxification, hormone synthesis</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neurotransmitter metabolism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Char char="●"/>
            </a:pPr>
            <a:r>
              <a:rPr b="1" lang="en-US" sz="1100">
                <a:solidFill>
                  <a:schemeClr val="dk1"/>
                </a:solidFill>
                <a:latin typeface="Arial"/>
                <a:ea typeface="Arial"/>
                <a:cs typeface="Arial"/>
                <a:sym typeface="Arial"/>
              </a:rPr>
              <a:t>Organic acids</a:t>
            </a:r>
            <a:r>
              <a:rPr lang="en-US" sz="1100">
                <a:solidFill>
                  <a:schemeClr val="dk1"/>
                </a:solidFill>
                <a:latin typeface="Arial"/>
                <a:ea typeface="Arial"/>
                <a:cs typeface="Arial"/>
                <a:sym typeface="Arial"/>
              </a:rPr>
              <a:t> provide a snapshot of this activity because they are produced as </a:t>
            </a:r>
            <a:r>
              <a:rPr b="1" lang="en-US" sz="1100">
                <a:solidFill>
                  <a:schemeClr val="dk1"/>
                </a:solidFill>
                <a:latin typeface="Arial"/>
                <a:ea typeface="Arial"/>
                <a:cs typeface="Arial"/>
                <a:sym typeface="Arial"/>
              </a:rPr>
              <a:t>metabolic intermediates or end products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Char char="●"/>
            </a:pPr>
            <a:r>
              <a:rPr lang="en-US" sz="1100">
                <a:solidFill>
                  <a:schemeClr val="dk1"/>
                </a:solidFill>
                <a:latin typeface="Arial"/>
                <a:ea typeface="Arial"/>
                <a:cs typeface="Arial"/>
                <a:sym typeface="Arial"/>
              </a:rPr>
              <a:t>Their patterns may reveal clues about </a:t>
            </a:r>
            <a:r>
              <a:rPr b="1" lang="en-US" sz="1100">
                <a:solidFill>
                  <a:schemeClr val="dk1"/>
                </a:solidFill>
                <a:latin typeface="Arial"/>
                <a:ea typeface="Arial"/>
                <a:cs typeface="Arial"/>
                <a:sym typeface="Arial"/>
              </a:rPr>
              <a:t>mitochondrial function, nutrient needs, oxidative stress, amino acid metabolism, detoxification</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microbial activity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Char char="●"/>
            </a:pPr>
            <a:r>
              <a:rPr lang="en-US" sz="1100">
                <a:solidFill>
                  <a:schemeClr val="dk1"/>
                </a:solidFill>
                <a:latin typeface="Arial"/>
                <a:ea typeface="Arial"/>
                <a:cs typeface="Arial"/>
                <a:sym typeface="Arial"/>
              </a:rPr>
              <a:t>However, these patterns are </a:t>
            </a:r>
            <a:r>
              <a:rPr b="1" lang="en-US" sz="1100">
                <a:solidFill>
                  <a:schemeClr val="dk1"/>
                </a:solidFill>
                <a:latin typeface="Arial"/>
                <a:ea typeface="Arial"/>
                <a:cs typeface="Arial"/>
                <a:sym typeface="Arial"/>
              </a:rPr>
              <a:t>not diagnostic on their own</a:t>
            </a:r>
            <a:r>
              <a:rPr lang="en-US" sz="1100">
                <a:solidFill>
                  <a:schemeClr val="dk1"/>
                </a:solidFill>
                <a:latin typeface="Arial"/>
                <a:ea typeface="Arial"/>
                <a:cs typeface="Arial"/>
                <a:sym typeface="Arial"/>
              </a:rPr>
              <a:t> and may also be influenced by </a:t>
            </a:r>
            <a:r>
              <a:rPr b="1" lang="en-US" sz="1100">
                <a:solidFill>
                  <a:schemeClr val="dk1"/>
                </a:solidFill>
                <a:latin typeface="Arial"/>
                <a:ea typeface="Arial"/>
                <a:cs typeface="Arial"/>
                <a:sym typeface="Arial"/>
              </a:rPr>
              <a:t>diet, symptoms, medications, exercise, kidney function</a:t>
            </a:r>
            <a:r>
              <a:rPr lang="en-US" sz="1100">
                <a:solidFill>
                  <a:schemeClr val="dk1"/>
                </a:solidFill>
                <a:latin typeface="Arial"/>
                <a:ea typeface="Arial"/>
                <a:cs typeface="Arial"/>
                <a:sym typeface="Arial"/>
              </a:rPr>
              <a:t> &amp; other labs.</a:t>
            </a:r>
            <a:endParaRPr sz="11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4" name="Google Shape;174;p6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Another TCA diagram</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10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7" name="Google Shape;1247;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p1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Nutritional genomics</a:t>
            </a:r>
            <a:r>
              <a:rPr lang="en-US" sz="1100">
                <a:solidFill>
                  <a:schemeClr val="dk1"/>
                </a:solidFill>
                <a:latin typeface="Arial"/>
                <a:ea typeface="Arial"/>
                <a:cs typeface="Arial"/>
                <a:sym typeface="Arial"/>
              </a:rPr>
              <a:t> explores the interaction between </a:t>
            </a:r>
            <a:r>
              <a:rPr b="1" lang="en-US" sz="1100">
                <a:solidFill>
                  <a:schemeClr val="dk1"/>
                </a:solidFill>
                <a:latin typeface="Arial"/>
                <a:ea typeface="Arial"/>
                <a:cs typeface="Arial"/>
                <a:sym typeface="Arial"/>
              </a:rPr>
              <a:t>genetics, nutrition, lifestyle</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health outcomes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Nutrigenetics</a:t>
            </a:r>
            <a:r>
              <a:rPr lang="en-US" sz="1100">
                <a:solidFill>
                  <a:schemeClr val="dk1"/>
                </a:solidFill>
                <a:latin typeface="Arial"/>
                <a:ea typeface="Arial"/>
                <a:cs typeface="Arial"/>
                <a:sym typeface="Arial"/>
              </a:rPr>
              <a:t> asks how a person’s </a:t>
            </a:r>
            <a:r>
              <a:rPr b="1" lang="en-US" sz="1100">
                <a:solidFill>
                  <a:schemeClr val="dk1"/>
                </a:solidFill>
                <a:latin typeface="Arial"/>
                <a:ea typeface="Arial"/>
                <a:cs typeface="Arial"/>
                <a:sym typeface="Arial"/>
              </a:rPr>
              <a:t>genetic variants affect their response</a:t>
            </a:r>
            <a:r>
              <a:rPr lang="en-US" sz="1100">
                <a:solidFill>
                  <a:schemeClr val="dk1"/>
                </a:solidFill>
                <a:latin typeface="Arial"/>
                <a:ea typeface="Arial"/>
                <a:cs typeface="Arial"/>
                <a:sym typeface="Arial"/>
              </a:rPr>
              <a:t> to foods or nutrients.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Nutrigenomics</a:t>
            </a:r>
            <a:r>
              <a:rPr lang="en-US" sz="1100">
                <a:solidFill>
                  <a:schemeClr val="dk1"/>
                </a:solidFill>
                <a:latin typeface="Arial"/>
                <a:ea typeface="Arial"/>
                <a:cs typeface="Arial"/>
                <a:sym typeface="Arial"/>
              </a:rPr>
              <a:t> asks how </a:t>
            </a:r>
            <a:r>
              <a:rPr b="1" lang="en-US" sz="1100">
                <a:solidFill>
                  <a:schemeClr val="dk1"/>
                </a:solidFill>
                <a:latin typeface="Arial"/>
                <a:ea typeface="Arial"/>
                <a:cs typeface="Arial"/>
                <a:sym typeface="Arial"/>
              </a:rPr>
              <a:t>nutrients and dietary patterns affect gene expression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This may help explain why individuals respond differently to the same </a:t>
            </a:r>
            <a:r>
              <a:rPr b="1" lang="en-US" sz="1100">
                <a:solidFill>
                  <a:schemeClr val="dk1"/>
                </a:solidFill>
                <a:latin typeface="Arial"/>
                <a:ea typeface="Arial"/>
                <a:cs typeface="Arial"/>
                <a:sym typeface="Arial"/>
              </a:rPr>
              <a:t>diet, supplement or lifestyle intervention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Clinically, genetic information may provide context for </a:t>
            </a:r>
            <a:r>
              <a:rPr b="1" lang="en-US" sz="1100">
                <a:solidFill>
                  <a:schemeClr val="dk1"/>
                </a:solidFill>
                <a:latin typeface="Arial"/>
                <a:ea typeface="Arial"/>
                <a:cs typeface="Arial"/>
                <a:sym typeface="Arial"/>
              </a:rPr>
              <a:t>nutrient metabolism, methylation, detoxification, antioxidant defenses</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chronic disease susceptibility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However, a genetic variant usually represents a </a:t>
            </a:r>
            <a:r>
              <a:rPr b="1" lang="en-US" sz="1100">
                <a:solidFill>
                  <a:schemeClr val="dk1"/>
                </a:solidFill>
                <a:latin typeface="Arial"/>
                <a:ea typeface="Arial"/>
                <a:cs typeface="Arial"/>
                <a:sym typeface="Arial"/>
              </a:rPr>
              <a:t>potential influence - not a diagnosis, deficiency or predetermined outcome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Results should always be integrated with </a:t>
            </a:r>
            <a:r>
              <a:rPr b="1" lang="en-US" sz="1100">
                <a:solidFill>
                  <a:schemeClr val="dk1"/>
                </a:solidFill>
                <a:latin typeface="Arial"/>
                <a:ea typeface="Arial"/>
                <a:cs typeface="Arial"/>
                <a:sym typeface="Arial"/>
              </a:rPr>
              <a:t>clinical history, symptoms, diet, lifestyle, environment</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laboratory data</a:t>
            </a:r>
            <a:r>
              <a:rPr lang="en-US" sz="1100">
                <a:solidFill>
                  <a:schemeClr val="dk1"/>
                </a:solidFill>
                <a:latin typeface="Arial"/>
                <a:ea typeface="Arial"/>
                <a:cs typeface="Arial"/>
                <a:sym typeface="Arial"/>
              </a:rPr>
              <a:t>.</a:t>
            </a:r>
            <a:endParaRPr b="1" sz="1100">
              <a:solidFill>
                <a:schemeClr val="dk1"/>
              </a:solidFill>
              <a:latin typeface="Arial"/>
              <a:ea typeface="Arial"/>
              <a:cs typeface="Arial"/>
              <a:sym typeface="Arial"/>
            </a:endParaRPr>
          </a:p>
        </p:txBody>
      </p:sp>
      <p:sp>
        <p:nvSpPr>
          <p:cNvPr id="1258" name="Google Shape;1258;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p1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317500" lvl="0" marL="457200" rtl="0" algn="l">
              <a:spcBef>
                <a:spcPts val="0"/>
              </a:spcBef>
              <a:spcAft>
                <a:spcPts val="0"/>
              </a:spcAft>
              <a:buSzPts val="1400"/>
              <a:buChar char="●"/>
            </a:pPr>
            <a:r>
              <a:rPr b="1" lang="en-US" sz="1100">
                <a:solidFill>
                  <a:schemeClr val="dk1"/>
                </a:solidFill>
                <a:latin typeface="Arial"/>
                <a:ea typeface="Arial"/>
                <a:cs typeface="Arial"/>
                <a:sym typeface="Arial"/>
              </a:rPr>
              <a:t>Nutrigenetics</a:t>
            </a:r>
            <a:r>
              <a:rPr lang="en-US" sz="1100">
                <a:solidFill>
                  <a:schemeClr val="dk1"/>
                </a:solidFill>
                <a:latin typeface="Arial"/>
                <a:ea typeface="Arial"/>
                <a:cs typeface="Arial"/>
                <a:sym typeface="Arial"/>
              </a:rPr>
              <a:t> examines how </a:t>
            </a:r>
            <a:r>
              <a:rPr b="1" lang="en-US" sz="1100">
                <a:solidFill>
                  <a:schemeClr val="dk1"/>
                </a:solidFill>
                <a:latin typeface="Arial"/>
                <a:ea typeface="Arial"/>
                <a:cs typeface="Arial"/>
                <a:sym typeface="Arial"/>
              </a:rPr>
              <a:t>genetic variations</a:t>
            </a:r>
            <a:r>
              <a:rPr lang="en-US" sz="1100">
                <a:solidFill>
                  <a:schemeClr val="dk1"/>
                </a:solidFill>
                <a:latin typeface="Arial"/>
                <a:ea typeface="Arial"/>
                <a:cs typeface="Arial"/>
                <a:sym typeface="Arial"/>
              </a:rPr>
              <a:t>, including </a:t>
            </a:r>
            <a:r>
              <a:rPr b="1" lang="en-US" sz="1100">
                <a:solidFill>
                  <a:schemeClr val="dk1"/>
                </a:solidFill>
                <a:latin typeface="Arial"/>
                <a:ea typeface="Arial"/>
                <a:cs typeface="Arial"/>
                <a:sym typeface="Arial"/>
              </a:rPr>
              <a:t>SNPs</a:t>
            </a:r>
            <a:r>
              <a:rPr lang="en-US" sz="1100">
                <a:solidFill>
                  <a:schemeClr val="dk1"/>
                </a:solidFill>
                <a:latin typeface="Arial"/>
                <a:ea typeface="Arial"/>
                <a:cs typeface="Arial"/>
                <a:sym typeface="Arial"/>
              </a:rPr>
              <a:t>, influence responses to foods &amp; nutrients.</a:t>
            </a:r>
            <a:endParaRPr sz="1100">
              <a:solidFill>
                <a:schemeClr val="dk1"/>
              </a:solidFill>
              <a:latin typeface="Arial"/>
              <a:ea typeface="Arial"/>
              <a:cs typeface="Arial"/>
              <a:sym typeface="Arial"/>
            </a:endParaRPr>
          </a:p>
          <a:p>
            <a:pPr indent="-317500" lvl="0" marL="457200" rtl="0" algn="l">
              <a:spcBef>
                <a:spcPts val="0"/>
              </a:spcBef>
              <a:spcAft>
                <a:spcPts val="0"/>
              </a:spcAft>
              <a:buSzPts val="1400"/>
              <a:buChar char="●"/>
            </a:pPr>
            <a:r>
              <a:rPr lang="en-US" sz="1100">
                <a:solidFill>
                  <a:schemeClr val="dk1"/>
                </a:solidFill>
                <a:latin typeface="Arial"/>
                <a:ea typeface="Arial"/>
                <a:cs typeface="Arial"/>
                <a:sym typeface="Arial"/>
              </a:rPr>
              <a:t>Variants may affect </a:t>
            </a:r>
            <a:r>
              <a:rPr b="1" lang="en-US" sz="1100">
                <a:solidFill>
                  <a:schemeClr val="dk1"/>
                </a:solidFill>
                <a:latin typeface="Arial"/>
                <a:ea typeface="Arial"/>
                <a:cs typeface="Arial"/>
                <a:sym typeface="Arial"/>
              </a:rPr>
              <a:t>lactose tolerance, caffeine metabolism, folate metabolism, cholesterol response</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detoxification enzymes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317500" lvl="0" marL="457200" rtl="0" algn="l">
              <a:spcBef>
                <a:spcPts val="0"/>
              </a:spcBef>
              <a:spcAft>
                <a:spcPts val="0"/>
              </a:spcAft>
              <a:buSzPts val="1400"/>
              <a:buChar char="●"/>
            </a:pPr>
            <a:r>
              <a:rPr lang="en-US" sz="1100">
                <a:solidFill>
                  <a:schemeClr val="dk1"/>
                </a:solidFill>
                <a:latin typeface="Arial"/>
                <a:ea typeface="Arial"/>
                <a:cs typeface="Arial"/>
                <a:sym typeface="Arial"/>
              </a:rPr>
              <a:t>For example, </a:t>
            </a:r>
            <a:r>
              <a:rPr b="1" lang="en-US" sz="1100">
                <a:solidFill>
                  <a:schemeClr val="dk1"/>
                </a:solidFill>
                <a:latin typeface="Arial"/>
                <a:ea typeface="Arial"/>
                <a:cs typeface="Arial"/>
                <a:sym typeface="Arial"/>
              </a:rPr>
              <a:t>CYP1A2</a:t>
            </a:r>
            <a:r>
              <a:rPr lang="en-US" sz="1100">
                <a:solidFill>
                  <a:schemeClr val="dk1"/>
                </a:solidFill>
                <a:latin typeface="Arial"/>
                <a:ea typeface="Arial"/>
                <a:cs typeface="Arial"/>
                <a:sym typeface="Arial"/>
              </a:rPr>
              <a:t> affects caffeine metabolism, while </a:t>
            </a:r>
            <a:r>
              <a:rPr b="1" lang="en-US" sz="1100">
                <a:solidFill>
                  <a:schemeClr val="dk1"/>
                </a:solidFill>
                <a:latin typeface="Arial"/>
                <a:ea typeface="Arial"/>
                <a:cs typeface="Arial"/>
                <a:sym typeface="Arial"/>
              </a:rPr>
              <a:t>MTHFR</a:t>
            </a:r>
            <a:r>
              <a:rPr lang="en-US" sz="1100">
                <a:solidFill>
                  <a:schemeClr val="dk1"/>
                </a:solidFill>
                <a:latin typeface="Arial"/>
                <a:ea typeface="Arial"/>
                <a:cs typeface="Arial"/>
                <a:sym typeface="Arial"/>
              </a:rPr>
              <a:t> influences folate processing.</a:t>
            </a:r>
            <a:endParaRPr sz="1100">
              <a:solidFill>
                <a:schemeClr val="dk1"/>
              </a:solidFill>
              <a:latin typeface="Arial"/>
              <a:ea typeface="Arial"/>
              <a:cs typeface="Arial"/>
              <a:sym typeface="Arial"/>
            </a:endParaRPr>
          </a:p>
          <a:p>
            <a:pPr indent="-317500" lvl="0" marL="457200" rtl="0" algn="l">
              <a:spcBef>
                <a:spcPts val="0"/>
              </a:spcBef>
              <a:spcAft>
                <a:spcPts val="0"/>
              </a:spcAft>
              <a:buSzPts val="1400"/>
              <a:buChar char="●"/>
            </a:pPr>
            <a:r>
              <a:rPr lang="en-US" sz="1100">
                <a:solidFill>
                  <a:schemeClr val="dk1"/>
                </a:solidFill>
                <a:latin typeface="Arial"/>
                <a:ea typeface="Arial"/>
                <a:cs typeface="Arial"/>
                <a:sym typeface="Arial"/>
              </a:rPr>
              <a:t>These variants suggest </a:t>
            </a:r>
            <a:r>
              <a:rPr b="1" lang="en-US" sz="1100">
                <a:solidFill>
                  <a:schemeClr val="dk1"/>
                </a:solidFill>
                <a:latin typeface="Arial"/>
                <a:ea typeface="Arial"/>
                <a:cs typeface="Arial"/>
                <a:sym typeface="Arial"/>
              </a:rPr>
              <a:t>tendencies - not diagnoses or automatic supplementation needs</a:t>
            </a:r>
            <a:r>
              <a:rPr lang="en-US" sz="1100">
                <a:solidFill>
                  <a:schemeClr val="dk1"/>
                </a:solidFill>
                <a:latin typeface="Arial"/>
                <a:ea typeface="Arial"/>
                <a:cs typeface="Arial"/>
                <a:sym typeface="Arial"/>
              </a:rPr>
              <a:t>.</a:t>
            </a:r>
            <a:endParaRPr/>
          </a:p>
        </p:txBody>
      </p:sp>
      <p:sp>
        <p:nvSpPr>
          <p:cNvPr id="1269" name="Google Shape;1269;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p1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Nutrigenomics</a:t>
            </a:r>
            <a:r>
              <a:rPr lang="en-US" sz="1100">
                <a:solidFill>
                  <a:schemeClr val="dk1"/>
                </a:solidFill>
                <a:latin typeface="Arial"/>
                <a:ea typeface="Arial"/>
                <a:cs typeface="Arial"/>
                <a:sym typeface="Arial"/>
              </a:rPr>
              <a:t> examines how </a:t>
            </a:r>
            <a:r>
              <a:rPr b="1" lang="en-US" sz="1100">
                <a:solidFill>
                  <a:schemeClr val="dk1"/>
                </a:solidFill>
                <a:latin typeface="Arial"/>
                <a:ea typeface="Arial"/>
                <a:cs typeface="Arial"/>
                <a:sym typeface="Arial"/>
              </a:rPr>
              <a:t>foods and nutrients affect gene expression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Nutrients do not usually change the </a:t>
            </a:r>
            <a:r>
              <a:rPr b="1" lang="en-US" sz="1100">
                <a:solidFill>
                  <a:schemeClr val="dk1"/>
                </a:solidFill>
                <a:latin typeface="Arial"/>
                <a:ea typeface="Arial"/>
                <a:cs typeface="Arial"/>
                <a:sym typeface="Arial"/>
              </a:rPr>
              <a:t>DNA sequence</a:t>
            </a:r>
            <a:r>
              <a:rPr lang="en-US" sz="1100">
                <a:solidFill>
                  <a:schemeClr val="dk1"/>
                </a:solidFill>
                <a:latin typeface="Arial"/>
                <a:ea typeface="Arial"/>
                <a:cs typeface="Arial"/>
                <a:sym typeface="Arial"/>
              </a:rPr>
              <a:t>; they influence whether certain genes are more or less active.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may occur through </a:t>
            </a:r>
            <a:r>
              <a:rPr b="1" lang="en-US" sz="1100">
                <a:solidFill>
                  <a:schemeClr val="dk1"/>
                </a:solidFill>
                <a:latin typeface="Arial"/>
                <a:ea typeface="Arial"/>
                <a:cs typeface="Arial"/>
                <a:sym typeface="Arial"/>
              </a:rPr>
              <a:t>DNA methylation, histone modification</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cell-signaling pathways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For example, </a:t>
            </a:r>
            <a:r>
              <a:rPr b="1" lang="en-US" sz="1100">
                <a:solidFill>
                  <a:schemeClr val="dk1"/>
                </a:solidFill>
                <a:latin typeface="Arial"/>
                <a:ea typeface="Arial"/>
                <a:cs typeface="Arial"/>
                <a:sym typeface="Arial"/>
              </a:rPr>
              <a:t>polyphenols and omega-3 fats</a:t>
            </a:r>
            <a:r>
              <a:rPr lang="en-US" sz="1100">
                <a:solidFill>
                  <a:schemeClr val="dk1"/>
                </a:solidFill>
                <a:latin typeface="Arial"/>
                <a:ea typeface="Arial"/>
                <a:cs typeface="Arial"/>
                <a:sym typeface="Arial"/>
              </a:rPr>
              <a:t> may reduce </a:t>
            </a:r>
            <a:r>
              <a:rPr b="1" lang="en-US" sz="1100">
                <a:solidFill>
                  <a:schemeClr val="dk1"/>
                </a:solidFill>
                <a:latin typeface="Arial"/>
                <a:ea typeface="Arial"/>
                <a:cs typeface="Arial"/>
                <a:sym typeface="Arial"/>
              </a:rPr>
              <a:t>inflammatory signaling</a:t>
            </a:r>
            <a:r>
              <a:rPr lang="en-US" sz="1100">
                <a:solidFill>
                  <a:schemeClr val="dk1"/>
                </a:solidFill>
                <a:latin typeface="Arial"/>
                <a:ea typeface="Arial"/>
                <a:cs typeface="Arial"/>
                <a:sym typeface="Arial"/>
              </a:rPr>
              <a:t>, while excess sugar may activate </a:t>
            </a:r>
            <a:r>
              <a:rPr b="1" lang="en-US" sz="1100">
                <a:solidFill>
                  <a:schemeClr val="dk1"/>
                </a:solidFill>
                <a:latin typeface="Arial"/>
                <a:ea typeface="Arial"/>
                <a:cs typeface="Arial"/>
                <a:sym typeface="Arial"/>
              </a:rPr>
              <a:t>lipogenesis genes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These effects depend on the person’s </a:t>
            </a:r>
            <a:r>
              <a:rPr b="1" lang="en-US" sz="1100">
                <a:solidFill>
                  <a:schemeClr val="dk1"/>
                </a:solidFill>
                <a:latin typeface="Arial"/>
                <a:ea typeface="Arial"/>
                <a:cs typeface="Arial"/>
                <a:sym typeface="Arial"/>
              </a:rPr>
              <a:t>overall diet, lifestyle, environment</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genetics</a:t>
            </a:r>
            <a:r>
              <a:rPr lang="en-US" sz="1100">
                <a:solidFill>
                  <a:schemeClr val="dk1"/>
                </a:solidFill>
                <a:latin typeface="Arial"/>
                <a:ea typeface="Arial"/>
                <a:cs typeface="Arial"/>
                <a:sym typeface="Arial"/>
              </a:rPr>
              <a:t>.</a:t>
            </a:r>
            <a:endParaRPr b="1" sz="1100">
              <a:solidFill>
                <a:schemeClr val="dk1"/>
              </a:solidFill>
              <a:latin typeface="Arial"/>
              <a:ea typeface="Arial"/>
              <a:cs typeface="Arial"/>
              <a:sym typeface="Arial"/>
            </a:endParaRPr>
          </a:p>
        </p:txBody>
      </p:sp>
      <p:sp>
        <p:nvSpPr>
          <p:cNvPr id="1280" name="Google Shape;1280;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p1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Let’s explore some of these genetic pathways -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Genetic testing may evaluate variants involved in </a:t>
            </a:r>
            <a:r>
              <a:rPr b="1" lang="en-US" sz="1100">
                <a:solidFill>
                  <a:schemeClr val="dk1"/>
                </a:solidFill>
                <a:latin typeface="Arial"/>
                <a:ea typeface="Arial"/>
                <a:cs typeface="Arial"/>
                <a:sym typeface="Arial"/>
              </a:rPr>
              <a:t>methylation, detoxification, lipid &amp; glucose metabolism, inflammation</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antioxidant defense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MTHFR, MTRR &amp; COMT</a:t>
            </a:r>
            <a:r>
              <a:rPr lang="en-US" sz="1100">
                <a:solidFill>
                  <a:schemeClr val="dk1"/>
                </a:solidFill>
                <a:latin typeface="Arial"/>
                <a:ea typeface="Arial"/>
                <a:cs typeface="Arial"/>
                <a:sym typeface="Arial"/>
              </a:rPr>
              <a:t> influence methylation-related pathways, including folate metabolism and neurotransmitter processing.</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GST &amp; CYP450 variants</a:t>
            </a:r>
            <a:r>
              <a:rPr lang="en-US" sz="1100">
                <a:solidFill>
                  <a:schemeClr val="dk1"/>
                </a:solidFill>
                <a:latin typeface="Arial"/>
                <a:ea typeface="Arial"/>
                <a:cs typeface="Arial"/>
                <a:sym typeface="Arial"/>
              </a:rPr>
              <a:t> may affect the metabolism of medications, hormones and environmental compounds.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APOE &amp; FADS1/2</a:t>
            </a:r>
            <a:r>
              <a:rPr lang="en-US" sz="1100">
                <a:solidFill>
                  <a:schemeClr val="dk1"/>
                </a:solidFill>
                <a:latin typeface="Arial"/>
                <a:ea typeface="Arial"/>
                <a:cs typeface="Arial"/>
                <a:sym typeface="Arial"/>
              </a:rPr>
              <a:t> influence lipid transport and fatty-acid metabolism, while </a:t>
            </a:r>
            <a:r>
              <a:rPr b="1" lang="en-US" sz="1100">
                <a:solidFill>
                  <a:schemeClr val="dk1"/>
                </a:solidFill>
                <a:latin typeface="Arial"/>
                <a:ea typeface="Arial"/>
                <a:cs typeface="Arial"/>
                <a:sym typeface="Arial"/>
              </a:rPr>
              <a:t>TCF7L2</a:t>
            </a:r>
            <a:r>
              <a:rPr lang="en-US" sz="1100">
                <a:solidFill>
                  <a:schemeClr val="dk1"/>
                </a:solidFill>
                <a:latin typeface="Arial"/>
                <a:ea typeface="Arial"/>
                <a:cs typeface="Arial"/>
                <a:sym typeface="Arial"/>
              </a:rPr>
              <a:t> is associated with glucose regulation and type 2 diabetes susceptibility.</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Variants in </a:t>
            </a:r>
            <a:r>
              <a:rPr b="1" lang="en-US" sz="1100">
                <a:solidFill>
                  <a:schemeClr val="dk1"/>
                </a:solidFill>
                <a:latin typeface="Arial"/>
                <a:ea typeface="Arial"/>
                <a:cs typeface="Arial"/>
                <a:sym typeface="Arial"/>
              </a:rPr>
              <a:t>IL-6, TNF-α, SOD2 &amp; GPX1</a:t>
            </a:r>
            <a:r>
              <a:rPr lang="en-US" sz="1100">
                <a:solidFill>
                  <a:schemeClr val="dk1"/>
                </a:solidFill>
                <a:latin typeface="Arial"/>
                <a:ea typeface="Arial"/>
                <a:cs typeface="Arial"/>
                <a:sym typeface="Arial"/>
              </a:rPr>
              <a:t> may influence inflammatory signaling and antioxidant defenses.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CYP1A2 &amp; ADH genes</a:t>
            </a:r>
            <a:r>
              <a:rPr lang="en-US" sz="1100">
                <a:solidFill>
                  <a:schemeClr val="dk1"/>
                </a:solidFill>
                <a:latin typeface="Arial"/>
                <a:ea typeface="Arial"/>
                <a:cs typeface="Arial"/>
                <a:sym typeface="Arial"/>
              </a:rPr>
              <a:t> affect the metabolism of caffeine and alcohol.</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p:txBody>
      </p:sp>
      <p:sp>
        <p:nvSpPr>
          <p:cNvPr id="1290" name="Google Shape;1290;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p1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Genetic testing</a:t>
            </a:r>
            <a:r>
              <a:rPr lang="en-US" sz="1100">
                <a:solidFill>
                  <a:schemeClr val="dk1"/>
                </a:solidFill>
                <a:latin typeface="Arial"/>
                <a:ea typeface="Arial"/>
                <a:cs typeface="Arial"/>
                <a:sym typeface="Arial"/>
              </a:rPr>
              <a:t> identifies possible </a:t>
            </a:r>
            <a:r>
              <a:rPr b="1" lang="en-US" sz="1100">
                <a:solidFill>
                  <a:schemeClr val="dk1"/>
                </a:solidFill>
                <a:latin typeface="Arial"/>
                <a:ea typeface="Arial"/>
                <a:cs typeface="Arial"/>
                <a:sym typeface="Arial"/>
              </a:rPr>
              <a:t>susceptibilities</a:t>
            </a:r>
            <a:r>
              <a:rPr lang="en-US" sz="1100">
                <a:solidFill>
                  <a:schemeClr val="dk1"/>
                </a:solidFill>
                <a:latin typeface="Arial"/>
                <a:ea typeface="Arial"/>
                <a:cs typeface="Arial"/>
                <a:sym typeface="Arial"/>
              </a:rPr>
              <a:t>, but genes do not determine destiny.</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Most </a:t>
            </a:r>
            <a:r>
              <a:rPr b="1" lang="en-US" sz="1100">
                <a:solidFill>
                  <a:schemeClr val="dk1"/>
                </a:solidFill>
                <a:latin typeface="Arial"/>
                <a:ea typeface="Arial"/>
                <a:cs typeface="Arial"/>
                <a:sym typeface="Arial"/>
              </a:rPr>
              <a:t>SNPs</a:t>
            </a:r>
            <a:r>
              <a:rPr lang="en-US" sz="1100">
                <a:solidFill>
                  <a:schemeClr val="dk1"/>
                </a:solidFill>
                <a:latin typeface="Arial"/>
                <a:ea typeface="Arial"/>
                <a:cs typeface="Arial"/>
                <a:sym typeface="Arial"/>
              </a:rPr>
              <a:t> have relatively modest effects and become more meaningful when considered alongside </a:t>
            </a:r>
            <a:r>
              <a:rPr b="1" lang="en-US" sz="1100">
                <a:solidFill>
                  <a:schemeClr val="dk1"/>
                </a:solidFill>
                <a:latin typeface="Arial"/>
                <a:ea typeface="Arial"/>
                <a:cs typeface="Arial"/>
                <a:sym typeface="Arial"/>
              </a:rPr>
              <a:t>diet, lifestyle, environment</a:t>
            </a:r>
            <a:r>
              <a:rPr lang="en-US" sz="1100">
                <a:solidFill>
                  <a:schemeClr val="dk1"/>
                </a:solidFill>
                <a:latin typeface="Arial"/>
                <a:ea typeface="Arial"/>
                <a:cs typeface="Arial"/>
                <a:sym typeface="Arial"/>
              </a:rPr>
              <a:t> &amp; other variants.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Avoid making recommendations based on a </a:t>
            </a:r>
            <a:r>
              <a:rPr b="1" lang="en-US" sz="1100">
                <a:solidFill>
                  <a:schemeClr val="dk1"/>
                </a:solidFill>
                <a:latin typeface="Arial"/>
                <a:ea typeface="Arial"/>
                <a:cs typeface="Arial"/>
                <a:sym typeface="Arial"/>
              </a:rPr>
              <a:t>single SNP</a:t>
            </a:r>
            <a:r>
              <a:rPr lang="en-US" sz="1100">
                <a:solidFill>
                  <a:schemeClr val="dk1"/>
                </a:solidFill>
                <a:latin typeface="Arial"/>
                <a:ea typeface="Arial"/>
                <a:cs typeface="Arial"/>
                <a:sym typeface="Arial"/>
              </a:rPr>
              <a:t> without supporting clinical evidence.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Results should be interpreted at the </a:t>
            </a:r>
            <a:r>
              <a:rPr b="1" lang="en-US" sz="1100">
                <a:solidFill>
                  <a:schemeClr val="dk1"/>
                </a:solidFill>
                <a:latin typeface="Arial"/>
                <a:ea typeface="Arial"/>
                <a:cs typeface="Arial"/>
                <a:sym typeface="Arial"/>
              </a:rPr>
              <a:t>pathway level</a:t>
            </a:r>
            <a:r>
              <a:rPr lang="en-US" sz="1100">
                <a:solidFill>
                  <a:schemeClr val="dk1"/>
                </a:solidFill>
                <a:latin typeface="Arial"/>
                <a:ea typeface="Arial"/>
                <a:cs typeface="Arial"/>
                <a:sym typeface="Arial"/>
              </a:rPr>
              <a:t> and compared with </a:t>
            </a:r>
            <a:r>
              <a:rPr b="1" lang="en-US" sz="1100">
                <a:solidFill>
                  <a:schemeClr val="dk1"/>
                </a:solidFill>
                <a:latin typeface="Arial"/>
                <a:ea typeface="Arial"/>
                <a:cs typeface="Arial"/>
                <a:sym typeface="Arial"/>
              </a:rPr>
              <a:t>symptoms, health history</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laboratory findings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Testing should come from an </a:t>
            </a:r>
            <a:r>
              <a:rPr b="1" lang="en-US" sz="1100">
                <a:solidFill>
                  <a:schemeClr val="dk1"/>
                </a:solidFill>
                <a:latin typeface="Arial"/>
                <a:ea typeface="Arial"/>
                <a:cs typeface="Arial"/>
                <a:sym typeface="Arial"/>
              </a:rPr>
              <a:t>accredited lab</a:t>
            </a:r>
            <a:r>
              <a:rPr lang="en-US" sz="1100">
                <a:solidFill>
                  <a:schemeClr val="dk1"/>
                </a:solidFill>
                <a:latin typeface="Arial"/>
                <a:ea typeface="Arial"/>
                <a:cs typeface="Arial"/>
                <a:sym typeface="Arial"/>
              </a:rPr>
              <a:t> using validated methods.</a:t>
            </a:r>
            <a:endParaRPr sz="1100">
              <a:solidFill>
                <a:schemeClr val="dk1"/>
              </a:solidFill>
              <a:latin typeface="Arial"/>
              <a:ea typeface="Arial"/>
              <a:cs typeface="Arial"/>
              <a:sym typeface="Arial"/>
            </a:endParaRPr>
          </a:p>
        </p:txBody>
      </p:sp>
      <p:sp>
        <p:nvSpPr>
          <p:cNvPr id="1301" name="Google Shape;1301;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9" name="Shape 1309"/>
        <p:cNvGrpSpPr/>
        <p:nvPr/>
      </p:nvGrpSpPr>
      <p:grpSpPr>
        <a:xfrm>
          <a:off x="0" y="0"/>
          <a:ext cx="0" cy="0"/>
          <a:chOff x="0" y="0"/>
          <a:chExt cx="0" cy="0"/>
        </a:xfrm>
      </p:grpSpPr>
      <p:sp>
        <p:nvSpPr>
          <p:cNvPr id="1310" name="Google Shape;1310;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11" name="Google Shape;1311;p1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Nutritional genomics</a:t>
            </a:r>
            <a:r>
              <a:rPr lang="en-US" sz="1100">
                <a:solidFill>
                  <a:schemeClr val="dk1"/>
                </a:solidFill>
                <a:latin typeface="Arial"/>
                <a:ea typeface="Arial"/>
                <a:cs typeface="Arial"/>
                <a:sym typeface="Arial"/>
              </a:rPr>
              <a:t> may help explain why individuals respond differently to the same </a:t>
            </a:r>
            <a:r>
              <a:rPr b="1" lang="en-US" sz="1100">
                <a:solidFill>
                  <a:schemeClr val="dk1"/>
                </a:solidFill>
                <a:latin typeface="Arial"/>
                <a:ea typeface="Arial"/>
                <a:cs typeface="Arial"/>
                <a:sym typeface="Arial"/>
              </a:rPr>
              <a:t>foods, nutrients &amp; dietary patterns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Genetic variants can influence </a:t>
            </a:r>
            <a:r>
              <a:rPr b="1" lang="en-US" sz="1100">
                <a:solidFill>
                  <a:schemeClr val="dk1"/>
                </a:solidFill>
                <a:latin typeface="Arial"/>
                <a:ea typeface="Arial"/>
                <a:cs typeface="Arial"/>
                <a:sym typeface="Arial"/>
              </a:rPr>
              <a:t>nutrient metabolism, macronutrient response</a:t>
            </a:r>
            <a:r>
              <a:rPr lang="en-US" sz="1100">
                <a:solidFill>
                  <a:schemeClr val="dk1"/>
                </a:solidFill>
                <a:latin typeface="Arial"/>
                <a:ea typeface="Arial"/>
                <a:cs typeface="Arial"/>
                <a:sym typeface="Arial"/>
              </a:rPr>
              <a:t> and susceptibility to certain </a:t>
            </a:r>
            <a:r>
              <a:rPr b="1" lang="en-US" sz="1100">
                <a:solidFill>
                  <a:schemeClr val="dk1"/>
                </a:solidFill>
                <a:latin typeface="Arial"/>
                <a:ea typeface="Arial"/>
                <a:cs typeface="Arial"/>
                <a:sym typeface="Arial"/>
              </a:rPr>
              <a:t>cardiometabolic conditions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This information may help personalize strategies for </a:t>
            </a:r>
            <a:r>
              <a:rPr b="1" lang="en-US" sz="1100">
                <a:solidFill>
                  <a:schemeClr val="dk1"/>
                </a:solidFill>
                <a:latin typeface="Arial"/>
                <a:ea typeface="Arial"/>
                <a:cs typeface="Arial"/>
                <a:sym typeface="Arial"/>
              </a:rPr>
              <a:t>blood sugar, lipid levels, blood pressure</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weight management</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Variants in </a:t>
            </a:r>
            <a:r>
              <a:rPr b="1" lang="en-US" sz="1100">
                <a:solidFill>
                  <a:schemeClr val="dk1"/>
                </a:solidFill>
                <a:latin typeface="Arial"/>
                <a:ea typeface="Arial"/>
                <a:cs typeface="Arial"/>
                <a:sym typeface="Arial"/>
              </a:rPr>
              <a:t>GST, SOD &amp; CYP450 pathways</a:t>
            </a:r>
            <a:r>
              <a:rPr lang="en-US" sz="1100">
                <a:solidFill>
                  <a:schemeClr val="dk1"/>
                </a:solidFill>
                <a:latin typeface="Arial"/>
                <a:ea typeface="Arial"/>
                <a:cs typeface="Arial"/>
                <a:sym typeface="Arial"/>
              </a:rPr>
              <a:t> may also influence </a:t>
            </a:r>
            <a:r>
              <a:rPr b="1" lang="en-US" sz="1100">
                <a:solidFill>
                  <a:schemeClr val="dk1"/>
                </a:solidFill>
                <a:latin typeface="Arial"/>
                <a:ea typeface="Arial"/>
                <a:cs typeface="Arial"/>
                <a:sym typeface="Arial"/>
              </a:rPr>
              <a:t>detoxification, antioxidant defenses</a:t>
            </a:r>
            <a:r>
              <a:rPr lang="en-US" sz="1100">
                <a:solidFill>
                  <a:schemeClr val="dk1"/>
                </a:solidFill>
                <a:latin typeface="Arial"/>
                <a:ea typeface="Arial"/>
                <a:cs typeface="Arial"/>
                <a:sym typeface="Arial"/>
              </a:rPr>
              <a:t> and responses to environmental exposures.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Genetics may provide insight into </a:t>
            </a:r>
            <a:r>
              <a:rPr b="1" lang="en-US" sz="1100">
                <a:solidFill>
                  <a:schemeClr val="dk1"/>
                </a:solidFill>
                <a:latin typeface="Arial"/>
                <a:ea typeface="Arial"/>
                <a:cs typeface="Arial"/>
                <a:sym typeface="Arial"/>
              </a:rPr>
              <a:t>lactose tolerance, caffeine and alcohol metabolism</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gluten-related disease susceptibility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GST = Glutathione S-Transferase - these enzymes use glutathione to neutralize toxins and prepare them for elimination.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SOD = Superoxide Dismutase - one of the body’s primary antioxidant defense enzymes.</a:t>
            </a:r>
            <a:br>
              <a:rPr lang="en-US" sz="1100">
                <a:solidFill>
                  <a:schemeClr val="dk1"/>
                </a:solidFill>
                <a:latin typeface="Arial"/>
                <a:ea typeface="Arial"/>
                <a:cs typeface="Arial"/>
                <a:sym typeface="Arial"/>
              </a:rPr>
            </a:b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CYP = Cytochrome P450 enzymes are a major part of Phase I detox to help modify drugs, hormones, and toxins get to phase II</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p1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Variants involving </a:t>
            </a:r>
            <a:r>
              <a:rPr b="1" lang="en-US" sz="1100">
                <a:solidFill>
                  <a:schemeClr val="dk1"/>
                </a:solidFill>
                <a:latin typeface="Arial"/>
                <a:ea typeface="Arial"/>
                <a:cs typeface="Arial"/>
                <a:sym typeface="Arial"/>
              </a:rPr>
              <a:t>IL-6, TNF-α &amp; CRP</a:t>
            </a:r>
            <a:r>
              <a:rPr lang="en-US" sz="1100">
                <a:solidFill>
                  <a:schemeClr val="dk1"/>
                </a:solidFill>
                <a:latin typeface="Arial"/>
                <a:ea typeface="Arial"/>
                <a:cs typeface="Arial"/>
                <a:sym typeface="Arial"/>
              </a:rPr>
              <a:t> may influence a person’s tendency toward </a:t>
            </a:r>
            <a:r>
              <a:rPr b="1" lang="en-US" sz="1100">
                <a:solidFill>
                  <a:schemeClr val="dk1"/>
                </a:solidFill>
                <a:latin typeface="Arial"/>
                <a:ea typeface="Arial"/>
                <a:cs typeface="Arial"/>
                <a:sym typeface="Arial"/>
              </a:rPr>
              <a:t>inflammatory signaling</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Nutrition (including </a:t>
            </a:r>
            <a:r>
              <a:rPr b="1" lang="en-US" sz="1100">
                <a:solidFill>
                  <a:schemeClr val="dk1"/>
                </a:solidFill>
                <a:latin typeface="Arial"/>
                <a:ea typeface="Arial"/>
                <a:cs typeface="Arial"/>
                <a:sym typeface="Arial"/>
              </a:rPr>
              <a:t>omega-3 fats, polyphenols &amp; fiber-rich foods</a:t>
            </a:r>
            <a:r>
              <a:rPr lang="en-US" sz="1100">
                <a:solidFill>
                  <a:schemeClr val="dk1"/>
                </a:solidFill>
                <a:latin typeface="Arial"/>
                <a:ea typeface="Arial"/>
                <a:cs typeface="Arial"/>
                <a:sym typeface="Arial"/>
              </a:rPr>
              <a:t>) may help support a healthier inflammatory response.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MTHFR, MTRR &amp; COMT</a:t>
            </a:r>
            <a:r>
              <a:rPr lang="en-US" sz="1100">
                <a:solidFill>
                  <a:schemeClr val="dk1"/>
                </a:solidFill>
                <a:latin typeface="Arial"/>
                <a:ea typeface="Arial"/>
                <a:cs typeface="Arial"/>
                <a:sym typeface="Arial"/>
              </a:rPr>
              <a:t> may affect </a:t>
            </a:r>
            <a:r>
              <a:rPr b="1" lang="en-US" sz="1100">
                <a:solidFill>
                  <a:schemeClr val="dk1"/>
                </a:solidFill>
                <a:latin typeface="Arial"/>
                <a:ea typeface="Arial"/>
                <a:cs typeface="Arial"/>
                <a:sym typeface="Arial"/>
              </a:rPr>
              <a:t>methylation, folate metabolism, neurotransmitter processing</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hormone metabolism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Genetic findings may help identify areas to support, but they do not automatically justify </a:t>
            </a:r>
            <a:r>
              <a:rPr b="1" lang="en-US" sz="1100">
                <a:solidFill>
                  <a:schemeClr val="dk1"/>
                </a:solidFill>
                <a:latin typeface="Arial"/>
                <a:ea typeface="Arial"/>
                <a:cs typeface="Arial"/>
                <a:sym typeface="Arial"/>
              </a:rPr>
              <a:t>high-dose methylated supplements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Nutritional genomics may also reveal </a:t>
            </a:r>
            <a:r>
              <a:rPr b="1" lang="en-US" sz="1100">
                <a:solidFill>
                  <a:schemeClr val="dk1"/>
                </a:solidFill>
                <a:latin typeface="Arial"/>
                <a:ea typeface="Arial"/>
                <a:cs typeface="Arial"/>
                <a:sym typeface="Arial"/>
              </a:rPr>
              <a:t>susceptibility</a:t>
            </a:r>
            <a:r>
              <a:rPr lang="en-US" sz="1100">
                <a:solidFill>
                  <a:schemeClr val="dk1"/>
                </a:solidFill>
                <a:latin typeface="Arial"/>
                <a:ea typeface="Arial"/>
                <a:cs typeface="Arial"/>
                <a:sym typeface="Arial"/>
              </a:rPr>
              <a:t> to certain chronic conditions, allowing earlier attention to modifiable risk factors.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For some individuals, understanding these tendencies can improve </a:t>
            </a:r>
            <a:r>
              <a:rPr b="1" lang="en-US" sz="1100">
                <a:solidFill>
                  <a:schemeClr val="dk1"/>
                </a:solidFill>
                <a:latin typeface="Arial"/>
                <a:ea typeface="Arial"/>
                <a:cs typeface="Arial"/>
                <a:sym typeface="Arial"/>
              </a:rPr>
              <a:t>motivation and engagement</a:t>
            </a:r>
            <a:r>
              <a:rPr lang="en-US" sz="1100">
                <a:solidFill>
                  <a:schemeClr val="dk1"/>
                </a:solidFill>
                <a:latin typeface="Arial"/>
                <a:ea typeface="Arial"/>
                <a:cs typeface="Arial"/>
                <a:sym typeface="Arial"/>
              </a:rPr>
              <a:t> with nutrition and lifestyle habits.</a:t>
            </a:r>
            <a:endParaRPr b="1" sz="1100">
              <a:solidFill>
                <a:schemeClr val="dk1"/>
              </a:solidFill>
              <a:latin typeface="Arial"/>
              <a:ea typeface="Arial"/>
              <a:cs typeface="Arial"/>
              <a:sym typeface="Arial"/>
            </a:endParaRPr>
          </a:p>
        </p:txBody>
      </p:sp>
      <p:sp>
        <p:nvSpPr>
          <p:cNvPr id="1323" name="Google Shape;1323;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p1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6" name="Google Shape;1336;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p1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Epigenetics</a:t>
            </a:r>
            <a:r>
              <a:rPr lang="en-US" sz="1100">
                <a:solidFill>
                  <a:schemeClr val="dk1"/>
                </a:solidFill>
                <a:latin typeface="Arial"/>
                <a:ea typeface="Arial"/>
                <a:cs typeface="Arial"/>
                <a:sym typeface="Arial"/>
              </a:rPr>
              <a:t> describes changes in </a:t>
            </a:r>
            <a:r>
              <a:rPr b="1" lang="en-US" sz="1100">
                <a:solidFill>
                  <a:schemeClr val="dk1"/>
                </a:solidFill>
                <a:latin typeface="Arial"/>
                <a:ea typeface="Arial"/>
                <a:cs typeface="Arial"/>
                <a:sym typeface="Arial"/>
              </a:rPr>
              <a:t>gene activity</a:t>
            </a:r>
            <a:r>
              <a:rPr lang="en-US" sz="1100">
                <a:solidFill>
                  <a:schemeClr val="dk1"/>
                </a:solidFill>
                <a:latin typeface="Arial"/>
                <a:ea typeface="Arial"/>
                <a:cs typeface="Arial"/>
                <a:sym typeface="Arial"/>
              </a:rPr>
              <a:t> that occur without changing the </a:t>
            </a:r>
            <a:r>
              <a:rPr b="1" lang="en-US" sz="1100">
                <a:solidFill>
                  <a:schemeClr val="dk1"/>
                </a:solidFill>
                <a:latin typeface="Arial"/>
                <a:ea typeface="Arial"/>
                <a:cs typeface="Arial"/>
                <a:sym typeface="Arial"/>
              </a:rPr>
              <a:t>DNA sequence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One major mechanism is </a:t>
            </a:r>
            <a:r>
              <a:rPr b="1" lang="en-US" sz="1100">
                <a:solidFill>
                  <a:schemeClr val="dk1"/>
                </a:solidFill>
                <a:latin typeface="Arial"/>
                <a:ea typeface="Arial"/>
                <a:cs typeface="Arial"/>
                <a:sym typeface="Arial"/>
              </a:rPr>
              <a:t>DNA methylation</a:t>
            </a:r>
            <a:r>
              <a:rPr lang="en-US" sz="1100">
                <a:solidFill>
                  <a:schemeClr val="dk1"/>
                </a:solidFill>
                <a:latin typeface="Arial"/>
                <a:ea typeface="Arial"/>
                <a:cs typeface="Arial"/>
                <a:sym typeface="Arial"/>
              </a:rPr>
              <a:t>, where a </a:t>
            </a:r>
            <a:r>
              <a:rPr b="1" lang="en-US" sz="1100">
                <a:solidFill>
                  <a:schemeClr val="dk1"/>
                </a:solidFill>
                <a:latin typeface="Arial"/>
                <a:ea typeface="Arial"/>
                <a:cs typeface="Arial"/>
                <a:sym typeface="Arial"/>
              </a:rPr>
              <a:t>methyl group</a:t>
            </a:r>
            <a:r>
              <a:rPr lang="en-US" sz="1100">
                <a:solidFill>
                  <a:schemeClr val="dk1"/>
                </a:solidFill>
                <a:latin typeface="Arial"/>
                <a:ea typeface="Arial"/>
                <a:cs typeface="Arial"/>
                <a:sym typeface="Arial"/>
              </a:rPr>
              <a:t> is added to DNA and generally reduces expression of that gene.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Folate, B12, choline, betaine &amp; methionine</a:t>
            </a:r>
            <a:r>
              <a:rPr lang="en-US" sz="1100">
                <a:solidFill>
                  <a:schemeClr val="dk1"/>
                </a:solidFill>
                <a:latin typeface="Arial"/>
                <a:ea typeface="Arial"/>
                <a:cs typeface="Arial"/>
                <a:sym typeface="Arial"/>
              </a:rPr>
              <a:t> help supply methyl groups through the </a:t>
            </a:r>
            <a:r>
              <a:rPr b="1" lang="en-US" sz="1100">
                <a:solidFill>
                  <a:schemeClr val="dk1"/>
                </a:solidFill>
                <a:latin typeface="Arial"/>
                <a:ea typeface="Arial"/>
                <a:cs typeface="Arial"/>
                <a:sym typeface="Arial"/>
              </a:rPr>
              <a:t>one-carbon cycle</a:t>
            </a:r>
            <a:r>
              <a:rPr lang="en-US" sz="1100">
                <a:solidFill>
                  <a:schemeClr val="dk1"/>
                </a:solidFill>
                <a:latin typeface="Arial"/>
                <a:ea typeface="Arial"/>
                <a:cs typeface="Arial"/>
                <a:sym typeface="Arial"/>
              </a:rPr>
              <a:t>, ultimately supporting production of </a:t>
            </a:r>
            <a:r>
              <a:rPr b="1" lang="en-US" sz="1100">
                <a:solidFill>
                  <a:schemeClr val="dk1"/>
                </a:solidFill>
                <a:latin typeface="Arial"/>
                <a:ea typeface="Arial"/>
                <a:cs typeface="Arial"/>
                <a:sym typeface="Arial"/>
              </a:rPr>
              <a:t>SAMe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Methylation needs are especially high during </a:t>
            </a:r>
            <a:r>
              <a:rPr b="1" lang="en-US" sz="1100">
                <a:solidFill>
                  <a:schemeClr val="dk1"/>
                </a:solidFill>
                <a:latin typeface="Arial"/>
                <a:ea typeface="Arial"/>
                <a:cs typeface="Arial"/>
                <a:sym typeface="Arial"/>
              </a:rPr>
              <a:t>pregnancy and early development</a:t>
            </a:r>
            <a:r>
              <a:rPr lang="en-US" sz="1100">
                <a:solidFill>
                  <a:schemeClr val="dk1"/>
                </a:solidFill>
                <a:latin typeface="Arial"/>
                <a:ea typeface="Arial"/>
                <a:cs typeface="Arial"/>
                <a:sym typeface="Arial"/>
              </a:rPr>
              <a:t> because cells are rapidly dividing and the nervous system is developing.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It remains important throughout </a:t>
            </a:r>
            <a:r>
              <a:rPr b="1" lang="en-US" sz="1100">
                <a:solidFill>
                  <a:schemeClr val="dk1"/>
                </a:solidFill>
                <a:latin typeface="Arial"/>
                <a:ea typeface="Arial"/>
                <a:cs typeface="Arial"/>
                <a:sym typeface="Arial"/>
              </a:rPr>
              <a:t>childhood and adolescence</a:t>
            </a:r>
            <a:r>
              <a:rPr lang="en-US" sz="1100">
                <a:solidFill>
                  <a:schemeClr val="dk1"/>
                </a:solidFill>
                <a:latin typeface="Arial"/>
                <a:ea typeface="Arial"/>
                <a:cs typeface="Arial"/>
                <a:sym typeface="Arial"/>
              </a:rPr>
              <a:t> for growth, and during </a:t>
            </a:r>
            <a:r>
              <a:rPr b="1" lang="en-US" sz="1100">
                <a:solidFill>
                  <a:schemeClr val="dk1"/>
                </a:solidFill>
                <a:latin typeface="Arial"/>
                <a:ea typeface="Arial"/>
                <a:cs typeface="Arial"/>
                <a:sym typeface="Arial"/>
              </a:rPr>
              <a:t>adulthood</a:t>
            </a:r>
            <a:r>
              <a:rPr lang="en-US" sz="1100">
                <a:solidFill>
                  <a:schemeClr val="dk1"/>
                </a:solidFill>
                <a:latin typeface="Arial"/>
                <a:ea typeface="Arial"/>
                <a:cs typeface="Arial"/>
                <a:sym typeface="Arial"/>
              </a:rPr>
              <a:t> for metabolic regulation, detoxification &amp; cellular maintenance.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With </a:t>
            </a:r>
            <a:r>
              <a:rPr b="1" lang="en-US" sz="1100">
                <a:solidFill>
                  <a:schemeClr val="dk1"/>
                </a:solidFill>
                <a:latin typeface="Arial"/>
                <a:ea typeface="Arial"/>
                <a:cs typeface="Arial"/>
                <a:sym typeface="Arial"/>
              </a:rPr>
              <a:t>aging</a:t>
            </a:r>
            <a:r>
              <a:rPr lang="en-US" sz="1100">
                <a:solidFill>
                  <a:schemeClr val="dk1"/>
                </a:solidFill>
                <a:latin typeface="Arial"/>
                <a:ea typeface="Arial"/>
                <a:cs typeface="Arial"/>
                <a:sym typeface="Arial"/>
              </a:rPr>
              <a:t>, lower nutrient absorption and greater oxidative stress may contribute to broad </a:t>
            </a:r>
            <a:r>
              <a:rPr b="1" lang="en-US" sz="1100">
                <a:solidFill>
                  <a:schemeClr val="dk1"/>
                </a:solidFill>
                <a:latin typeface="Arial"/>
                <a:ea typeface="Arial"/>
                <a:cs typeface="Arial"/>
                <a:sym typeface="Arial"/>
              </a:rPr>
              <a:t>hypomethylation</a:t>
            </a:r>
            <a:r>
              <a:rPr lang="en-US" sz="1100">
                <a:solidFill>
                  <a:schemeClr val="dk1"/>
                </a:solidFill>
                <a:latin typeface="Arial"/>
                <a:ea typeface="Arial"/>
                <a:cs typeface="Arial"/>
                <a:sym typeface="Arial"/>
              </a:rPr>
              <a:t>, while certain gene regions may become </a:t>
            </a:r>
            <a:r>
              <a:rPr b="1" lang="en-US" sz="1100">
                <a:solidFill>
                  <a:schemeClr val="dk1"/>
                </a:solidFill>
                <a:latin typeface="Arial"/>
                <a:ea typeface="Arial"/>
                <a:cs typeface="Arial"/>
                <a:sym typeface="Arial"/>
              </a:rPr>
              <a:t>hypermethylated</a:t>
            </a:r>
            <a:r>
              <a:rPr lang="en-US" sz="1100">
                <a:solidFill>
                  <a:schemeClr val="dk1"/>
                </a:solidFill>
                <a:latin typeface="Arial"/>
                <a:ea typeface="Arial"/>
                <a:cs typeface="Arial"/>
                <a:sym typeface="Arial"/>
              </a:rPr>
              <a:t>.</a:t>
            </a:r>
            <a:endParaRPr b="1" sz="1100">
              <a:solidFill>
                <a:schemeClr val="dk1"/>
              </a:solidFill>
              <a:latin typeface="Arial"/>
              <a:ea typeface="Arial"/>
              <a:cs typeface="Arial"/>
              <a:sym typeface="Arial"/>
            </a:endParaRPr>
          </a:p>
        </p:txBody>
      </p:sp>
      <p:sp>
        <p:nvSpPr>
          <p:cNvPr id="1347" name="Google Shape;1347;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2" name="Google Shape;182;p6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Another TCA diagram</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7" name="Shape 1357"/>
        <p:cNvGrpSpPr/>
        <p:nvPr/>
      </p:nvGrpSpPr>
      <p:grpSpPr>
        <a:xfrm>
          <a:off x="0" y="0"/>
          <a:ext cx="0" cy="0"/>
          <a:chOff x="0" y="0"/>
          <a:chExt cx="0" cy="0"/>
        </a:xfrm>
      </p:grpSpPr>
      <p:sp>
        <p:nvSpPr>
          <p:cNvPr id="1358" name="Google Shape;1358;p1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sz="1100">
                <a:solidFill>
                  <a:schemeClr val="dk1"/>
                </a:solidFill>
                <a:latin typeface="Arial"/>
                <a:ea typeface="Arial"/>
                <a:cs typeface="Arial"/>
                <a:sym typeface="Arial"/>
              </a:rPr>
              <a:t>Methylation -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Methylation</a:t>
            </a:r>
            <a:r>
              <a:rPr lang="en-US" sz="1100">
                <a:solidFill>
                  <a:schemeClr val="dk1"/>
                </a:solidFill>
                <a:latin typeface="Arial"/>
                <a:ea typeface="Arial"/>
                <a:cs typeface="Arial"/>
                <a:sym typeface="Arial"/>
              </a:rPr>
              <a:t> is the transfer of a </a:t>
            </a:r>
            <a:r>
              <a:rPr b="1" lang="en-US" sz="1100">
                <a:solidFill>
                  <a:schemeClr val="dk1"/>
                </a:solidFill>
                <a:latin typeface="Arial"/>
                <a:ea typeface="Arial"/>
                <a:cs typeface="Arial"/>
                <a:sym typeface="Arial"/>
              </a:rPr>
              <a:t>methyl group</a:t>
            </a:r>
            <a:r>
              <a:rPr lang="en-US" sz="1100">
                <a:solidFill>
                  <a:schemeClr val="dk1"/>
                </a:solidFill>
                <a:latin typeface="Arial"/>
                <a:ea typeface="Arial"/>
                <a:cs typeface="Arial"/>
                <a:sym typeface="Arial"/>
              </a:rPr>
              <a:t> to another molecule.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 the </a:t>
            </a:r>
            <a:r>
              <a:rPr b="1" lang="en-US" sz="1100">
                <a:solidFill>
                  <a:schemeClr val="dk1"/>
                </a:solidFill>
                <a:latin typeface="Arial"/>
                <a:ea typeface="Arial"/>
                <a:cs typeface="Arial"/>
                <a:sym typeface="Arial"/>
              </a:rPr>
              <a:t>folate-dependent pathway</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5-MTHF</a:t>
            </a:r>
            <a:r>
              <a:rPr lang="en-US" sz="1100">
                <a:solidFill>
                  <a:schemeClr val="dk1"/>
                </a:solidFill>
                <a:latin typeface="Arial"/>
                <a:ea typeface="Arial"/>
                <a:cs typeface="Arial"/>
                <a:sym typeface="Arial"/>
              </a:rPr>
              <a:t> transfers its methyl group to </a:t>
            </a:r>
            <a:r>
              <a:rPr b="1" lang="en-US" sz="1100">
                <a:solidFill>
                  <a:schemeClr val="dk1"/>
                </a:solidFill>
                <a:latin typeface="Arial"/>
                <a:ea typeface="Arial"/>
                <a:cs typeface="Arial"/>
                <a:sym typeface="Arial"/>
              </a:rPr>
              <a:t>B12</a:t>
            </a:r>
            <a:r>
              <a:rPr lang="en-US" sz="1100">
                <a:solidFill>
                  <a:schemeClr val="dk1"/>
                </a:solidFill>
                <a:latin typeface="Arial"/>
                <a:ea typeface="Arial"/>
                <a:cs typeface="Arial"/>
                <a:sym typeface="Arial"/>
              </a:rPr>
              <a:t>, and B12 transfers it to </a:t>
            </a:r>
            <a:r>
              <a:rPr b="1" lang="en-US" sz="1100">
                <a:solidFill>
                  <a:schemeClr val="dk1"/>
                </a:solidFill>
                <a:latin typeface="Arial"/>
                <a:ea typeface="Arial"/>
                <a:cs typeface="Arial"/>
                <a:sym typeface="Arial"/>
              </a:rPr>
              <a:t>homocysteine</a:t>
            </a:r>
            <a:r>
              <a:rPr lang="en-US" sz="1100">
                <a:solidFill>
                  <a:schemeClr val="dk1"/>
                </a:solidFill>
                <a:latin typeface="Arial"/>
                <a:ea typeface="Arial"/>
                <a:cs typeface="Arial"/>
                <a:sym typeface="Arial"/>
              </a:rPr>
              <a:t> to form </a:t>
            </a:r>
            <a:r>
              <a:rPr b="1" lang="en-US" sz="1100">
                <a:solidFill>
                  <a:schemeClr val="dk1"/>
                </a:solidFill>
                <a:latin typeface="Arial"/>
                <a:ea typeface="Arial"/>
                <a:cs typeface="Arial"/>
                <a:sym typeface="Arial"/>
              </a:rPr>
              <a:t>methionine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Methionine is then converted into </a:t>
            </a:r>
            <a:r>
              <a:rPr b="1" lang="en-US" sz="1100">
                <a:solidFill>
                  <a:schemeClr val="dk1"/>
                </a:solidFill>
                <a:latin typeface="Arial"/>
                <a:ea typeface="Arial"/>
                <a:cs typeface="Arial"/>
                <a:sym typeface="Arial"/>
              </a:rPr>
              <a:t>SAMe</a:t>
            </a:r>
            <a:r>
              <a:rPr lang="en-US" sz="1100">
                <a:solidFill>
                  <a:schemeClr val="dk1"/>
                </a:solidFill>
                <a:latin typeface="Arial"/>
                <a:ea typeface="Arial"/>
                <a:cs typeface="Arial"/>
                <a:sym typeface="Arial"/>
              </a:rPr>
              <a:t>, the body’s primary methyl donor.</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SAMe</a:t>
            </a:r>
            <a:r>
              <a:rPr lang="en-US" sz="1100">
                <a:solidFill>
                  <a:schemeClr val="dk1"/>
                </a:solidFill>
                <a:latin typeface="Arial"/>
                <a:ea typeface="Arial"/>
                <a:cs typeface="Arial"/>
                <a:sym typeface="Arial"/>
              </a:rPr>
              <a:t> donates methyl groups for the regulation or metabolism of </a:t>
            </a:r>
            <a:r>
              <a:rPr b="1" lang="en-US" sz="1100">
                <a:solidFill>
                  <a:schemeClr val="dk1"/>
                </a:solidFill>
                <a:latin typeface="Arial"/>
                <a:ea typeface="Arial"/>
                <a:cs typeface="Arial"/>
                <a:sym typeface="Arial"/>
              </a:rPr>
              <a:t>DNA, RNA, histones, neurotransmitters, phospholipids</a:t>
            </a:r>
            <a:r>
              <a:rPr lang="en-US" sz="1100">
                <a:solidFill>
                  <a:schemeClr val="dk1"/>
                </a:solidFill>
                <a:latin typeface="Arial"/>
                <a:ea typeface="Arial"/>
                <a:cs typeface="Arial"/>
                <a:sym typeface="Arial"/>
              </a:rPr>
              <a:t> &amp; other compounds.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After donation, SAMe becomes </a:t>
            </a:r>
            <a:r>
              <a:rPr b="1" lang="en-US" sz="1100">
                <a:solidFill>
                  <a:schemeClr val="dk1"/>
                </a:solidFill>
                <a:latin typeface="Arial"/>
                <a:ea typeface="Arial"/>
                <a:cs typeface="Arial"/>
                <a:sym typeface="Arial"/>
              </a:rPr>
              <a:t>SAH</a:t>
            </a:r>
            <a:r>
              <a:rPr lang="en-US" sz="1100">
                <a:solidFill>
                  <a:schemeClr val="dk1"/>
                </a:solidFill>
                <a:latin typeface="Arial"/>
                <a:ea typeface="Arial"/>
                <a:cs typeface="Arial"/>
                <a:sym typeface="Arial"/>
              </a:rPr>
              <a:t> and then </a:t>
            </a:r>
            <a:r>
              <a:rPr b="1" lang="en-US" sz="1100">
                <a:solidFill>
                  <a:schemeClr val="dk1"/>
                </a:solidFill>
                <a:latin typeface="Arial"/>
                <a:ea typeface="Arial"/>
                <a:cs typeface="Arial"/>
                <a:sym typeface="Arial"/>
              </a:rPr>
              <a:t>homocysteine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Homocysteine can be </a:t>
            </a:r>
            <a:r>
              <a:rPr b="1" lang="en-US" sz="1100">
                <a:solidFill>
                  <a:schemeClr val="dk1"/>
                </a:solidFill>
                <a:latin typeface="Arial"/>
                <a:ea typeface="Arial"/>
                <a:cs typeface="Arial"/>
                <a:sym typeface="Arial"/>
              </a:rPr>
              <a:t>recycled into methionine</a:t>
            </a:r>
            <a:r>
              <a:rPr lang="en-US" sz="1100">
                <a:solidFill>
                  <a:schemeClr val="dk1"/>
                </a:solidFill>
                <a:latin typeface="Arial"/>
                <a:ea typeface="Arial"/>
                <a:cs typeface="Arial"/>
                <a:sym typeface="Arial"/>
              </a:rPr>
              <a:t> or enter the </a:t>
            </a:r>
            <a:r>
              <a:rPr b="1" lang="en-US" sz="1100">
                <a:solidFill>
                  <a:schemeClr val="dk1"/>
                </a:solidFill>
                <a:latin typeface="Arial"/>
                <a:ea typeface="Arial"/>
                <a:cs typeface="Arial"/>
                <a:sym typeface="Arial"/>
              </a:rPr>
              <a:t>B6-dependent transsulfuration pathway</a:t>
            </a:r>
            <a:r>
              <a:rPr lang="en-US" sz="1100">
                <a:solidFill>
                  <a:schemeClr val="dk1"/>
                </a:solidFill>
                <a:latin typeface="Arial"/>
                <a:ea typeface="Arial"/>
                <a:cs typeface="Arial"/>
                <a:sym typeface="Arial"/>
              </a:rPr>
              <a:t> to support </a:t>
            </a:r>
            <a:r>
              <a:rPr b="1" lang="en-US" sz="1100">
                <a:solidFill>
                  <a:schemeClr val="dk1"/>
                </a:solidFill>
                <a:latin typeface="Arial"/>
                <a:ea typeface="Arial"/>
                <a:cs typeface="Arial"/>
                <a:sym typeface="Arial"/>
              </a:rPr>
              <a:t>cysteine and glutathione production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Folate, B12, choline, betaine &amp; methionine</a:t>
            </a:r>
            <a:r>
              <a:rPr lang="en-US" sz="1100">
                <a:solidFill>
                  <a:schemeClr val="dk1"/>
                </a:solidFill>
                <a:latin typeface="Arial"/>
                <a:ea typeface="Arial"/>
                <a:cs typeface="Arial"/>
                <a:sym typeface="Arial"/>
              </a:rPr>
              <a:t> provide methyl groups, while </a:t>
            </a:r>
            <a:r>
              <a:rPr b="1" lang="en-US" sz="1100">
                <a:solidFill>
                  <a:schemeClr val="dk1"/>
                </a:solidFill>
                <a:latin typeface="Arial"/>
                <a:ea typeface="Arial"/>
                <a:cs typeface="Arial"/>
                <a:sym typeface="Arial"/>
              </a:rPr>
              <a:t>B2, B3 &amp; B6</a:t>
            </a:r>
            <a:r>
              <a:rPr lang="en-US" sz="1100">
                <a:solidFill>
                  <a:schemeClr val="dk1"/>
                </a:solidFill>
                <a:latin typeface="Arial"/>
                <a:ea typeface="Arial"/>
                <a:cs typeface="Arial"/>
                <a:sym typeface="Arial"/>
              </a:rPr>
              <a:t> support related enzyme reactions.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p:txBody>
      </p:sp>
      <p:sp>
        <p:nvSpPr>
          <p:cNvPr id="1359" name="Google Shape;1359;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8" name="Shape 1368"/>
        <p:cNvGrpSpPr/>
        <p:nvPr/>
      </p:nvGrpSpPr>
      <p:grpSpPr>
        <a:xfrm>
          <a:off x="0" y="0"/>
          <a:ext cx="0" cy="0"/>
          <a:chOff x="0" y="0"/>
          <a:chExt cx="0" cy="0"/>
        </a:xfrm>
      </p:grpSpPr>
      <p:sp>
        <p:nvSpPr>
          <p:cNvPr id="1369" name="Google Shape;1369;p1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Healthy methylation depends on </a:t>
            </a:r>
            <a:r>
              <a:rPr b="1" lang="en-US" sz="1100">
                <a:solidFill>
                  <a:schemeClr val="dk1"/>
                </a:solidFill>
                <a:latin typeface="Arial"/>
                <a:ea typeface="Arial"/>
                <a:cs typeface="Arial"/>
                <a:sym typeface="Arial"/>
              </a:rPr>
              <a:t>balance</a:t>
            </a:r>
            <a:r>
              <a:rPr lang="en-US" sz="1100">
                <a:solidFill>
                  <a:schemeClr val="dk1"/>
                </a:solidFill>
                <a:latin typeface="Arial"/>
                <a:ea typeface="Arial"/>
                <a:cs typeface="Arial"/>
                <a:sym typeface="Arial"/>
              </a:rPr>
              <a:t> (more is not better).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Methylation patterns are influenced by </a:t>
            </a:r>
            <a:r>
              <a:rPr b="1" lang="en-US" sz="1100">
                <a:solidFill>
                  <a:schemeClr val="dk1"/>
                </a:solidFill>
                <a:latin typeface="Arial"/>
                <a:ea typeface="Arial"/>
                <a:cs typeface="Arial"/>
                <a:sym typeface="Arial"/>
              </a:rPr>
              <a:t>nutrient status, inflammation, oxidative stress, metabolic demand</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life stage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Hypermethylation</a:t>
            </a:r>
            <a:r>
              <a:rPr lang="en-US" sz="1100">
                <a:solidFill>
                  <a:schemeClr val="dk1"/>
                </a:solidFill>
                <a:latin typeface="Arial"/>
                <a:ea typeface="Arial"/>
                <a:cs typeface="Arial"/>
                <a:sym typeface="Arial"/>
              </a:rPr>
              <a:t> in a gene’s regulatory region generally suppresses gene expression. If this affects </a:t>
            </a:r>
            <a:r>
              <a:rPr b="1" lang="en-US" sz="1100">
                <a:solidFill>
                  <a:schemeClr val="dk1"/>
                </a:solidFill>
                <a:latin typeface="Arial"/>
                <a:ea typeface="Arial"/>
                <a:cs typeface="Arial"/>
                <a:sym typeface="Arial"/>
              </a:rPr>
              <a:t>tumor suppressor genes, detox enzymes</a:t>
            </a:r>
            <a:r>
              <a:rPr lang="en-US" sz="1100">
                <a:solidFill>
                  <a:schemeClr val="dk1"/>
                </a:solidFill>
                <a:latin typeface="Arial"/>
                <a:ea typeface="Arial"/>
                <a:cs typeface="Arial"/>
                <a:sym typeface="Arial"/>
              </a:rPr>
              <a:t> or </a:t>
            </a:r>
            <a:r>
              <a:rPr b="1" lang="en-US" sz="1100">
                <a:solidFill>
                  <a:schemeClr val="dk1"/>
                </a:solidFill>
                <a:latin typeface="Arial"/>
                <a:ea typeface="Arial"/>
                <a:cs typeface="Arial"/>
                <a:sym typeface="Arial"/>
              </a:rPr>
              <a:t>hormone-related genes</a:t>
            </a:r>
            <a:r>
              <a:rPr lang="en-US" sz="1100">
                <a:solidFill>
                  <a:schemeClr val="dk1"/>
                </a:solidFill>
                <a:latin typeface="Arial"/>
                <a:ea typeface="Arial"/>
                <a:cs typeface="Arial"/>
                <a:sym typeface="Arial"/>
              </a:rPr>
              <a:t>, normal protective functions may be reduced.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Hypomethylation</a:t>
            </a:r>
            <a:r>
              <a:rPr lang="en-US" sz="1100">
                <a:solidFill>
                  <a:schemeClr val="dk1"/>
                </a:solidFill>
                <a:latin typeface="Arial"/>
                <a:ea typeface="Arial"/>
                <a:cs typeface="Arial"/>
                <a:sym typeface="Arial"/>
              </a:rPr>
              <a:t> generally increases gene activity and can reduce </a:t>
            </a:r>
            <a:r>
              <a:rPr b="1" lang="en-US" sz="1100">
                <a:solidFill>
                  <a:schemeClr val="dk1"/>
                </a:solidFill>
                <a:latin typeface="Arial"/>
                <a:ea typeface="Arial"/>
                <a:cs typeface="Arial"/>
                <a:sym typeface="Arial"/>
              </a:rPr>
              <a:t>genomic stability</a:t>
            </a:r>
            <a:r>
              <a:rPr lang="en-US" sz="1100">
                <a:solidFill>
                  <a:schemeClr val="dk1"/>
                </a:solidFill>
                <a:latin typeface="Arial"/>
                <a:ea typeface="Arial"/>
                <a:cs typeface="Arial"/>
                <a:sym typeface="Arial"/>
              </a:rPr>
              <a:t>. It is often associated with </a:t>
            </a:r>
            <a:r>
              <a:rPr b="1" lang="en-US" sz="1100">
                <a:solidFill>
                  <a:schemeClr val="dk1"/>
                </a:solidFill>
                <a:latin typeface="Arial"/>
                <a:ea typeface="Arial"/>
                <a:cs typeface="Arial"/>
                <a:sym typeface="Arial"/>
              </a:rPr>
              <a:t>inflammation, oxidative stress</a:t>
            </a:r>
            <a:r>
              <a:rPr lang="en-US" sz="1100">
                <a:solidFill>
                  <a:schemeClr val="dk1"/>
                </a:solidFill>
                <a:latin typeface="Arial"/>
                <a:ea typeface="Arial"/>
                <a:cs typeface="Arial"/>
                <a:sym typeface="Arial"/>
              </a:rPr>
              <a:t> &amp; sometimes </a:t>
            </a:r>
            <a:r>
              <a:rPr b="1" lang="en-US" sz="1100">
                <a:solidFill>
                  <a:schemeClr val="dk1"/>
                </a:solidFill>
                <a:latin typeface="Arial"/>
                <a:ea typeface="Arial"/>
                <a:cs typeface="Arial"/>
                <a:sym typeface="Arial"/>
              </a:rPr>
              <a:t>elevated homocysteine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Methylation demands and patterns vary across the life cycle.</a:t>
            </a:r>
            <a:endParaRPr b="1" sz="1100">
              <a:solidFill>
                <a:schemeClr val="dk1"/>
              </a:solidFill>
              <a:latin typeface="Arial"/>
              <a:ea typeface="Arial"/>
              <a:cs typeface="Arial"/>
              <a:sym typeface="Arial"/>
            </a:endParaRPr>
          </a:p>
        </p:txBody>
      </p:sp>
      <p:sp>
        <p:nvSpPr>
          <p:cNvPr id="1370" name="Google Shape;1370;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p1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Methylation needs increase during periods of rapid growth, especially </a:t>
            </a:r>
            <a:r>
              <a:rPr b="1" lang="en-US" sz="1100">
                <a:solidFill>
                  <a:schemeClr val="dk1"/>
                </a:solidFill>
                <a:latin typeface="Arial"/>
                <a:ea typeface="Arial"/>
                <a:cs typeface="Arial"/>
                <a:sym typeface="Arial"/>
              </a:rPr>
              <a:t>preconception &amp; pregnancy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Before conception, methylation supports </a:t>
            </a:r>
            <a:r>
              <a:rPr b="1" lang="en-US" sz="1100">
                <a:solidFill>
                  <a:schemeClr val="dk1"/>
                </a:solidFill>
                <a:latin typeface="Arial"/>
                <a:ea typeface="Arial"/>
                <a:cs typeface="Arial"/>
                <a:sym typeface="Arial"/>
              </a:rPr>
              <a:t>DNA integrity, egg and sperm development</a:t>
            </a:r>
            <a:r>
              <a:rPr lang="en-US" sz="1100">
                <a:solidFill>
                  <a:schemeClr val="dk1"/>
                </a:solidFill>
                <a:latin typeface="Arial"/>
                <a:ea typeface="Arial"/>
                <a:cs typeface="Arial"/>
                <a:sym typeface="Arial"/>
              </a:rPr>
              <a:t> &amp; early epigenetic programming.</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During pregnancy, demand rises to support </a:t>
            </a:r>
            <a:r>
              <a:rPr b="1" lang="en-US" sz="1100">
                <a:solidFill>
                  <a:schemeClr val="dk1"/>
                </a:solidFill>
                <a:latin typeface="Arial"/>
                <a:ea typeface="Arial"/>
                <a:cs typeface="Arial"/>
                <a:sym typeface="Arial"/>
              </a:rPr>
              <a:t>rapid cell division, neural-tube formation, placental growth</a:t>
            </a:r>
            <a:r>
              <a:rPr lang="en-US" sz="1100">
                <a:solidFill>
                  <a:schemeClr val="dk1"/>
                </a:solidFill>
                <a:latin typeface="Arial"/>
                <a:ea typeface="Arial"/>
                <a:cs typeface="Arial"/>
                <a:sym typeface="Arial"/>
              </a:rPr>
              <a:t> &amp; fetal brain development.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Key nutrients include </a:t>
            </a:r>
            <a:r>
              <a:rPr b="1" lang="en-US" sz="1100">
                <a:solidFill>
                  <a:schemeClr val="dk1"/>
                </a:solidFill>
                <a:latin typeface="Arial"/>
                <a:ea typeface="Arial"/>
                <a:cs typeface="Arial"/>
                <a:sym typeface="Arial"/>
              </a:rPr>
              <a:t>folate, B12, choline &amp; betaine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Inadequate status may interfere with development, but </a:t>
            </a:r>
            <a:r>
              <a:rPr b="1" lang="en-US" sz="1100">
                <a:solidFill>
                  <a:schemeClr val="dk1"/>
                </a:solidFill>
                <a:latin typeface="Arial"/>
                <a:ea typeface="Arial"/>
                <a:cs typeface="Arial"/>
                <a:sym typeface="Arial"/>
              </a:rPr>
              <a:t>more supplementation is not always better</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p:txBody>
      </p:sp>
      <p:sp>
        <p:nvSpPr>
          <p:cNvPr id="1382" name="Google Shape;1382;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p1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Methylation demand also shift as we grow up -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Infancy &amp; Childhood: </a:t>
            </a:r>
            <a:r>
              <a:rPr lang="en-US" sz="1100">
                <a:solidFill>
                  <a:schemeClr val="dk1"/>
                </a:solidFill>
                <a:latin typeface="Arial"/>
                <a:ea typeface="Arial"/>
                <a:cs typeface="Arial"/>
                <a:sym typeface="Arial"/>
              </a:rPr>
              <a:t>High demand for </a:t>
            </a:r>
            <a:r>
              <a:rPr b="1" lang="en-US" sz="1100">
                <a:solidFill>
                  <a:schemeClr val="dk1"/>
                </a:solidFill>
                <a:latin typeface="Arial"/>
                <a:ea typeface="Arial"/>
                <a:cs typeface="Arial"/>
                <a:sym typeface="Arial"/>
              </a:rPr>
              <a:t>growth, brain development, and immune programming</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Adolescence: </a:t>
            </a:r>
            <a:r>
              <a:rPr lang="en-US" sz="1100">
                <a:solidFill>
                  <a:schemeClr val="dk1"/>
                </a:solidFill>
                <a:latin typeface="Arial"/>
                <a:ea typeface="Arial"/>
                <a:cs typeface="Arial"/>
                <a:sym typeface="Arial"/>
              </a:rPr>
              <a:t>Supports </a:t>
            </a:r>
            <a:r>
              <a:rPr b="1" lang="en-US" sz="1100">
                <a:solidFill>
                  <a:schemeClr val="dk1"/>
                </a:solidFill>
                <a:latin typeface="Arial"/>
                <a:ea typeface="Arial"/>
                <a:cs typeface="Arial"/>
                <a:sym typeface="Arial"/>
              </a:rPr>
              <a:t>hormone development, brain maturation, and metabolism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Adulthood: </a:t>
            </a:r>
            <a:r>
              <a:rPr lang="en-US" sz="1100">
                <a:solidFill>
                  <a:schemeClr val="dk1"/>
                </a:solidFill>
                <a:latin typeface="Arial"/>
                <a:ea typeface="Arial"/>
                <a:cs typeface="Arial"/>
                <a:sym typeface="Arial"/>
              </a:rPr>
              <a:t>Maintains </a:t>
            </a:r>
            <a:r>
              <a:rPr b="1" lang="en-US" sz="1100">
                <a:solidFill>
                  <a:schemeClr val="dk1"/>
                </a:solidFill>
                <a:latin typeface="Arial"/>
                <a:ea typeface="Arial"/>
                <a:cs typeface="Arial"/>
                <a:sym typeface="Arial"/>
              </a:rPr>
              <a:t>detoxification, hormone balance, immune function, and homocysteine control</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Older Adults: </a:t>
            </a:r>
            <a:r>
              <a:rPr lang="en-US" sz="1100">
                <a:solidFill>
                  <a:schemeClr val="dk1"/>
                </a:solidFill>
                <a:latin typeface="Arial"/>
                <a:ea typeface="Arial"/>
                <a:cs typeface="Arial"/>
                <a:sym typeface="Arial"/>
              </a:rPr>
              <a:t>Aging often shows </a:t>
            </a:r>
            <a:r>
              <a:rPr b="1" lang="en-US" sz="1100">
                <a:solidFill>
                  <a:schemeClr val="dk1"/>
                </a:solidFill>
                <a:latin typeface="Arial"/>
                <a:ea typeface="Arial"/>
                <a:cs typeface="Arial"/>
                <a:sym typeface="Arial"/>
              </a:rPr>
              <a:t>hypomethylation and gene dysregulation</a:t>
            </a:r>
            <a:r>
              <a:rPr lang="en-US" sz="1100">
                <a:solidFill>
                  <a:schemeClr val="dk1"/>
                </a:solidFill>
                <a:latin typeface="Arial"/>
                <a:ea typeface="Arial"/>
                <a:cs typeface="Arial"/>
                <a:sym typeface="Arial"/>
              </a:rPr>
              <a:t>; needs for </a:t>
            </a:r>
            <a:r>
              <a:rPr b="1" lang="en-US" sz="1100">
                <a:solidFill>
                  <a:schemeClr val="dk1"/>
                </a:solidFill>
                <a:latin typeface="Arial"/>
                <a:ea typeface="Arial"/>
                <a:cs typeface="Arial"/>
                <a:sym typeface="Arial"/>
              </a:rPr>
              <a:t>B12, folate, and choline may increase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94" name="Google Shape;1394;p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p12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7" name="Google Shape;1407;p1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5" name="Shape 1415"/>
        <p:cNvGrpSpPr/>
        <p:nvPr/>
      </p:nvGrpSpPr>
      <p:grpSpPr>
        <a:xfrm>
          <a:off x="0" y="0"/>
          <a:ext cx="0" cy="0"/>
          <a:chOff x="0" y="0"/>
          <a:chExt cx="0" cy="0"/>
        </a:xfrm>
      </p:grpSpPr>
      <p:sp>
        <p:nvSpPr>
          <p:cNvPr id="1416" name="Google Shape;1416;p1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7" name="Google Shape;1417;p1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1. Correct Answer: C — TCA cycle</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Explanation:</a:t>
            </a:r>
            <a:endParaRPr/>
          </a:p>
          <a:p>
            <a:pPr indent="0" lvl="0" marL="0" rtl="0" algn="l">
              <a:spcBef>
                <a:spcPts val="0"/>
              </a:spcBef>
              <a:spcAft>
                <a:spcPts val="0"/>
              </a:spcAft>
              <a:buNone/>
            </a:pPr>
            <a:r>
              <a:rPr lang="en-US" sz="1200">
                <a:latin typeface="Calibri"/>
                <a:ea typeface="Calibri"/>
                <a:cs typeface="Calibri"/>
                <a:sym typeface="Calibri"/>
              </a:rPr>
              <a:t>All macronutrients are converted into acetyl-CoA or TCA intermediates before entering the TCA cycle for ATP generation.</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2 . Correct Answer: B — Phase II (Conjugation)</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Explanation:</a:t>
            </a:r>
            <a:endParaRPr/>
          </a:p>
          <a:p>
            <a:pPr indent="0" lvl="0" marL="0" rtl="0" algn="l">
              <a:spcBef>
                <a:spcPts val="0"/>
              </a:spcBef>
              <a:spcAft>
                <a:spcPts val="0"/>
              </a:spcAft>
              <a:buNone/>
            </a:pPr>
            <a:r>
              <a:rPr lang="en-US" sz="1200">
                <a:latin typeface="Calibri"/>
                <a:ea typeface="Calibri"/>
                <a:cs typeface="Calibri"/>
                <a:sym typeface="Calibri"/>
              </a:rPr>
              <a:t>Phase II attaches molecules such as glutathione, sulfate, or glycine to detox metabolites to make them excretable.</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3. Correct Answer: C</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Explanation:</a:t>
            </a:r>
            <a:endParaRPr/>
          </a:p>
          <a:p>
            <a:pPr indent="0" lvl="0" marL="0" rtl="0" algn="l">
              <a:spcBef>
                <a:spcPts val="0"/>
              </a:spcBef>
              <a:spcAft>
                <a:spcPts val="0"/>
              </a:spcAft>
              <a:buNone/>
            </a:pPr>
            <a:r>
              <a:rPr lang="en-US" sz="1200">
                <a:latin typeface="Calibri"/>
                <a:ea typeface="Calibri"/>
                <a:cs typeface="Calibri"/>
                <a:sym typeface="Calibri"/>
              </a:rPr>
              <a:t>Oxidative stress reflects an imbalance between ROS generation and antioxidant defenses.</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6" name="Shape 1426"/>
        <p:cNvGrpSpPr/>
        <p:nvPr/>
      </p:nvGrpSpPr>
      <p:grpSpPr>
        <a:xfrm>
          <a:off x="0" y="0"/>
          <a:ext cx="0" cy="0"/>
          <a:chOff x="0" y="0"/>
          <a:chExt cx="0" cy="0"/>
        </a:xfrm>
      </p:grpSpPr>
      <p:sp>
        <p:nvSpPr>
          <p:cNvPr id="1427" name="Google Shape;1427;p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28" name="Google Shape;1428;p12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4.  Correct Answer: C — Leukotrienes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Explanation:</a:t>
            </a:r>
            <a:endParaRPr/>
          </a:p>
          <a:p>
            <a:pPr indent="0" lvl="0" marL="0" rtl="0" algn="l">
              <a:spcBef>
                <a:spcPts val="0"/>
              </a:spcBef>
              <a:spcAft>
                <a:spcPts val="0"/>
              </a:spcAft>
              <a:buNone/>
            </a:pPr>
            <a:r>
              <a:rPr lang="en-US" sz="1200">
                <a:latin typeface="Calibri"/>
                <a:ea typeface="Calibri"/>
                <a:cs typeface="Calibri"/>
                <a:sym typeface="Calibri"/>
              </a:rPr>
              <a:t>Leukotrienes produced via the LOX pathway are major mediators of asthma and allergic inflammation.</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5. Correct Answer: C — Vitamin B6 (PLP)</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Explanation:</a:t>
            </a:r>
            <a:endParaRPr/>
          </a:p>
          <a:p>
            <a:pPr indent="0" lvl="0" marL="0" rtl="0" algn="l">
              <a:spcBef>
                <a:spcPts val="0"/>
              </a:spcBef>
              <a:spcAft>
                <a:spcPts val="0"/>
              </a:spcAft>
              <a:buNone/>
            </a:pPr>
            <a:r>
              <a:rPr lang="en-US" sz="1200">
                <a:latin typeface="Calibri"/>
                <a:ea typeface="Calibri"/>
                <a:cs typeface="Calibri"/>
                <a:sym typeface="Calibri"/>
              </a:rPr>
              <a:t>PLP is required for aminotransferase enzymes involved in amino acid metabolism.</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6. Correct Answer: B — Pregnancy</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Explanation:</a:t>
            </a:r>
            <a:endParaRPr/>
          </a:p>
          <a:p>
            <a:pPr indent="0" lvl="0" marL="0" rtl="0" algn="l">
              <a:spcBef>
                <a:spcPts val="0"/>
              </a:spcBef>
              <a:spcAft>
                <a:spcPts val="0"/>
              </a:spcAft>
              <a:buNone/>
            </a:pPr>
            <a:r>
              <a:rPr lang="en-US" sz="1200">
                <a:latin typeface="Calibri"/>
                <a:ea typeface="Calibri"/>
                <a:cs typeface="Calibri"/>
                <a:sym typeface="Calibri"/>
              </a:rPr>
              <a:t>Fetal development requires substantial methylation for neural tube formation and long-term gene programming, making pregnancy the highest-demand stage.</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6" name="Shape 1436"/>
        <p:cNvGrpSpPr/>
        <p:nvPr/>
      </p:nvGrpSpPr>
      <p:grpSpPr>
        <a:xfrm>
          <a:off x="0" y="0"/>
          <a:ext cx="0" cy="0"/>
          <a:chOff x="0" y="0"/>
          <a:chExt cx="0" cy="0"/>
        </a:xfrm>
      </p:grpSpPr>
      <p:sp>
        <p:nvSpPr>
          <p:cNvPr id="1437" name="Google Shape;1437;p1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8" name="Google Shape;1438;p1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6" name="Shape 1446"/>
        <p:cNvGrpSpPr/>
        <p:nvPr/>
      </p:nvGrpSpPr>
      <p:grpSpPr>
        <a:xfrm>
          <a:off x="0" y="0"/>
          <a:ext cx="0" cy="0"/>
          <a:chOff x="0" y="0"/>
          <a:chExt cx="0" cy="0"/>
        </a:xfrm>
      </p:grpSpPr>
      <p:sp>
        <p:nvSpPr>
          <p:cNvPr id="1447" name="Google Shape;1447;p1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8" name="Google Shape;1448;p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6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This table connects the major energy pathways with the nutrients they depend on. These nutrients do not provide energy directly - they act as cofactors, coenzymes or structural components that allow ATP production to occur.</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Glycolysis</a:t>
            </a:r>
            <a:r>
              <a:rPr lang="en-US" sz="1100">
                <a:solidFill>
                  <a:schemeClr val="dk1"/>
                </a:solidFill>
                <a:latin typeface="Arial"/>
                <a:ea typeface="Arial"/>
                <a:cs typeface="Arial"/>
                <a:sym typeface="Arial"/>
              </a:rPr>
              <a:t> relies especially on B vitamins and magnesium to convert glucose into pyruvate while producing a small amount of ATP and NADH.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Pyruvate dehydrogenase</a:t>
            </a:r>
            <a:r>
              <a:rPr lang="en-US" sz="1100">
                <a:solidFill>
                  <a:schemeClr val="dk1"/>
                </a:solidFill>
                <a:latin typeface="Arial"/>
                <a:ea typeface="Arial"/>
                <a:cs typeface="Arial"/>
                <a:sym typeface="Arial"/>
              </a:rPr>
              <a:t> requires B1, B2, B3, B5 &amp; lipoic acid to convert pyruvate into acetyl-CoA. This is the bridge connecting glycolysis with the TCA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a:t>
            </a:r>
            <a:r>
              <a:rPr b="1" lang="en-US" sz="1100">
                <a:solidFill>
                  <a:schemeClr val="dk1"/>
                </a:solidFill>
                <a:latin typeface="Arial"/>
                <a:ea typeface="Arial"/>
                <a:cs typeface="Arial"/>
                <a:sym typeface="Arial"/>
              </a:rPr>
              <a:t>TCA cycle</a:t>
            </a:r>
            <a:r>
              <a:rPr lang="en-US" sz="1100">
                <a:solidFill>
                  <a:schemeClr val="dk1"/>
                </a:solidFill>
                <a:latin typeface="Arial"/>
                <a:ea typeface="Arial"/>
                <a:cs typeface="Arial"/>
                <a:sym typeface="Arial"/>
              </a:rPr>
              <a:t> uses B vitamins, iron &amp; magnesium to generate NADH and FADH₂. These electron carriers are important because they deliver high-energy electrons to the ETC.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a:t>
            </a:r>
            <a:r>
              <a:rPr b="1" lang="en-US" sz="1100">
                <a:solidFill>
                  <a:schemeClr val="dk1"/>
                </a:solidFill>
                <a:latin typeface="Arial"/>
                <a:ea typeface="Arial"/>
                <a:cs typeface="Arial"/>
                <a:sym typeface="Arial"/>
              </a:rPr>
              <a:t>ETC</a:t>
            </a:r>
            <a:r>
              <a:rPr lang="en-US" sz="1100">
                <a:solidFill>
                  <a:schemeClr val="dk1"/>
                </a:solidFill>
                <a:latin typeface="Arial"/>
                <a:ea typeface="Arial"/>
                <a:cs typeface="Arial"/>
                <a:sym typeface="Arial"/>
              </a:rPr>
              <a:t> depends on iron, copper, CoQ10 &amp; oxygen to generate most of the ATP made during aerobic metabolism. Oxygen serves as the final electron acceptor.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Beta-oxidation</a:t>
            </a:r>
            <a:r>
              <a:rPr lang="en-US" sz="1100">
                <a:solidFill>
                  <a:schemeClr val="dk1"/>
                </a:solidFill>
                <a:latin typeface="Arial"/>
                <a:ea typeface="Arial"/>
                <a:cs typeface="Arial"/>
                <a:sym typeface="Arial"/>
              </a:rPr>
              <a:t> requires carnitine to transport long-chain fatty acids into mitochondria, plus B2, B3, B5 &amp; magnesium to break fats into acetyl-CoA and produce electron carriers.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Amino acid catabolism</a:t>
            </a:r>
            <a:r>
              <a:rPr lang="en-US" sz="1100">
                <a:solidFill>
                  <a:schemeClr val="dk1"/>
                </a:solidFill>
                <a:latin typeface="Arial"/>
                <a:ea typeface="Arial"/>
                <a:cs typeface="Arial"/>
                <a:sym typeface="Arial"/>
              </a:rPr>
              <a:t> relies heavily on B6 for removing amino groups, while B12 and folate support one-carbon metabolism and the processing of certain amino acids.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Ketogenesis</a:t>
            </a:r>
            <a:r>
              <a:rPr lang="en-US" sz="1100">
                <a:solidFill>
                  <a:schemeClr val="dk1"/>
                </a:solidFill>
                <a:latin typeface="Arial"/>
                <a:ea typeface="Arial"/>
                <a:cs typeface="Arial"/>
                <a:sym typeface="Arial"/>
              </a:rPr>
              <a:t> uses B2, B3 &amp; CoA to convert fat-derived acetyl-CoA into ketones when carb availability or insulin is low.</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The key takeaway is that energy production depends on adequate micronutrients. A person can consume enough carbs, fats and protein, but deficiencies in these cofactors may limit how efficiently those fuels are converted into ATP.</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Quick concept tip:</a:t>
            </a:r>
            <a:r>
              <a:rPr lang="en-US" sz="1100">
                <a:solidFill>
                  <a:schemeClr val="dk1"/>
                </a:solidFill>
                <a:latin typeface="Arial"/>
                <a:ea typeface="Arial"/>
                <a:cs typeface="Arial"/>
                <a:sym typeface="Arial"/>
              </a:rPr>
              <a:t> Think </a:t>
            </a:r>
            <a:r>
              <a:rPr b="1" lang="en-US" sz="1100">
                <a:solidFill>
                  <a:schemeClr val="dk1"/>
                </a:solidFill>
                <a:latin typeface="Arial"/>
                <a:ea typeface="Arial"/>
                <a:cs typeface="Arial"/>
                <a:sym typeface="Arial"/>
              </a:rPr>
              <a:t>B vitamins help process fuel, minerals support the enzymes and ETC &amp; oxygen completes aerobic ATP production.</a:t>
            </a:r>
            <a:endParaRPr/>
          </a:p>
        </p:txBody>
      </p:sp>
      <p:sp>
        <p:nvSpPr>
          <p:cNvPr id="192" name="Google Shape;192;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3" name="Google Shape;203;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Glycogen Storage &amp; Breakdown </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Glyco</a:t>
            </a:r>
            <a:r>
              <a:rPr i="1" lang="en-US" sz="1100">
                <a:solidFill>
                  <a:schemeClr val="dk1"/>
                </a:solidFill>
                <a:latin typeface="Arial"/>
                <a:ea typeface="Arial"/>
                <a:cs typeface="Arial"/>
                <a:sym typeface="Arial"/>
              </a:rPr>
              <a:t>genesis</a:t>
            </a:r>
            <a:r>
              <a:rPr lang="en-US" sz="1100">
                <a:solidFill>
                  <a:schemeClr val="dk1"/>
                </a:solidFill>
                <a:latin typeface="Arial"/>
                <a:ea typeface="Arial"/>
                <a:cs typeface="Arial"/>
                <a:sym typeface="Arial"/>
              </a:rPr>
              <a:t> stores excess glucose as glycogen, primarily in the liver &amp; muscles.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Insulin activates glycogen synthase, making this most active in the fed state.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Glycogeno</a:t>
            </a:r>
            <a:r>
              <a:rPr i="1" lang="en-US" sz="1100">
                <a:solidFill>
                  <a:schemeClr val="dk1"/>
                </a:solidFill>
                <a:latin typeface="Arial"/>
                <a:ea typeface="Arial"/>
                <a:cs typeface="Arial"/>
                <a:sym typeface="Arial"/>
              </a:rPr>
              <a:t>lysis </a:t>
            </a:r>
            <a:r>
              <a:rPr lang="en-US" sz="1100">
                <a:solidFill>
                  <a:schemeClr val="dk1"/>
                </a:solidFill>
                <a:latin typeface="Arial"/>
                <a:ea typeface="Arial"/>
                <a:cs typeface="Arial"/>
                <a:sym typeface="Arial"/>
              </a:rPr>
              <a:t>(lysis = to break) breaks glycogen down when glucose or energy is needed.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Glucagon stimulates liver glycogenolysis, while epinephrine acts in both the liver &amp; muscle.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liver can release free glucose into the blood; muscle glycogen is reserved for local energy.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7" name="Google Shape;217;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300">
                <a:solidFill>
                  <a:schemeClr val="dk1"/>
                </a:solidFill>
                <a:latin typeface="Arial"/>
                <a:ea typeface="Arial"/>
                <a:cs typeface="Arial"/>
                <a:sym typeface="Arial"/>
              </a:rPr>
              <a:t>Gluconeogenesis</a:t>
            </a:r>
            <a:endParaRPr b="1" sz="13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Gluconeogenesis (neogenesis = to create) creates new glucose when glycogen stores are running low.</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occurs mainly in the liver, with the kidneys contributing more during prolonged fasting.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main substrates are lactate, glycerol &amp; glucogenic amino acids - especially alanine.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stimulated by glucagon, cortisol &amp; epinephrine, while insulin inhibits it.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pathway helps maintain blood glucose during fasting, prolonged exercise or very low-carb intake.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Distinction:</a:t>
            </a:r>
            <a:r>
              <a:rPr lang="en-US" sz="1100">
                <a:solidFill>
                  <a:schemeClr val="dk1"/>
                </a:solidFill>
                <a:latin typeface="Arial"/>
                <a:ea typeface="Arial"/>
                <a:cs typeface="Arial"/>
                <a:sym typeface="Arial"/>
              </a:rPr>
              <a:t> Glycogeno</a:t>
            </a:r>
            <a:r>
              <a:rPr i="1" lang="en-US" sz="1100">
                <a:solidFill>
                  <a:schemeClr val="dk1"/>
                </a:solidFill>
                <a:latin typeface="Arial"/>
                <a:ea typeface="Arial"/>
                <a:cs typeface="Arial"/>
                <a:sym typeface="Arial"/>
              </a:rPr>
              <a:t>lysis</a:t>
            </a:r>
            <a:r>
              <a:rPr lang="en-US" sz="1100">
                <a:solidFill>
                  <a:schemeClr val="dk1"/>
                </a:solidFill>
                <a:latin typeface="Arial"/>
                <a:ea typeface="Arial"/>
                <a:cs typeface="Arial"/>
                <a:sym typeface="Arial"/>
              </a:rPr>
              <a:t> releases stored glucose; gluco</a:t>
            </a:r>
            <a:r>
              <a:rPr i="1" lang="en-US" sz="1100">
                <a:solidFill>
                  <a:schemeClr val="dk1"/>
                </a:solidFill>
                <a:latin typeface="Arial"/>
                <a:ea typeface="Arial"/>
                <a:cs typeface="Arial"/>
                <a:sym typeface="Arial"/>
              </a:rPr>
              <a:t>neogenesis</a:t>
            </a:r>
            <a:r>
              <a:rPr lang="en-US" sz="1100">
                <a:solidFill>
                  <a:schemeClr val="dk1"/>
                </a:solidFill>
                <a:latin typeface="Arial"/>
                <a:ea typeface="Arial"/>
                <a:cs typeface="Arial"/>
                <a:sym typeface="Arial"/>
              </a:rPr>
              <a:t> makes new glucose.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8" name="Google Shape;22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Okay now that we covered carbs and the various fates of glucose, let’s talk about lipids!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Lipids are the </a:t>
            </a:r>
            <a:r>
              <a:rPr b="1" lang="en-US" sz="1100">
                <a:solidFill>
                  <a:schemeClr val="dk1"/>
                </a:solidFill>
                <a:latin typeface="Arial"/>
                <a:ea typeface="Arial"/>
                <a:cs typeface="Arial"/>
                <a:sym typeface="Arial"/>
              </a:rPr>
              <a:t>most energy-dense macronutrient</a:t>
            </a:r>
            <a:r>
              <a:rPr lang="en-US" sz="1100">
                <a:solidFill>
                  <a:schemeClr val="dk1"/>
                </a:solidFill>
                <a:latin typeface="Arial"/>
                <a:ea typeface="Arial"/>
                <a:cs typeface="Arial"/>
                <a:sym typeface="Arial"/>
              </a:rPr>
              <a:t>, providing </a:t>
            </a:r>
            <a:r>
              <a:rPr b="1" lang="en-US" sz="1100">
                <a:solidFill>
                  <a:schemeClr val="dk1"/>
                </a:solidFill>
                <a:latin typeface="Arial"/>
                <a:ea typeface="Arial"/>
                <a:cs typeface="Arial"/>
                <a:sym typeface="Arial"/>
              </a:rPr>
              <a:t>9 kcal/gram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They play key roles in </a:t>
            </a:r>
            <a:r>
              <a:rPr b="1" lang="en-US" sz="1100">
                <a:solidFill>
                  <a:schemeClr val="dk1"/>
                </a:solidFill>
                <a:latin typeface="Arial"/>
                <a:ea typeface="Arial"/>
                <a:cs typeface="Arial"/>
                <a:sym typeface="Arial"/>
              </a:rPr>
              <a:t>energy storage, insulation, hormone production, and cell membrane structure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Major lipid metabolism processes include: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Digestion and absorption</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Fatty acid transport</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Beta-oxidation</a:t>
            </a:r>
            <a:r>
              <a:rPr lang="en-US" sz="1100">
                <a:solidFill>
                  <a:schemeClr val="dk1"/>
                </a:solidFill>
                <a:latin typeface="Arial"/>
                <a:ea typeface="Arial"/>
                <a:cs typeface="Arial"/>
                <a:sym typeface="Arial"/>
              </a:rPr>
              <a:t> for energy production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Lipogenesis</a:t>
            </a:r>
            <a:r>
              <a:rPr lang="en-US" sz="1100">
                <a:solidFill>
                  <a:schemeClr val="dk1"/>
                </a:solidFill>
                <a:latin typeface="Arial"/>
                <a:ea typeface="Arial"/>
                <a:cs typeface="Arial"/>
                <a:sym typeface="Arial"/>
              </a:rPr>
              <a:t> for fat storage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Ketogenesis</a:t>
            </a:r>
            <a:r>
              <a:rPr lang="en-US" sz="1100">
                <a:solidFill>
                  <a:schemeClr val="dk1"/>
                </a:solidFill>
                <a:latin typeface="Arial"/>
                <a:ea typeface="Arial"/>
                <a:cs typeface="Arial"/>
                <a:sym typeface="Arial"/>
              </a:rPr>
              <a:t> during fasting or low carbohydrate intake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Fat metabolism shifts depending on energy status - </a:t>
            </a:r>
            <a:r>
              <a:rPr b="1" lang="en-US" sz="1100">
                <a:solidFill>
                  <a:schemeClr val="dk1"/>
                </a:solidFill>
                <a:latin typeface="Arial"/>
                <a:ea typeface="Arial"/>
                <a:cs typeface="Arial"/>
                <a:sym typeface="Arial"/>
              </a:rPr>
              <a:t>storage in the fed state, breakdown during fasting.</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9" name="Google Shape;239;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Lipid digestion mainly occurs in the </a:t>
            </a:r>
            <a:r>
              <a:rPr b="1" lang="en-US" sz="1100">
                <a:solidFill>
                  <a:schemeClr val="dk1"/>
                </a:solidFill>
                <a:latin typeface="Arial"/>
                <a:ea typeface="Arial"/>
                <a:cs typeface="Arial"/>
                <a:sym typeface="Arial"/>
              </a:rPr>
              <a:t>small intestine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Bile salts</a:t>
            </a:r>
            <a:r>
              <a:rPr lang="en-US" sz="1100">
                <a:solidFill>
                  <a:schemeClr val="dk1"/>
                </a:solidFill>
                <a:latin typeface="Arial"/>
                <a:ea typeface="Arial"/>
                <a:cs typeface="Arial"/>
                <a:sym typeface="Arial"/>
              </a:rPr>
              <a:t> emulsify fats, forming </a:t>
            </a:r>
            <a:r>
              <a:rPr b="1" lang="en-US" sz="1100">
                <a:solidFill>
                  <a:schemeClr val="dk1"/>
                </a:solidFill>
                <a:latin typeface="Arial"/>
                <a:ea typeface="Arial"/>
                <a:cs typeface="Arial"/>
                <a:sym typeface="Arial"/>
              </a:rPr>
              <a:t>micelles</a:t>
            </a:r>
            <a:r>
              <a:rPr lang="en-US" sz="1100">
                <a:solidFill>
                  <a:schemeClr val="dk1"/>
                </a:solidFill>
                <a:latin typeface="Arial"/>
                <a:ea typeface="Arial"/>
                <a:cs typeface="Arial"/>
                <a:sym typeface="Arial"/>
              </a:rPr>
              <a:t> that increase surface area for digestion.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Pancreatic lipase</a:t>
            </a:r>
            <a:r>
              <a:rPr lang="en-US" sz="1100">
                <a:solidFill>
                  <a:schemeClr val="dk1"/>
                </a:solidFill>
                <a:latin typeface="Arial"/>
                <a:ea typeface="Arial"/>
                <a:cs typeface="Arial"/>
                <a:sym typeface="Arial"/>
              </a:rPr>
              <a:t> breaks triglycerides into </a:t>
            </a:r>
            <a:r>
              <a:rPr b="1" lang="en-US" sz="1100">
                <a:solidFill>
                  <a:schemeClr val="dk1"/>
                </a:solidFill>
                <a:latin typeface="Arial"/>
                <a:ea typeface="Arial"/>
                <a:cs typeface="Arial"/>
                <a:sym typeface="Arial"/>
              </a:rPr>
              <a:t>fatty acids and monoglycerides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These are absorbed into </a:t>
            </a:r>
            <a:r>
              <a:rPr b="1" lang="en-US" sz="1100">
                <a:solidFill>
                  <a:schemeClr val="dk1"/>
                </a:solidFill>
                <a:latin typeface="Arial"/>
                <a:ea typeface="Arial"/>
                <a:cs typeface="Arial"/>
                <a:sym typeface="Arial"/>
              </a:rPr>
              <a:t>enterocytes</a:t>
            </a:r>
            <a:r>
              <a:rPr lang="en-US" sz="1100">
                <a:solidFill>
                  <a:schemeClr val="dk1"/>
                </a:solidFill>
                <a:latin typeface="Arial"/>
                <a:ea typeface="Arial"/>
                <a:cs typeface="Arial"/>
                <a:sym typeface="Arial"/>
              </a:rPr>
              <a:t>, reassembled into triglycerides, and packaged into </a:t>
            </a:r>
            <a:r>
              <a:rPr b="1" lang="en-US" sz="1100">
                <a:solidFill>
                  <a:schemeClr val="dk1"/>
                </a:solidFill>
                <a:latin typeface="Arial"/>
                <a:ea typeface="Arial"/>
                <a:cs typeface="Arial"/>
                <a:sym typeface="Arial"/>
              </a:rPr>
              <a:t>chylomicrons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Chylomicrons enter the lymph</a:t>
            </a:r>
            <a:r>
              <a:rPr b="1" i="1" lang="en-US" sz="1100">
                <a:solidFill>
                  <a:schemeClr val="dk1"/>
                </a:solidFill>
                <a:latin typeface="Arial"/>
                <a:ea typeface="Arial"/>
                <a:cs typeface="Arial"/>
                <a:sym typeface="Arial"/>
              </a:rPr>
              <a:t> first</a:t>
            </a:r>
            <a:r>
              <a:rPr lang="en-US" sz="1100">
                <a:solidFill>
                  <a:schemeClr val="dk1"/>
                </a:solidFill>
                <a:latin typeface="Arial"/>
                <a:ea typeface="Arial"/>
                <a:cs typeface="Arial"/>
                <a:sym typeface="Arial"/>
              </a:rPr>
              <a:t>, then the bloodstream to deliver dietary fat to tissues.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Fat metabolism occurs in 3 steps: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b="1" lang="en-US" sz="1100">
                <a:solidFill>
                  <a:schemeClr val="dk1"/>
                </a:solidFill>
                <a:latin typeface="Arial"/>
                <a:ea typeface="Arial"/>
                <a:cs typeface="Arial"/>
                <a:sym typeface="Arial"/>
              </a:rPr>
              <a:t>Mobilization</a:t>
            </a:r>
            <a:r>
              <a:rPr lang="en-US" sz="1100">
                <a:solidFill>
                  <a:schemeClr val="dk1"/>
                </a:solidFill>
                <a:latin typeface="Arial"/>
                <a:ea typeface="Arial"/>
                <a:cs typeface="Arial"/>
                <a:sym typeface="Arial"/>
              </a:rPr>
              <a:t> of stored fat →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b="1" lang="en-US" sz="1100">
                <a:solidFill>
                  <a:schemeClr val="dk1"/>
                </a:solidFill>
                <a:latin typeface="Arial"/>
                <a:ea typeface="Arial"/>
                <a:cs typeface="Arial"/>
                <a:sym typeface="Arial"/>
              </a:rPr>
              <a:t>β-oxidation</a:t>
            </a:r>
            <a:r>
              <a:rPr lang="en-US" sz="1100">
                <a:solidFill>
                  <a:schemeClr val="dk1"/>
                </a:solidFill>
                <a:latin typeface="Arial"/>
                <a:ea typeface="Arial"/>
                <a:cs typeface="Arial"/>
                <a:sym typeface="Arial"/>
              </a:rPr>
              <a:t> of fatty acids →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b="1" lang="en-US" sz="1100">
                <a:solidFill>
                  <a:schemeClr val="dk1"/>
                </a:solidFill>
                <a:latin typeface="Arial"/>
                <a:ea typeface="Arial"/>
                <a:cs typeface="Arial"/>
                <a:sym typeface="Arial"/>
              </a:rPr>
              <a:t>acetyl-CoA enters the TCA cycle</a:t>
            </a:r>
            <a:r>
              <a:rPr lang="en-US" sz="1100">
                <a:solidFill>
                  <a:schemeClr val="dk1"/>
                </a:solidFill>
                <a:latin typeface="Arial"/>
                <a:ea typeface="Arial"/>
                <a:cs typeface="Arial"/>
                <a:sym typeface="Arial"/>
              </a:rPr>
              <a:t> to produce ATP.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For acetyl-CoA to enter the TCA cycle, it must combine with </a:t>
            </a:r>
            <a:r>
              <a:rPr b="1" lang="en-US" sz="1100">
                <a:solidFill>
                  <a:schemeClr val="dk1"/>
                </a:solidFill>
                <a:latin typeface="Arial"/>
                <a:ea typeface="Arial"/>
                <a:cs typeface="Arial"/>
                <a:sym typeface="Arial"/>
              </a:rPr>
              <a:t>oxaloacetate </a:t>
            </a:r>
            <a:r>
              <a:rPr lang="en-US" sz="1100">
                <a:solidFill>
                  <a:schemeClr val="dk1"/>
                </a:solidFill>
                <a:latin typeface="Arial"/>
                <a:ea typeface="Arial"/>
                <a:cs typeface="Arial"/>
                <a:sym typeface="Arial"/>
              </a:rPr>
              <a:t>‘ox-uh-loh-AS-uh-tate’</a:t>
            </a:r>
            <a:r>
              <a:rPr b="1" lang="en-US" sz="1100">
                <a:solidFill>
                  <a:schemeClr val="dk1"/>
                </a:solidFill>
                <a:latin typeface="Arial"/>
                <a:ea typeface="Arial"/>
                <a:cs typeface="Arial"/>
                <a:sym typeface="Arial"/>
              </a:rPr>
              <a:t> (OAA)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OAA mainly comes from carbs</a:t>
            </a:r>
            <a:r>
              <a:rPr lang="en-US" sz="1100">
                <a:solidFill>
                  <a:schemeClr val="dk1"/>
                </a:solidFill>
                <a:latin typeface="Arial"/>
                <a:ea typeface="Arial"/>
                <a:cs typeface="Arial"/>
                <a:sym typeface="Arial"/>
              </a:rPr>
              <a:t> (pyruvate → OAA) and some amino acids (aspartate and asparagine)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When carbs are very low, </a:t>
            </a:r>
            <a:r>
              <a:rPr b="1" lang="en-US" sz="1100">
                <a:solidFill>
                  <a:schemeClr val="dk1"/>
                </a:solidFill>
                <a:latin typeface="Arial"/>
                <a:ea typeface="Arial"/>
                <a:cs typeface="Arial"/>
                <a:sym typeface="Arial"/>
              </a:rPr>
              <a:t>OAA decreases</a:t>
            </a:r>
            <a:r>
              <a:rPr lang="en-US" sz="1100">
                <a:solidFill>
                  <a:schemeClr val="dk1"/>
                </a:solidFill>
                <a:latin typeface="Arial"/>
                <a:ea typeface="Arial"/>
                <a:cs typeface="Arial"/>
                <a:sym typeface="Arial"/>
              </a:rPr>
              <a:t>, so acetyl-CoA cannot efficiently enter the TCA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excess acetyl-CoA is then </a:t>
            </a:r>
            <a:r>
              <a:rPr b="1" lang="en-US" sz="1100">
                <a:solidFill>
                  <a:schemeClr val="dk1"/>
                </a:solidFill>
                <a:latin typeface="Arial"/>
                <a:ea typeface="Arial"/>
                <a:cs typeface="Arial"/>
                <a:sym typeface="Arial"/>
              </a:rPr>
              <a:t>diverted to ketone production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Fat burns in the flame of carbohydrate — carbs help supply the </a:t>
            </a:r>
            <a:r>
              <a:rPr b="1" lang="en-US" sz="1100">
                <a:solidFill>
                  <a:schemeClr val="dk1"/>
                </a:solidFill>
                <a:latin typeface="Arial"/>
                <a:ea typeface="Arial"/>
                <a:cs typeface="Arial"/>
                <a:sym typeface="Arial"/>
              </a:rPr>
              <a:t>OAA needed for the TCA cycle.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f619a3e037_0_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3" name="Google Shape;263;g3f619a3e037_0_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Lipolysis </a:t>
            </a:r>
            <a:r>
              <a:rPr b="1" lang="en-US" sz="1100">
                <a:solidFill>
                  <a:schemeClr val="dk1"/>
                </a:solidFill>
                <a:latin typeface="Arial"/>
                <a:ea typeface="Arial"/>
                <a:cs typeface="Arial"/>
                <a:sym typeface="Arial"/>
              </a:rPr>
              <a:t>mobilizes</a:t>
            </a:r>
            <a:r>
              <a:rPr lang="en-US" sz="1100">
                <a:solidFill>
                  <a:schemeClr val="dk1"/>
                </a:solidFill>
                <a:latin typeface="Arial"/>
                <a:ea typeface="Arial"/>
                <a:cs typeface="Arial"/>
                <a:sym typeface="Arial"/>
              </a:rPr>
              <a:t> stored energy by breaking triglycerides into glycerol &amp; 3 fatty acids.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occurs mainly in adipose tissue during fasting, exercise or increased energy demand.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Catecholamines (epinephrine and norepinephrine) stimulate lipolysis, while insulin inhibits it.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Fatty acids travel through the blood bound to albumin &amp; can undergo beta-oxidation.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Glycerol travels to the liver, where it can support gluconeogenesis or enter glycolysis.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ATGL begins triglyceride breakdown, HSL acts on diglycerides &amp; MGL completes the process.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Distinction:</a:t>
            </a:r>
            <a:r>
              <a:rPr lang="en-US" sz="1100">
                <a:solidFill>
                  <a:schemeClr val="dk1"/>
                </a:solidFill>
                <a:latin typeface="Arial"/>
                <a:ea typeface="Arial"/>
                <a:cs typeface="Arial"/>
                <a:sym typeface="Arial"/>
              </a:rPr>
              <a:t> Lipolysis releases stored fatty acids; beta-oxidation breaks those fatty acids down into acetyl-CoA.</a:t>
            </a:r>
            <a:endParaRPr b="1" sz="11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 name="Google Shape;6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5" name="Google Shape;275;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Beta-oxidation</a:t>
            </a:r>
            <a:r>
              <a:rPr lang="en-US" sz="1100">
                <a:solidFill>
                  <a:schemeClr val="dk1"/>
                </a:solidFill>
                <a:latin typeface="Arial"/>
                <a:ea typeface="Arial"/>
                <a:cs typeface="Arial"/>
                <a:sym typeface="Arial"/>
              </a:rPr>
              <a:t> occurs in the </a:t>
            </a:r>
            <a:r>
              <a:rPr b="1" lang="en-US" sz="1100">
                <a:solidFill>
                  <a:schemeClr val="dk1"/>
                </a:solidFill>
                <a:latin typeface="Arial"/>
                <a:ea typeface="Arial"/>
                <a:cs typeface="Arial"/>
                <a:sym typeface="Arial"/>
              </a:rPr>
              <a:t>mitochondria</a:t>
            </a:r>
            <a:r>
              <a:rPr lang="en-US" sz="1100">
                <a:solidFill>
                  <a:schemeClr val="dk1"/>
                </a:solidFill>
                <a:latin typeface="Arial"/>
                <a:ea typeface="Arial"/>
                <a:cs typeface="Arial"/>
                <a:sym typeface="Arial"/>
              </a:rPr>
              <a:t> and breaks fatty acids down </a:t>
            </a:r>
            <a:r>
              <a:rPr b="1" lang="en-US" sz="1100">
                <a:solidFill>
                  <a:schemeClr val="dk1"/>
                </a:solidFill>
                <a:latin typeface="Arial"/>
                <a:ea typeface="Arial"/>
                <a:cs typeface="Arial"/>
                <a:sym typeface="Arial"/>
              </a:rPr>
              <a:t>2 carbons at a time</a:t>
            </a:r>
            <a:r>
              <a:rPr lang="en-US" sz="1100">
                <a:solidFill>
                  <a:schemeClr val="dk1"/>
                </a:solidFill>
                <a:latin typeface="Arial"/>
                <a:ea typeface="Arial"/>
                <a:cs typeface="Arial"/>
                <a:sym typeface="Arial"/>
              </a:rPr>
              <a:t> into </a:t>
            </a:r>
            <a:r>
              <a:rPr b="1" lang="en-US" sz="1100">
                <a:solidFill>
                  <a:schemeClr val="dk1"/>
                </a:solidFill>
                <a:latin typeface="Arial"/>
                <a:ea typeface="Arial"/>
                <a:cs typeface="Arial"/>
                <a:sym typeface="Arial"/>
              </a:rPr>
              <a:t>acetyl-CoA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acetyl-CoA then enters the </a:t>
            </a:r>
            <a:r>
              <a:rPr b="1" lang="en-US" sz="1100">
                <a:solidFill>
                  <a:schemeClr val="dk1"/>
                </a:solidFill>
                <a:latin typeface="Arial"/>
                <a:ea typeface="Arial"/>
                <a:cs typeface="Arial"/>
                <a:sym typeface="Arial"/>
              </a:rPr>
              <a:t>TCA cycle</a:t>
            </a:r>
            <a:r>
              <a:rPr lang="en-US" sz="1100">
                <a:solidFill>
                  <a:schemeClr val="dk1"/>
                </a:solidFill>
                <a:latin typeface="Arial"/>
                <a:ea typeface="Arial"/>
                <a:cs typeface="Arial"/>
                <a:sym typeface="Arial"/>
              </a:rPr>
              <a:t> to produce ATP.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is a </a:t>
            </a:r>
            <a:r>
              <a:rPr b="1" lang="en-US" sz="1100">
                <a:solidFill>
                  <a:schemeClr val="dk1"/>
                </a:solidFill>
                <a:latin typeface="Arial"/>
                <a:ea typeface="Arial"/>
                <a:cs typeface="Arial"/>
                <a:sym typeface="Arial"/>
              </a:rPr>
              <a:t>very efficient energy pathway</a:t>
            </a:r>
            <a:r>
              <a:rPr lang="en-US" sz="1100">
                <a:solidFill>
                  <a:schemeClr val="dk1"/>
                </a:solidFill>
                <a:latin typeface="Arial"/>
                <a:ea typeface="Arial"/>
                <a:cs typeface="Arial"/>
                <a:sym typeface="Arial"/>
              </a:rPr>
              <a:t>. For example, palmitate can generate </a:t>
            </a:r>
            <a:r>
              <a:rPr b="1" lang="en-US" sz="1100">
                <a:solidFill>
                  <a:schemeClr val="dk1"/>
                </a:solidFill>
                <a:latin typeface="Arial"/>
                <a:ea typeface="Arial"/>
                <a:cs typeface="Arial"/>
                <a:sym typeface="Arial"/>
              </a:rPr>
              <a:t>around 106 ATP</a:t>
            </a:r>
            <a:r>
              <a:rPr lang="en-US" sz="1100">
                <a:solidFill>
                  <a:schemeClr val="dk1"/>
                </a:solidFill>
                <a:latin typeface="Arial"/>
                <a:ea typeface="Arial"/>
                <a:cs typeface="Arial"/>
                <a:sym typeface="Arial"/>
              </a:rPr>
              <a:t>, far more than glucose.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Beta-oxidation becomes especially important during </a:t>
            </a:r>
            <a:r>
              <a:rPr b="1" lang="en-US" sz="1100">
                <a:solidFill>
                  <a:schemeClr val="dk1"/>
                </a:solidFill>
                <a:latin typeface="Arial"/>
                <a:ea typeface="Arial"/>
                <a:cs typeface="Arial"/>
                <a:sym typeface="Arial"/>
              </a:rPr>
              <a:t>fasting, endurance exercise, and low-carbohydrate intake</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6" name="Google Shape;286;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Lipogenesis</a:t>
            </a:r>
            <a:r>
              <a:rPr lang="en-US" sz="1100">
                <a:solidFill>
                  <a:schemeClr val="dk1"/>
                </a:solidFill>
                <a:latin typeface="Arial"/>
                <a:ea typeface="Arial"/>
                <a:cs typeface="Arial"/>
                <a:sym typeface="Arial"/>
              </a:rPr>
              <a:t> is the process of </a:t>
            </a:r>
            <a:r>
              <a:rPr b="1" lang="en-US" sz="1100">
                <a:solidFill>
                  <a:schemeClr val="dk1"/>
                </a:solidFill>
                <a:latin typeface="Arial"/>
                <a:ea typeface="Arial"/>
                <a:cs typeface="Arial"/>
                <a:sym typeface="Arial"/>
              </a:rPr>
              <a:t>creating fat from excess carbs or protein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occurs mainly in the </a:t>
            </a:r>
            <a:r>
              <a:rPr b="1" lang="en-US" sz="1100">
                <a:solidFill>
                  <a:schemeClr val="dk1"/>
                </a:solidFill>
                <a:latin typeface="Arial"/>
                <a:ea typeface="Arial"/>
                <a:cs typeface="Arial"/>
                <a:sym typeface="Arial"/>
              </a:rPr>
              <a:t>liver and adipose tissue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After high-carb meals, </a:t>
            </a:r>
            <a:r>
              <a:rPr b="1" lang="en-US" sz="1100">
                <a:solidFill>
                  <a:schemeClr val="dk1"/>
                </a:solidFill>
                <a:latin typeface="Arial"/>
                <a:ea typeface="Arial"/>
                <a:cs typeface="Arial"/>
                <a:sym typeface="Arial"/>
              </a:rPr>
              <a:t>insulin stimulates lipogenesis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key enzyme involved is </a:t>
            </a:r>
            <a:r>
              <a:rPr b="1" lang="en-US" sz="1100">
                <a:solidFill>
                  <a:schemeClr val="dk1"/>
                </a:solidFill>
                <a:latin typeface="Arial"/>
                <a:ea typeface="Arial"/>
                <a:cs typeface="Arial"/>
                <a:sym typeface="Arial"/>
              </a:rPr>
              <a:t>fatty acid synthase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end result is </a:t>
            </a:r>
            <a:r>
              <a:rPr b="1" lang="en-US" sz="1100">
                <a:solidFill>
                  <a:schemeClr val="dk1"/>
                </a:solidFill>
                <a:latin typeface="Arial"/>
                <a:ea typeface="Arial"/>
                <a:cs typeface="Arial"/>
                <a:sym typeface="Arial"/>
              </a:rPr>
              <a:t>storage of excess energy as triglycerides</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7" name="Google Shape;297;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Ketogenesis</a:t>
            </a:r>
            <a:r>
              <a:rPr lang="en-US" sz="1100">
                <a:solidFill>
                  <a:schemeClr val="dk1"/>
                </a:solidFill>
                <a:latin typeface="Arial"/>
                <a:ea typeface="Arial"/>
                <a:cs typeface="Arial"/>
                <a:sym typeface="Arial"/>
              </a:rPr>
              <a:t> occurs in the </a:t>
            </a:r>
            <a:r>
              <a:rPr b="1" lang="en-US" sz="1100">
                <a:solidFill>
                  <a:schemeClr val="dk1"/>
                </a:solidFill>
                <a:latin typeface="Arial"/>
                <a:ea typeface="Arial"/>
                <a:cs typeface="Arial"/>
                <a:sym typeface="Arial"/>
              </a:rPr>
              <a:t>liver mitochondria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When carbohydrate availability is low, </a:t>
            </a:r>
            <a:r>
              <a:rPr b="1" lang="en-US" sz="1100">
                <a:solidFill>
                  <a:schemeClr val="dk1"/>
                </a:solidFill>
                <a:latin typeface="Arial"/>
                <a:ea typeface="Arial"/>
                <a:cs typeface="Arial"/>
                <a:sym typeface="Arial"/>
              </a:rPr>
              <a:t>acetyl-CoA accumulates and is converted into ketone bodies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Ketones serve as an </a:t>
            </a:r>
            <a:r>
              <a:rPr b="1" lang="en-US" sz="1100">
                <a:solidFill>
                  <a:schemeClr val="dk1"/>
                </a:solidFill>
                <a:latin typeface="Arial"/>
                <a:ea typeface="Arial"/>
                <a:cs typeface="Arial"/>
                <a:sym typeface="Arial"/>
              </a:rPr>
              <a:t>alternative fuel for the brain, heart, and muscles during fasting</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main ketone bodies are </a:t>
            </a:r>
            <a:r>
              <a:rPr b="1" lang="en-US" sz="1100">
                <a:solidFill>
                  <a:schemeClr val="dk1"/>
                </a:solidFill>
                <a:latin typeface="Arial"/>
                <a:ea typeface="Arial"/>
                <a:cs typeface="Arial"/>
                <a:sym typeface="Arial"/>
              </a:rPr>
              <a:t>acetoacetate, β-hydroxybutyrate, and acetone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is an important </a:t>
            </a:r>
            <a:r>
              <a:rPr b="1" lang="en-US" sz="1100">
                <a:solidFill>
                  <a:schemeClr val="dk1"/>
                </a:solidFill>
                <a:latin typeface="Arial"/>
                <a:ea typeface="Arial"/>
                <a:cs typeface="Arial"/>
                <a:sym typeface="Arial"/>
              </a:rPr>
              <a:t>metabolic adaptation during prolonged fasting or starvation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Low carbs → increased acetyl-CoA → ketone production.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8" name="Google Shape;308;p1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Okay now that we’ve reviewed carbs &amp; fat metabolism, let’s talk proteins!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Proteins are broken down into </a:t>
            </a:r>
            <a:r>
              <a:rPr b="1" lang="en-US" sz="1100">
                <a:solidFill>
                  <a:schemeClr val="dk1"/>
                </a:solidFill>
                <a:latin typeface="Arial"/>
                <a:ea typeface="Arial"/>
                <a:cs typeface="Arial"/>
                <a:sym typeface="Arial"/>
              </a:rPr>
              <a:t>amino acids</a:t>
            </a:r>
            <a:r>
              <a:rPr lang="en-US" sz="1100">
                <a:solidFill>
                  <a:schemeClr val="dk1"/>
                </a:solidFill>
                <a:latin typeface="Arial"/>
                <a:ea typeface="Arial"/>
                <a:cs typeface="Arial"/>
                <a:sym typeface="Arial"/>
              </a:rPr>
              <a:t>, which support many essential functions.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They are used for </a:t>
            </a:r>
            <a:r>
              <a:rPr b="1" lang="en-US" sz="1100">
                <a:solidFill>
                  <a:schemeClr val="dk1"/>
                </a:solidFill>
                <a:latin typeface="Arial"/>
                <a:ea typeface="Arial"/>
                <a:cs typeface="Arial"/>
                <a:sym typeface="Arial"/>
              </a:rPr>
              <a:t>muscle and tissue growth, enzymes, hormones, and immune function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Protein can also provide </a:t>
            </a:r>
            <a:r>
              <a:rPr b="1" lang="en-US" sz="1100">
                <a:solidFill>
                  <a:schemeClr val="dk1"/>
                </a:solidFill>
                <a:latin typeface="Arial"/>
                <a:ea typeface="Arial"/>
                <a:cs typeface="Arial"/>
                <a:sym typeface="Arial"/>
              </a:rPr>
              <a:t>energy when needed</a:t>
            </a:r>
            <a:r>
              <a:rPr lang="en-US" sz="1100">
                <a:solidFill>
                  <a:schemeClr val="dk1"/>
                </a:solidFill>
                <a:latin typeface="Arial"/>
                <a:ea typeface="Arial"/>
                <a:cs typeface="Arial"/>
                <a:sym typeface="Arial"/>
              </a:rPr>
              <a:t>, especially during </a:t>
            </a:r>
            <a:r>
              <a:rPr b="1" lang="en-US" sz="1100">
                <a:solidFill>
                  <a:schemeClr val="dk1"/>
                </a:solidFill>
                <a:latin typeface="Arial"/>
                <a:ea typeface="Arial"/>
                <a:cs typeface="Arial"/>
                <a:sym typeface="Arial"/>
              </a:rPr>
              <a:t>fasting, illness, or low-carbohydrate states</a:t>
            </a:r>
            <a:r>
              <a:rPr lang="en-US" sz="1100">
                <a:solidFill>
                  <a:schemeClr val="dk1"/>
                </a:solidFill>
                <a:latin typeface="Arial"/>
                <a:ea typeface="Arial"/>
                <a:cs typeface="Arial"/>
                <a:sym typeface="Arial"/>
              </a:rPr>
              <a:t>, but it is </a:t>
            </a:r>
            <a:r>
              <a:rPr b="1" lang="en-US" sz="1100">
                <a:solidFill>
                  <a:schemeClr val="dk1"/>
                </a:solidFill>
                <a:latin typeface="Arial"/>
                <a:ea typeface="Arial"/>
                <a:cs typeface="Arial"/>
                <a:sym typeface="Arial"/>
              </a:rPr>
              <a:t>not the body’s primary energy source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Protein provides </a:t>
            </a:r>
            <a:r>
              <a:rPr b="1" lang="en-US" sz="1100">
                <a:solidFill>
                  <a:schemeClr val="dk1"/>
                </a:solidFill>
                <a:latin typeface="Arial"/>
                <a:ea typeface="Arial"/>
                <a:cs typeface="Arial"/>
                <a:sym typeface="Arial"/>
              </a:rPr>
              <a:t>4 kcal per gram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Key roles include </a:t>
            </a:r>
            <a:r>
              <a:rPr b="1" lang="en-US" sz="1100">
                <a:solidFill>
                  <a:schemeClr val="dk1"/>
                </a:solidFill>
                <a:latin typeface="Arial"/>
                <a:ea typeface="Arial"/>
                <a:cs typeface="Arial"/>
                <a:sym typeface="Arial"/>
              </a:rPr>
              <a:t>structure, enzymes, hormones, transport, and acid–base balance</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9" name="Google Shape;319;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Protein digestion begins in the </a:t>
            </a:r>
            <a:r>
              <a:rPr b="1" lang="en-US" sz="1100">
                <a:solidFill>
                  <a:schemeClr val="dk1"/>
                </a:solidFill>
                <a:latin typeface="Arial"/>
                <a:ea typeface="Arial"/>
                <a:cs typeface="Arial"/>
                <a:sym typeface="Arial"/>
              </a:rPr>
              <a:t>stomach</a:t>
            </a:r>
            <a:r>
              <a:rPr lang="en-US" sz="1100">
                <a:solidFill>
                  <a:schemeClr val="dk1"/>
                </a:solidFill>
                <a:latin typeface="Arial"/>
                <a:ea typeface="Arial"/>
                <a:cs typeface="Arial"/>
                <a:sym typeface="Arial"/>
              </a:rPr>
              <a:t>, where HCl unfolds proteins &amp; activates </a:t>
            </a:r>
            <a:r>
              <a:rPr lang="en-US" sz="1100" u="sng">
                <a:solidFill>
                  <a:schemeClr val="dk1"/>
                </a:solidFill>
                <a:latin typeface="Arial"/>
                <a:ea typeface="Arial"/>
                <a:cs typeface="Arial"/>
                <a:sym typeface="Arial"/>
              </a:rPr>
              <a:t>pepsin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Pepsin begins breaking proteins into smaller polypeptides.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 the small intestine, pancreatic proteases (especially trypsin, chymotrypsin &amp; carboxypeptidases) continue digestion.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Brush-border enzymes help produce amino acids, dipeptides &amp; tripeptides for absorption.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Small peptides are further broken down inside enterocytes.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AAs then enter portal blood &amp; travel to the liver for processing before reaching other tissues.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Pancreatic proteases are released as inactive zymogens to prevent pancreatic self-digestion.</a:t>
            </a:r>
            <a:endParaRPr sz="1100">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1" name="Google Shape;331;p2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The amino acid pool is the supply of free AAs available in the blood &amp; cells.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It is constantly replenished through dietary protein, normal protein turnover &amp; synthesis of nonessential AAs.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These AAs support tissue proteins, enzymes, hormones, neurotransmitters &amp; immune 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They can also support gluconeogenesis or energy production when needed.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Unlike carbs &amp; fats, AAs do not have a dedicated long-term storage form.</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sz="1100">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1" name="Google Shape;341;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To use an AAs for energy, the body must first separate its nitrogen-containing amino group from its carbon skeleton.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Transamination transfers the amino group, creating an α-keto acid.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 nitrogen may then be removed through deamination, producing ammonia, which is converted to urea for excretion.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 remaining carbon skeleton can become pyruvate, acetyl-CoA or an intermediate of the TCA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From there, it may support ATP production, gluconeogenesis or ketone production.</a:t>
            </a:r>
            <a:endParaRPr sz="1100">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f619a3e037_0_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3" name="Google Shape;353;g3f619a3e037_0_1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To use an AAs for energy, the body must first separate its nitrogen-containing amino group from its carbon skeleton.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Transamination transfers the amino group, creating an α-keto acid.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 nitrogen may then be removed through deamination, producing ammonia, which is converted to urea for excretion.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 remaining carbon skeleton can become pyruvate, acetyl-CoA or an intermediate of the TCA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From there, it may support ATP production, gluconeogenesis or ketone production.</a:t>
            </a:r>
            <a:endParaRPr sz="1100">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f619a3e037_0_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5" name="Google Shape;365;g3f619a3e037_0_13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Amino acids are heavily tested, and we’ll revisit them throughout the course.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For now, use the table to see where their carbon skeletons enter energy metabolism after nitrogen is removed.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These entry points determine whether an amino acid is glucogenic, ketogenic, or both.</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Leucine and lysine are the only exclusively ketogenic amino acids; all others are at least partly glucogenic.</a:t>
            </a:r>
            <a:endParaRPr sz="1100">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8" name="Google Shape;378;p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Transamination safely transfers nitrogen, usually collecting it in glutamate, and requires vitamin B6.</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Deamination then releases that nitrogen as ammonia.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Ammonia is converted to urea, while the remaining carbon skeleton can enter other metabolic pathways.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 summary: </a:t>
            </a:r>
            <a:r>
              <a:rPr lang="en-US" sz="1100">
                <a:solidFill>
                  <a:schemeClr val="dk1"/>
                </a:solidFill>
                <a:latin typeface="Arial"/>
                <a:ea typeface="Arial"/>
                <a:cs typeface="Arial"/>
                <a:sym typeface="Arial"/>
              </a:rPr>
              <a:t>Transamination transfers nitrogen; deamination releases it; the urea cycle eliminates it (more on that in just a sec).</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sz="11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Macronutrient metabolism is how carbs, fats, and proteins are broken down to produce </a:t>
            </a:r>
            <a:r>
              <a:rPr b="1" lang="en-US" sz="1100">
                <a:solidFill>
                  <a:schemeClr val="dk1"/>
                </a:solidFill>
                <a:latin typeface="Arial"/>
                <a:ea typeface="Arial"/>
                <a:cs typeface="Arial"/>
                <a:sym typeface="Arial"/>
              </a:rPr>
              <a:t>ATP</a:t>
            </a:r>
            <a:r>
              <a:rPr lang="en-US" sz="1100">
                <a:solidFill>
                  <a:schemeClr val="dk1"/>
                </a:solidFill>
                <a:latin typeface="Arial"/>
                <a:ea typeface="Arial"/>
                <a:cs typeface="Arial"/>
                <a:sym typeface="Arial"/>
              </a:rPr>
              <a:t>, the cell’s energy currency.</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Each macronutrient starts in a different pathway, but they </a:t>
            </a:r>
            <a:r>
              <a:rPr b="1" lang="en-US" sz="1100">
                <a:solidFill>
                  <a:schemeClr val="dk1"/>
                </a:solidFill>
                <a:latin typeface="Arial"/>
                <a:ea typeface="Arial"/>
                <a:cs typeface="Arial"/>
                <a:sym typeface="Arial"/>
              </a:rPr>
              <a:t>all converge at the TCA cycle and the electron transport chain</a:t>
            </a:r>
            <a:r>
              <a:rPr lang="en-US" sz="1100">
                <a:solidFill>
                  <a:schemeClr val="dk1"/>
                </a:solidFill>
                <a:latin typeface="Arial"/>
                <a:ea typeface="Arial"/>
                <a:cs typeface="Arial"/>
                <a:sym typeface="Arial"/>
              </a:rPr>
              <a:t>.</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system allows the body to </a:t>
            </a:r>
            <a:r>
              <a:rPr b="1" lang="en-US" sz="1100">
                <a:solidFill>
                  <a:schemeClr val="dk1"/>
                </a:solidFill>
                <a:latin typeface="Arial"/>
                <a:ea typeface="Arial"/>
                <a:cs typeface="Arial"/>
                <a:sym typeface="Arial"/>
              </a:rPr>
              <a:t>generate energy, regulate blood glucose, and manage energy storage vs release</a:t>
            </a:r>
            <a:r>
              <a:rPr lang="en-US" sz="1100">
                <a:solidFill>
                  <a:schemeClr val="dk1"/>
                </a:solidFill>
                <a:latin typeface="Arial"/>
                <a:ea typeface="Arial"/>
                <a:cs typeface="Arial"/>
                <a:sym typeface="Arial"/>
              </a:rPr>
              <a:t>.</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also helps the body </a:t>
            </a:r>
            <a:r>
              <a:rPr b="1" lang="en-US" sz="1100">
                <a:solidFill>
                  <a:schemeClr val="dk1"/>
                </a:solidFill>
                <a:latin typeface="Arial"/>
                <a:ea typeface="Arial"/>
                <a:cs typeface="Arial"/>
                <a:sym typeface="Arial"/>
              </a:rPr>
              <a:t>adapt between fed and fasting states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Different entry pathways, but </a:t>
            </a:r>
            <a:r>
              <a:rPr b="1" lang="en-US" sz="1100">
                <a:solidFill>
                  <a:schemeClr val="dk1"/>
                </a:solidFill>
                <a:latin typeface="Arial"/>
                <a:ea typeface="Arial"/>
                <a:cs typeface="Arial"/>
                <a:sym typeface="Arial"/>
              </a:rPr>
              <a:t>same final energy system — TCA cycle + ETC.</a:t>
            </a:r>
            <a:endParaRPr/>
          </a:p>
        </p:txBody>
      </p:sp>
      <p:sp>
        <p:nvSpPr>
          <p:cNvPr id="77" name="Google Shape;77;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1" name="Google Shape;391;p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The </a:t>
            </a:r>
            <a:r>
              <a:rPr b="1" lang="en-US" sz="1100">
                <a:solidFill>
                  <a:schemeClr val="dk1"/>
                </a:solidFill>
                <a:latin typeface="Arial"/>
                <a:ea typeface="Arial"/>
                <a:cs typeface="Arial"/>
                <a:sym typeface="Arial"/>
              </a:rPr>
              <a:t>urea cycle</a:t>
            </a:r>
            <a:r>
              <a:rPr lang="en-US" sz="1100">
                <a:solidFill>
                  <a:schemeClr val="dk1"/>
                </a:solidFill>
                <a:latin typeface="Arial"/>
                <a:ea typeface="Arial"/>
                <a:cs typeface="Arial"/>
                <a:sym typeface="Arial"/>
              </a:rPr>
              <a:t> (or </a:t>
            </a:r>
            <a:r>
              <a:rPr b="1" lang="en-US" sz="1100">
                <a:solidFill>
                  <a:schemeClr val="dk1"/>
                </a:solidFill>
                <a:latin typeface="Arial"/>
                <a:ea typeface="Arial"/>
                <a:cs typeface="Arial"/>
                <a:sym typeface="Arial"/>
              </a:rPr>
              <a:t>ornithine cycle</a:t>
            </a:r>
            <a:r>
              <a:rPr lang="en-US" sz="1100">
                <a:solidFill>
                  <a:schemeClr val="dk1"/>
                </a:solidFill>
                <a:latin typeface="Arial"/>
                <a:ea typeface="Arial"/>
                <a:cs typeface="Arial"/>
                <a:sym typeface="Arial"/>
              </a:rPr>
              <a:t>) safely removes </a:t>
            </a:r>
            <a:r>
              <a:rPr b="1" lang="en-US" sz="1100">
                <a:solidFill>
                  <a:schemeClr val="dk1"/>
                </a:solidFill>
                <a:latin typeface="Arial"/>
                <a:ea typeface="Arial"/>
                <a:cs typeface="Arial"/>
                <a:sym typeface="Arial"/>
              </a:rPr>
              <a:t>ammonia</a:t>
            </a:r>
            <a:r>
              <a:rPr lang="en-US" sz="1100">
                <a:solidFill>
                  <a:schemeClr val="dk1"/>
                </a:solidFill>
                <a:latin typeface="Arial"/>
                <a:ea typeface="Arial"/>
                <a:cs typeface="Arial"/>
                <a:sym typeface="Arial"/>
              </a:rPr>
              <a:t>, a toxic byproduct of amino acid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occurs primarily in the </a:t>
            </a:r>
            <a:r>
              <a:rPr b="1" lang="en-US" sz="1100">
                <a:solidFill>
                  <a:schemeClr val="dk1"/>
                </a:solidFill>
                <a:latin typeface="Arial"/>
                <a:ea typeface="Arial"/>
                <a:cs typeface="Arial"/>
                <a:sym typeface="Arial"/>
              </a:rPr>
              <a:t>liver</a:t>
            </a:r>
            <a:r>
              <a:rPr lang="en-US" sz="1100">
                <a:solidFill>
                  <a:schemeClr val="dk1"/>
                </a:solidFill>
                <a:latin typeface="Arial"/>
                <a:ea typeface="Arial"/>
                <a:cs typeface="Arial"/>
                <a:sym typeface="Arial"/>
              </a:rPr>
              <a:t>, with minor activity in the </a:t>
            </a:r>
            <a:r>
              <a:rPr b="1" lang="en-US" sz="1100">
                <a:solidFill>
                  <a:schemeClr val="dk1"/>
                </a:solidFill>
                <a:latin typeface="Arial"/>
                <a:ea typeface="Arial"/>
                <a:cs typeface="Arial"/>
                <a:sym typeface="Arial"/>
              </a:rPr>
              <a:t>kidneys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During amino acid breakdown, the </a:t>
            </a:r>
            <a:r>
              <a:rPr b="1" lang="en-US" sz="1100">
                <a:solidFill>
                  <a:schemeClr val="dk1"/>
                </a:solidFill>
                <a:latin typeface="Arial"/>
                <a:ea typeface="Arial"/>
                <a:cs typeface="Arial"/>
                <a:sym typeface="Arial"/>
              </a:rPr>
              <a:t>amino group is removed</a:t>
            </a:r>
            <a:r>
              <a:rPr lang="en-US" sz="1100">
                <a:solidFill>
                  <a:schemeClr val="dk1"/>
                </a:solidFill>
                <a:latin typeface="Arial"/>
                <a:ea typeface="Arial"/>
                <a:cs typeface="Arial"/>
                <a:sym typeface="Arial"/>
              </a:rPr>
              <a:t>, producing </a:t>
            </a:r>
            <a:r>
              <a:rPr b="1" lang="en-US" sz="1100">
                <a:solidFill>
                  <a:schemeClr val="dk1"/>
                </a:solidFill>
                <a:latin typeface="Arial"/>
                <a:ea typeface="Arial"/>
                <a:cs typeface="Arial"/>
                <a:sym typeface="Arial"/>
              </a:rPr>
              <a:t>ammonia (NH₃)</a:t>
            </a:r>
            <a:r>
              <a:rPr lang="en-US" sz="1100">
                <a:solidFill>
                  <a:schemeClr val="dk1"/>
                </a:solidFill>
                <a:latin typeface="Arial"/>
                <a:ea typeface="Arial"/>
                <a:cs typeface="Arial"/>
                <a:sym typeface="Arial"/>
              </a:rPr>
              <a:t>, which is toxic to the brain.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a:t>
            </a:r>
            <a:r>
              <a:rPr b="1" lang="en-US" sz="1100">
                <a:solidFill>
                  <a:schemeClr val="dk1"/>
                </a:solidFill>
                <a:latin typeface="Arial"/>
                <a:ea typeface="Arial"/>
                <a:cs typeface="Arial"/>
                <a:sym typeface="Arial"/>
              </a:rPr>
              <a:t>liver converts ammonia into urea</a:t>
            </a:r>
            <a:r>
              <a:rPr lang="en-US" sz="1100">
                <a:solidFill>
                  <a:schemeClr val="dk1"/>
                </a:solidFill>
                <a:latin typeface="Arial"/>
                <a:ea typeface="Arial"/>
                <a:cs typeface="Arial"/>
                <a:sym typeface="Arial"/>
              </a:rPr>
              <a:t>, which is far less toxic and water-soluble.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Urea is transported in the blood to the kidneys and excreted in urine.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3" name="Google Shape;413;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B-vitamins</a:t>
            </a:r>
            <a:r>
              <a:rPr lang="en-US" sz="1100">
                <a:solidFill>
                  <a:schemeClr val="dk1"/>
                </a:solidFill>
                <a:latin typeface="Arial"/>
                <a:ea typeface="Arial"/>
                <a:cs typeface="Arial"/>
                <a:sym typeface="Arial"/>
              </a:rPr>
              <a:t> act as </a:t>
            </a:r>
            <a:r>
              <a:rPr b="1" lang="en-US" sz="1100">
                <a:solidFill>
                  <a:schemeClr val="dk1"/>
                </a:solidFill>
                <a:latin typeface="Arial"/>
                <a:ea typeface="Arial"/>
                <a:cs typeface="Arial"/>
                <a:sym typeface="Arial"/>
              </a:rPr>
              <a:t>coenzymes</a:t>
            </a:r>
            <a:r>
              <a:rPr lang="en-US" sz="1100">
                <a:solidFill>
                  <a:schemeClr val="dk1"/>
                </a:solidFill>
                <a:latin typeface="Arial"/>
                <a:ea typeface="Arial"/>
                <a:cs typeface="Arial"/>
                <a:sym typeface="Arial"/>
              </a:rPr>
              <a:t> in many metabolic pathways, including </a:t>
            </a:r>
            <a:r>
              <a:rPr b="1" lang="en-US" sz="1100">
                <a:solidFill>
                  <a:schemeClr val="dk1"/>
                </a:solidFill>
                <a:latin typeface="Arial"/>
                <a:ea typeface="Arial"/>
                <a:cs typeface="Arial"/>
                <a:sym typeface="Arial"/>
              </a:rPr>
              <a:t>glycolysis, the TCA cycle, and amino acid metabolism</a:t>
            </a:r>
            <a:r>
              <a:rPr lang="en-US" sz="1100">
                <a:solidFill>
                  <a:schemeClr val="dk1"/>
                </a:solidFill>
                <a:latin typeface="Arial"/>
                <a:ea typeface="Arial"/>
                <a:cs typeface="Arial"/>
                <a:sym typeface="Arial"/>
              </a:rPr>
              <a:t>.</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C</a:t>
            </a:r>
            <a:r>
              <a:rPr lang="en-US" sz="1100">
                <a:solidFill>
                  <a:schemeClr val="dk1"/>
                </a:solidFill>
                <a:latin typeface="Arial"/>
                <a:ea typeface="Arial"/>
                <a:cs typeface="Arial"/>
                <a:sym typeface="Arial"/>
              </a:rPr>
              <a:t> is important for </a:t>
            </a:r>
            <a:r>
              <a:rPr b="1" lang="en-US" sz="1100">
                <a:solidFill>
                  <a:schemeClr val="dk1"/>
                </a:solidFill>
                <a:latin typeface="Arial"/>
                <a:ea typeface="Arial"/>
                <a:cs typeface="Arial"/>
                <a:sym typeface="Arial"/>
              </a:rPr>
              <a:t>collagen synthesis, immune function, and antioxidant protection</a:t>
            </a:r>
            <a:r>
              <a:rPr lang="en-US" sz="1100">
                <a:solidFill>
                  <a:schemeClr val="dk1"/>
                </a:solidFill>
                <a:latin typeface="Arial"/>
                <a:ea typeface="Arial"/>
                <a:cs typeface="Arial"/>
                <a:sym typeface="Arial"/>
              </a:rPr>
              <a:t>.</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Water-soluble vitamins</a:t>
            </a:r>
            <a:r>
              <a:rPr lang="en-US" sz="1100">
                <a:solidFill>
                  <a:schemeClr val="dk1"/>
                </a:solidFill>
                <a:latin typeface="Arial"/>
                <a:ea typeface="Arial"/>
                <a:cs typeface="Arial"/>
                <a:sym typeface="Arial"/>
              </a:rPr>
              <a:t> (like B vitamins and vitamin C) are generally </a:t>
            </a:r>
            <a:r>
              <a:rPr b="1" lang="en-US" sz="1100">
                <a:solidFill>
                  <a:schemeClr val="dk1"/>
                </a:solidFill>
                <a:latin typeface="Arial"/>
                <a:ea typeface="Arial"/>
                <a:cs typeface="Arial"/>
                <a:sym typeface="Arial"/>
              </a:rPr>
              <a:t>not stored in large amounts and excess is excreted in urine</a:t>
            </a:r>
            <a:r>
              <a:rPr lang="en-US" sz="1100">
                <a:solidFill>
                  <a:schemeClr val="dk1"/>
                </a:solidFill>
                <a:latin typeface="Arial"/>
                <a:ea typeface="Arial"/>
                <a:cs typeface="Arial"/>
                <a:sym typeface="Arial"/>
              </a:rPr>
              <a:t>.</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Minerals and trace elements</a:t>
            </a:r>
            <a:r>
              <a:rPr lang="en-US" sz="1100">
                <a:solidFill>
                  <a:schemeClr val="dk1"/>
                </a:solidFill>
                <a:latin typeface="Arial"/>
                <a:ea typeface="Arial"/>
                <a:cs typeface="Arial"/>
                <a:sym typeface="Arial"/>
              </a:rPr>
              <a:t> support enzyme activity, structural functions, and many metabolic reactions.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4" name="Google Shape;424;p2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Water-soluble vitamins</a:t>
            </a:r>
            <a:r>
              <a:rPr lang="en-US" sz="1100">
                <a:solidFill>
                  <a:schemeClr val="dk1"/>
                </a:solidFill>
                <a:latin typeface="Arial"/>
                <a:ea typeface="Arial"/>
                <a:cs typeface="Arial"/>
                <a:sym typeface="Arial"/>
              </a:rPr>
              <a:t> primarily act as </a:t>
            </a:r>
            <a:r>
              <a:rPr b="1" lang="en-US" sz="1100">
                <a:solidFill>
                  <a:schemeClr val="dk1"/>
                </a:solidFill>
                <a:latin typeface="Arial"/>
                <a:ea typeface="Arial"/>
                <a:cs typeface="Arial"/>
                <a:sym typeface="Arial"/>
              </a:rPr>
              <a:t>coenzymes</a:t>
            </a:r>
            <a:r>
              <a:rPr lang="en-US" sz="1100">
                <a:solidFill>
                  <a:schemeClr val="dk1"/>
                </a:solidFill>
                <a:latin typeface="Arial"/>
                <a:ea typeface="Arial"/>
                <a:cs typeface="Arial"/>
                <a:sym typeface="Arial"/>
              </a:rPr>
              <a:t>, helping activate metabolic enzymes.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Because they are </a:t>
            </a:r>
            <a:r>
              <a:rPr b="1" lang="en-US" sz="1100">
                <a:solidFill>
                  <a:schemeClr val="dk1"/>
                </a:solidFill>
                <a:latin typeface="Arial"/>
                <a:ea typeface="Arial"/>
                <a:cs typeface="Arial"/>
                <a:sym typeface="Arial"/>
              </a:rPr>
              <a:t>not stored in large amounts</a:t>
            </a:r>
            <a:r>
              <a:rPr lang="en-US" sz="1100">
                <a:solidFill>
                  <a:schemeClr val="dk1"/>
                </a:solidFill>
                <a:latin typeface="Arial"/>
                <a:ea typeface="Arial"/>
                <a:cs typeface="Arial"/>
                <a:sym typeface="Arial"/>
              </a:rPr>
              <a:t>, regular intake is important.</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Key roles include: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B1, B2, B3:</a:t>
            </a:r>
            <a:r>
              <a:rPr lang="en-US" sz="1100">
                <a:solidFill>
                  <a:schemeClr val="dk1"/>
                </a:solidFill>
                <a:latin typeface="Arial"/>
                <a:ea typeface="Arial"/>
                <a:cs typeface="Arial"/>
                <a:sym typeface="Arial"/>
              </a:rPr>
              <a:t> carbohydrate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B6:</a:t>
            </a:r>
            <a:r>
              <a:rPr lang="en-US" sz="1100">
                <a:solidFill>
                  <a:schemeClr val="dk1"/>
                </a:solidFill>
                <a:latin typeface="Arial"/>
                <a:ea typeface="Arial"/>
                <a:cs typeface="Arial"/>
                <a:sym typeface="Arial"/>
              </a:rPr>
              <a:t> amino acid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B9 and B12:</a:t>
            </a:r>
            <a:r>
              <a:rPr lang="en-US" sz="1100">
                <a:solidFill>
                  <a:schemeClr val="dk1"/>
                </a:solidFill>
                <a:latin typeface="Arial"/>
                <a:ea typeface="Arial"/>
                <a:cs typeface="Arial"/>
                <a:sym typeface="Arial"/>
              </a:rPr>
              <a:t> DNA synthesis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Vitamin C:</a:t>
            </a:r>
            <a:r>
              <a:rPr lang="en-US" sz="1100">
                <a:solidFill>
                  <a:schemeClr val="dk1"/>
                </a:solidFill>
                <a:latin typeface="Arial"/>
                <a:ea typeface="Arial"/>
                <a:cs typeface="Arial"/>
                <a:sym typeface="Arial"/>
              </a:rPr>
              <a:t> antioxidant and collagen synthesis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Thiamin is converted into its active coenzyme form, TPP.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TPP supports carbohydrate metabolism, the TCA cycle, BCAA metabolism &amp; the pentose phosphate pathway.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Without enough B1, pyruvate cannot efficiently become acetyl-CoA, contributing to low ATP and lactate accumulation.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B1 deficiency impairs carbohydrate oxidation where pyruvate is then diverted toward lactate = low ATP and possible lactic acidosis</a:t>
            </a:r>
            <a:endParaRPr b="1" sz="1100">
              <a:solidFill>
                <a:schemeClr val="dk1"/>
              </a:solidFill>
              <a:latin typeface="Arial"/>
              <a:ea typeface="Arial"/>
              <a:cs typeface="Arial"/>
              <a:sym typeface="Arial"/>
            </a:endParaRPr>
          </a:p>
        </p:txBody>
      </p:sp>
      <p:sp>
        <p:nvSpPr>
          <p:cNvPr id="435" name="Google Shape;435;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B2 is converted into the coenzymes FAD and FMN which have </a:t>
            </a:r>
            <a:r>
              <a:rPr lang="en-US" sz="1100">
                <a:solidFill>
                  <a:schemeClr val="dk1"/>
                </a:solidFill>
                <a:latin typeface="Arial"/>
                <a:ea typeface="Arial"/>
                <a:cs typeface="Arial"/>
                <a:sym typeface="Arial"/>
              </a:rPr>
              <a:t>critical</a:t>
            </a:r>
            <a:r>
              <a:rPr lang="en-US" sz="1100">
                <a:solidFill>
                  <a:schemeClr val="dk1"/>
                </a:solidFill>
                <a:latin typeface="Arial"/>
                <a:ea typeface="Arial"/>
                <a:cs typeface="Arial"/>
                <a:sym typeface="Arial"/>
              </a:rPr>
              <a:t> roles.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These molecules transfer electrons during the TCA cycle, beta-oxidation and electron transport chain.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Without enough B2, the body cannot efficiently generate ATP from carbohydrates, fats or proteins.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444" name="Google Shape;444;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Niacin is converted into NAD⁺ and NADP⁺.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NAD⁺ primarily accepts electrons during fuel breakdown and ATP production.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NADPH provides reducing power for biosynthesis, detoxification and antioxidant defense.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body can make niacin from tryptophan, but this conversion requires vitamin B6.</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NAD⁺ is primarily used in catabolic energy pathways; NADPH is primarily used in anabolic and antioxidant pathways.</a:t>
            </a:r>
            <a:endParaRPr b="1" sz="1100">
              <a:solidFill>
                <a:schemeClr val="dk1"/>
              </a:solidFill>
              <a:latin typeface="Arial"/>
              <a:ea typeface="Arial"/>
              <a:cs typeface="Arial"/>
              <a:sym typeface="Arial"/>
            </a:endParaRPr>
          </a:p>
        </p:txBody>
      </p:sp>
      <p:sp>
        <p:nvSpPr>
          <p:cNvPr id="453" name="Google Shape;453;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Pantothenic acid is a component of CoA and ACP.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These molecules help carry carbon-containing groups through carbohydrate, fat and protein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B5 is required for fatty acid metabolism and the production of cholesterol and steroid hormones.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It is widely distributed in foods, making deficiency rare.</a:t>
            </a:r>
            <a:endParaRPr sz="1100">
              <a:solidFill>
                <a:schemeClr val="dk1"/>
              </a:solidFill>
              <a:latin typeface="Arial"/>
              <a:ea typeface="Arial"/>
              <a:cs typeface="Arial"/>
              <a:sym typeface="Arial"/>
            </a:endParaRPr>
          </a:p>
        </p:txBody>
      </p:sp>
      <p:sp>
        <p:nvSpPr>
          <p:cNvPr id="463" name="Google Shape;463;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Vitamin B6 is converted into its active coenzyme form, PLP.</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lang="en-US" sz="1100">
                <a:solidFill>
                  <a:schemeClr val="dk1"/>
                </a:solidFill>
                <a:latin typeface="Arial"/>
                <a:ea typeface="Arial"/>
                <a:cs typeface="Arial"/>
                <a:sym typeface="Arial"/>
              </a:rPr>
              <a:t>PLP is especially important for amino acid metabolism and neurotransmitter synthesis.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also supports glycogen breakdown, heme production and the conversion of homocysteine to cysteine.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B6 is also required to make niacin from tryptophan (as mentioned previously)</a:t>
            </a:r>
            <a:endParaRPr b="1" sz="1100">
              <a:solidFill>
                <a:schemeClr val="dk1"/>
              </a:solidFill>
              <a:latin typeface="Arial"/>
              <a:ea typeface="Arial"/>
              <a:cs typeface="Arial"/>
              <a:sym typeface="Arial"/>
            </a:endParaRPr>
          </a:p>
        </p:txBody>
      </p:sp>
      <p:sp>
        <p:nvSpPr>
          <p:cNvPr id="472" name="Google Shape;472;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Biotin functions as an enzyme-bound cofactor in carboxylation reactions.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supports gluconeogenesis, fatty acid synthesis and the metabolism of certain fatty acids and amino acids.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Major biotin-dependent enzymes include pyruvate carboxylase, acetyl-CoA carboxylase and propionyl-CoA carboxylase.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B7 = carboxylation - think pyruvate carboxylase and acetyl-CoA carboxylase.</a:t>
            </a:r>
            <a:endParaRPr b="1" sz="1100">
              <a:solidFill>
                <a:schemeClr val="dk1"/>
              </a:solidFill>
              <a:latin typeface="Arial"/>
              <a:ea typeface="Arial"/>
              <a:cs typeface="Arial"/>
              <a:sym typeface="Arial"/>
            </a:endParaRPr>
          </a:p>
        </p:txBody>
      </p:sp>
      <p:sp>
        <p:nvSpPr>
          <p:cNvPr id="481" name="Google Shape;481;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7" name="Google Shape;87;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Carbs provide 4 calories per gram and are a rapid source of energy.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After</a:t>
            </a:r>
            <a:r>
              <a:rPr lang="en-US" sz="1100">
                <a:solidFill>
                  <a:schemeClr val="dk1"/>
                </a:solidFill>
                <a:latin typeface="Arial"/>
                <a:ea typeface="Arial"/>
                <a:cs typeface="Arial"/>
                <a:sym typeface="Arial"/>
              </a:rPr>
              <a:t> digestion, glucose can be used immediately, stored as glycogen, or produced when blood glucose is low.</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Glycolysis begins glucose breakdown; its products can continue through the TCA cycle and ETC when oxygen and mitochondria are available.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Insulin generally promotes glucose use and storage, while glucagon promotes its production and release.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RBCs depend entirely on glucose; the brain primarily uses it under normal conditions.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Glycogenesis stores glucose, glycogenolysis releases stored glucose, and gluconeogenesis makes new glucose.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Folate is converted into THF derivatives that carry one-carbon units.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These one-carbon units are essential for DNA synthesis, cell division &amp; methionine cycling.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Folate is especially important during pregnancy because of rapid cell division and neural tube development.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Folate &amp; B12 work closely together, particularly in the conversion of homocysteine to methionine.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B9 = THF, one-carbon metabolism &amp; DNA synthesis. B12 deficiency can trap folate in its methylated form, creating a functional folate deficiency.</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490" name="Google Shape;490;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3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B12 works with folate to convert homocysteine to methionine.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also converts methylmalonyl-CoA to succinyl-CoA, linking fat &amp; amino acid metabolism to the TCA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Absorption depends on intrinsic factor &amp; a healthy terminal ileum; stomach acid helps release B12 from food.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Deficiency can cause megaloblastic anemia and neurological symptoms.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B12 deficiency can increase both homocysteine &amp; methylmalonic acid and causes neurological + hematologic problems.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499" name="Google Shape;499;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3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Vitamin C is an antioxidant and cofactor for several enzymes.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essential for collagen formation, supporting connective tissue strength and wound healing.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improves non-heme iron absorption by reducing ferric iron, Fe³⁺, to ferrous iron, Fe²⁺.</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also supports catecholamine and bile acid synthesis, immune function &amp; vitamin E regeneration.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Think:</a:t>
            </a:r>
            <a:r>
              <a:rPr lang="en-US" sz="1100">
                <a:solidFill>
                  <a:schemeClr val="dk1"/>
                </a:solidFill>
                <a:latin typeface="Arial"/>
                <a:ea typeface="Arial"/>
                <a:cs typeface="Arial"/>
                <a:sym typeface="Arial"/>
              </a:rPr>
              <a:t> Vitamin C = collagen synthesis + improved non-heme iron absorption.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508" name="Google Shape;508;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3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Summary review for water soluble vitamins: </a:t>
            </a:r>
            <a:br>
              <a:rPr lang="en-US">
                <a:latin typeface="Arial"/>
                <a:ea typeface="Arial"/>
                <a:cs typeface="Arial"/>
                <a:sym typeface="Arial"/>
              </a:rPr>
            </a:br>
            <a:endParaRPr>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Unlike fat-soluble vitamins, most are stored only in limited amounts and therefore need to be consumed regularly. </a:t>
            </a:r>
            <a:r>
              <a:rPr b="1" lang="en-US" sz="1100">
                <a:solidFill>
                  <a:schemeClr val="dk1"/>
                </a:solidFill>
                <a:latin typeface="Arial"/>
                <a:ea typeface="Arial"/>
                <a:cs typeface="Arial"/>
                <a:sym typeface="Arial"/>
              </a:rPr>
              <a:t>B12 is the major exception</a:t>
            </a:r>
            <a:r>
              <a:rPr lang="en-US" sz="1100">
                <a:solidFill>
                  <a:schemeClr val="dk1"/>
                </a:solidFill>
                <a:latin typeface="Arial"/>
                <a:ea typeface="Arial"/>
                <a:cs typeface="Arial"/>
                <a:sym typeface="Arial"/>
              </a:rPr>
              <a:t> because substantial stores can be maintained in the liver.</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B1, B2, B3 &amp; B5</a:t>
            </a:r>
            <a:r>
              <a:rPr lang="en-US" sz="1100">
                <a:solidFill>
                  <a:schemeClr val="dk1"/>
                </a:solidFill>
                <a:latin typeface="Arial"/>
                <a:ea typeface="Arial"/>
                <a:cs typeface="Arial"/>
                <a:sym typeface="Arial"/>
              </a:rPr>
              <a:t> are closely connected to energy metabolism:</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b="1" lang="en-US" sz="1100">
                <a:solidFill>
                  <a:schemeClr val="dk1"/>
                </a:solidFill>
                <a:latin typeface="Arial"/>
                <a:ea typeface="Arial"/>
                <a:cs typeface="Arial"/>
                <a:sym typeface="Arial"/>
              </a:rPr>
              <a:t>B1</a:t>
            </a:r>
            <a:r>
              <a:rPr lang="en-US" sz="1100">
                <a:solidFill>
                  <a:schemeClr val="dk1"/>
                </a:solidFill>
                <a:latin typeface="Arial"/>
                <a:ea typeface="Arial"/>
                <a:cs typeface="Arial"/>
                <a:sym typeface="Arial"/>
              </a:rPr>
              <a:t> helps fuels enter and move through the TCA cycle.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b="1" lang="en-US" sz="1100">
                <a:solidFill>
                  <a:schemeClr val="dk1"/>
                </a:solidFill>
                <a:latin typeface="Arial"/>
                <a:ea typeface="Arial"/>
                <a:cs typeface="Arial"/>
                <a:sym typeface="Arial"/>
              </a:rPr>
              <a:t>B2</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B3</a:t>
            </a:r>
            <a:r>
              <a:rPr lang="en-US" sz="1100">
                <a:solidFill>
                  <a:schemeClr val="dk1"/>
                </a:solidFill>
                <a:latin typeface="Arial"/>
                <a:ea typeface="Arial"/>
                <a:cs typeface="Arial"/>
                <a:sym typeface="Arial"/>
              </a:rPr>
              <a:t> act as electron carriers.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b="1" lang="en-US" sz="1100">
                <a:solidFill>
                  <a:schemeClr val="dk1"/>
                </a:solidFill>
                <a:latin typeface="Arial"/>
                <a:ea typeface="Arial"/>
                <a:cs typeface="Arial"/>
                <a:sym typeface="Arial"/>
              </a:rPr>
              <a:t>B5</a:t>
            </a:r>
            <a:r>
              <a:rPr lang="en-US" sz="1100">
                <a:solidFill>
                  <a:schemeClr val="dk1"/>
                </a:solidFill>
                <a:latin typeface="Arial"/>
                <a:ea typeface="Arial"/>
                <a:cs typeface="Arial"/>
                <a:sym typeface="Arial"/>
              </a:rPr>
              <a:t> forms CoA, which transports carbon groups throughout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B6</a:t>
            </a:r>
            <a:r>
              <a:rPr lang="en-US" sz="1100">
                <a:solidFill>
                  <a:schemeClr val="dk1"/>
                </a:solidFill>
                <a:latin typeface="Arial"/>
                <a:ea typeface="Arial"/>
                <a:cs typeface="Arial"/>
                <a:sym typeface="Arial"/>
              </a:rPr>
              <a:t> is especially important for amino acid metabolism, neurotransmitter production, heme synthesis &amp; homocysteine metabolism.</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Biotin</a:t>
            </a:r>
            <a:r>
              <a:rPr lang="en-US" sz="1100">
                <a:solidFill>
                  <a:schemeClr val="dk1"/>
                </a:solidFill>
                <a:latin typeface="Arial"/>
                <a:ea typeface="Arial"/>
                <a:cs typeface="Arial"/>
                <a:sym typeface="Arial"/>
              </a:rPr>
              <a:t> supports carboxylation reactions - think adding CO₂ during gluconeogenesis and fatty acid synthesis.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Folate and B12</a:t>
            </a:r>
            <a:r>
              <a:rPr lang="en-US" sz="1100">
                <a:solidFill>
                  <a:schemeClr val="dk1"/>
                </a:solidFill>
                <a:latin typeface="Arial"/>
                <a:ea typeface="Arial"/>
                <a:cs typeface="Arial"/>
                <a:sym typeface="Arial"/>
              </a:rPr>
              <a:t> work together in one-carbon metabolism, DNA synthesis &amp; the methionine cycle. Deficiency in either can cause megaloblastic anemia, but neurological symptoms are particularly associated with B12 deficiency.</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Vitamin C</a:t>
            </a:r>
            <a:r>
              <a:rPr lang="en-US" sz="1100">
                <a:solidFill>
                  <a:schemeClr val="dk1"/>
                </a:solidFill>
                <a:latin typeface="Arial"/>
                <a:ea typeface="Arial"/>
                <a:cs typeface="Arial"/>
                <a:sym typeface="Arial"/>
              </a:rPr>
              <a:t> is different from the B vitamins: it primarily acts as an antioxidant and enzyme cofactor, especially in collagen synthesis and non-heme iron absorption.</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517" name="Google Shape;517;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8" name="Google Shape;528;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Let’s talk about fat soluble vitamins -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Fat-soluble vitamins are absorbed and transported with dietary fats, so their status depends on normal lipid digestion and bile flow.</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Because they can be stored, deficiencies may develop more slowly, but excessive supplementation can increase toxicity risk.</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Think </a:t>
            </a:r>
            <a:r>
              <a:rPr b="1" lang="en-US" sz="1100">
                <a:solidFill>
                  <a:schemeClr val="dk1"/>
                </a:solidFill>
                <a:latin typeface="Arial"/>
                <a:ea typeface="Arial"/>
                <a:cs typeface="Arial"/>
                <a:sym typeface="Arial"/>
              </a:rPr>
              <a:t>A = vision, D = calcium, E = antioxidant &amp; K = clotting</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9" name="Google Shape;539;p3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Vitamin A is absorbed with fat, transported to the liver in chylomicrons &amp; stored as retinyl esters.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Retinol can become retinal for vision or retinoic acid for gene regulation.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Deficiency can cause night blindness, impaired immunity &amp; epithelial damage.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Preformed vitamin A can accumulate in the liver, increasing toxicity risk.</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Vitamin A = vision, epithelial integrity, immune function &amp; gene regulation.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sz="1100">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7" name="Google Shape;547;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Vitamin D comes from UVB exposure or dietary D₂/D₃ and requires normal fat absorption.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liver produces 25(OH)D, </a:t>
            </a:r>
            <a:r>
              <a:rPr lang="en-US" sz="1100" u="sng">
                <a:solidFill>
                  <a:schemeClr val="dk1"/>
                </a:solidFill>
                <a:latin typeface="Arial"/>
                <a:ea typeface="Arial"/>
                <a:cs typeface="Arial"/>
                <a:sym typeface="Arial"/>
              </a:rPr>
              <a:t>our primary status marker, </a:t>
            </a:r>
            <a:r>
              <a:rPr lang="en-US" sz="1100">
                <a:solidFill>
                  <a:schemeClr val="dk1"/>
                </a:solidFill>
                <a:latin typeface="Arial"/>
                <a:ea typeface="Arial"/>
                <a:cs typeface="Arial"/>
                <a:sym typeface="Arial"/>
              </a:rPr>
              <a:t>while the kidney produces active calcitriol.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Calcitriol works through VDR–RXR receptors to influence calcium balance, bones, muscles &amp; immune function.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Quick tip:</a:t>
            </a:r>
            <a:r>
              <a:rPr lang="en-US" sz="1100">
                <a:solidFill>
                  <a:schemeClr val="dk1"/>
                </a:solidFill>
                <a:latin typeface="Arial"/>
                <a:ea typeface="Arial"/>
                <a:cs typeface="Arial"/>
                <a:sym typeface="Arial"/>
              </a:rPr>
              <a:t> Liver makes </a:t>
            </a:r>
            <a:r>
              <a:rPr b="1" lang="en-US" sz="1100">
                <a:solidFill>
                  <a:schemeClr val="dk1"/>
                </a:solidFill>
                <a:latin typeface="Arial"/>
                <a:ea typeface="Arial"/>
                <a:cs typeface="Arial"/>
                <a:sym typeface="Arial"/>
              </a:rPr>
              <a:t>25(OH)D = status marker</a:t>
            </a:r>
            <a:r>
              <a:rPr lang="en-US" sz="1100">
                <a:solidFill>
                  <a:schemeClr val="dk1"/>
                </a:solidFill>
                <a:latin typeface="Arial"/>
                <a:ea typeface="Arial"/>
                <a:cs typeface="Arial"/>
                <a:sym typeface="Arial"/>
              </a:rPr>
              <a:t> → kidney makes </a:t>
            </a:r>
            <a:r>
              <a:rPr b="1" lang="en-US" sz="1100">
                <a:solidFill>
                  <a:schemeClr val="dk1"/>
                </a:solidFill>
                <a:latin typeface="Arial"/>
                <a:ea typeface="Arial"/>
                <a:cs typeface="Arial"/>
                <a:sym typeface="Arial"/>
              </a:rPr>
              <a:t>1,25(OH)₂D = active hormone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7" name="Google Shape;557;p4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Vitamin E is the body’s primary fat-soluble antioxidant, protecting PUFAs in cell membranes from lipid peroxidation.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absorbed with fat, transported in chylomicrons &amp; distributed through lipoproteins.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liver selectively retains α-tocopherol using α-TTP.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Deficiency is rare but may occur with fat malabsorption, causing neurological problems or hemolytic anemia.</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Vitamin E protects PUFAs and cell membranes from oxidative damage; vitamin C helps regenerate it.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7" name="Google Shape;567;p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Vitamin K is absorbed with fat and supports γ-carboxylation, which allows specific proteins to bind calcium.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activates clotting factors, proteins C and S, osteocalcin &amp; MGP.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Warfarin blocks VKORC1 and interferes with vitamin K recycling.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Newborns receive a vitamin K₁ shot because their stores are low, helping prevent potentially life-threatening bleeding.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Quick tip:</a:t>
            </a:r>
            <a:r>
              <a:rPr lang="en-US" sz="1100">
                <a:solidFill>
                  <a:schemeClr val="dk1"/>
                </a:solidFill>
                <a:latin typeface="Arial"/>
                <a:ea typeface="Arial"/>
                <a:cs typeface="Arial"/>
                <a:sym typeface="Arial"/>
              </a:rPr>
              <a:t> Vitamin K activates factors </a:t>
            </a:r>
            <a:r>
              <a:rPr b="1" lang="en-US" sz="1100">
                <a:solidFill>
                  <a:schemeClr val="dk1"/>
                </a:solidFill>
                <a:latin typeface="Arial"/>
                <a:ea typeface="Arial"/>
                <a:cs typeface="Arial"/>
                <a:sym typeface="Arial"/>
              </a:rPr>
              <a:t>II, VII, IX &amp; X</a:t>
            </a:r>
            <a:r>
              <a:rPr lang="en-US" sz="1100">
                <a:solidFill>
                  <a:schemeClr val="dk1"/>
                </a:solidFill>
                <a:latin typeface="Arial"/>
                <a:ea typeface="Arial"/>
                <a:cs typeface="Arial"/>
                <a:sym typeface="Arial"/>
              </a:rPr>
              <a:t> and warfarin blocks vitamin K recycling.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4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Summary review for fat-soluble vitamins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All 4 vitamins require normal fat digestion, bile flow &amp; intestinal absorption, and because they are stored, toxicity is generally more likely than with water-soluble vitamins.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Vitamin A</a:t>
            </a:r>
            <a:r>
              <a:rPr lang="en-US" sz="1100">
                <a:solidFill>
                  <a:schemeClr val="dk1"/>
                </a:solidFill>
                <a:latin typeface="Arial"/>
                <a:ea typeface="Arial"/>
                <a:cs typeface="Arial"/>
                <a:sym typeface="Arial"/>
              </a:rPr>
              <a:t> works through two major pathways: retinal supports vision, while retinoic acid binds RAR/RXR (RAR: Retinoic Acid Receptor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RXR: Retinoid X Receptor) receptors to regulate gene expression, cell differentiation &amp; epithelial integrity.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Vitamin D</a:t>
            </a:r>
            <a:r>
              <a:rPr lang="en-US" sz="1100">
                <a:solidFill>
                  <a:schemeClr val="dk1"/>
                </a:solidFill>
                <a:latin typeface="Arial"/>
                <a:ea typeface="Arial"/>
                <a:cs typeface="Arial"/>
                <a:sym typeface="Arial"/>
              </a:rPr>
              <a:t> acts like a hormone. The liver produces calcidiol, our primary status marker, and the kidney produces active calcitriol, which regulates calcium, phosphate, bone &amp; muscle 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Vitamin E</a:t>
            </a:r>
            <a:r>
              <a:rPr lang="en-US" sz="1100">
                <a:solidFill>
                  <a:schemeClr val="dk1"/>
                </a:solidFill>
                <a:latin typeface="Arial"/>
                <a:ea typeface="Arial"/>
                <a:cs typeface="Arial"/>
                <a:sym typeface="Arial"/>
              </a:rPr>
              <a:t> is the major lipid-soluble antioxidant. It protects PUFAs and cell membranes from lipid peroxidation and can be regenerated by vitamin 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Vitamin K</a:t>
            </a:r>
            <a:r>
              <a:rPr lang="en-US" sz="1100">
                <a:solidFill>
                  <a:schemeClr val="dk1"/>
                </a:solidFill>
                <a:latin typeface="Arial"/>
                <a:ea typeface="Arial"/>
                <a:cs typeface="Arial"/>
                <a:sym typeface="Arial"/>
              </a:rPr>
              <a:t> supports γ-carboxylation, allowing clotting and bone-related proteins to bind calcium. Warfarin interferes with vitamin K recycling through VKORC1.</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Clinically, always think about fat-soluble vitamin deficiencies when fat absorption is impaired—for example, with pancreatic insufficiency, reduced bile flow, intestinal disease or fat-blocking medications.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Summary:</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A = vision &amp; gene regulation</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D = calcium regulation &amp; hormone signaling</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E = lipid antioxidant protection</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K = clotting &amp; calcium-binding protein activation</a:t>
            </a:r>
            <a:endParaRPr/>
          </a:p>
        </p:txBody>
      </p:sp>
      <p:sp>
        <p:nvSpPr>
          <p:cNvPr id="577" name="Google Shape;577;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f619a3e037_0_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9" name="Google Shape;99;g3f619a3e037_0_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Let’s talk about Aerobic vs Anaerobic Metabolism</a:t>
            </a:r>
            <a:endParaRPr b="1"/>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US"/>
              <a:t>After glycolysis, pyruvate has 2 primary fates.</a:t>
            </a:r>
            <a:endParaRPr/>
          </a:p>
          <a:p>
            <a:pPr indent="-317500" lvl="1" marL="914400" rtl="0" algn="l">
              <a:spcBef>
                <a:spcPts val="0"/>
              </a:spcBef>
              <a:spcAft>
                <a:spcPts val="0"/>
              </a:spcAft>
              <a:buSzPts val="1400"/>
              <a:buChar char="○"/>
            </a:pPr>
            <a:r>
              <a:rPr lang="en-US"/>
              <a:t>When oxygen &amp; mitochondrial capacity are sufficient, pyruvate becomes acetyl-CoA &amp; enters the TCA cycle + ETC.</a:t>
            </a:r>
            <a:endParaRPr/>
          </a:p>
          <a:p>
            <a:pPr indent="-317500" lvl="0" marL="457200" rtl="0" algn="l">
              <a:spcBef>
                <a:spcPts val="0"/>
              </a:spcBef>
              <a:spcAft>
                <a:spcPts val="0"/>
              </a:spcAft>
              <a:buSzPts val="1400"/>
              <a:buChar char="●"/>
            </a:pPr>
            <a:r>
              <a:rPr lang="en-US"/>
              <a:t>Aerobic metabolism is </a:t>
            </a:r>
            <a:r>
              <a:rPr i="1" lang="en-US"/>
              <a:t>slower</a:t>
            </a:r>
            <a:r>
              <a:rPr lang="en-US"/>
              <a:t> but </a:t>
            </a:r>
            <a:r>
              <a:rPr lang="en-US" u="sng"/>
              <a:t>highly efficient</a:t>
            </a:r>
            <a:r>
              <a:rPr lang="en-US"/>
              <a:t>, producing about 30–32 ATP per glucose.</a:t>
            </a:r>
            <a:endParaRPr/>
          </a:p>
          <a:p>
            <a:pPr indent="-317500" lvl="0" marL="457200" rtl="0" algn="l">
              <a:spcBef>
                <a:spcPts val="0"/>
              </a:spcBef>
              <a:spcAft>
                <a:spcPts val="0"/>
              </a:spcAft>
              <a:buSzPts val="1400"/>
              <a:buChar char="●"/>
            </a:pPr>
            <a:r>
              <a:rPr lang="en-US"/>
              <a:t>When energy demand</a:t>
            </a:r>
            <a:r>
              <a:rPr i="1" lang="en-US"/>
              <a:t> exceeds</a:t>
            </a:r>
            <a:r>
              <a:rPr lang="en-US"/>
              <a:t> aerobic capacity, pyruvate becomes lactate.</a:t>
            </a:r>
            <a:endParaRPr/>
          </a:p>
          <a:p>
            <a:pPr indent="-317500" lvl="0" marL="457200" rtl="0" algn="l">
              <a:spcBef>
                <a:spcPts val="0"/>
              </a:spcBef>
              <a:spcAft>
                <a:spcPts val="0"/>
              </a:spcAft>
              <a:buSzPts val="1400"/>
              <a:buChar char="●"/>
            </a:pPr>
            <a:r>
              <a:rPr lang="en-US"/>
              <a:t>This regenerates NAD⁺ so glycolysis can continue producing rapid ATP—only 2 ATP per glucose.</a:t>
            </a:r>
            <a:endParaRPr/>
          </a:p>
          <a:p>
            <a:pPr indent="-317500" lvl="0" marL="457200" rtl="0" algn="l">
              <a:spcBef>
                <a:spcPts val="0"/>
              </a:spcBef>
              <a:spcAft>
                <a:spcPts val="0"/>
              </a:spcAft>
              <a:buSzPts val="1400"/>
              <a:buChar char="●"/>
            </a:pPr>
            <a:r>
              <a:rPr lang="en-US"/>
              <a:t>RBCs </a:t>
            </a:r>
            <a:r>
              <a:rPr b="1" lang="en-US"/>
              <a:t>always </a:t>
            </a:r>
            <a:r>
              <a:rPr lang="en-US"/>
              <a:t>produce lactate because they lack mitochondria; working muscle increases lactate production during intense activity.</a:t>
            </a:r>
            <a:endParaRPr/>
          </a:p>
          <a:p>
            <a:pPr indent="-317500" lvl="0" marL="457200" rtl="0" algn="l">
              <a:spcBef>
                <a:spcPts val="0"/>
              </a:spcBef>
              <a:spcAft>
                <a:spcPts val="0"/>
              </a:spcAft>
              <a:buSzPts val="1400"/>
              <a:buChar char="●"/>
            </a:pPr>
            <a:r>
              <a:rPr lang="en-US"/>
              <a:t>Lactate can be reused as fuel </a:t>
            </a:r>
            <a:r>
              <a:rPr i="1" lang="en-US"/>
              <a:t>or</a:t>
            </a:r>
            <a:r>
              <a:rPr lang="en-US"/>
              <a:t> sent to the liver for glucose production through the Cori cycle.</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8" name="Google Shape;588;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Minerals are inorganic elements, meaning they retain their chemical identity and cannot be broken down for energy.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Instead, they allow the body to build tissues, activate enzymes and regulate physiological processes.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Structurally, calcium and phosphorus form hydroxyapatite, the mineral matrix that gives bones and teeth their strength. Magnesium and fluoride also contribute to skeletal and dental integrity.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Many minerals function as enzyme cofactors. You can think of them as helpers that allow enzymes to perform biochemical reactions efficiently.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Minerals also support electrical and chemical signaling. Sodium and potassium create membrane potentials, calcium triggers muscle contraction and neurotransmitter release &amp; magnesium helps regulate ATP-dependent reactions.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Mineral balance matters just as much as mineral intake because excesses and deficiencies can both disrupt metabolism.</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Minerals do not provide calories/energy, they support metabolism through </a:t>
            </a:r>
            <a:r>
              <a:rPr b="1" lang="en-US" sz="1100">
                <a:solidFill>
                  <a:schemeClr val="dk1"/>
                </a:solidFill>
                <a:latin typeface="Arial"/>
                <a:ea typeface="Arial"/>
                <a:cs typeface="Arial"/>
                <a:sym typeface="Arial"/>
              </a:rPr>
              <a:t>structure, enzyme activation &amp; regulation/signaling</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0" name="Google Shape;600;p4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Calcium is not just a bone mineral - it also supports cell signaling, muscle contraction, nerve transmission, vascular function &amp; blood clotting.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About 99% is stored in bones and teeth. The remaining calcium is tightly regulated because small changes can affect nerves, muscles &amp; the heart.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 skeletal muscle, calcium binds troponin C, allowing actin and myosin to interact.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 nerve cells, calcium triggers neurotransmitter release.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Calcium also acts as a second messenger, often through calmodulin, to activate hormonal and metabolic pathways.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Calcium is called </a:t>
            </a:r>
            <a:r>
              <a:rPr b="1" lang="en-US" sz="1100">
                <a:solidFill>
                  <a:schemeClr val="dk1"/>
                </a:solidFill>
                <a:latin typeface="Arial"/>
                <a:ea typeface="Arial"/>
                <a:cs typeface="Arial"/>
                <a:sym typeface="Arial"/>
              </a:rPr>
              <a:t>clotting factor IV</a:t>
            </a:r>
            <a:r>
              <a:rPr lang="en-US" sz="1100">
                <a:solidFill>
                  <a:schemeClr val="dk1"/>
                </a:solidFill>
                <a:latin typeface="Arial"/>
                <a:ea typeface="Arial"/>
                <a:cs typeface="Arial"/>
                <a:sym typeface="Arial"/>
              </a:rPr>
              <a:t> and supports several steps in coagulation.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Calcitriol increases intestinal calcium absorption. When blood calcium falls, PTH increases kidney reabsorption, activates vitamin D &amp; can mobilize calcium from bone.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Magnesium also supports PTH secretion and healthy calcium regulation.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highlight>
                  <a:srgbClr val="FFFB00"/>
                </a:highlight>
                <a:latin typeface="Arial"/>
                <a:ea typeface="Arial"/>
                <a:cs typeface="Arial"/>
                <a:sym typeface="Arial"/>
              </a:rPr>
              <a:t>Quick exam tip:</a:t>
            </a:r>
            <a:r>
              <a:rPr lang="en-US" sz="1100">
                <a:solidFill>
                  <a:schemeClr val="dk1"/>
                </a:solidFill>
                <a:highlight>
                  <a:srgbClr val="FFFB00"/>
                </a:highlight>
                <a:latin typeface="Arial"/>
                <a:ea typeface="Arial"/>
                <a:cs typeface="Arial"/>
                <a:sym typeface="Arial"/>
              </a:rPr>
              <a:t> Calcium is both </a:t>
            </a:r>
            <a:r>
              <a:rPr b="1" lang="en-US" sz="1100">
                <a:solidFill>
                  <a:schemeClr val="dk1"/>
                </a:solidFill>
                <a:highlight>
                  <a:srgbClr val="FFFB00"/>
                </a:highlight>
                <a:latin typeface="Arial"/>
                <a:ea typeface="Arial"/>
                <a:cs typeface="Arial"/>
                <a:sym typeface="Arial"/>
              </a:rPr>
              <a:t>structural</a:t>
            </a:r>
            <a:r>
              <a:rPr lang="en-US" sz="1100">
                <a:solidFill>
                  <a:schemeClr val="dk1"/>
                </a:solidFill>
                <a:highlight>
                  <a:srgbClr val="FFFB00"/>
                </a:highlight>
                <a:latin typeface="Arial"/>
                <a:ea typeface="Arial"/>
                <a:cs typeface="Arial"/>
                <a:sym typeface="Arial"/>
              </a:rPr>
              <a:t> (bones and teeth) and </a:t>
            </a:r>
            <a:r>
              <a:rPr b="1" lang="en-US" sz="1100">
                <a:solidFill>
                  <a:schemeClr val="dk1"/>
                </a:solidFill>
                <a:highlight>
                  <a:srgbClr val="FFFB00"/>
                </a:highlight>
                <a:latin typeface="Arial"/>
                <a:ea typeface="Arial"/>
                <a:cs typeface="Arial"/>
                <a:sym typeface="Arial"/>
              </a:rPr>
              <a:t>functional</a:t>
            </a:r>
            <a:r>
              <a:rPr lang="en-US" sz="1100">
                <a:solidFill>
                  <a:schemeClr val="dk1"/>
                </a:solidFill>
                <a:highlight>
                  <a:srgbClr val="FFFB00"/>
                </a:highlight>
                <a:latin typeface="Arial"/>
                <a:ea typeface="Arial"/>
                <a:cs typeface="Arial"/>
                <a:sym typeface="Arial"/>
              </a:rPr>
              <a:t> (muscles, nerves, signaling &amp; clotting)</a:t>
            </a:r>
            <a:endParaRPr sz="1100">
              <a:solidFill>
                <a:schemeClr val="dk1"/>
              </a:solidFill>
              <a:highlight>
                <a:srgbClr val="FFFB00"/>
              </a:highlight>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0" name="Google Shape;610;p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Phosphorus is central to energy metabolism because it forms part of ATP, ADP &amp; AMP.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Phosphate groups are added or removed through phosphorylation reactions, helping regulate enzymes and metabolic pathways.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Phosphorus also combines with calcium to form hydroxyapatite in bones and teeth.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forms part of DNA, RNA and phospholipid cell membranes.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 RBCs, phosphorus is required to make 2,3-BPG, which helps hemoglobin release oxygen to tissues.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also supports acid–base balance by acting as an important buffer.</a:t>
            </a:r>
            <a:endParaRPr b="1" sz="1100">
              <a:solidFill>
                <a:schemeClr val="dk1"/>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0" name="Google Shape;620;p4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317500" lvl="0" marL="457200" rtl="0" algn="l">
              <a:lnSpc>
                <a:spcPct val="115000"/>
              </a:lnSpc>
              <a:spcBef>
                <a:spcPts val="1200"/>
              </a:spcBef>
              <a:spcAft>
                <a:spcPts val="0"/>
              </a:spcAft>
              <a:buSzPts val="1400"/>
              <a:buChar char="●"/>
            </a:pPr>
            <a:r>
              <a:rPr lang="en-US" sz="1100">
                <a:solidFill>
                  <a:schemeClr val="dk1"/>
                </a:solidFill>
                <a:latin typeface="Arial"/>
                <a:ea typeface="Arial"/>
                <a:cs typeface="Arial"/>
                <a:sym typeface="Arial"/>
              </a:rPr>
              <a:t>Magnesium is essential for energy metabolism because ATP is primarily used in the body as Mg-ATP.</a:t>
            </a:r>
            <a:endParaRPr sz="1100">
              <a:solidFill>
                <a:schemeClr val="dk1"/>
              </a:solidFill>
              <a:latin typeface="Arial"/>
              <a:ea typeface="Arial"/>
              <a:cs typeface="Arial"/>
              <a:sym typeface="Arial"/>
            </a:endParaRPr>
          </a:p>
          <a:p>
            <a:pPr indent="-317500" lvl="0" marL="457200" rtl="0" algn="l">
              <a:lnSpc>
                <a:spcPct val="115000"/>
              </a:lnSpc>
              <a:spcBef>
                <a:spcPts val="0"/>
              </a:spcBef>
              <a:spcAft>
                <a:spcPts val="0"/>
              </a:spcAft>
              <a:buSzPts val="1400"/>
              <a:buChar char="●"/>
            </a:pPr>
            <a:r>
              <a:rPr lang="en-US" sz="1100">
                <a:solidFill>
                  <a:schemeClr val="dk1"/>
                </a:solidFill>
                <a:latin typeface="Arial"/>
                <a:ea typeface="Arial"/>
                <a:cs typeface="Arial"/>
                <a:sym typeface="Arial"/>
              </a:rPr>
              <a:t>It acts as a cofactor for more than 300 enzymes, including enzymes involved in glycolysis, the TCA cycle &amp; protein synthesis.</a:t>
            </a:r>
            <a:endParaRPr sz="1100">
              <a:solidFill>
                <a:schemeClr val="dk1"/>
              </a:solidFill>
              <a:latin typeface="Arial"/>
              <a:ea typeface="Arial"/>
              <a:cs typeface="Arial"/>
              <a:sym typeface="Arial"/>
            </a:endParaRPr>
          </a:p>
          <a:p>
            <a:pPr indent="-317500" lvl="0" marL="457200" rtl="0" algn="l">
              <a:lnSpc>
                <a:spcPct val="115000"/>
              </a:lnSpc>
              <a:spcBef>
                <a:spcPts val="0"/>
              </a:spcBef>
              <a:spcAft>
                <a:spcPts val="0"/>
              </a:spcAft>
              <a:buSzPts val="1400"/>
              <a:buChar char="●"/>
            </a:pPr>
            <a:r>
              <a:rPr lang="en-US" sz="1100">
                <a:solidFill>
                  <a:schemeClr val="dk1"/>
                </a:solidFill>
                <a:latin typeface="Arial"/>
                <a:ea typeface="Arial"/>
                <a:cs typeface="Arial"/>
                <a:sym typeface="Arial"/>
              </a:rPr>
              <a:t>Magnesium also stabilizes DNA and RNA and supports polymerase and ribosomal activity.</a:t>
            </a:r>
            <a:endParaRPr sz="1100">
              <a:solidFill>
                <a:schemeClr val="dk1"/>
              </a:solidFill>
              <a:latin typeface="Arial"/>
              <a:ea typeface="Arial"/>
              <a:cs typeface="Arial"/>
              <a:sym typeface="Arial"/>
            </a:endParaRPr>
          </a:p>
          <a:p>
            <a:pPr indent="-317500" lvl="0" marL="457200" rtl="0" algn="l">
              <a:lnSpc>
                <a:spcPct val="115000"/>
              </a:lnSpc>
              <a:spcBef>
                <a:spcPts val="0"/>
              </a:spcBef>
              <a:spcAft>
                <a:spcPts val="0"/>
              </a:spcAft>
              <a:buSzPts val="1400"/>
              <a:buChar char="●"/>
            </a:pPr>
            <a:r>
              <a:rPr lang="en-US" sz="1100">
                <a:solidFill>
                  <a:schemeClr val="dk1"/>
                </a:solidFill>
                <a:latin typeface="Arial"/>
                <a:ea typeface="Arial"/>
                <a:cs typeface="Arial"/>
                <a:sym typeface="Arial"/>
              </a:rPr>
              <a:t>In nerves and muscles, it helps regulate calcium movement, muscle relaxation &amp; electrical signaling.</a:t>
            </a:r>
            <a:endParaRPr sz="1100">
              <a:solidFill>
                <a:schemeClr val="dk1"/>
              </a:solidFill>
              <a:latin typeface="Arial"/>
              <a:ea typeface="Arial"/>
              <a:cs typeface="Arial"/>
              <a:sym typeface="Arial"/>
            </a:endParaRPr>
          </a:p>
          <a:p>
            <a:pPr indent="-317500" lvl="0" marL="457200" rtl="0" algn="l">
              <a:lnSpc>
                <a:spcPct val="115000"/>
              </a:lnSpc>
              <a:spcBef>
                <a:spcPts val="0"/>
              </a:spcBef>
              <a:spcAft>
                <a:spcPts val="0"/>
              </a:spcAft>
              <a:buSzPts val="1400"/>
              <a:buChar char="●"/>
            </a:pPr>
            <a:r>
              <a:rPr lang="en-US" sz="1100">
                <a:solidFill>
                  <a:schemeClr val="dk1"/>
                </a:solidFill>
                <a:latin typeface="Arial"/>
                <a:ea typeface="Arial"/>
                <a:cs typeface="Arial"/>
                <a:sym typeface="Arial"/>
              </a:rPr>
              <a:t>Deficiency can contribute to cramps, weakness, arrhythmias &amp; impaired glucose regulation.</a:t>
            </a:r>
            <a:endParaRPr sz="1100">
              <a:solidFill>
                <a:schemeClr val="dk1"/>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30" name="Google Shape;630;p4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Sodium is essential for electrical activity and fluid balance in the body.</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helps maintain </a:t>
            </a:r>
            <a:r>
              <a:rPr b="1" lang="en-US" sz="1100">
                <a:solidFill>
                  <a:schemeClr val="dk1"/>
                </a:solidFill>
                <a:latin typeface="Arial"/>
                <a:ea typeface="Arial"/>
                <a:cs typeface="Arial"/>
                <a:sym typeface="Arial"/>
              </a:rPr>
              <a:t>extracellular fluid volume</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Sodium also powers </a:t>
            </a:r>
            <a:r>
              <a:rPr b="1" lang="en-US" sz="1100">
                <a:solidFill>
                  <a:schemeClr val="dk1"/>
                </a:solidFill>
                <a:latin typeface="Arial"/>
                <a:ea typeface="Arial"/>
                <a:cs typeface="Arial"/>
                <a:sym typeface="Arial"/>
              </a:rPr>
              <a:t>nutrient absorption in the intestine</a:t>
            </a:r>
            <a:r>
              <a:rPr lang="en-US" sz="1100">
                <a:solidFill>
                  <a:schemeClr val="dk1"/>
                </a:solidFill>
                <a:latin typeface="Arial"/>
                <a:ea typeface="Arial"/>
                <a:cs typeface="Arial"/>
                <a:sym typeface="Arial"/>
              </a:rPr>
              <a:t>, including </a:t>
            </a:r>
            <a:r>
              <a:rPr b="1" lang="en-US" sz="1100">
                <a:solidFill>
                  <a:schemeClr val="dk1"/>
                </a:solidFill>
                <a:latin typeface="Arial"/>
                <a:ea typeface="Arial"/>
                <a:cs typeface="Arial"/>
                <a:sym typeface="Arial"/>
              </a:rPr>
              <a:t>glucose and amino acids</a:t>
            </a:r>
            <a:r>
              <a:rPr lang="en-US" sz="1100">
                <a:solidFill>
                  <a:schemeClr val="dk1"/>
                </a:solidFill>
                <a:latin typeface="Arial"/>
                <a:ea typeface="Arial"/>
                <a:cs typeface="Arial"/>
                <a:sym typeface="Arial"/>
              </a:rPr>
              <a:t> through sodium-dependent transporters.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plays key roles in </a:t>
            </a:r>
            <a:r>
              <a:rPr b="1" lang="en-US" sz="1100">
                <a:solidFill>
                  <a:schemeClr val="dk1"/>
                </a:solidFill>
                <a:latin typeface="Arial"/>
                <a:ea typeface="Arial"/>
                <a:cs typeface="Arial"/>
                <a:sym typeface="Arial"/>
              </a:rPr>
              <a:t>nerve transmission, electrochemical gradients, and kidney regulation via aldosterone</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40" name="Google Shape;640;p4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Potassium is the primary intracellular ion</a:t>
            </a:r>
            <a:r>
              <a:rPr lang="en-US" sz="1100">
                <a:solidFill>
                  <a:schemeClr val="dk1"/>
                </a:solidFill>
                <a:latin typeface="Arial"/>
                <a:ea typeface="Arial"/>
                <a:cs typeface="Arial"/>
                <a:sym typeface="Arial"/>
              </a:rPr>
              <a:t> and is critical for </a:t>
            </a:r>
            <a:r>
              <a:rPr b="1" lang="en-US" sz="1100">
                <a:solidFill>
                  <a:schemeClr val="dk1"/>
                </a:solidFill>
                <a:latin typeface="Arial"/>
                <a:ea typeface="Arial"/>
                <a:cs typeface="Arial"/>
                <a:sym typeface="Arial"/>
              </a:rPr>
              <a:t>maintaining resting membrane potential</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supports </a:t>
            </a:r>
            <a:r>
              <a:rPr b="1" lang="en-US" sz="1100">
                <a:solidFill>
                  <a:schemeClr val="dk1"/>
                </a:solidFill>
                <a:latin typeface="Arial"/>
                <a:ea typeface="Arial"/>
                <a:cs typeface="Arial"/>
                <a:sym typeface="Arial"/>
              </a:rPr>
              <a:t>nerve signaling, muscle contraction, and cardiac electrical activity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Potassium moves through the </a:t>
            </a:r>
            <a:r>
              <a:rPr b="1" lang="en-US" sz="1100">
                <a:solidFill>
                  <a:schemeClr val="dk1"/>
                </a:solidFill>
                <a:latin typeface="Arial"/>
                <a:ea typeface="Arial"/>
                <a:cs typeface="Arial"/>
                <a:sym typeface="Arial"/>
              </a:rPr>
              <a:t>Na⁺/K⁺ ATPase pump</a:t>
            </a:r>
            <a:r>
              <a:rPr lang="en-US" sz="1100">
                <a:solidFill>
                  <a:schemeClr val="dk1"/>
                </a:solidFill>
                <a:latin typeface="Arial"/>
                <a:ea typeface="Arial"/>
                <a:cs typeface="Arial"/>
                <a:sym typeface="Arial"/>
              </a:rPr>
              <a:t>, entering cells while sodium exits.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also plays roles in </a:t>
            </a:r>
            <a:r>
              <a:rPr b="1" lang="en-US" sz="1100">
                <a:solidFill>
                  <a:schemeClr val="dk1"/>
                </a:solidFill>
                <a:latin typeface="Arial"/>
                <a:ea typeface="Arial"/>
                <a:cs typeface="Arial"/>
                <a:sym typeface="Arial"/>
              </a:rPr>
              <a:t>insulin secretion and protein synthesis within cells</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50" name="Google Shape;650;p5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Chloride helps maintain fluid balance and electrical neutrality</a:t>
            </a:r>
            <a:r>
              <a:rPr lang="en-US" sz="1100">
                <a:solidFill>
                  <a:schemeClr val="dk1"/>
                </a:solidFill>
                <a:latin typeface="Arial"/>
                <a:ea typeface="Arial"/>
                <a:cs typeface="Arial"/>
                <a:sym typeface="Arial"/>
              </a:rPr>
              <a:t> alongside sodium and potassium.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essential for </a:t>
            </a:r>
            <a:r>
              <a:rPr b="1" lang="en-US" sz="1100">
                <a:solidFill>
                  <a:schemeClr val="dk1"/>
                </a:solidFill>
                <a:latin typeface="Arial"/>
                <a:ea typeface="Arial"/>
                <a:cs typeface="Arial"/>
                <a:sym typeface="Arial"/>
              </a:rPr>
              <a:t>digestion</a:t>
            </a:r>
            <a:r>
              <a:rPr lang="en-US" sz="1100">
                <a:solidFill>
                  <a:schemeClr val="dk1"/>
                </a:solidFill>
                <a:latin typeface="Arial"/>
                <a:ea typeface="Arial"/>
                <a:cs typeface="Arial"/>
                <a:sym typeface="Arial"/>
              </a:rPr>
              <a:t>, as it forms </a:t>
            </a:r>
            <a:r>
              <a:rPr b="1" lang="en-US" sz="1100">
                <a:solidFill>
                  <a:schemeClr val="dk1"/>
                </a:solidFill>
                <a:latin typeface="Arial"/>
                <a:ea typeface="Arial"/>
                <a:cs typeface="Arial"/>
                <a:sym typeface="Arial"/>
              </a:rPr>
              <a:t>hydrochloric acid (HCl) in the stomach</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Chloride also plays a role in </a:t>
            </a:r>
            <a:r>
              <a:rPr b="1" lang="en-US" sz="1100">
                <a:solidFill>
                  <a:schemeClr val="dk1"/>
                </a:solidFill>
                <a:latin typeface="Arial"/>
                <a:ea typeface="Arial"/>
                <a:cs typeface="Arial"/>
                <a:sym typeface="Arial"/>
              </a:rPr>
              <a:t>CO₂ transport in red blood cells through the chloride shift</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contributes to </a:t>
            </a:r>
            <a:r>
              <a:rPr b="1" lang="en-US" sz="1100">
                <a:solidFill>
                  <a:schemeClr val="dk1"/>
                </a:solidFill>
                <a:latin typeface="Arial"/>
                <a:ea typeface="Arial"/>
                <a:cs typeface="Arial"/>
                <a:sym typeface="Arial"/>
              </a:rPr>
              <a:t>acid–base balance via bicarbonate–chloride exchange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Chloride is critical for stomach acid production and CO₂ transport in blood.</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0" name="Google Shape;660;p5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Iron is essential for oxygen transport and energy production.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a key component of hemoglobin, which carries oxygen in RBCs, and myoglobin, which stores oxygen in muscle.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Iron is also part of cytochromes in the electron transport chain, making it essential for mitochondrial ATP production.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Additional roles include DNA synthesis, antioxidant enzyme activity, immune function &amp; brain development.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Both deficiency and excess matter: too little limits oxygen delivery and energy production, while too much promotes oxidative stress.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Memory tip:</a:t>
            </a:r>
            <a:r>
              <a:rPr lang="en-US" sz="1100">
                <a:solidFill>
                  <a:schemeClr val="dk1"/>
                </a:solidFill>
                <a:latin typeface="Arial"/>
                <a:ea typeface="Arial"/>
                <a:cs typeface="Arial"/>
                <a:sym typeface="Arial"/>
              </a:rPr>
              <a:t> Iron = hemoglobin, myoglobin, cytochromes &amp; DNA synthesis. ATP production falls when iron deficiency disrupts oxygen delivery and the electron transport chain.</a:t>
            </a:r>
            <a:endParaRPr sz="1100">
              <a:solidFill>
                <a:schemeClr val="dk1"/>
              </a:solidFill>
              <a:latin typeface="Arial"/>
              <a:ea typeface="Arial"/>
              <a:cs typeface="Arial"/>
              <a:sym typeface="Arial"/>
            </a:endParaRPr>
          </a:p>
          <a:p>
            <a:pPr indent="0" lvl="0" marL="0" rtl="0" algn="l">
              <a:lnSpc>
                <a:spcPct val="50000"/>
              </a:lnSpc>
              <a:spcBef>
                <a:spcPts val="1200"/>
              </a:spcBef>
              <a:spcAft>
                <a:spcPts val="0"/>
              </a:spcAft>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0" name="Google Shape;670;p5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Zinc is essential for DNA and protein synthesis</a:t>
            </a:r>
            <a:r>
              <a:rPr lang="en-US" sz="1100">
                <a:solidFill>
                  <a:schemeClr val="dk1"/>
                </a:solidFill>
                <a:latin typeface="Arial"/>
                <a:ea typeface="Arial"/>
                <a:cs typeface="Arial"/>
                <a:sym typeface="Arial"/>
              </a:rPr>
              <a:t> and acts as a </a:t>
            </a:r>
            <a:r>
              <a:rPr b="1" lang="en-US" sz="1100">
                <a:solidFill>
                  <a:schemeClr val="dk1"/>
                </a:solidFill>
                <a:latin typeface="Arial"/>
                <a:ea typeface="Arial"/>
                <a:cs typeface="Arial"/>
                <a:sym typeface="Arial"/>
              </a:rPr>
              <a:t>cofactor for over 300 enzymes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plays a major role in </a:t>
            </a:r>
            <a:r>
              <a:rPr b="1" lang="en-US" sz="1100">
                <a:solidFill>
                  <a:schemeClr val="dk1"/>
                </a:solidFill>
                <a:latin typeface="Arial"/>
                <a:ea typeface="Arial"/>
                <a:cs typeface="Arial"/>
                <a:sym typeface="Arial"/>
              </a:rPr>
              <a:t>gene regulation through zinc-finger transcription factors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Zinc is also involved in key enzymes such as </a:t>
            </a:r>
            <a:r>
              <a:rPr b="1" lang="en-US" sz="1100">
                <a:solidFill>
                  <a:schemeClr val="dk1"/>
                </a:solidFill>
                <a:latin typeface="Arial"/>
                <a:ea typeface="Arial"/>
                <a:cs typeface="Arial"/>
                <a:sym typeface="Arial"/>
              </a:rPr>
              <a:t>carbonic anhydrase</a:t>
            </a:r>
            <a:r>
              <a:rPr lang="en-US" sz="1100">
                <a:solidFill>
                  <a:schemeClr val="dk1"/>
                </a:solidFill>
                <a:latin typeface="Arial"/>
                <a:ea typeface="Arial"/>
                <a:cs typeface="Arial"/>
                <a:sym typeface="Arial"/>
              </a:rPr>
              <a:t> for acid–base balance and </a:t>
            </a:r>
            <a:r>
              <a:rPr b="1" lang="en-US" sz="1100">
                <a:solidFill>
                  <a:schemeClr val="dk1"/>
                </a:solidFill>
                <a:latin typeface="Arial"/>
                <a:ea typeface="Arial"/>
                <a:cs typeface="Arial"/>
                <a:sym typeface="Arial"/>
              </a:rPr>
              <a:t>superoxide dismutase</a:t>
            </a:r>
            <a:r>
              <a:rPr lang="en-US" sz="1100">
                <a:solidFill>
                  <a:schemeClr val="dk1"/>
                </a:solidFill>
                <a:latin typeface="Arial"/>
                <a:ea typeface="Arial"/>
                <a:cs typeface="Arial"/>
                <a:sym typeface="Arial"/>
              </a:rPr>
              <a:t> for antioxidant defense.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supports </a:t>
            </a:r>
            <a:r>
              <a:rPr b="1" lang="en-US" sz="1100">
                <a:solidFill>
                  <a:schemeClr val="dk1"/>
                </a:solidFill>
                <a:latin typeface="Arial"/>
                <a:ea typeface="Arial"/>
                <a:cs typeface="Arial"/>
                <a:sym typeface="Arial"/>
              </a:rPr>
              <a:t>DNA and RNA polymerases</a:t>
            </a:r>
            <a:r>
              <a:rPr lang="en-US" sz="1100">
                <a:solidFill>
                  <a:schemeClr val="dk1"/>
                </a:solidFill>
                <a:latin typeface="Arial"/>
                <a:ea typeface="Arial"/>
                <a:cs typeface="Arial"/>
                <a:sym typeface="Arial"/>
              </a:rPr>
              <a:t>, which are required for cell growth and repair.</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0" name="Google Shape;680;p5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Copper is important for redox reactions and energy production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plays a key role in the </a:t>
            </a:r>
            <a:r>
              <a:rPr b="1" lang="en-US" sz="1100">
                <a:solidFill>
                  <a:schemeClr val="dk1"/>
                </a:solidFill>
                <a:latin typeface="Arial"/>
                <a:ea typeface="Arial"/>
                <a:cs typeface="Arial"/>
                <a:sym typeface="Arial"/>
              </a:rPr>
              <a:t>electron transport chain</a:t>
            </a:r>
            <a:r>
              <a:rPr lang="en-US" sz="1100">
                <a:solidFill>
                  <a:schemeClr val="dk1"/>
                </a:solidFill>
                <a:latin typeface="Arial"/>
                <a:ea typeface="Arial"/>
                <a:cs typeface="Arial"/>
                <a:sym typeface="Arial"/>
              </a:rPr>
              <a:t> through </a:t>
            </a:r>
            <a:r>
              <a:rPr b="1" lang="en-US" sz="1100">
                <a:solidFill>
                  <a:schemeClr val="dk1"/>
                </a:solidFill>
                <a:latin typeface="Arial"/>
                <a:ea typeface="Arial"/>
                <a:cs typeface="Arial"/>
                <a:sym typeface="Arial"/>
              </a:rPr>
              <a:t>cytochrome c oxidase (Complex IV)</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Copper is also required for </a:t>
            </a:r>
            <a:r>
              <a:rPr b="1" lang="en-US" sz="1100">
                <a:solidFill>
                  <a:schemeClr val="dk1"/>
                </a:solidFill>
                <a:latin typeface="Arial"/>
                <a:ea typeface="Arial"/>
                <a:cs typeface="Arial"/>
                <a:sym typeface="Arial"/>
              </a:rPr>
              <a:t>iron metabolism</a:t>
            </a:r>
            <a:r>
              <a:rPr lang="en-US" sz="1100">
                <a:solidFill>
                  <a:schemeClr val="dk1"/>
                </a:solidFill>
                <a:latin typeface="Arial"/>
                <a:ea typeface="Arial"/>
                <a:cs typeface="Arial"/>
                <a:sym typeface="Arial"/>
              </a:rPr>
              <a:t>, helping convert </a:t>
            </a:r>
            <a:r>
              <a:rPr b="1" lang="en-US" sz="1100">
                <a:solidFill>
                  <a:schemeClr val="dk1"/>
                </a:solidFill>
                <a:latin typeface="Arial"/>
                <a:ea typeface="Arial"/>
                <a:cs typeface="Arial"/>
                <a:sym typeface="Arial"/>
              </a:rPr>
              <a:t>Fe²⁺ to Fe³⁺ via ceruloplasmin</a:t>
            </a:r>
            <a:r>
              <a:rPr lang="en-US" sz="1100">
                <a:solidFill>
                  <a:schemeClr val="dk1"/>
                </a:solidFill>
                <a:latin typeface="Arial"/>
                <a:ea typeface="Arial"/>
                <a:cs typeface="Arial"/>
                <a:sym typeface="Arial"/>
              </a:rPr>
              <a:t> (seer-uh-loh-PLAZ-min) so iron can be transported.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supports </a:t>
            </a:r>
            <a:r>
              <a:rPr b="1" lang="en-US" sz="1100">
                <a:solidFill>
                  <a:schemeClr val="dk1"/>
                </a:solidFill>
                <a:latin typeface="Arial"/>
                <a:ea typeface="Arial"/>
                <a:cs typeface="Arial"/>
                <a:sym typeface="Arial"/>
              </a:rPr>
              <a:t>collagen crosslinking through lysyl </a:t>
            </a:r>
            <a:r>
              <a:rPr lang="en-US" sz="1100">
                <a:solidFill>
                  <a:schemeClr val="dk1"/>
                </a:solidFill>
                <a:latin typeface="Arial"/>
                <a:ea typeface="Arial"/>
                <a:cs typeface="Arial"/>
                <a:sym typeface="Arial"/>
              </a:rPr>
              <a:t>(‘LYE-sil’)</a:t>
            </a:r>
            <a:r>
              <a:rPr b="1" lang="en-US" sz="1100">
                <a:solidFill>
                  <a:schemeClr val="dk1"/>
                </a:solidFill>
                <a:latin typeface="Arial"/>
                <a:ea typeface="Arial"/>
                <a:cs typeface="Arial"/>
                <a:sym typeface="Arial"/>
              </a:rPr>
              <a:t> oxidase</a:t>
            </a:r>
            <a:r>
              <a:rPr lang="en-US" sz="1100">
                <a:solidFill>
                  <a:schemeClr val="dk1"/>
                </a:solidFill>
                <a:latin typeface="Arial"/>
                <a:ea typeface="Arial"/>
                <a:cs typeface="Arial"/>
                <a:sym typeface="Arial"/>
              </a:rPr>
              <a:t> and contributes to</a:t>
            </a:r>
            <a:r>
              <a:rPr lang="en-US" sz="1100">
                <a:solidFill>
                  <a:schemeClr val="dk1"/>
                </a:solidFill>
                <a:highlight>
                  <a:srgbClr val="FFF2CC"/>
                </a:highlight>
                <a:latin typeface="Arial"/>
                <a:ea typeface="Arial"/>
                <a:cs typeface="Arial"/>
                <a:sym typeface="Arial"/>
              </a:rPr>
              <a:t> </a:t>
            </a:r>
            <a:r>
              <a:rPr b="1" lang="en-US" sz="1100">
                <a:solidFill>
                  <a:schemeClr val="dk1"/>
                </a:solidFill>
                <a:highlight>
                  <a:srgbClr val="FFF2CC"/>
                </a:highlight>
                <a:latin typeface="Arial"/>
                <a:ea typeface="Arial"/>
                <a:cs typeface="Arial"/>
                <a:sym typeface="Arial"/>
              </a:rPr>
              <a:t>antioxidant defense via superoxide dismutase</a:t>
            </a:r>
            <a:r>
              <a:rPr lang="en-US" sz="1100">
                <a:solidFill>
                  <a:schemeClr val="dk1"/>
                </a:solidFill>
                <a:highlight>
                  <a:srgbClr val="FFF2CC"/>
                </a:highlight>
                <a:latin typeface="Arial"/>
                <a:ea typeface="Arial"/>
                <a:cs typeface="Arial"/>
                <a:sym typeface="Arial"/>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Glycolysis is the first major step in breaking down glucose for energy.</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It occurs in the cytosol &amp; does not directly require oxygen (an anaerobic pathway)</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One glucose produces 2 pyruvate, a net 2 ATP &amp; 2 NADH.</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b="1" lang="en-US"/>
              <a:t>Key regulatory enzymes:</a:t>
            </a:r>
            <a:endParaRPr b="1"/>
          </a:p>
          <a:p>
            <a:pPr indent="-298450" lvl="0" marL="457200" rtl="0" algn="l">
              <a:lnSpc>
                <a:spcPct val="115000"/>
              </a:lnSpc>
              <a:spcBef>
                <a:spcPts val="1200"/>
              </a:spcBef>
              <a:spcAft>
                <a:spcPts val="0"/>
              </a:spcAft>
              <a:buClr>
                <a:schemeClr val="dk1"/>
              </a:buClr>
              <a:buSzPts val="1100"/>
              <a:buChar char="●"/>
            </a:pPr>
            <a:r>
              <a:rPr lang="en-US"/>
              <a:t>Hexokinase/glucokinase: phosphorylate glucose, trapping it in the cell</a:t>
            </a:r>
            <a:endParaRPr/>
          </a:p>
          <a:p>
            <a:pPr indent="-298450" lvl="0" marL="457200" rtl="0" algn="l">
              <a:lnSpc>
                <a:spcPct val="115000"/>
              </a:lnSpc>
              <a:spcBef>
                <a:spcPts val="0"/>
              </a:spcBef>
              <a:spcAft>
                <a:spcPts val="0"/>
              </a:spcAft>
              <a:buClr>
                <a:schemeClr val="dk1"/>
              </a:buClr>
              <a:buSzPts val="1100"/>
              <a:buChar char="●"/>
            </a:pPr>
            <a:r>
              <a:rPr lang="en-US"/>
              <a:t>PFK-1: rate-limiting enzyme</a:t>
            </a:r>
            <a:endParaRPr/>
          </a:p>
          <a:p>
            <a:pPr indent="-298450" lvl="0" marL="457200" rtl="0" algn="l">
              <a:lnSpc>
                <a:spcPct val="115000"/>
              </a:lnSpc>
              <a:spcBef>
                <a:spcPts val="0"/>
              </a:spcBef>
              <a:spcAft>
                <a:spcPts val="0"/>
              </a:spcAft>
              <a:buClr>
                <a:schemeClr val="dk1"/>
              </a:buClr>
              <a:buSzPts val="1100"/>
              <a:buChar char="●"/>
            </a:pPr>
            <a:r>
              <a:rPr lang="en-US"/>
              <a:t>Pyruvate kinase: catalyzes the final ATP-producing step</a:t>
            </a:r>
            <a:endParaRPr/>
          </a:p>
          <a:p>
            <a:pPr indent="0" lvl="0" marL="0" rtl="0" algn="l">
              <a:lnSpc>
                <a:spcPct val="115000"/>
              </a:lnSpc>
              <a:spcBef>
                <a:spcPts val="1200"/>
              </a:spcBef>
              <a:spcAft>
                <a:spcPts val="0"/>
              </a:spcAft>
              <a:buSzPts val="1100"/>
              <a:buNone/>
            </a:pPr>
            <a:r>
              <a:rPr lang="en-US"/>
              <a:t>Glycolysis provides quick ATP, especially during high-intensity activity</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0" name="Google Shape;690;p5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Selenium</a:t>
            </a:r>
            <a:r>
              <a:rPr lang="en-US" sz="1100">
                <a:solidFill>
                  <a:schemeClr val="dk1"/>
                </a:solidFill>
                <a:latin typeface="Arial"/>
                <a:ea typeface="Arial"/>
                <a:cs typeface="Arial"/>
                <a:sym typeface="Arial"/>
              </a:rPr>
              <a:t> functions mainly through </a:t>
            </a:r>
            <a:r>
              <a:rPr b="1" lang="en-US" sz="1100">
                <a:solidFill>
                  <a:schemeClr val="dk1"/>
                </a:solidFill>
                <a:latin typeface="Arial"/>
                <a:ea typeface="Arial"/>
                <a:cs typeface="Arial"/>
                <a:sym typeface="Arial"/>
              </a:rPr>
              <a:t>selenoproteins</a:t>
            </a:r>
            <a:r>
              <a:rPr lang="en-US" sz="1100">
                <a:solidFill>
                  <a:schemeClr val="dk1"/>
                </a:solidFill>
                <a:latin typeface="Arial"/>
                <a:ea typeface="Arial"/>
                <a:cs typeface="Arial"/>
                <a:sym typeface="Arial"/>
              </a:rPr>
              <a:t>, which support antioxidant defense and thyroid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a key component of </a:t>
            </a:r>
            <a:r>
              <a:rPr b="1" lang="en-US" sz="1100">
                <a:solidFill>
                  <a:schemeClr val="dk1"/>
                </a:solidFill>
                <a:latin typeface="Arial"/>
                <a:ea typeface="Arial"/>
                <a:cs typeface="Arial"/>
                <a:sym typeface="Arial"/>
              </a:rPr>
              <a:t>glutathione peroxidase</a:t>
            </a:r>
            <a:r>
              <a:rPr lang="en-US" sz="1100">
                <a:solidFill>
                  <a:schemeClr val="dk1"/>
                </a:solidFill>
                <a:latin typeface="Arial"/>
                <a:ea typeface="Arial"/>
                <a:cs typeface="Arial"/>
                <a:sym typeface="Arial"/>
              </a:rPr>
              <a:t>, which helps neutralize hydrogen peroxide and reduce oxidative stress.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Selenium also supports </a:t>
            </a:r>
            <a:r>
              <a:rPr b="1" lang="en-US" sz="1100">
                <a:solidFill>
                  <a:schemeClr val="dk1"/>
                </a:solidFill>
                <a:latin typeface="Arial"/>
                <a:ea typeface="Arial"/>
                <a:cs typeface="Arial"/>
                <a:sym typeface="Arial"/>
              </a:rPr>
              <a:t>thioredoxin</a:t>
            </a:r>
            <a:r>
              <a:rPr lang="en-US" sz="1100">
                <a:solidFill>
                  <a:schemeClr val="dk1"/>
                </a:solidFill>
                <a:latin typeface="Arial"/>
                <a:ea typeface="Arial"/>
                <a:cs typeface="Arial"/>
                <a:sym typeface="Arial"/>
              </a:rPr>
              <a:t> (‘THIGH-oh-red-OKS-in’)</a:t>
            </a:r>
            <a:r>
              <a:rPr b="1" lang="en-US" sz="1100">
                <a:solidFill>
                  <a:schemeClr val="dk1"/>
                </a:solidFill>
                <a:latin typeface="Arial"/>
                <a:ea typeface="Arial"/>
                <a:cs typeface="Arial"/>
                <a:sym typeface="Arial"/>
              </a:rPr>
              <a:t> reductase</a:t>
            </a:r>
            <a:r>
              <a:rPr lang="en-US" sz="1100">
                <a:solidFill>
                  <a:schemeClr val="dk1"/>
                </a:solidFill>
                <a:latin typeface="Arial"/>
                <a:ea typeface="Arial"/>
                <a:cs typeface="Arial"/>
                <a:sym typeface="Arial"/>
              </a:rPr>
              <a:t>, another antioxidant system.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plays an important role in </a:t>
            </a:r>
            <a:r>
              <a:rPr b="1" lang="en-US" sz="1100">
                <a:solidFill>
                  <a:schemeClr val="dk1"/>
                </a:solidFill>
                <a:latin typeface="Arial"/>
                <a:ea typeface="Arial"/>
                <a:cs typeface="Arial"/>
                <a:sym typeface="Arial"/>
              </a:rPr>
              <a:t>thyroid hormone metabolism</a:t>
            </a:r>
            <a:r>
              <a:rPr lang="en-US" sz="1100">
                <a:solidFill>
                  <a:schemeClr val="dk1"/>
                </a:solidFill>
                <a:latin typeface="Arial"/>
                <a:ea typeface="Arial"/>
                <a:cs typeface="Arial"/>
                <a:sym typeface="Arial"/>
              </a:rPr>
              <a:t>, helping convert </a:t>
            </a:r>
            <a:r>
              <a:rPr b="1" lang="en-US" sz="1100">
                <a:solidFill>
                  <a:schemeClr val="dk1"/>
                </a:solidFill>
                <a:latin typeface="Arial"/>
                <a:ea typeface="Arial"/>
                <a:cs typeface="Arial"/>
                <a:sym typeface="Arial"/>
              </a:rPr>
              <a:t>T4 into the active hormone T3</a:t>
            </a:r>
            <a:r>
              <a:rPr lang="en-US" sz="1100">
                <a:solidFill>
                  <a:schemeClr val="dk1"/>
                </a:solidFill>
                <a:latin typeface="Arial"/>
                <a:ea typeface="Arial"/>
                <a:cs typeface="Arial"/>
                <a:sym typeface="Arial"/>
              </a:rPr>
              <a:t> through deiodinase enzymes.</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0" name="Google Shape;700;p5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Iodine is required for thyroid hormone production.</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used to </a:t>
            </a:r>
            <a:r>
              <a:rPr b="1" lang="en-US" sz="1100">
                <a:solidFill>
                  <a:schemeClr val="dk1"/>
                </a:solidFill>
                <a:latin typeface="Arial"/>
                <a:ea typeface="Arial"/>
                <a:cs typeface="Arial"/>
                <a:sym typeface="Arial"/>
              </a:rPr>
              <a:t>iodinate tyrosine on thyroglobulin</a:t>
            </a:r>
            <a:r>
              <a:rPr lang="en-US" sz="1100">
                <a:solidFill>
                  <a:schemeClr val="dk1"/>
                </a:solidFill>
                <a:latin typeface="Arial"/>
                <a:ea typeface="Arial"/>
                <a:cs typeface="Arial"/>
                <a:sym typeface="Arial"/>
              </a:rPr>
              <a:t>, producing </a:t>
            </a:r>
            <a:r>
              <a:rPr b="1" lang="en-US" sz="1100">
                <a:solidFill>
                  <a:schemeClr val="dk1"/>
                </a:solidFill>
                <a:latin typeface="Arial"/>
                <a:ea typeface="Arial"/>
                <a:cs typeface="Arial"/>
                <a:sym typeface="Arial"/>
              </a:rPr>
              <a:t>T3 and T4</a:t>
            </a:r>
            <a:r>
              <a:rPr lang="en-US" sz="1100">
                <a:solidFill>
                  <a:schemeClr val="dk1"/>
                </a:solidFill>
                <a:latin typeface="Arial"/>
                <a:ea typeface="Arial"/>
                <a:cs typeface="Arial"/>
                <a:sym typeface="Arial"/>
              </a:rPr>
              <a:t>, which regulate </a:t>
            </a:r>
            <a:r>
              <a:rPr b="1" lang="en-US" sz="1100">
                <a:solidFill>
                  <a:schemeClr val="dk1"/>
                </a:solidFill>
                <a:latin typeface="Arial"/>
                <a:ea typeface="Arial"/>
                <a:cs typeface="Arial"/>
                <a:sym typeface="Arial"/>
              </a:rPr>
              <a:t>metabolic rate and energy use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Historically, iodine deficiency caused widespread </a:t>
            </a:r>
            <a:r>
              <a:rPr b="1" lang="en-US" sz="1100">
                <a:solidFill>
                  <a:schemeClr val="dk1"/>
                </a:solidFill>
                <a:latin typeface="Arial"/>
                <a:ea typeface="Arial"/>
                <a:cs typeface="Arial"/>
                <a:sym typeface="Arial"/>
              </a:rPr>
              <a:t>goiter and hypothyroidism</a:t>
            </a:r>
            <a:r>
              <a:rPr lang="en-US" sz="1100">
                <a:solidFill>
                  <a:schemeClr val="dk1"/>
                </a:solidFill>
                <a:latin typeface="Arial"/>
                <a:ea typeface="Arial"/>
                <a:cs typeface="Arial"/>
                <a:sym typeface="Arial"/>
              </a:rPr>
              <a:t>, especially in inland regions with iodine-poor soil.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B00"/>
                </a:highlight>
                <a:latin typeface="Arial"/>
                <a:ea typeface="Arial"/>
                <a:cs typeface="Arial"/>
                <a:sym typeface="Arial"/>
              </a:rPr>
              <a:t>To prevent this, </a:t>
            </a:r>
            <a:r>
              <a:rPr b="1" lang="en-US" sz="1100">
                <a:solidFill>
                  <a:schemeClr val="dk1"/>
                </a:solidFill>
                <a:highlight>
                  <a:srgbClr val="FFFB00"/>
                </a:highlight>
                <a:latin typeface="Arial"/>
                <a:ea typeface="Arial"/>
                <a:cs typeface="Arial"/>
                <a:sym typeface="Arial"/>
              </a:rPr>
              <a:t>iodine was added to table salt in the early 1900s</a:t>
            </a:r>
            <a:r>
              <a:rPr lang="en-US" sz="1100">
                <a:solidFill>
                  <a:schemeClr val="dk1"/>
                </a:solidFill>
                <a:highlight>
                  <a:srgbClr val="FFFB00"/>
                </a:highlight>
                <a:latin typeface="Arial"/>
                <a:ea typeface="Arial"/>
                <a:cs typeface="Arial"/>
                <a:sym typeface="Arial"/>
              </a:rPr>
              <a:t>, making iodized salt a major public health intervention.</a:t>
            </a:r>
            <a:endParaRPr sz="1100">
              <a:solidFill>
                <a:schemeClr val="dk1"/>
              </a:solidFill>
              <a:highlight>
                <a:srgbClr val="FFFB00"/>
              </a:highlight>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Memory tip:</a:t>
            </a:r>
            <a:r>
              <a:rPr lang="en-US" sz="1100">
                <a:solidFill>
                  <a:schemeClr val="dk1"/>
                </a:solidFill>
                <a:latin typeface="Arial"/>
                <a:ea typeface="Arial"/>
                <a:cs typeface="Arial"/>
                <a:sym typeface="Arial"/>
              </a:rPr>
              <a:t> Iodine → thyroid hormones → metabolic rate regulation.</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1" name="Google Shape;711;p5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Manganese</a:t>
            </a:r>
            <a:r>
              <a:rPr lang="en-US" sz="1100">
                <a:solidFill>
                  <a:schemeClr val="dk1"/>
                </a:solidFill>
                <a:latin typeface="Arial"/>
                <a:ea typeface="Arial"/>
                <a:cs typeface="Arial"/>
                <a:sym typeface="Arial"/>
              </a:rPr>
              <a:t> acts as a cofactor for several enzymes involved in </a:t>
            </a:r>
            <a:r>
              <a:rPr b="1" lang="en-US" sz="1100">
                <a:solidFill>
                  <a:schemeClr val="dk1"/>
                </a:solidFill>
                <a:latin typeface="Arial"/>
                <a:ea typeface="Arial"/>
                <a:cs typeface="Arial"/>
                <a:sym typeface="Arial"/>
              </a:rPr>
              <a:t>metabolism and antioxidant defense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supports </a:t>
            </a:r>
            <a:r>
              <a:rPr b="1" lang="en-US" sz="1100">
                <a:solidFill>
                  <a:schemeClr val="dk1"/>
                </a:solidFill>
                <a:latin typeface="Arial"/>
                <a:ea typeface="Arial"/>
                <a:cs typeface="Arial"/>
                <a:sym typeface="Arial"/>
              </a:rPr>
              <a:t>bone formation</a:t>
            </a:r>
            <a:r>
              <a:rPr lang="en-US" sz="1100">
                <a:solidFill>
                  <a:schemeClr val="dk1"/>
                </a:solidFill>
                <a:latin typeface="Arial"/>
                <a:ea typeface="Arial"/>
                <a:cs typeface="Arial"/>
                <a:sym typeface="Arial"/>
              </a:rPr>
              <a:t> and participates in the </a:t>
            </a:r>
            <a:r>
              <a:rPr b="1" lang="en-US" sz="1100">
                <a:solidFill>
                  <a:schemeClr val="dk1"/>
                </a:solidFill>
                <a:latin typeface="Arial"/>
                <a:ea typeface="Arial"/>
                <a:cs typeface="Arial"/>
                <a:sym typeface="Arial"/>
              </a:rPr>
              <a:t>urea cycle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Mn is a cofactor for the following enzymes: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Mn-superoxide dismutase (Mn-SOD)</a:t>
            </a:r>
            <a:r>
              <a:rPr lang="en-US" sz="1100">
                <a:solidFill>
                  <a:schemeClr val="dk1"/>
                </a:solidFill>
                <a:latin typeface="Arial"/>
                <a:ea typeface="Arial"/>
                <a:cs typeface="Arial"/>
                <a:sym typeface="Arial"/>
              </a:rPr>
              <a:t> in mitochondria for antioxidant protection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Arginase</a:t>
            </a:r>
            <a:r>
              <a:rPr lang="en-US" sz="1100">
                <a:solidFill>
                  <a:schemeClr val="dk1"/>
                </a:solidFill>
                <a:latin typeface="Arial"/>
                <a:ea typeface="Arial"/>
                <a:cs typeface="Arial"/>
                <a:sym typeface="Arial"/>
              </a:rPr>
              <a:t> in the urea cycle (Uses manganese to help convert </a:t>
            </a:r>
            <a:r>
              <a:rPr b="1" lang="en-US" sz="1100">
                <a:solidFill>
                  <a:schemeClr val="dk1"/>
                </a:solidFill>
                <a:latin typeface="Arial"/>
                <a:ea typeface="Arial"/>
                <a:cs typeface="Arial"/>
                <a:sym typeface="Arial"/>
              </a:rPr>
              <a:t>arginine → urea + ornithine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Pyruvate carboxylase</a:t>
            </a:r>
            <a:r>
              <a:rPr lang="en-US" sz="1100">
                <a:solidFill>
                  <a:schemeClr val="dk1"/>
                </a:solidFill>
                <a:latin typeface="Arial"/>
                <a:ea typeface="Arial"/>
                <a:cs typeface="Arial"/>
                <a:sym typeface="Arial"/>
              </a:rPr>
              <a:t> in gluconeogenesis (Uses manganese as a cofactor to convert </a:t>
            </a:r>
            <a:r>
              <a:rPr b="1" lang="en-US" sz="1100">
                <a:solidFill>
                  <a:schemeClr val="dk1"/>
                </a:solidFill>
                <a:latin typeface="Arial"/>
                <a:ea typeface="Arial"/>
                <a:cs typeface="Arial"/>
                <a:sym typeface="Arial"/>
              </a:rPr>
              <a:t>pyruvate → oxaloacetate</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1" name="Google Shape;721;p5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Chromium is best known for its proposed role in enhancing insulin action and supporting normal glucose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may work through chromodulin, which is thought to strengthen insulin receptor signaling after insulin binds.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may help promote glucose uptake into cells and support blood sugar regulation.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True deficiency is rare but may impair glucose tolerance, particularly in people receiving long-term parenteral nutrition.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Chromium’s exact mechanism and essentiality in humans are still debated, so avoid overstating its effects or presenting supplementation as a proven treatment for insulin resistance.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Exam tip:</a:t>
            </a:r>
            <a:r>
              <a:rPr lang="en-US" sz="1100">
                <a:solidFill>
                  <a:schemeClr val="dk1"/>
                </a:solidFill>
                <a:latin typeface="Arial"/>
                <a:ea typeface="Arial"/>
                <a:cs typeface="Arial"/>
                <a:sym typeface="Arial"/>
              </a:rPr>
              <a:t> Chromium is traditionally associated with </a:t>
            </a:r>
            <a:r>
              <a:rPr b="1" lang="en-US" sz="1100">
                <a:solidFill>
                  <a:schemeClr val="dk1"/>
                </a:solidFill>
                <a:latin typeface="Arial"/>
                <a:ea typeface="Arial"/>
                <a:cs typeface="Arial"/>
                <a:sym typeface="Arial"/>
              </a:rPr>
              <a:t>insulin sensitivity and glucose control</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32" name="Google Shape;732;p5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Molybdenum acts as a cofactor for several enzymes involved in sulfur, purine &amp; aldehyde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Sulfite oxidase converts potentially reactive sulfite into sulfate during sulfur amino acid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Xanthine oxidase participates in purine breakdown and the production of uric acid.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Aldehyde oxidase helps metabolize aldehydes, medications &amp; other compounds.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Deficiency is extremely rare but can impair sulfite metabolism.</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Memory tip:</a:t>
            </a:r>
            <a:r>
              <a:rPr lang="en-US" sz="1100">
                <a:solidFill>
                  <a:schemeClr val="dk1"/>
                </a:solidFill>
                <a:latin typeface="Arial"/>
                <a:ea typeface="Arial"/>
                <a:cs typeface="Arial"/>
                <a:sym typeface="Arial"/>
              </a:rPr>
              <a:t> Molybdenum =&gt; </a:t>
            </a:r>
            <a:r>
              <a:rPr b="1" lang="en-US" sz="1100">
                <a:solidFill>
                  <a:schemeClr val="dk1"/>
                </a:solidFill>
                <a:latin typeface="Arial"/>
                <a:ea typeface="Arial"/>
                <a:cs typeface="Arial"/>
                <a:sym typeface="Arial"/>
              </a:rPr>
              <a:t>sulfite oxidase, xanthine oxidase &amp; aldehyde oxidase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2" name="Google Shape;742;p5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Fluoride primarily supports dental health by strengthening the mineral structure of tooth enamel.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can replace hydroxyl groups in hydroxyapatite to form fluorapatite, which is more resistant to acid damage.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Fluoride also promotes enamel remineralization by helping calcium and phosphate return to areas of early decay.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further reduces cavity risk by limiting acid production from oral bacteria.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Fluoride can be incorporated into bone, but excess exposure can cause dental or skeletal fluorosis.</a:t>
            </a:r>
            <a:endParaRPr b="1" sz="1100">
              <a:solidFill>
                <a:schemeClr val="dk1"/>
              </a:solidFill>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6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Let’s use this table to review all the minerals and their roles.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Calcium</a:t>
            </a:r>
            <a:r>
              <a:rPr lang="en-US" sz="1100">
                <a:solidFill>
                  <a:schemeClr val="dk1"/>
                </a:solidFill>
                <a:latin typeface="Arial"/>
                <a:ea typeface="Arial"/>
                <a:cs typeface="Arial"/>
                <a:sym typeface="Arial"/>
              </a:rPr>
              <a:t> is both structural and functional. It supports bones and teeth, but it also acts as a second messenger and is required for muscle contraction, nerve transmission &amp; coagulation. Its regulation is closely tied to vitamin D, PTH &amp; magnesium.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Phosphorus</a:t>
            </a:r>
            <a:r>
              <a:rPr lang="en-US" sz="1100">
                <a:solidFill>
                  <a:schemeClr val="dk1"/>
                </a:solidFill>
                <a:latin typeface="Arial"/>
                <a:ea typeface="Arial"/>
                <a:cs typeface="Arial"/>
                <a:sym typeface="Arial"/>
              </a:rPr>
              <a:t> is central to energy metabolism because it forms ATP and participates in phosphorylation reactions. It also supports DNA, RNA, phospholipid membranes, bone mineralization &amp; 2,3-BPG production in RBCs.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Magnesium</a:t>
            </a:r>
            <a:r>
              <a:rPr lang="en-US" sz="1100">
                <a:solidFill>
                  <a:schemeClr val="dk1"/>
                </a:solidFill>
                <a:latin typeface="Arial"/>
                <a:ea typeface="Arial"/>
                <a:cs typeface="Arial"/>
                <a:sym typeface="Arial"/>
              </a:rPr>
              <a:t> makes ATP biologically usable as Mg-ATP and serves as a cofactor for more than 300 enzymes. It supports glycolysis, the TCA cycle, beta-oxidation, nucleic acid synthesis &amp; neuromuscular 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Sodium and potassium work together</a:t>
            </a:r>
            <a:r>
              <a:rPr lang="en-US" sz="1100">
                <a:solidFill>
                  <a:schemeClr val="dk1"/>
                </a:solidFill>
                <a:latin typeface="Arial"/>
                <a:ea typeface="Arial"/>
                <a:cs typeface="Arial"/>
                <a:sym typeface="Arial"/>
              </a:rPr>
              <a:t> through the Na⁺/K⁺ ATPase. Sodium is the major extracellular cation, while potassium is the major intracellular cation. Together, they establish the electrical gradients required for nerve impulses, muscle contraction &amp; normal cardiac rhythm.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Sodium’s gradient also drives the intestinal co-transport of glucose and amino acids, while potassium is especially important for resting membrane potential and heart 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Chloride</a:t>
            </a:r>
            <a:r>
              <a:rPr lang="en-US" sz="1100">
                <a:solidFill>
                  <a:schemeClr val="dk1"/>
                </a:solidFill>
                <a:latin typeface="Arial"/>
                <a:ea typeface="Arial"/>
                <a:cs typeface="Arial"/>
                <a:sym typeface="Arial"/>
              </a:rPr>
              <a:t> is the major extracellular anion. It balances sodium, contributes to fluid and acid–base regulation, forms stomach acid &amp; participates in the chloride shift for CO₂ transport in RBCs.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The biggest theme is that these minerals do not provide energy themselves - they make energy metabolism, electrical signaling, fluid balance &amp; structural integrity possible.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Quick recap:</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Calcium:</a:t>
            </a:r>
            <a:r>
              <a:rPr lang="en-US" sz="1100">
                <a:solidFill>
                  <a:schemeClr val="dk1"/>
                </a:solidFill>
                <a:latin typeface="Arial"/>
                <a:ea typeface="Arial"/>
                <a:cs typeface="Arial"/>
                <a:sym typeface="Arial"/>
              </a:rPr>
              <a:t> Bones, signaling, contraction &amp; clotting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Phosphorus:</a:t>
            </a:r>
            <a:r>
              <a:rPr lang="en-US" sz="1100">
                <a:solidFill>
                  <a:schemeClr val="dk1"/>
                </a:solidFill>
                <a:latin typeface="Arial"/>
                <a:ea typeface="Arial"/>
                <a:cs typeface="Arial"/>
                <a:sym typeface="Arial"/>
              </a:rPr>
              <a:t> ATP, phosphorylation &amp; structure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Magnesium:</a:t>
            </a:r>
            <a:r>
              <a:rPr lang="en-US" sz="1100">
                <a:solidFill>
                  <a:schemeClr val="dk1"/>
                </a:solidFill>
                <a:latin typeface="Arial"/>
                <a:ea typeface="Arial"/>
                <a:cs typeface="Arial"/>
                <a:sym typeface="Arial"/>
              </a:rPr>
              <a:t> Mg-ATP &amp; enzyme activation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Sodium:</a:t>
            </a:r>
            <a:r>
              <a:rPr lang="en-US" sz="1100">
                <a:solidFill>
                  <a:schemeClr val="dk1"/>
                </a:solidFill>
                <a:latin typeface="Arial"/>
                <a:ea typeface="Arial"/>
                <a:cs typeface="Arial"/>
                <a:sym typeface="Arial"/>
              </a:rPr>
              <a:t> Extracellular fluid &amp; depolarization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Potassium:</a:t>
            </a:r>
            <a:r>
              <a:rPr lang="en-US" sz="1100">
                <a:solidFill>
                  <a:schemeClr val="dk1"/>
                </a:solidFill>
                <a:latin typeface="Arial"/>
                <a:ea typeface="Arial"/>
                <a:cs typeface="Arial"/>
                <a:sym typeface="Arial"/>
              </a:rPr>
              <a:t> Intracellular fluid, resting potential &amp; heart rhythm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Chloride:</a:t>
            </a:r>
            <a:r>
              <a:rPr lang="en-US" sz="1100">
                <a:solidFill>
                  <a:schemeClr val="dk1"/>
                </a:solidFill>
                <a:latin typeface="Arial"/>
                <a:ea typeface="Arial"/>
                <a:cs typeface="Arial"/>
                <a:sym typeface="Arial"/>
              </a:rPr>
              <a:t> Stomach acid, fluid balance &amp; CO₂ transport</a:t>
            </a:r>
            <a:endParaRPr/>
          </a:p>
        </p:txBody>
      </p:sp>
      <p:sp>
        <p:nvSpPr>
          <p:cNvPr id="752" name="Google Shape;752;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64" name="Google Shape;764;p6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Detoxification converts fat-soluble toxins into water-soluble compounds</a:t>
            </a:r>
            <a:r>
              <a:rPr lang="en-US" sz="1100">
                <a:solidFill>
                  <a:schemeClr val="dk1"/>
                </a:solidFill>
                <a:latin typeface="Arial"/>
                <a:ea typeface="Arial"/>
                <a:cs typeface="Arial"/>
                <a:sym typeface="Arial"/>
              </a:rPr>
              <a:t> so they can be excreted.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a:t>
            </a:r>
            <a:r>
              <a:rPr b="1" lang="en-US" sz="1100">
                <a:solidFill>
                  <a:schemeClr val="dk1"/>
                </a:solidFill>
                <a:latin typeface="Arial"/>
                <a:ea typeface="Arial"/>
                <a:cs typeface="Arial"/>
                <a:sym typeface="Arial"/>
              </a:rPr>
              <a:t>liver is the primary detox organ</a:t>
            </a:r>
            <a:r>
              <a:rPr lang="en-US" sz="1100">
                <a:solidFill>
                  <a:schemeClr val="dk1"/>
                </a:solidFill>
                <a:latin typeface="Arial"/>
                <a:ea typeface="Arial"/>
                <a:cs typeface="Arial"/>
                <a:sym typeface="Arial"/>
              </a:rPr>
              <a:t>, but detox also occurs in the </a:t>
            </a:r>
            <a:r>
              <a:rPr b="1" lang="en-US" sz="1100">
                <a:solidFill>
                  <a:schemeClr val="dk1"/>
                </a:solidFill>
                <a:latin typeface="Arial"/>
                <a:ea typeface="Arial"/>
                <a:cs typeface="Arial"/>
                <a:sym typeface="Arial"/>
              </a:rPr>
              <a:t>gut, kidneys, lungs, and skin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Detoxification is </a:t>
            </a:r>
            <a:r>
              <a:rPr b="1" lang="en-US" sz="1100">
                <a:solidFill>
                  <a:schemeClr val="dk1"/>
                </a:solidFill>
                <a:latin typeface="Arial"/>
                <a:ea typeface="Arial"/>
                <a:cs typeface="Arial"/>
                <a:sym typeface="Arial"/>
              </a:rPr>
              <a:t>enzyme-driven chemistry</a:t>
            </a:r>
            <a:r>
              <a:rPr lang="en-US" sz="1100">
                <a:solidFill>
                  <a:schemeClr val="dk1"/>
                </a:solidFill>
                <a:latin typeface="Arial"/>
                <a:ea typeface="Arial"/>
                <a:cs typeface="Arial"/>
                <a:sym typeface="Arial"/>
              </a:rPr>
              <a:t>, not simply “flushing toxins,” and it requires </a:t>
            </a:r>
            <a:r>
              <a:rPr b="1" lang="en-US" sz="1100">
                <a:solidFill>
                  <a:schemeClr val="dk1"/>
                </a:solidFill>
                <a:latin typeface="Arial"/>
                <a:ea typeface="Arial"/>
                <a:cs typeface="Arial"/>
                <a:sym typeface="Arial"/>
              </a:rPr>
              <a:t>micronutrients and antioxidants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There are </a:t>
            </a:r>
            <a:r>
              <a:rPr b="1" lang="en-US" sz="1100">
                <a:solidFill>
                  <a:schemeClr val="dk1"/>
                </a:solidFill>
                <a:latin typeface="Arial"/>
                <a:ea typeface="Arial"/>
                <a:cs typeface="Arial"/>
                <a:sym typeface="Arial"/>
              </a:rPr>
              <a:t>3 phases: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Phase I:</a:t>
            </a:r>
            <a:r>
              <a:rPr lang="en-US" sz="1100">
                <a:solidFill>
                  <a:schemeClr val="dk1"/>
                </a:solidFill>
                <a:latin typeface="Arial"/>
                <a:ea typeface="Arial"/>
                <a:cs typeface="Arial"/>
                <a:sym typeface="Arial"/>
              </a:rPr>
              <a:t> activation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Phase II:</a:t>
            </a:r>
            <a:r>
              <a:rPr lang="en-US" sz="1100">
                <a:solidFill>
                  <a:schemeClr val="dk1"/>
                </a:solidFill>
                <a:latin typeface="Arial"/>
                <a:ea typeface="Arial"/>
                <a:cs typeface="Arial"/>
                <a:sym typeface="Arial"/>
              </a:rPr>
              <a:t> conjugation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Phase III:</a:t>
            </a:r>
            <a:r>
              <a:rPr lang="en-US" sz="1100">
                <a:solidFill>
                  <a:schemeClr val="dk1"/>
                </a:solidFill>
                <a:latin typeface="Arial"/>
                <a:ea typeface="Arial"/>
                <a:cs typeface="Arial"/>
                <a:sym typeface="Arial"/>
              </a:rPr>
              <a:t> transport and excretion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If </a:t>
            </a:r>
            <a:r>
              <a:rPr b="1" lang="en-US" sz="1100">
                <a:solidFill>
                  <a:schemeClr val="dk1"/>
                </a:solidFill>
                <a:latin typeface="Arial"/>
                <a:ea typeface="Arial"/>
                <a:cs typeface="Arial"/>
                <a:sym typeface="Arial"/>
              </a:rPr>
              <a:t>Phase I is faster than Phase II</a:t>
            </a:r>
            <a:r>
              <a:rPr lang="en-US" sz="1100">
                <a:solidFill>
                  <a:schemeClr val="dk1"/>
                </a:solidFill>
                <a:latin typeface="Arial"/>
                <a:ea typeface="Arial"/>
                <a:cs typeface="Arial"/>
                <a:sym typeface="Arial"/>
              </a:rPr>
              <a:t>, reactive intermediates can accumulate and increase toxicity.</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5" name="Google Shape;775;p6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Phase I is the activation phase</a:t>
            </a:r>
            <a:r>
              <a:rPr lang="en-US" sz="1100">
                <a:solidFill>
                  <a:schemeClr val="dk1"/>
                </a:solidFill>
                <a:latin typeface="Arial"/>
                <a:ea typeface="Arial"/>
                <a:cs typeface="Arial"/>
                <a:sym typeface="Arial"/>
              </a:rPr>
              <a:t> of detoxification and is driven by </a:t>
            </a:r>
            <a:r>
              <a:rPr b="1" lang="en-US" sz="1100">
                <a:solidFill>
                  <a:schemeClr val="dk1"/>
                </a:solidFill>
                <a:latin typeface="Arial"/>
                <a:ea typeface="Arial"/>
                <a:cs typeface="Arial"/>
                <a:sym typeface="Arial"/>
              </a:rPr>
              <a:t>cytochrome P450 enzymes (CYPs)</a:t>
            </a:r>
            <a:r>
              <a:rPr lang="en-US" sz="1100">
                <a:solidFill>
                  <a:schemeClr val="dk1"/>
                </a:solidFill>
                <a:latin typeface="Arial"/>
                <a:ea typeface="Arial"/>
                <a:cs typeface="Arial"/>
                <a:sym typeface="Arial"/>
              </a:rPr>
              <a:t> in the liver.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These enzymes modify toxins by adding or exposing reactive groups through reactions like </a:t>
            </a:r>
            <a:r>
              <a:rPr b="1" lang="en-US" sz="1100">
                <a:solidFill>
                  <a:schemeClr val="dk1"/>
                </a:solidFill>
                <a:latin typeface="Arial"/>
                <a:ea typeface="Arial"/>
                <a:cs typeface="Arial"/>
                <a:sym typeface="Arial"/>
              </a:rPr>
              <a:t>hydroxylation, demethylation, and oxidation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Phase I often creates </a:t>
            </a:r>
            <a:r>
              <a:rPr b="1" lang="en-US" sz="1100">
                <a:solidFill>
                  <a:schemeClr val="dk1"/>
                </a:solidFill>
                <a:latin typeface="Arial"/>
                <a:ea typeface="Arial"/>
                <a:cs typeface="Arial"/>
                <a:sym typeface="Arial"/>
              </a:rPr>
              <a:t>reactive intermediates and free radicals</a:t>
            </a:r>
            <a:r>
              <a:rPr lang="en-US" sz="1100">
                <a:solidFill>
                  <a:schemeClr val="dk1"/>
                </a:solidFill>
                <a:latin typeface="Arial"/>
                <a:ea typeface="Arial"/>
                <a:cs typeface="Arial"/>
                <a:sym typeface="Arial"/>
              </a:rPr>
              <a:t>, so </a:t>
            </a:r>
            <a:r>
              <a:rPr b="1" lang="en-US" sz="1100">
                <a:solidFill>
                  <a:schemeClr val="dk1"/>
                </a:solidFill>
                <a:latin typeface="Arial"/>
                <a:ea typeface="Arial"/>
                <a:cs typeface="Arial"/>
                <a:sym typeface="Arial"/>
              </a:rPr>
              <a:t>antioxidants are needed to neutralize oxidative stress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process relies on nutrients like </a:t>
            </a:r>
            <a:r>
              <a:rPr b="1" lang="en-US" sz="1100">
                <a:solidFill>
                  <a:schemeClr val="dk1"/>
                </a:solidFill>
                <a:latin typeface="Arial"/>
                <a:ea typeface="Arial"/>
                <a:cs typeface="Arial"/>
                <a:sym typeface="Arial"/>
              </a:rPr>
              <a:t>B2, B3, iron, magnesium, and glutathione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Phase I makes toxins more reactive, so strong Phase II detox is needed to neutralize them.</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p6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Phase 1 Detox Pathways: </a:t>
            </a:r>
            <a:br>
              <a:rPr b="1" lang="en-US"/>
            </a:br>
            <a:endParaRPr b="1"/>
          </a:p>
          <a:p>
            <a:pPr indent="0" lvl="0" marL="0" rtl="0" algn="l">
              <a:spcBef>
                <a:spcPts val="0"/>
              </a:spcBef>
              <a:spcAft>
                <a:spcPts val="0"/>
              </a:spcAft>
              <a:buNone/>
            </a:pPr>
            <a:r>
              <a:rPr b="1" lang="en-US" sz="1100">
                <a:solidFill>
                  <a:schemeClr val="dk1"/>
                </a:solidFill>
                <a:latin typeface="Arial"/>
                <a:ea typeface="Arial"/>
                <a:cs typeface="Arial"/>
                <a:sym typeface="Arial"/>
              </a:rPr>
              <a:t>Location:</a:t>
            </a:r>
            <a:r>
              <a:rPr lang="en-US" sz="1100">
                <a:solidFill>
                  <a:schemeClr val="dk1"/>
                </a:solidFill>
                <a:latin typeface="Arial"/>
                <a:ea typeface="Arial"/>
                <a:cs typeface="Arial"/>
                <a:sym typeface="Arial"/>
              </a:rPr>
              <a:t> Smooth endoplasmic reticulum, primarily in the liver (hepatocytes)</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Enzymes:</a:t>
            </a:r>
            <a:r>
              <a:rPr lang="en-US" sz="1100">
                <a:solidFill>
                  <a:schemeClr val="dk1"/>
                </a:solidFill>
                <a:latin typeface="Arial"/>
                <a:ea typeface="Arial"/>
                <a:cs typeface="Arial"/>
                <a:sym typeface="Arial"/>
              </a:rPr>
              <a:t> Cytochrome P450 (CYP1, CYP2 &amp; CYP3)</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Purpose:</a:t>
            </a:r>
            <a:r>
              <a:rPr lang="en-US" sz="1100">
                <a:solidFill>
                  <a:schemeClr val="dk1"/>
                </a:solidFill>
                <a:latin typeface="Arial"/>
                <a:ea typeface="Arial"/>
                <a:cs typeface="Arial"/>
                <a:sym typeface="Arial"/>
              </a:rPr>
              <a:t> Converts fat-soluble compounds into reactive intermediates for Phase II</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Reactions:</a:t>
            </a:r>
            <a:r>
              <a:rPr lang="en-US" sz="1100">
                <a:solidFill>
                  <a:schemeClr val="dk1"/>
                </a:solidFill>
                <a:latin typeface="Arial"/>
                <a:ea typeface="Arial"/>
                <a:cs typeface="Arial"/>
                <a:sym typeface="Arial"/>
              </a:rPr>
              <a:t> Oxidation, reduction &amp; hydrolysis</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Needs:</a:t>
            </a:r>
            <a:r>
              <a:rPr lang="en-US" sz="1100">
                <a:solidFill>
                  <a:schemeClr val="dk1"/>
                </a:solidFill>
                <a:latin typeface="Arial"/>
                <a:ea typeface="Arial"/>
                <a:cs typeface="Arial"/>
                <a:sym typeface="Arial"/>
              </a:rPr>
              <a:t> O₂, NADPH, B2, B3, iron, Mg &amp; phospholipids</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Outputs:</a:t>
            </a:r>
            <a:r>
              <a:rPr lang="en-US" sz="1100">
                <a:solidFill>
                  <a:schemeClr val="dk1"/>
                </a:solidFill>
                <a:latin typeface="Arial"/>
                <a:ea typeface="Arial"/>
                <a:cs typeface="Arial"/>
                <a:sym typeface="Arial"/>
              </a:rPr>
              <a:t> More polar metabolites, ROS &amp; potentially reactive intermediates</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Inducers:</a:t>
            </a:r>
            <a:r>
              <a:rPr lang="en-US" sz="1100">
                <a:solidFill>
                  <a:schemeClr val="dk1"/>
                </a:solidFill>
                <a:latin typeface="Arial"/>
                <a:ea typeface="Arial"/>
                <a:cs typeface="Arial"/>
                <a:sym typeface="Arial"/>
              </a:rPr>
              <a:t> Alcohol, caffeine, nicotine, charred meats, drugs &amp; toxins</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Inhibitors:</a:t>
            </a:r>
            <a:r>
              <a:rPr lang="en-US" sz="1100">
                <a:solidFill>
                  <a:schemeClr val="dk1"/>
                </a:solidFill>
                <a:latin typeface="Arial"/>
                <a:ea typeface="Arial"/>
                <a:cs typeface="Arial"/>
                <a:sym typeface="Arial"/>
              </a:rPr>
              <a:t> Grapefruit, certain phytonutrients/medications &amp; liver dysfunction</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Protection:</a:t>
            </a:r>
            <a:r>
              <a:rPr lang="en-US" sz="1100">
                <a:solidFill>
                  <a:schemeClr val="dk1"/>
                </a:solidFill>
                <a:latin typeface="Arial"/>
                <a:ea typeface="Arial"/>
                <a:cs typeface="Arial"/>
                <a:sym typeface="Arial"/>
              </a:rPr>
              <a:t> Glutathione, vitamins C &amp; E, selenium, Zn, Cu &amp; Mn</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786" name="Google Shape;786;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4" name="Google Shape;124;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Let’s talk about the fates of glucose sources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Blood glucose comes from dietary carbs, liver glycogen &amp; gluconeogenesis.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Dietary carbs provide glucose, fructose &amp; galactose, which enter glycolysis through different intermediates.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Glucose intermediates aren’t used only for ATP - they also support glycogen, fat, amino acid &amp; nucleotide synthesis.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Glucose-6-phosphate is a metabolic crossroads because it can enter glycolysis, glycogen synthesis or the PPP.</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highlight>
                  <a:srgbClr val="FFFB00"/>
                </a:highlight>
                <a:latin typeface="Arial"/>
                <a:ea typeface="Arial"/>
                <a:cs typeface="Arial"/>
                <a:sym typeface="Arial"/>
              </a:rPr>
              <a:t>Exam tip: </a:t>
            </a:r>
            <a:r>
              <a:rPr lang="en-US" sz="1100">
                <a:solidFill>
                  <a:schemeClr val="dk1"/>
                </a:solidFill>
                <a:highlight>
                  <a:srgbClr val="FFFB00"/>
                </a:highlight>
                <a:latin typeface="Arial"/>
                <a:ea typeface="Arial"/>
                <a:cs typeface="Arial"/>
                <a:sym typeface="Arial"/>
              </a:rPr>
              <a:t>PFK-1 (not G6P formation) is the committed, rate-limiting step of glycolysis.</a:t>
            </a:r>
            <a:endParaRPr sz="1100">
              <a:solidFill>
                <a:schemeClr val="dk1"/>
              </a:solidFill>
              <a:highlight>
                <a:srgbClr val="FFFB00"/>
              </a:highlight>
              <a:latin typeface="Arial"/>
              <a:ea typeface="Arial"/>
              <a:cs typeface="Arial"/>
              <a:sym typeface="Arial"/>
            </a:endParaRPr>
          </a:p>
          <a:p>
            <a:pPr indent="0" lvl="0" marL="0" rtl="0" algn="l">
              <a:lnSpc>
                <a:spcPct val="40000"/>
              </a:lnSpc>
              <a:spcBef>
                <a:spcPts val="120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8" name="Google Shape;798;p7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Phase II detoxification neutralizes the reactive intermediates produced in Phase I.</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does this through </a:t>
            </a:r>
            <a:r>
              <a:rPr b="1" lang="en-US" sz="1100">
                <a:solidFill>
                  <a:schemeClr val="dk1"/>
                </a:solidFill>
                <a:latin typeface="Arial"/>
                <a:ea typeface="Arial"/>
                <a:cs typeface="Arial"/>
                <a:sym typeface="Arial"/>
              </a:rPr>
              <a:t>conjugation</a:t>
            </a:r>
            <a:r>
              <a:rPr lang="en-US" sz="1100">
                <a:solidFill>
                  <a:schemeClr val="dk1"/>
                </a:solidFill>
                <a:latin typeface="Arial"/>
                <a:ea typeface="Arial"/>
                <a:cs typeface="Arial"/>
                <a:sym typeface="Arial"/>
              </a:rPr>
              <a:t>, meaning the toxin is </a:t>
            </a:r>
            <a:r>
              <a:rPr b="1" lang="en-US" sz="1100">
                <a:solidFill>
                  <a:schemeClr val="dk1"/>
                </a:solidFill>
                <a:latin typeface="Arial"/>
                <a:ea typeface="Arial"/>
                <a:cs typeface="Arial"/>
                <a:sym typeface="Arial"/>
              </a:rPr>
              <a:t>chemically linked to another molecule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makes toxins </a:t>
            </a:r>
            <a:r>
              <a:rPr b="1" lang="en-US" sz="1100">
                <a:solidFill>
                  <a:schemeClr val="dk1"/>
                </a:solidFill>
                <a:latin typeface="Arial"/>
                <a:ea typeface="Arial"/>
                <a:cs typeface="Arial"/>
                <a:sym typeface="Arial"/>
              </a:rPr>
              <a:t>less reactive, more water-soluble, and easier to eliminate through urine or bile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Phase II reactions rely heavily on </a:t>
            </a:r>
            <a:r>
              <a:rPr b="1" lang="en-US" sz="1100">
                <a:solidFill>
                  <a:schemeClr val="dk1"/>
                </a:solidFill>
                <a:latin typeface="Arial"/>
                <a:ea typeface="Arial"/>
                <a:cs typeface="Arial"/>
                <a:sym typeface="Arial"/>
              </a:rPr>
              <a:t>ATP, amino acids, B vitamins, minerals, glutathione, and healthy methylation and sulfur pathways</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9" name="Google Shape;809;p7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We can’t talk about Phase II detoxification without talking about glutathione.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Glutathione (GSH)</a:t>
            </a:r>
            <a:r>
              <a:rPr lang="en-US" sz="1100">
                <a:solidFill>
                  <a:schemeClr val="dk1"/>
                </a:solidFill>
                <a:latin typeface="Arial"/>
                <a:ea typeface="Arial"/>
                <a:cs typeface="Arial"/>
                <a:sym typeface="Arial"/>
              </a:rPr>
              <a:t> is the body’s </a:t>
            </a:r>
            <a:r>
              <a:rPr b="1" lang="en-US" sz="1100">
                <a:solidFill>
                  <a:schemeClr val="dk1"/>
                </a:solidFill>
                <a:latin typeface="Arial"/>
                <a:ea typeface="Arial"/>
                <a:cs typeface="Arial"/>
                <a:sym typeface="Arial"/>
              </a:rPr>
              <a:t>primary antioxidant detox molecule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a </a:t>
            </a:r>
            <a:r>
              <a:rPr b="1" lang="en-US" sz="1100">
                <a:solidFill>
                  <a:schemeClr val="dk1"/>
                </a:solidFill>
                <a:latin typeface="Arial"/>
                <a:ea typeface="Arial"/>
                <a:cs typeface="Arial"/>
                <a:sym typeface="Arial"/>
              </a:rPr>
              <a:t>tripeptide made from glutamate, cysteine, and glycine</a:t>
            </a:r>
            <a:r>
              <a:rPr lang="en-US" sz="1100">
                <a:solidFill>
                  <a:schemeClr val="dk1"/>
                </a:solidFill>
                <a:latin typeface="Arial"/>
                <a:ea typeface="Arial"/>
                <a:cs typeface="Arial"/>
                <a:sym typeface="Arial"/>
              </a:rPr>
              <a:t> and binds directly to </a:t>
            </a:r>
            <a:r>
              <a:rPr b="1" lang="en-US" sz="1100">
                <a:solidFill>
                  <a:schemeClr val="dk1"/>
                </a:solidFill>
                <a:latin typeface="Arial"/>
                <a:ea typeface="Arial"/>
                <a:cs typeface="Arial"/>
                <a:sym typeface="Arial"/>
              </a:rPr>
              <a:t>reactive toxins</a:t>
            </a:r>
            <a:r>
              <a:rPr lang="en-US" sz="1100">
                <a:solidFill>
                  <a:schemeClr val="dk1"/>
                </a:solidFill>
                <a:latin typeface="Arial"/>
                <a:ea typeface="Arial"/>
                <a:cs typeface="Arial"/>
                <a:sym typeface="Arial"/>
              </a:rPr>
              <a:t> to neutralize them.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reaction is catalyzed by </a:t>
            </a:r>
            <a:r>
              <a:rPr b="1" lang="en-US" sz="1100">
                <a:solidFill>
                  <a:schemeClr val="dk1"/>
                </a:solidFill>
                <a:latin typeface="Arial"/>
                <a:ea typeface="Arial"/>
                <a:cs typeface="Arial"/>
                <a:sym typeface="Arial"/>
              </a:rPr>
              <a:t>glutathione-S-transferase (GST)</a:t>
            </a:r>
            <a:r>
              <a:rPr lang="en-US" sz="1100">
                <a:solidFill>
                  <a:schemeClr val="dk1"/>
                </a:solidFill>
                <a:latin typeface="Arial"/>
                <a:ea typeface="Arial"/>
                <a:cs typeface="Arial"/>
                <a:sym typeface="Arial"/>
              </a:rPr>
              <a:t> and allows toxins to be </a:t>
            </a:r>
            <a:r>
              <a:rPr b="1" lang="en-US" sz="1100">
                <a:solidFill>
                  <a:schemeClr val="dk1"/>
                </a:solidFill>
                <a:latin typeface="Arial"/>
                <a:ea typeface="Arial"/>
                <a:cs typeface="Arial"/>
                <a:sym typeface="Arial"/>
              </a:rPr>
              <a:t>safely excreted in urine or bile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Glutathione is especially important for detoxifying </a:t>
            </a:r>
            <a:r>
              <a:rPr b="1" lang="en-US" sz="1100">
                <a:solidFill>
                  <a:schemeClr val="dk1"/>
                </a:solidFill>
                <a:latin typeface="Arial"/>
                <a:ea typeface="Arial"/>
                <a:cs typeface="Arial"/>
                <a:sym typeface="Arial"/>
              </a:rPr>
              <a:t>hydroperoxides, heavy metals, and drug metabolites</a:t>
            </a:r>
            <a:r>
              <a:rPr lang="en-US" sz="1100">
                <a:solidFill>
                  <a:schemeClr val="dk1"/>
                </a:solidFill>
                <a:latin typeface="Arial"/>
                <a:ea typeface="Arial"/>
                <a:cs typeface="Arial"/>
                <a:sym typeface="Arial"/>
              </a:rPr>
              <a:t> like acetaminophen.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must be </a:t>
            </a:r>
            <a:r>
              <a:rPr b="1" lang="en-US" sz="1100">
                <a:solidFill>
                  <a:schemeClr val="dk1"/>
                </a:solidFill>
                <a:latin typeface="Arial"/>
                <a:ea typeface="Arial"/>
                <a:cs typeface="Arial"/>
                <a:sym typeface="Arial"/>
              </a:rPr>
              <a:t>regenerated using NADPH</a:t>
            </a:r>
            <a:r>
              <a:rPr lang="en-US" sz="1100">
                <a:solidFill>
                  <a:schemeClr val="dk1"/>
                </a:solidFill>
                <a:latin typeface="Arial"/>
                <a:ea typeface="Arial"/>
                <a:cs typeface="Arial"/>
                <a:sym typeface="Arial"/>
              </a:rPr>
              <a:t>, linking detoxification to the </a:t>
            </a:r>
            <a:r>
              <a:rPr b="1" lang="en-US" sz="1100">
                <a:solidFill>
                  <a:schemeClr val="dk1"/>
                </a:solidFill>
                <a:latin typeface="Arial"/>
                <a:ea typeface="Arial"/>
                <a:cs typeface="Arial"/>
                <a:sym typeface="Arial"/>
              </a:rPr>
              <a:t>pentose phosphate pathway and cellular energy metabolism</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21" name="Google Shape;821;p7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Methylation</a:t>
            </a:r>
            <a:r>
              <a:rPr lang="en-US" sz="1100">
                <a:solidFill>
                  <a:schemeClr val="dk1"/>
                </a:solidFill>
                <a:latin typeface="Arial"/>
                <a:ea typeface="Arial"/>
                <a:cs typeface="Arial"/>
                <a:sym typeface="Arial"/>
              </a:rPr>
              <a:t> is a Phase II detox pathway that helps regulate </a:t>
            </a:r>
            <a:r>
              <a:rPr b="1" lang="en-US" sz="1100">
                <a:solidFill>
                  <a:schemeClr val="dk1"/>
                </a:solidFill>
                <a:latin typeface="Arial"/>
                <a:ea typeface="Arial"/>
                <a:cs typeface="Arial"/>
                <a:sym typeface="Arial"/>
              </a:rPr>
              <a:t>hormones, neurotransmitters, toxins, and estrogens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works by adding a </a:t>
            </a:r>
            <a:r>
              <a:rPr b="1" lang="en-US" sz="1100">
                <a:solidFill>
                  <a:schemeClr val="dk1"/>
                </a:solidFill>
                <a:latin typeface="Arial"/>
                <a:ea typeface="Arial"/>
                <a:cs typeface="Arial"/>
                <a:sym typeface="Arial"/>
              </a:rPr>
              <a:t>methyl group</a:t>
            </a:r>
            <a:r>
              <a:rPr lang="en-US" sz="1100">
                <a:solidFill>
                  <a:schemeClr val="dk1"/>
                </a:solidFill>
                <a:latin typeface="Arial"/>
                <a:ea typeface="Arial"/>
                <a:cs typeface="Arial"/>
                <a:sym typeface="Arial"/>
              </a:rPr>
              <a:t> to a compound, making it easier to eliminate.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reaction uses </a:t>
            </a:r>
            <a:r>
              <a:rPr b="1" lang="en-US" sz="1100">
                <a:solidFill>
                  <a:schemeClr val="dk1"/>
                </a:solidFill>
                <a:latin typeface="Arial"/>
                <a:ea typeface="Arial"/>
                <a:cs typeface="Arial"/>
                <a:sym typeface="Arial"/>
              </a:rPr>
              <a:t>SAMe as the methyl donor</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Methylation requires nutrients like </a:t>
            </a:r>
            <a:r>
              <a:rPr b="1" lang="en-US" sz="1100">
                <a:solidFill>
                  <a:schemeClr val="dk1"/>
                </a:solidFill>
                <a:latin typeface="Arial"/>
                <a:ea typeface="Arial"/>
                <a:cs typeface="Arial"/>
                <a:sym typeface="Arial"/>
              </a:rPr>
              <a:t>B12, folate (B9), B6, and choline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highlight>
                  <a:srgbClr val="FFFB00"/>
                </a:highlight>
                <a:latin typeface="Arial"/>
                <a:ea typeface="Arial"/>
                <a:cs typeface="Arial"/>
                <a:sym typeface="Arial"/>
              </a:rPr>
              <a:t>Remember:</a:t>
            </a:r>
            <a:r>
              <a:rPr lang="en-US" sz="1100">
                <a:solidFill>
                  <a:schemeClr val="dk1"/>
                </a:solidFill>
                <a:highlight>
                  <a:srgbClr val="FFFB00"/>
                </a:highlight>
                <a:latin typeface="Arial"/>
                <a:ea typeface="Arial"/>
                <a:cs typeface="Arial"/>
                <a:sym typeface="Arial"/>
              </a:rPr>
              <a:t> </a:t>
            </a:r>
            <a:r>
              <a:rPr b="1" lang="en-US" sz="1100">
                <a:solidFill>
                  <a:schemeClr val="dk1"/>
                </a:solidFill>
                <a:highlight>
                  <a:srgbClr val="FFFB00"/>
                </a:highlight>
                <a:latin typeface="Arial"/>
                <a:ea typeface="Arial"/>
                <a:cs typeface="Arial"/>
                <a:sym typeface="Arial"/>
              </a:rPr>
              <a:t>Methylation is critical for estrogen detox, neurotransmitter balance, and DNA stability.</a:t>
            </a:r>
            <a:endParaRPr>
              <a:highlight>
                <a:srgbClr val="FFFB00"/>
              </a:highlight>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33" name="Google Shape;833;p7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Sulfation</a:t>
            </a:r>
            <a:r>
              <a:rPr lang="en-US" sz="1100">
                <a:solidFill>
                  <a:schemeClr val="dk1"/>
                </a:solidFill>
                <a:latin typeface="Arial"/>
                <a:ea typeface="Arial"/>
                <a:cs typeface="Arial"/>
                <a:sym typeface="Arial"/>
              </a:rPr>
              <a:t> is a Phase II detox pathway that attaches a </a:t>
            </a:r>
            <a:r>
              <a:rPr b="1" lang="en-US" sz="1100">
                <a:solidFill>
                  <a:schemeClr val="dk1"/>
                </a:solidFill>
                <a:latin typeface="Arial"/>
                <a:ea typeface="Arial"/>
                <a:cs typeface="Arial"/>
                <a:sym typeface="Arial"/>
              </a:rPr>
              <a:t>sulfate group (SO₄²⁻)</a:t>
            </a:r>
            <a:r>
              <a:rPr lang="en-US" sz="1100">
                <a:solidFill>
                  <a:schemeClr val="dk1"/>
                </a:solidFill>
                <a:latin typeface="Arial"/>
                <a:ea typeface="Arial"/>
                <a:cs typeface="Arial"/>
                <a:sym typeface="Arial"/>
              </a:rPr>
              <a:t> to compounds.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makes toxins </a:t>
            </a:r>
            <a:r>
              <a:rPr b="1" lang="en-US" sz="1100">
                <a:solidFill>
                  <a:schemeClr val="dk1"/>
                </a:solidFill>
                <a:latin typeface="Arial"/>
                <a:ea typeface="Arial"/>
                <a:cs typeface="Arial"/>
                <a:sym typeface="Arial"/>
              </a:rPr>
              <a:t>more water-soluble and easier to eliminate through urine or bile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Sulfation helps detoxify </a:t>
            </a:r>
            <a:r>
              <a:rPr b="1" lang="en-US" sz="1100">
                <a:solidFill>
                  <a:schemeClr val="dk1"/>
                </a:solidFill>
                <a:latin typeface="Arial"/>
                <a:ea typeface="Arial"/>
                <a:cs typeface="Arial"/>
                <a:sym typeface="Arial"/>
              </a:rPr>
              <a:t>excess hormones, neurotransmitters, medications, environmental chemicals, and phenols from foods or additives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If you only take one thing from this slide -</a:t>
            </a:r>
            <a:r>
              <a:rPr lang="en-US" sz="1100">
                <a:solidFill>
                  <a:schemeClr val="dk1"/>
                </a:solidFill>
                <a:latin typeface="Arial"/>
                <a:ea typeface="Arial"/>
                <a:cs typeface="Arial"/>
                <a:sym typeface="Arial"/>
              </a:rPr>
              <a:t> Sulfation helps neutralize hormones and phenolic compounds for safe elimination.</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44" name="Google Shape;844;p7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Glucuronidation</a:t>
            </a:r>
            <a:r>
              <a:rPr lang="en-US" sz="1100">
                <a:solidFill>
                  <a:schemeClr val="dk1"/>
                </a:solidFill>
                <a:latin typeface="Arial"/>
                <a:ea typeface="Arial"/>
                <a:cs typeface="Arial"/>
                <a:sym typeface="Arial"/>
              </a:rPr>
              <a:t> is a major </a:t>
            </a:r>
            <a:r>
              <a:rPr b="1" lang="en-US" sz="1100">
                <a:solidFill>
                  <a:schemeClr val="dk1"/>
                </a:solidFill>
                <a:latin typeface="Arial"/>
                <a:ea typeface="Arial"/>
                <a:cs typeface="Arial"/>
                <a:sym typeface="Arial"/>
              </a:rPr>
              <a:t>Phase II detox pathway in the liver</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works by attaching </a:t>
            </a:r>
            <a:r>
              <a:rPr b="1" lang="en-US" sz="1100">
                <a:solidFill>
                  <a:schemeClr val="dk1"/>
                </a:solidFill>
                <a:latin typeface="Arial"/>
                <a:ea typeface="Arial"/>
                <a:cs typeface="Arial"/>
                <a:sym typeface="Arial"/>
              </a:rPr>
              <a:t>glucuronic acid</a:t>
            </a:r>
            <a:r>
              <a:rPr lang="en-US" sz="1100">
                <a:solidFill>
                  <a:schemeClr val="dk1"/>
                </a:solidFill>
                <a:latin typeface="Arial"/>
                <a:ea typeface="Arial"/>
                <a:cs typeface="Arial"/>
                <a:sym typeface="Arial"/>
              </a:rPr>
              <a:t> to toxins, hormones, drugs, and metabolic by-products.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makes compounds </a:t>
            </a:r>
            <a:r>
              <a:rPr b="1" lang="en-US" sz="1100">
                <a:solidFill>
                  <a:schemeClr val="dk1"/>
                </a:solidFill>
                <a:latin typeface="Arial"/>
                <a:ea typeface="Arial"/>
                <a:cs typeface="Arial"/>
                <a:sym typeface="Arial"/>
              </a:rPr>
              <a:t>larger, more water-soluble, and less reactive</a:t>
            </a:r>
            <a:r>
              <a:rPr lang="en-US" sz="1100">
                <a:solidFill>
                  <a:schemeClr val="dk1"/>
                </a:solidFill>
                <a:latin typeface="Arial"/>
                <a:ea typeface="Arial"/>
                <a:cs typeface="Arial"/>
                <a:sym typeface="Arial"/>
              </a:rPr>
              <a:t>, allowing them to be </a:t>
            </a:r>
            <a:r>
              <a:rPr b="1" lang="en-US" sz="1100">
                <a:solidFill>
                  <a:schemeClr val="dk1"/>
                </a:solidFill>
                <a:latin typeface="Arial"/>
                <a:ea typeface="Arial"/>
                <a:cs typeface="Arial"/>
                <a:sym typeface="Arial"/>
              </a:rPr>
              <a:t>excreted in bile or urine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helps eliminate </a:t>
            </a:r>
            <a:r>
              <a:rPr b="1" lang="en-US" sz="1100">
                <a:solidFill>
                  <a:schemeClr val="dk1"/>
                </a:solidFill>
                <a:latin typeface="Arial"/>
                <a:ea typeface="Arial"/>
                <a:cs typeface="Arial"/>
                <a:sym typeface="Arial"/>
              </a:rPr>
              <a:t>excess estrogens, bilirubin, thyroid hormones, medications, environmental toxins, and carcinogens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solidFill>
                  <a:schemeClr val="dk1"/>
                </a:solidFill>
                <a:latin typeface="Arial"/>
                <a:ea typeface="Arial"/>
                <a:cs typeface="Arial"/>
                <a:sym typeface="Arial"/>
              </a:rPr>
              <a:t>Just remember that glucuronidation is a key pathway for clearing hormones and many medications.</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6" name="Google Shape;856;p7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Amino acid conjugation</a:t>
            </a:r>
            <a:r>
              <a:rPr lang="en-US" sz="1100">
                <a:solidFill>
                  <a:schemeClr val="dk1"/>
                </a:solidFill>
                <a:latin typeface="Arial"/>
                <a:ea typeface="Arial"/>
                <a:cs typeface="Arial"/>
                <a:sym typeface="Arial"/>
              </a:rPr>
              <a:t> is a Phase II detox pathway where the liver attaches </a:t>
            </a:r>
            <a:r>
              <a:rPr b="1" lang="en-US" sz="1100">
                <a:solidFill>
                  <a:schemeClr val="dk1"/>
                </a:solidFill>
                <a:latin typeface="Arial"/>
                <a:ea typeface="Arial"/>
                <a:cs typeface="Arial"/>
                <a:sym typeface="Arial"/>
              </a:rPr>
              <a:t>amino acids</a:t>
            </a:r>
            <a:r>
              <a:rPr lang="en-US" sz="1100">
                <a:solidFill>
                  <a:schemeClr val="dk1"/>
                </a:solidFill>
                <a:latin typeface="Arial"/>
                <a:ea typeface="Arial"/>
                <a:cs typeface="Arial"/>
                <a:sym typeface="Arial"/>
              </a:rPr>
              <a:t> to toxins to make them </a:t>
            </a:r>
            <a:r>
              <a:rPr b="1" lang="en-US" sz="1100">
                <a:solidFill>
                  <a:schemeClr val="dk1"/>
                </a:solidFill>
                <a:latin typeface="Arial"/>
                <a:ea typeface="Arial"/>
                <a:cs typeface="Arial"/>
                <a:sym typeface="Arial"/>
              </a:rPr>
              <a:t>water-soluble and easier to excrete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Common amino acids used include </a:t>
            </a:r>
            <a:r>
              <a:rPr b="1" lang="en-US" sz="1100">
                <a:solidFill>
                  <a:schemeClr val="dk1"/>
                </a:solidFill>
                <a:latin typeface="Arial"/>
                <a:ea typeface="Arial"/>
                <a:cs typeface="Arial"/>
                <a:sym typeface="Arial"/>
              </a:rPr>
              <a:t>glycine, taurine, glutamine, arginine, and ornithine</a:t>
            </a:r>
            <a:r>
              <a:rPr lang="en-US" sz="1100">
                <a:solidFill>
                  <a:schemeClr val="dk1"/>
                </a:solidFill>
                <a:latin typeface="Arial"/>
                <a:ea typeface="Arial"/>
                <a:cs typeface="Arial"/>
                <a:sym typeface="Arial"/>
              </a:rPr>
              <a:t> -&gt; </a:t>
            </a:r>
            <a:r>
              <a:rPr i="1" lang="en-US" sz="1100">
                <a:solidFill>
                  <a:schemeClr val="dk1"/>
                </a:solidFill>
                <a:latin typeface="Arial"/>
                <a:ea typeface="Arial"/>
                <a:cs typeface="Arial"/>
                <a:sym typeface="Arial"/>
              </a:rPr>
              <a:t>amino acids are a big component of the exam. Spend time on these!</a:t>
            </a:r>
            <a:endParaRPr i="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pathway helps detoxify compounds like </a:t>
            </a:r>
            <a:r>
              <a:rPr b="1" lang="en-US" sz="1100">
                <a:solidFill>
                  <a:schemeClr val="dk1"/>
                </a:solidFill>
                <a:latin typeface="Arial"/>
                <a:ea typeface="Arial"/>
                <a:cs typeface="Arial"/>
                <a:sym typeface="Arial"/>
              </a:rPr>
              <a:t>benzoate, salicylates, bile acids, certain drugs, and metabolic by-products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is especially important for converting </a:t>
            </a:r>
            <a:r>
              <a:rPr b="1" lang="en-US" sz="1100">
                <a:solidFill>
                  <a:schemeClr val="dk1"/>
                </a:solidFill>
                <a:latin typeface="Arial"/>
                <a:ea typeface="Arial"/>
                <a:cs typeface="Arial"/>
                <a:sym typeface="Arial"/>
              </a:rPr>
              <a:t>benzoic acid → hippurate</a:t>
            </a:r>
            <a:r>
              <a:rPr lang="en-US" sz="1100">
                <a:solidFill>
                  <a:schemeClr val="dk1"/>
                </a:solidFill>
                <a:latin typeface="Arial"/>
                <a:ea typeface="Arial"/>
                <a:cs typeface="Arial"/>
                <a:sym typeface="Arial"/>
              </a:rPr>
              <a:t>, which can be safely excreted in urine.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Amino acid conjugation depends on adequate protein intake.</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68" name="Google Shape;868;p7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Acetylation</a:t>
            </a:r>
            <a:r>
              <a:rPr lang="en-US" sz="1100">
                <a:solidFill>
                  <a:schemeClr val="dk1"/>
                </a:solidFill>
                <a:latin typeface="Arial"/>
                <a:ea typeface="Arial"/>
                <a:cs typeface="Arial"/>
                <a:sym typeface="Arial"/>
              </a:rPr>
              <a:t> is a Phase II detox pathway where an </a:t>
            </a:r>
            <a:r>
              <a:rPr b="1" lang="en-US" sz="1100">
                <a:solidFill>
                  <a:schemeClr val="dk1"/>
                </a:solidFill>
                <a:latin typeface="Arial"/>
                <a:ea typeface="Arial"/>
                <a:cs typeface="Arial"/>
                <a:sym typeface="Arial"/>
              </a:rPr>
              <a:t>acetyl group from acetyl-CoA</a:t>
            </a:r>
            <a:r>
              <a:rPr lang="en-US" sz="1100">
                <a:solidFill>
                  <a:schemeClr val="dk1"/>
                </a:solidFill>
                <a:latin typeface="Arial"/>
                <a:ea typeface="Arial"/>
                <a:cs typeface="Arial"/>
                <a:sym typeface="Arial"/>
              </a:rPr>
              <a:t> is attached to toxins or drugs.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reaction is carried out by </a:t>
            </a:r>
            <a:r>
              <a:rPr b="1" lang="en-US" sz="1100">
                <a:solidFill>
                  <a:schemeClr val="dk1"/>
                </a:solidFill>
                <a:latin typeface="Arial"/>
                <a:ea typeface="Arial"/>
                <a:cs typeface="Arial"/>
                <a:sym typeface="Arial"/>
              </a:rPr>
              <a:t>N-acetyltransferase (NAT) enzymes</a:t>
            </a:r>
            <a:r>
              <a:rPr lang="en-US" sz="1100">
                <a:solidFill>
                  <a:schemeClr val="dk1"/>
                </a:solidFill>
                <a:latin typeface="Arial"/>
                <a:ea typeface="Arial"/>
                <a:cs typeface="Arial"/>
                <a:sym typeface="Arial"/>
              </a:rPr>
              <a:t>, mainly in the </a:t>
            </a:r>
            <a:r>
              <a:rPr b="1" lang="en-US" sz="1100">
                <a:solidFill>
                  <a:schemeClr val="dk1"/>
                </a:solidFill>
                <a:latin typeface="Arial"/>
                <a:ea typeface="Arial"/>
                <a:cs typeface="Arial"/>
                <a:sym typeface="Arial"/>
              </a:rPr>
              <a:t>liver</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Acetylation helps detoxify </a:t>
            </a:r>
            <a:r>
              <a:rPr b="1" lang="en-US" sz="1100">
                <a:solidFill>
                  <a:schemeClr val="dk1"/>
                </a:solidFill>
                <a:latin typeface="Arial"/>
                <a:ea typeface="Arial"/>
                <a:cs typeface="Arial"/>
                <a:sym typeface="Arial"/>
              </a:rPr>
              <a:t>certain medications, aromatic amines, caffeine, and environmental toxins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process makes compounds </a:t>
            </a:r>
            <a:r>
              <a:rPr b="1" lang="en-US" sz="1100">
                <a:solidFill>
                  <a:schemeClr val="dk1"/>
                </a:solidFill>
                <a:latin typeface="Arial"/>
                <a:ea typeface="Arial"/>
                <a:cs typeface="Arial"/>
                <a:sym typeface="Arial"/>
              </a:rPr>
              <a:t>less reactive and easier to eliminate through the kidneys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Tip:</a:t>
            </a:r>
            <a:r>
              <a:rPr lang="en-US" sz="1100">
                <a:solidFill>
                  <a:schemeClr val="dk1"/>
                </a:solidFill>
                <a:latin typeface="Arial"/>
                <a:ea typeface="Arial"/>
                <a:cs typeface="Arial"/>
                <a:sym typeface="Arial"/>
              </a:rPr>
              <a:t> Genetic differences in NAT enzymes create “slow” and “fast” acetylators, affecting drug metabolism.</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79" name="Google Shape;879;p7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Phase II detoxification is</a:t>
            </a:r>
            <a:r>
              <a:rPr b="1" lang="en-US" sz="1100" u="sng">
                <a:solidFill>
                  <a:schemeClr val="dk1"/>
                </a:solidFill>
                <a:latin typeface="Arial"/>
                <a:ea typeface="Arial"/>
                <a:cs typeface="Arial"/>
                <a:sym typeface="Arial"/>
              </a:rPr>
              <a:t> energy dependent</a:t>
            </a:r>
            <a:r>
              <a:rPr lang="en-US" sz="1100">
                <a:solidFill>
                  <a:schemeClr val="dk1"/>
                </a:solidFill>
                <a:latin typeface="Arial"/>
                <a:ea typeface="Arial"/>
                <a:cs typeface="Arial"/>
                <a:sym typeface="Arial"/>
              </a:rPr>
              <a:t> and requires </a:t>
            </a:r>
            <a:r>
              <a:rPr b="1" lang="en-US" sz="1100">
                <a:solidFill>
                  <a:schemeClr val="dk1"/>
                </a:solidFill>
                <a:latin typeface="Arial"/>
                <a:ea typeface="Arial"/>
                <a:cs typeface="Arial"/>
                <a:sym typeface="Arial"/>
              </a:rPr>
              <a:t>ATP, NADPH, and activated molecules</a:t>
            </a:r>
            <a:r>
              <a:rPr lang="en-US" sz="1100">
                <a:solidFill>
                  <a:schemeClr val="dk1"/>
                </a:solidFill>
                <a:latin typeface="Arial"/>
                <a:ea typeface="Arial"/>
                <a:cs typeface="Arial"/>
                <a:sym typeface="Arial"/>
              </a:rPr>
              <a:t> to attach conjugate groups to toxins.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Many pathways rely on </a:t>
            </a:r>
            <a:r>
              <a:rPr b="1" lang="en-US" sz="1100">
                <a:solidFill>
                  <a:schemeClr val="dk1"/>
                </a:solidFill>
                <a:latin typeface="Arial"/>
                <a:ea typeface="Arial"/>
                <a:cs typeface="Arial"/>
                <a:sym typeface="Arial"/>
              </a:rPr>
              <a:t>ATP, acetyl-CoA, and the methionine cycle</a:t>
            </a:r>
            <a:r>
              <a:rPr lang="en-US" sz="1100">
                <a:solidFill>
                  <a:schemeClr val="dk1"/>
                </a:solidFill>
                <a:latin typeface="Arial"/>
                <a:ea typeface="Arial"/>
                <a:cs typeface="Arial"/>
                <a:sym typeface="Arial"/>
              </a:rPr>
              <a:t>, linking detox directly to </a:t>
            </a:r>
            <a:r>
              <a:rPr b="1" lang="en-US" sz="1100">
                <a:solidFill>
                  <a:schemeClr val="dk1"/>
                </a:solidFill>
                <a:latin typeface="Arial"/>
                <a:ea typeface="Arial"/>
                <a:cs typeface="Arial"/>
                <a:sym typeface="Arial"/>
              </a:rPr>
              <a:t>cellular energy metabolism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means detox is connected to pathways like </a:t>
            </a:r>
            <a:r>
              <a:rPr b="1" lang="en-US" sz="1100">
                <a:solidFill>
                  <a:schemeClr val="dk1"/>
                </a:solidFill>
                <a:latin typeface="Arial"/>
                <a:ea typeface="Arial"/>
                <a:cs typeface="Arial"/>
                <a:sym typeface="Arial"/>
              </a:rPr>
              <a:t>glycolysis, the pentose phosphate pathway, the TCA cycle, beta-oxidation, and amino acid metabolism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solidFill>
                  <a:schemeClr val="dk1"/>
                </a:solidFill>
                <a:highlight>
                  <a:srgbClr val="FFFB00"/>
                </a:highlight>
                <a:latin typeface="Arial"/>
                <a:ea typeface="Arial"/>
                <a:cs typeface="Arial"/>
                <a:sym typeface="Arial"/>
              </a:rPr>
              <a:t>So remember that low cellular energy slows Phase II detox, allowing reactive toxins to accumulate.</a:t>
            </a:r>
            <a:endParaRPr>
              <a:highlight>
                <a:srgbClr val="FFFB00"/>
              </a:highlight>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90" name="Google Shape;890;p7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000">
                <a:latin typeface="Arial"/>
                <a:ea typeface="Arial"/>
                <a:cs typeface="Arial"/>
                <a:sym typeface="Arial"/>
              </a:rPr>
              <a:t>Phase I and Phase II detoxification are two connected steps that work together to neutralize and eliminate toxins.</a:t>
            </a:r>
            <a:endParaRPr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They must stay balanced for safe, effective detoxification.</a:t>
            </a:r>
            <a:endParaRPr sz="1000">
              <a:latin typeface="Arial"/>
              <a:ea typeface="Arial"/>
              <a:cs typeface="Arial"/>
              <a:sym typeface="Arial"/>
            </a:endParaRPr>
          </a:p>
          <a:p>
            <a:pPr indent="0" lvl="0" marL="0" rtl="0" algn="l">
              <a:spcBef>
                <a:spcPts val="0"/>
              </a:spcBef>
              <a:spcAft>
                <a:spcPts val="0"/>
              </a:spcAft>
              <a:buNone/>
            </a:pPr>
            <a:r>
              <a:t/>
            </a:r>
            <a:endParaRPr sz="1000">
              <a:latin typeface="Arial"/>
              <a:ea typeface="Arial"/>
              <a:cs typeface="Arial"/>
              <a:sym typeface="Arial"/>
            </a:endParaRPr>
          </a:p>
          <a:p>
            <a:pPr indent="0" lvl="0" marL="0" rtl="0" algn="l">
              <a:spcBef>
                <a:spcPts val="0"/>
              </a:spcBef>
              <a:spcAft>
                <a:spcPts val="0"/>
              </a:spcAft>
              <a:buNone/>
            </a:pPr>
            <a:r>
              <a:rPr b="1" lang="en-US" sz="1000">
                <a:latin typeface="Arial"/>
                <a:ea typeface="Arial"/>
                <a:cs typeface="Arial"/>
                <a:sym typeface="Arial"/>
              </a:rPr>
              <a:t>If Phase I is fast but Phase II is slow →</a:t>
            </a:r>
            <a:endParaRPr b="1"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 Reactive intermediates build up</a:t>
            </a:r>
            <a:endParaRPr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 Increased oxidative stress</a:t>
            </a:r>
            <a:endParaRPr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 Tissue damage and inflammation</a:t>
            </a:r>
            <a:endParaRPr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 Chemical sensitivity i</a:t>
            </a:r>
            <a:r>
              <a:rPr lang="en-US" sz="1000">
                <a:latin typeface="Arial"/>
                <a:ea typeface="Arial"/>
                <a:cs typeface="Arial"/>
                <a:sym typeface="Arial"/>
              </a:rPr>
              <a:t>ncreases</a:t>
            </a:r>
            <a:endParaRPr sz="1000">
              <a:latin typeface="Arial"/>
              <a:ea typeface="Arial"/>
              <a:cs typeface="Arial"/>
              <a:sym typeface="Arial"/>
            </a:endParaRPr>
          </a:p>
          <a:p>
            <a:pPr indent="0" lvl="0" marL="0" rtl="0" algn="l">
              <a:spcBef>
                <a:spcPts val="0"/>
              </a:spcBef>
              <a:spcAft>
                <a:spcPts val="0"/>
              </a:spcAft>
              <a:buNone/>
            </a:pPr>
            <a:r>
              <a:t/>
            </a:r>
            <a:endParaRPr sz="1000">
              <a:latin typeface="Arial"/>
              <a:ea typeface="Arial"/>
              <a:cs typeface="Arial"/>
              <a:sym typeface="Arial"/>
            </a:endParaRPr>
          </a:p>
          <a:p>
            <a:pPr indent="0" lvl="0" marL="0" rtl="0" algn="l">
              <a:spcBef>
                <a:spcPts val="0"/>
              </a:spcBef>
              <a:spcAft>
                <a:spcPts val="0"/>
              </a:spcAft>
              <a:buNone/>
            </a:pPr>
            <a:r>
              <a:rPr b="1" lang="en-US" sz="1000">
                <a:latin typeface="Arial"/>
                <a:ea typeface="Arial"/>
                <a:cs typeface="Arial"/>
                <a:sym typeface="Arial"/>
              </a:rPr>
              <a:t>If Phase II is strong but Phase I is slow →</a:t>
            </a:r>
            <a:endParaRPr b="1"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 Detox is sluggish</a:t>
            </a:r>
            <a:endParaRPr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 Toxins persist longer</a:t>
            </a:r>
            <a:endParaRPr sz="1000">
              <a:latin typeface="Arial"/>
              <a:ea typeface="Arial"/>
              <a:cs typeface="Arial"/>
              <a:sym typeface="Arial"/>
            </a:endParaRPr>
          </a:p>
          <a:p>
            <a:pPr indent="0" lvl="0" marL="0" rtl="0" algn="l">
              <a:spcBef>
                <a:spcPts val="0"/>
              </a:spcBef>
              <a:spcAft>
                <a:spcPts val="0"/>
              </a:spcAft>
              <a:buNone/>
            </a:pPr>
            <a:r>
              <a:t/>
            </a:r>
            <a:endParaRPr sz="1000">
              <a:latin typeface="Arial"/>
              <a:ea typeface="Arial"/>
              <a:cs typeface="Arial"/>
              <a:sym typeface="Arial"/>
            </a:endParaRPr>
          </a:p>
          <a:p>
            <a:pPr indent="0" lvl="0" marL="0" rtl="0" algn="l">
              <a:spcBef>
                <a:spcPts val="0"/>
              </a:spcBef>
              <a:spcAft>
                <a:spcPts val="0"/>
              </a:spcAft>
              <a:buNone/>
            </a:pPr>
            <a:r>
              <a:rPr lang="en-US" sz="1000">
                <a:latin typeface="Arial"/>
                <a:ea typeface="Arial"/>
                <a:cs typeface="Arial"/>
                <a:sym typeface="Arial"/>
              </a:rPr>
              <a:t>Optimal detox requires</a:t>
            </a:r>
            <a:r>
              <a:rPr i="1" lang="en-US" sz="1000">
                <a:latin typeface="Arial"/>
                <a:ea typeface="Arial"/>
                <a:cs typeface="Arial"/>
                <a:sym typeface="Arial"/>
              </a:rPr>
              <a:t> both</a:t>
            </a:r>
            <a:r>
              <a:rPr lang="en-US" sz="1000">
                <a:latin typeface="Arial"/>
                <a:ea typeface="Arial"/>
                <a:cs typeface="Arial"/>
                <a:sym typeface="Arial"/>
              </a:rPr>
              <a:t> phases working at the same speed.</a:t>
            </a:r>
            <a:endParaRPr sz="1000">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p7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0" name="Google Shape;900;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5" name="Google Shape;135;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300">
                <a:solidFill>
                  <a:schemeClr val="dk1"/>
                </a:solidFill>
                <a:latin typeface="Arial"/>
                <a:ea typeface="Arial"/>
                <a:cs typeface="Arial"/>
                <a:sym typeface="Arial"/>
              </a:rPr>
              <a:t>TCA/Krebs Cycle</a:t>
            </a:r>
            <a:endParaRPr b="1" sz="13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This connects carb metabolism to the TCA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Glycolysis produces pyruvate, which enters the mitochondria &amp; becomes acetyl-CoA.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step requires several cofactors, including B1.</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Acetyl-CoA combines with oxaloacetate to form citrate &amp; begin the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Each turn produces 3 NADH, 1 FADH₂ &amp; 1 GTP - yielding about 10 ATP after the ETC.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TCA cycle is a central hub because carbs, fats &amp; proteins can all feed into it.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The TCA cycle produces little ATP directly - its main role is generating NADH &amp; FADH₂ for the ETC.</a:t>
            </a:r>
            <a:endParaRPr sz="1100">
              <a:solidFill>
                <a:schemeClr val="dk1"/>
              </a:solidFill>
              <a:latin typeface="Arial"/>
              <a:ea typeface="Arial"/>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11" name="Google Shape;911;p8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Phase III detoxification transports conjugated toxins out of cells</a:t>
            </a:r>
            <a:r>
              <a:rPr lang="en-US" sz="1100">
                <a:solidFill>
                  <a:schemeClr val="dk1"/>
                </a:solidFill>
                <a:latin typeface="Arial"/>
                <a:ea typeface="Arial"/>
                <a:cs typeface="Arial"/>
                <a:sym typeface="Arial"/>
              </a:rPr>
              <a:t> for elimination.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step uses </a:t>
            </a:r>
            <a:r>
              <a:rPr b="1" lang="en-US" sz="1100">
                <a:solidFill>
                  <a:schemeClr val="dk1"/>
                </a:solidFill>
                <a:latin typeface="Arial"/>
                <a:ea typeface="Arial"/>
                <a:cs typeface="Arial"/>
                <a:sym typeface="Arial"/>
              </a:rPr>
              <a:t>membrane transporter proteins</a:t>
            </a:r>
            <a:r>
              <a:rPr lang="en-US" sz="1100">
                <a:solidFill>
                  <a:schemeClr val="dk1"/>
                </a:solidFill>
                <a:latin typeface="Arial"/>
                <a:ea typeface="Arial"/>
                <a:cs typeface="Arial"/>
                <a:sym typeface="Arial"/>
              </a:rPr>
              <a:t>, including:</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ATP-Binding Cassette (ABC) transporters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Multidrug Resistance Proteins (MRPs)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Organic Anion Transporters (OAT/OATP)</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These systems move detoxified compounds into </a:t>
            </a:r>
            <a:r>
              <a:rPr b="1" lang="en-US" sz="1100">
                <a:solidFill>
                  <a:schemeClr val="dk1"/>
                </a:solidFill>
                <a:latin typeface="Arial"/>
                <a:ea typeface="Arial"/>
                <a:cs typeface="Arial"/>
                <a:sym typeface="Arial"/>
              </a:rPr>
              <a:t>bile, urine, or the intestinal tract</a:t>
            </a:r>
            <a:r>
              <a:rPr lang="en-US" sz="1100">
                <a:solidFill>
                  <a:schemeClr val="dk1"/>
                </a:solidFill>
                <a:latin typeface="Arial"/>
                <a:ea typeface="Arial"/>
                <a:cs typeface="Arial"/>
                <a:sym typeface="Arial"/>
              </a:rPr>
              <a:t> for excretion.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Phase III requires </a:t>
            </a:r>
            <a:r>
              <a:rPr b="1" lang="en-US" sz="1100">
                <a:solidFill>
                  <a:schemeClr val="dk1"/>
                </a:solidFill>
                <a:latin typeface="Arial"/>
                <a:ea typeface="Arial"/>
                <a:cs typeface="Arial"/>
                <a:sym typeface="Arial"/>
              </a:rPr>
              <a:t>ATP, magnesium, healthy mitochondria, and intact cell membranes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Reminder:</a:t>
            </a:r>
            <a:r>
              <a:rPr lang="en-US" sz="1100">
                <a:solidFill>
                  <a:schemeClr val="dk1"/>
                </a:solidFill>
                <a:latin typeface="Arial"/>
                <a:ea typeface="Arial"/>
                <a:cs typeface="Arial"/>
                <a:sym typeface="Arial"/>
              </a:rPr>
              <a:t> Phase III uses ATP-powered transporters to export detoxified compounds out of cells.</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p8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Phase III Summary:</a:t>
            </a:r>
            <a:br>
              <a:rPr lang="en-US"/>
            </a:br>
            <a:br>
              <a:rPr lang="en-US"/>
            </a:br>
            <a:r>
              <a:rPr b="1" lang="en-US" sz="1100">
                <a:solidFill>
                  <a:schemeClr val="dk1"/>
                </a:solidFill>
                <a:latin typeface="Arial"/>
                <a:ea typeface="Arial"/>
                <a:cs typeface="Arial"/>
                <a:sym typeface="Arial"/>
              </a:rPr>
              <a:t>Main role:</a:t>
            </a:r>
            <a:r>
              <a:rPr lang="en-US" sz="1100">
                <a:solidFill>
                  <a:schemeClr val="dk1"/>
                </a:solidFill>
                <a:latin typeface="Arial"/>
                <a:ea typeface="Arial"/>
                <a:cs typeface="Arial"/>
                <a:sym typeface="Arial"/>
              </a:rPr>
              <a:t> Exports conjugated toxins through bile or urine</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Transporters:</a:t>
            </a:r>
            <a:r>
              <a:rPr lang="en-US" sz="1100">
                <a:solidFill>
                  <a:schemeClr val="dk1"/>
                </a:solidFill>
                <a:latin typeface="Arial"/>
                <a:ea typeface="Arial"/>
                <a:cs typeface="Arial"/>
                <a:sym typeface="Arial"/>
              </a:rPr>
              <a:t> ABC, MRP &amp; OAT proteins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Energy needs:</a:t>
            </a:r>
            <a:r>
              <a:rPr lang="en-US" sz="1100">
                <a:solidFill>
                  <a:schemeClr val="dk1"/>
                </a:solidFill>
                <a:latin typeface="Arial"/>
                <a:ea typeface="Arial"/>
                <a:cs typeface="Arial"/>
                <a:sym typeface="Arial"/>
              </a:rPr>
              <a:t> ATP-dependent; low ATP may slow transport</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Bile pathway:</a:t>
            </a:r>
            <a:r>
              <a:rPr lang="en-US" sz="1100">
                <a:solidFill>
                  <a:schemeClr val="dk1"/>
                </a:solidFill>
                <a:latin typeface="Arial"/>
                <a:ea typeface="Arial"/>
                <a:cs typeface="Arial"/>
                <a:sym typeface="Arial"/>
              </a:rPr>
              <a:t> Requires healthy bile flow, phosphatidylcholine, taurine &amp; glycine</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Kidney pathway:</a:t>
            </a:r>
            <a:r>
              <a:rPr lang="en-US" sz="1100">
                <a:solidFill>
                  <a:schemeClr val="dk1"/>
                </a:solidFill>
                <a:latin typeface="Arial"/>
                <a:ea typeface="Arial"/>
                <a:cs typeface="Arial"/>
                <a:sym typeface="Arial"/>
              </a:rPr>
              <a:t> Requires adequate hydration &amp; electrolytes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Gut role:</a:t>
            </a:r>
            <a:r>
              <a:rPr lang="en-US" sz="1100">
                <a:solidFill>
                  <a:schemeClr val="dk1"/>
                </a:solidFill>
                <a:latin typeface="Arial"/>
                <a:ea typeface="Arial"/>
                <a:cs typeface="Arial"/>
                <a:sym typeface="Arial"/>
              </a:rPr>
              <a:t> Fiber, regular bowel movements &amp; microbiome balance limit toxin reabsorption</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Key risk:</a:t>
            </a:r>
            <a:r>
              <a:rPr lang="en-US" sz="1100">
                <a:solidFill>
                  <a:schemeClr val="dk1"/>
                </a:solidFill>
                <a:latin typeface="Arial"/>
                <a:ea typeface="Arial"/>
                <a:cs typeface="Arial"/>
                <a:sym typeface="Arial"/>
              </a:rPr>
              <a:t> Cholestasis, dehydration or constipation can impair elimination</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Exam tip:</a:t>
            </a:r>
            <a:r>
              <a:rPr lang="en-US" sz="1100">
                <a:solidFill>
                  <a:schemeClr val="dk1"/>
                </a:solidFill>
                <a:latin typeface="Arial"/>
                <a:ea typeface="Arial"/>
                <a:cs typeface="Arial"/>
                <a:sym typeface="Arial"/>
              </a:rPr>
              <a:t> Phase III = transport &amp; excretion; it prevents conjugated compounds from accumulating or recirculating.</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922" name="Google Shape;922;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33" name="Google Shape;933;p8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Detoxification Pathway Summary: </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Detoxification is nutrient-dependent</a:t>
            </a:r>
            <a:r>
              <a:rPr lang="en-US" sz="1100">
                <a:solidFill>
                  <a:schemeClr val="dk1"/>
                </a:solidFill>
                <a:latin typeface="Arial"/>
                <a:ea typeface="Arial"/>
                <a:cs typeface="Arial"/>
                <a:sym typeface="Arial"/>
              </a:rPr>
              <a:t>, requiring </a:t>
            </a:r>
            <a:r>
              <a:rPr b="1" lang="en-US" sz="1100">
                <a:solidFill>
                  <a:schemeClr val="dk1"/>
                </a:solidFill>
                <a:latin typeface="Arial"/>
                <a:ea typeface="Arial"/>
                <a:cs typeface="Arial"/>
                <a:sym typeface="Arial"/>
              </a:rPr>
              <a:t>amino acids, B vitamins, minerals, and antioxidants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Phase I activates toxins</a:t>
            </a:r>
            <a:r>
              <a:rPr lang="en-US" sz="1100">
                <a:solidFill>
                  <a:schemeClr val="dk1"/>
                </a:solidFill>
                <a:latin typeface="Arial"/>
                <a:ea typeface="Arial"/>
                <a:cs typeface="Arial"/>
                <a:sym typeface="Arial"/>
              </a:rPr>
              <a:t>, often making them </a:t>
            </a:r>
            <a:r>
              <a:rPr b="1" lang="en-US" sz="1100">
                <a:solidFill>
                  <a:schemeClr val="dk1"/>
                </a:solidFill>
                <a:latin typeface="Arial"/>
                <a:ea typeface="Arial"/>
                <a:cs typeface="Arial"/>
                <a:sym typeface="Arial"/>
              </a:rPr>
              <a:t>more reactive</a:t>
            </a:r>
            <a:r>
              <a:rPr lang="en-US" sz="1100">
                <a:solidFill>
                  <a:schemeClr val="dk1"/>
                </a:solidFill>
                <a:latin typeface="Arial"/>
                <a:ea typeface="Arial"/>
                <a:cs typeface="Arial"/>
                <a:sym typeface="Arial"/>
              </a:rPr>
              <a:t>, while </a:t>
            </a:r>
            <a:r>
              <a:rPr b="1" lang="en-US" sz="1100">
                <a:solidFill>
                  <a:schemeClr val="dk1"/>
                </a:solidFill>
                <a:latin typeface="Arial"/>
                <a:ea typeface="Arial"/>
                <a:cs typeface="Arial"/>
                <a:sym typeface="Arial"/>
              </a:rPr>
              <a:t>Phase II neutralizes them</a:t>
            </a:r>
            <a:r>
              <a:rPr lang="en-US" sz="1100">
                <a:solidFill>
                  <a:schemeClr val="dk1"/>
                </a:solidFill>
                <a:latin typeface="Arial"/>
                <a:ea typeface="Arial"/>
                <a:cs typeface="Arial"/>
                <a:sym typeface="Arial"/>
              </a:rPr>
              <a:t> for safe elimination.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Glutathione is the primary antioxidant</a:t>
            </a:r>
            <a:r>
              <a:rPr lang="en-US" sz="1100">
                <a:solidFill>
                  <a:schemeClr val="dk1"/>
                </a:solidFill>
                <a:latin typeface="Arial"/>
                <a:ea typeface="Arial"/>
                <a:cs typeface="Arial"/>
                <a:sym typeface="Arial"/>
              </a:rPr>
              <a:t> involved in detox pathways.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As detox load increases, </a:t>
            </a:r>
            <a:r>
              <a:rPr b="1" lang="en-US" sz="1100">
                <a:solidFill>
                  <a:schemeClr val="dk1"/>
                </a:solidFill>
                <a:latin typeface="Arial"/>
                <a:ea typeface="Arial"/>
                <a:cs typeface="Arial"/>
                <a:sym typeface="Arial"/>
              </a:rPr>
              <a:t>oxidative stress rises</a:t>
            </a:r>
            <a:r>
              <a:rPr lang="en-US" sz="1100">
                <a:solidFill>
                  <a:schemeClr val="dk1"/>
                </a:solidFill>
                <a:latin typeface="Arial"/>
                <a:ea typeface="Arial"/>
                <a:cs typeface="Arial"/>
                <a:sym typeface="Arial"/>
              </a:rPr>
              <a:t>, increasing the need for antioxidants.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Proper detox also depends on </a:t>
            </a:r>
            <a:r>
              <a:rPr b="1" lang="en-US" sz="1100">
                <a:solidFill>
                  <a:schemeClr val="dk1"/>
                </a:solidFill>
                <a:latin typeface="Arial"/>
                <a:ea typeface="Arial"/>
                <a:cs typeface="Arial"/>
                <a:sym typeface="Arial"/>
              </a:rPr>
              <a:t>hydration, bile flow, gut motility, and overall nutrient status</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p8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Oxidative stress occurs when reactive oxygen species (ROS) exceed the body’s antioxidant defenses.</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ROS are produced n</a:t>
            </a:r>
            <a:r>
              <a:rPr lang="en-US" sz="1100">
                <a:solidFill>
                  <a:schemeClr val="dk1"/>
                </a:solidFill>
                <a:latin typeface="Arial"/>
                <a:ea typeface="Arial"/>
                <a:cs typeface="Arial"/>
                <a:sym typeface="Arial"/>
              </a:rPr>
              <a:t>a</a:t>
            </a:r>
            <a:r>
              <a:rPr lang="en-US" sz="1100">
                <a:solidFill>
                  <a:schemeClr val="dk1"/>
                </a:solidFill>
                <a:latin typeface="Arial"/>
                <a:ea typeface="Arial"/>
                <a:cs typeface="Arial"/>
                <a:sym typeface="Arial"/>
              </a:rPr>
              <a:t>turally during </a:t>
            </a:r>
            <a:r>
              <a:rPr b="1" lang="en-US" sz="1100">
                <a:solidFill>
                  <a:schemeClr val="dk1"/>
                </a:solidFill>
                <a:latin typeface="Arial"/>
                <a:ea typeface="Arial"/>
                <a:cs typeface="Arial"/>
                <a:sym typeface="Arial"/>
              </a:rPr>
              <a:t>mitochondrial energy production</a:t>
            </a:r>
            <a:r>
              <a:rPr lang="en-US" sz="1100">
                <a:solidFill>
                  <a:schemeClr val="dk1"/>
                </a:solidFill>
                <a:latin typeface="Arial"/>
                <a:ea typeface="Arial"/>
                <a:cs typeface="Arial"/>
                <a:sym typeface="Arial"/>
              </a:rPr>
              <a:t>, but levels increase with </a:t>
            </a:r>
            <a:r>
              <a:rPr b="1" lang="en-US" sz="1100">
                <a:solidFill>
                  <a:schemeClr val="dk1"/>
                </a:solidFill>
                <a:latin typeface="Arial"/>
                <a:ea typeface="Arial"/>
                <a:cs typeface="Arial"/>
                <a:sym typeface="Arial"/>
              </a:rPr>
              <a:t>inflammation, toxins, smoking, alcohol, stress, UV exposure, and certain medications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When ROS accumulate, they can </a:t>
            </a:r>
            <a:r>
              <a:rPr b="1" lang="en-US" sz="1100">
                <a:solidFill>
                  <a:schemeClr val="dk1"/>
                </a:solidFill>
                <a:latin typeface="Arial"/>
                <a:ea typeface="Arial"/>
                <a:cs typeface="Arial"/>
                <a:sym typeface="Arial"/>
              </a:rPr>
              <a:t>damage lipids, proteins, DNA, and cell membranes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Oxidative stress reflects an imbalance between ROS production and antioxidant protection.</a:t>
            </a:r>
            <a:endParaRPr/>
          </a:p>
        </p:txBody>
      </p:sp>
      <p:sp>
        <p:nvSpPr>
          <p:cNvPr id="945" name="Google Shape;945;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8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Oxidative stress and detoxification are closely linked.</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Phase I detox generates ROS</a:t>
            </a:r>
            <a:r>
              <a:rPr lang="en-US" sz="1100">
                <a:solidFill>
                  <a:schemeClr val="dk1"/>
                </a:solidFill>
                <a:latin typeface="Arial"/>
                <a:ea typeface="Arial"/>
                <a:cs typeface="Arial"/>
                <a:sym typeface="Arial"/>
              </a:rPr>
              <a:t>, so high toxin exposure can increase oxidative stress.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Phase II detox relies on antioxidants</a:t>
            </a:r>
            <a:r>
              <a:rPr lang="en-US" sz="1100">
                <a:solidFill>
                  <a:schemeClr val="dk1"/>
                </a:solidFill>
                <a:latin typeface="Arial"/>
                <a:ea typeface="Arial"/>
                <a:cs typeface="Arial"/>
                <a:sym typeface="Arial"/>
              </a:rPr>
              <a:t> like </a:t>
            </a:r>
            <a:r>
              <a:rPr b="1" lang="en-US" sz="1100">
                <a:solidFill>
                  <a:schemeClr val="dk1"/>
                </a:solidFill>
                <a:latin typeface="Arial"/>
                <a:ea typeface="Arial"/>
                <a:cs typeface="Arial"/>
                <a:sym typeface="Arial"/>
              </a:rPr>
              <a:t>glutathione, vitamin C, vitamin E, selenium, and NAC</a:t>
            </a:r>
            <a:r>
              <a:rPr lang="en-US" sz="1100">
                <a:solidFill>
                  <a:schemeClr val="dk1"/>
                </a:solidFill>
                <a:latin typeface="Arial"/>
                <a:ea typeface="Arial"/>
                <a:cs typeface="Arial"/>
                <a:sym typeface="Arial"/>
              </a:rPr>
              <a:t> to neutralize reactive intermediates.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If antioxidant support is low, </a:t>
            </a:r>
            <a:r>
              <a:rPr b="1" lang="en-US" sz="1100">
                <a:solidFill>
                  <a:schemeClr val="dk1"/>
                </a:solidFill>
                <a:latin typeface="Arial"/>
                <a:ea typeface="Arial"/>
                <a:cs typeface="Arial"/>
                <a:sym typeface="Arial"/>
              </a:rPr>
              <a:t>toxins remain reactive and can damage cells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Over time, </a:t>
            </a:r>
            <a:r>
              <a:rPr b="1" lang="en-US" sz="1100">
                <a:solidFill>
                  <a:schemeClr val="dk1"/>
                </a:solidFill>
                <a:latin typeface="Arial"/>
                <a:ea typeface="Arial"/>
                <a:cs typeface="Arial"/>
                <a:sym typeface="Arial"/>
              </a:rPr>
              <a:t>oxidative stress can impair detox enzymes and energy production</a:t>
            </a:r>
            <a:r>
              <a:rPr lang="en-US" sz="1100">
                <a:solidFill>
                  <a:schemeClr val="dk1"/>
                </a:solidFill>
                <a:latin typeface="Arial"/>
                <a:ea typeface="Arial"/>
                <a:cs typeface="Arial"/>
                <a:sym typeface="Arial"/>
              </a:rPr>
              <a:t>, creating a </a:t>
            </a:r>
            <a:r>
              <a:rPr b="1" lang="en-US" sz="1100">
                <a:solidFill>
                  <a:schemeClr val="dk1"/>
                </a:solidFill>
                <a:latin typeface="Arial"/>
                <a:ea typeface="Arial"/>
                <a:cs typeface="Arial"/>
                <a:sym typeface="Arial"/>
              </a:rPr>
              <a:t>vicious cycle of ROS and detox overload</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955" name="Google Shape;955;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p8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Chronic oxidative stress and impaired detoxification can affect multiple systems.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Metabolic health:</a:t>
            </a:r>
            <a:r>
              <a:rPr lang="en-US" sz="1100">
                <a:solidFill>
                  <a:schemeClr val="dk1"/>
                </a:solidFill>
                <a:latin typeface="Arial"/>
                <a:ea typeface="Arial"/>
                <a:cs typeface="Arial"/>
                <a:sym typeface="Arial"/>
              </a:rPr>
              <a:t> linked to </a:t>
            </a:r>
            <a:r>
              <a:rPr b="1" lang="en-US" sz="1100">
                <a:solidFill>
                  <a:schemeClr val="dk1"/>
                </a:solidFill>
                <a:latin typeface="Arial"/>
                <a:ea typeface="Arial"/>
                <a:cs typeface="Arial"/>
                <a:sym typeface="Arial"/>
              </a:rPr>
              <a:t>insulin resistance, fatty liver, and dyslipidemia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Inflammation and immunity:</a:t>
            </a:r>
            <a:r>
              <a:rPr lang="en-US" sz="1100">
                <a:solidFill>
                  <a:schemeClr val="dk1"/>
                </a:solidFill>
                <a:latin typeface="Arial"/>
                <a:ea typeface="Arial"/>
                <a:cs typeface="Arial"/>
                <a:sym typeface="Arial"/>
              </a:rPr>
              <a:t> increases </a:t>
            </a:r>
            <a:r>
              <a:rPr b="1" lang="en-US" sz="1100">
                <a:solidFill>
                  <a:schemeClr val="dk1"/>
                </a:solidFill>
                <a:latin typeface="Arial"/>
                <a:ea typeface="Arial"/>
                <a:cs typeface="Arial"/>
                <a:sym typeface="Arial"/>
              </a:rPr>
              <a:t>pro-inflammatory cytokines</a:t>
            </a:r>
            <a:r>
              <a:rPr lang="en-US" sz="1100">
                <a:solidFill>
                  <a:schemeClr val="dk1"/>
                </a:solidFill>
                <a:latin typeface="Arial"/>
                <a:ea typeface="Arial"/>
                <a:cs typeface="Arial"/>
                <a:sym typeface="Arial"/>
              </a:rPr>
              <a:t> and lowers immune resilience.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Mitochondria:</a:t>
            </a:r>
            <a:r>
              <a:rPr lang="en-US" sz="1100">
                <a:solidFill>
                  <a:schemeClr val="dk1"/>
                </a:solidFill>
                <a:latin typeface="Arial"/>
                <a:ea typeface="Arial"/>
                <a:cs typeface="Arial"/>
                <a:sym typeface="Arial"/>
              </a:rPr>
              <a:t> contributes to </a:t>
            </a:r>
            <a:r>
              <a:rPr b="1" lang="en-US" sz="1100">
                <a:solidFill>
                  <a:schemeClr val="dk1"/>
                </a:solidFill>
                <a:latin typeface="Arial"/>
                <a:ea typeface="Arial"/>
                <a:cs typeface="Arial"/>
                <a:sym typeface="Arial"/>
              </a:rPr>
              <a:t>fatigue and reduced physical and cognitive performance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Hormones:</a:t>
            </a:r>
            <a:r>
              <a:rPr lang="en-US" sz="1100">
                <a:solidFill>
                  <a:schemeClr val="dk1"/>
                </a:solidFill>
                <a:latin typeface="Arial"/>
                <a:ea typeface="Arial"/>
                <a:cs typeface="Arial"/>
                <a:sym typeface="Arial"/>
              </a:rPr>
              <a:t> impaired detox can reduce </a:t>
            </a:r>
            <a:r>
              <a:rPr b="1" lang="en-US" sz="1100">
                <a:solidFill>
                  <a:schemeClr val="dk1"/>
                </a:solidFill>
                <a:latin typeface="Arial"/>
                <a:ea typeface="Arial"/>
                <a:cs typeface="Arial"/>
                <a:sym typeface="Arial"/>
              </a:rPr>
              <a:t>estrogen and cortisol clearance</a:t>
            </a:r>
            <a:r>
              <a:rPr lang="en-US" sz="1100">
                <a:solidFill>
                  <a:schemeClr val="dk1"/>
                </a:solidFill>
                <a:latin typeface="Arial"/>
                <a:ea typeface="Arial"/>
                <a:cs typeface="Arial"/>
                <a:sym typeface="Arial"/>
              </a:rPr>
              <a:t>, affecting hormone balance.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Long-term oxidative stress is associated with </a:t>
            </a:r>
            <a:r>
              <a:rPr b="1" lang="en-US" sz="1100">
                <a:solidFill>
                  <a:schemeClr val="dk1"/>
                </a:solidFill>
                <a:latin typeface="Arial"/>
                <a:ea typeface="Arial"/>
                <a:cs typeface="Arial"/>
                <a:sym typeface="Arial"/>
              </a:rPr>
              <a:t>cardiovascular disease, type 2 diabetes, neurodegeneration, and some cancers</a:t>
            </a:r>
            <a:r>
              <a:rPr lang="en-US" sz="1100">
                <a:solidFill>
                  <a:schemeClr val="dk1"/>
                </a:solidFill>
                <a:latin typeface="Arial"/>
                <a:ea typeface="Arial"/>
                <a:cs typeface="Arial"/>
                <a:sym typeface="Arial"/>
              </a:rPr>
              <a:t>.</a:t>
            </a:r>
            <a:endParaRPr/>
          </a:p>
        </p:txBody>
      </p:sp>
      <p:sp>
        <p:nvSpPr>
          <p:cNvPr id="967" name="Google Shape;967;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p8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Detoxification depends heavily on </a:t>
            </a:r>
            <a:r>
              <a:rPr b="1" lang="en-US" sz="1100">
                <a:solidFill>
                  <a:schemeClr val="dk1"/>
                </a:solidFill>
                <a:latin typeface="Arial"/>
                <a:ea typeface="Arial"/>
                <a:cs typeface="Arial"/>
                <a:sym typeface="Arial"/>
              </a:rPr>
              <a:t>nutrient status and lifestyle factors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Key supports include </a:t>
            </a:r>
            <a:r>
              <a:rPr b="1" lang="en-US" sz="1100">
                <a:solidFill>
                  <a:schemeClr val="dk1"/>
                </a:solidFill>
                <a:latin typeface="Arial"/>
                <a:ea typeface="Arial"/>
                <a:cs typeface="Arial"/>
                <a:sym typeface="Arial"/>
              </a:rPr>
              <a:t>adequate protein and amino acids</a:t>
            </a:r>
            <a:r>
              <a:rPr lang="en-US" sz="1100">
                <a:solidFill>
                  <a:schemeClr val="dk1"/>
                </a:solidFill>
                <a:latin typeface="Arial"/>
                <a:ea typeface="Arial"/>
                <a:cs typeface="Arial"/>
                <a:sym typeface="Arial"/>
              </a:rPr>
              <a:t>, an </a:t>
            </a:r>
            <a:r>
              <a:rPr b="1" lang="en-US" sz="1100">
                <a:solidFill>
                  <a:schemeClr val="dk1"/>
                </a:solidFill>
                <a:latin typeface="Arial"/>
                <a:ea typeface="Arial"/>
                <a:cs typeface="Arial"/>
                <a:sym typeface="Arial"/>
              </a:rPr>
              <a:t>antioxidant-rich diet</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glutathione precursors</a:t>
            </a:r>
            <a:r>
              <a:rPr lang="en-US" sz="1100">
                <a:solidFill>
                  <a:schemeClr val="dk1"/>
                </a:solidFill>
                <a:latin typeface="Arial"/>
                <a:ea typeface="Arial"/>
                <a:cs typeface="Arial"/>
                <a:sym typeface="Arial"/>
              </a:rPr>
              <a:t> like NAC and sulfur-containing foods.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 vitamins and minerals</a:t>
            </a:r>
            <a:r>
              <a:rPr lang="en-US" sz="1100">
                <a:solidFill>
                  <a:schemeClr val="dk1"/>
                </a:solidFill>
                <a:latin typeface="Arial"/>
                <a:ea typeface="Arial"/>
                <a:cs typeface="Arial"/>
                <a:sym typeface="Arial"/>
              </a:rPr>
              <a:t> such as magnesium, zinc, copper, and iron act as enzyme cofactors.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Proper detox also requires </a:t>
            </a:r>
            <a:r>
              <a:rPr b="1" lang="en-US" sz="1100">
                <a:solidFill>
                  <a:schemeClr val="dk1"/>
                </a:solidFill>
                <a:latin typeface="Arial"/>
                <a:ea typeface="Arial"/>
                <a:cs typeface="Arial"/>
                <a:sym typeface="Arial"/>
              </a:rPr>
              <a:t>hydration, healthy bile flow, reduced toxin exposure, stress management, and good sleep</a:t>
            </a:r>
            <a:r>
              <a:rPr lang="en-US" sz="1100">
                <a:solidFill>
                  <a:schemeClr val="dk1"/>
                </a:solidFill>
                <a:latin typeface="Arial"/>
                <a:ea typeface="Arial"/>
                <a:cs typeface="Arial"/>
                <a:sym typeface="Arial"/>
              </a:rPr>
              <a:t>.</a:t>
            </a:r>
            <a:endParaRPr/>
          </a:p>
        </p:txBody>
      </p:sp>
      <p:sp>
        <p:nvSpPr>
          <p:cNvPr id="980" name="Google Shape;980;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p8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Summary for oxidative </a:t>
            </a:r>
            <a:r>
              <a:rPr lang="en-US"/>
              <a:t>stress</a:t>
            </a:r>
            <a:r>
              <a:rPr lang="en-US"/>
              <a:t> &amp; detox pathways: </a:t>
            </a:r>
            <a:endParaRPr/>
          </a:p>
          <a:p>
            <a:pPr indent="0" lvl="0" marL="0" rtl="0" algn="l">
              <a:spcBef>
                <a:spcPts val="0"/>
              </a:spcBef>
              <a:spcAft>
                <a:spcPts val="0"/>
              </a:spcAft>
              <a:buNone/>
            </a:pPr>
            <a:r>
              <a:t/>
            </a:r>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Oxidative stress:</a:t>
            </a:r>
            <a:r>
              <a:rPr lang="en-US" sz="1100">
                <a:solidFill>
                  <a:schemeClr val="dk1"/>
                </a:solidFill>
                <a:latin typeface="Arial"/>
                <a:ea typeface="Arial"/>
                <a:cs typeface="Arial"/>
                <a:sym typeface="Arial"/>
              </a:rPr>
              <a:t> ROS production exceeds antioxidant defenses, damaging lipids, proteins &amp; DNA</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ROS sources:</a:t>
            </a:r>
            <a:r>
              <a:rPr lang="en-US" sz="1100">
                <a:solidFill>
                  <a:schemeClr val="dk1"/>
                </a:solidFill>
                <a:latin typeface="Arial"/>
                <a:ea typeface="Arial"/>
                <a:cs typeface="Arial"/>
                <a:sym typeface="Arial"/>
              </a:rPr>
              <a:t> Mitochondria, inflammation, toxins, stress, medications, pollution, UV exposure &amp; high blood sugar</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Phase I:</a:t>
            </a:r>
            <a:r>
              <a:rPr lang="en-US" sz="1100">
                <a:solidFill>
                  <a:schemeClr val="dk1"/>
                </a:solidFill>
                <a:latin typeface="Arial"/>
                <a:ea typeface="Arial"/>
                <a:cs typeface="Arial"/>
                <a:sym typeface="Arial"/>
              </a:rPr>
              <a:t> CYP450 enzymes modify toxins but can generate ROS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Phase II:</a:t>
            </a:r>
            <a:r>
              <a:rPr lang="en-US" sz="1100">
                <a:solidFill>
                  <a:schemeClr val="dk1"/>
                </a:solidFill>
                <a:latin typeface="Arial"/>
                <a:ea typeface="Arial"/>
                <a:cs typeface="Arial"/>
                <a:sym typeface="Arial"/>
              </a:rPr>
              <a:t> Conjugates &amp; neutralizes reactive intermediates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Phase III:</a:t>
            </a:r>
            <a:r>
              <a:rPr lang="en-US" sz="1100">
                <a:solidFill>
                  <a:schemeClr val="dk1"/>
                </a:solidFill>
                <a:latin typeface="Arial"/>
                <a:ea typeface="Arial"/>
                <a:cs typeface="Arial"/>
                <a:sym typeface="Arial"/>
              </a:rPr>
              <a:t> Eliminates conjugated compounds through bile, urine &amp; stool</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Key relationship:</a:t>
            </a:r>
            <a:r>
              <a:rPr lang="en-US" sz="1100">
                <a:solidFill>
                  <a:schemeClr val="dk1"/>
                </a:solidFill>
                <a:latin typeface="Arial"/>
                <a:ea typeface="Arial"/>
                <a:cs typeface="Arial"/>
                <a:sym typeface="Arial"/>
              </a:rPr>
              <a:t> Excess ROS can impair detox, while impaired detox can increase ROS—creating a vicious cycle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Support needs:</a:t>
            </a:r>
            <a:r>
              <a:rPr lang="en-US" sz="1100">
                <a:solidFill>
                  <a:schemeClr val="dk1"/>
                </a:solidFill>
                <a:latin typeface="Arial"/>
                <a:ea typeface="Arial"/>
                <a:cs typeface="Arial"/>
                <a:sym typeface="Arial"/>
              </a:rPr>
              <a:t> Adequate protein, antioxidants, B vitamins, Mg, Se, Zn, sulfur-containing foods, fiber, hydration &amp; healthy bile flow</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Exam tip:</a:t>
            </a:r>
            <a:r>
              <a:rPr lang="en-US" sz="1100">
                <a:solidFill>
                  <a:schemeClr val="dk1"/>
                </a:solidFill>
                <a:latin typeface="Arial"/>
                <a:ea typeface="Arial"/>
                <a:cs typeface="Arial"/>
                <a:sym typeface="Arial"/>
              </a:rPr>
              <a:t> Balanced detoxification and antioxidant defenses protect cells from oxidative damage.</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990" name="Google Shape;990;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p8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Now onto lipid metabolism </a:t>
            </a:r>
            <a:r>
              <a:rPr b="1" lang="en-US" sz="1100">
                <a:solidFill>
                  <a:schemeClr val="dk1"/>
                </a:solidFill>
                <a:latin typeface="Arial"/>
                <a:ea typeface="Arial"/>
                <a:cs typeface="Arial"/>
                <a:sym typeface="Arial"/>
              </a:rPr>
              <a:t>which</a:t>
            </a:r>
            <a:r>
              <a:rPr b="1" lang="en-US" sz="1100">
                <a:solidFill>
                  <a:schemeClr val="dk1"/>
                </a:solidFill>
                <a:latin typeface="Arial"/>
                <a:ea typeface="Arial"/>
                <a:cs typeface="Arial"/>
                <a:sym typeface="Arial"/>
              </a:rPr>
              <a:t> </a:t>
            </a:r>
            <a:r>
              <a:rPr lang="en-US" sz="1100">
                <a:solidFill>
                  <a:schemeClr val="dk1"/>
                </a:solidFill>
                <a:latin typeface="Arial"/>
                <a:ea typeface="Arial"/>
                <a:cs typeface="Arial"/>
                <a:sym typeface="Arial"/>
              </a:rPr>
              <a:t>includes the </a:t>
            </a:r>
            <a:r>
              <a:rPr b="1" lang="en-US" sz="1100">
                <a:solidFill>
                  <a:schemeClr val="dk1"/>
                </a:solidFill>
                <a:latin typeface="Arial"/>
                <a:ea typeface="Arial"/>
                <a:cs typeface="Arial"/>
                <a:sym typeface="Arial"/>
              </a:rPr>
              <a:t>digestion, absorption, transport, storage, and breakdown of fats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Its main roles are </a:t>
            </a:r>
            <a:r>
              <a:rPr b="1" lang="en-US" sz="1100">
                <a:solidFill>
                  <a:schemeClr val="dk1"/>
                </a:solidFill>
                <a:latin typeface="Arial"/>
                <a:ea typeface="Arial"/>
                <a:cs typeface="Arial"/>
                <a:sym typeface="Arial"/>
              </a:rPr>
              <a:t>energy production, cell membrane structure, hormone synthesis, and signaling molecules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Major lipid types include: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Triglycerides</a:t>
            </a:r>
            <a:r>
              <a:rPr lang="en-US" sz="1100">
                <a:solidFill>
                  <a:schemeClr val="dk1"/>
                </a:solidFill>
                <a:latin typeface="Arial"/>
                <a:ea typeface="Arial"/>
                <a:cs typeface="Arial"/>
                <a:sym typeface="Arial"/>
              </a:rPr>
              <a:t> → primary energy storage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Phospholipids</a:t>
            </a:r>
            <a:r>
              <a:rPr lang="en-US" sz="1100">
                <a:solidFill>
                  <a:schemeClr val="dk1"/>
                </a:solidFill>
                <a:latin typeface="Arial"/>
                <a:ea typeface="Arial"/>
                <a:cs typeface="Arial"/>
                <a:sym typeface="Arial"/>
              </a:rPr>
              <a:t> → cell membranes and signaling</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Cholesterol</a:t>
            </a:r>
            <a:r>
              <a:rPr lang="en-US" sz="1100">
                <a:solidFill>
                  <a:schemeClr val="dk1"/>
                </a:solidFill>
                <a:latin typeface="Arial"/>
                <a:ea typeface="Arial"/>
                <a:cs typeface="Arial"/>
                <a:sym typeface="Arial"/>
              </a:rPr>
              <a:t> → membranes, steroid hormones, bile acids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Fatty acids</a:t>
            </a:r>
            <a:r>
              <a:rPr lang="en-US" sz="1100">
                <a:solidFill>
                  <a:schemeClr val="dk1"/>
                </a:solidFill>
                <a:latin typeface="Arial"/>
                <a:ea typeface="Arial"/>
                <a:cs typeface="Arial"/>
                <a:sym typeface="Arial"/>
              </a:rPr>
              <a:t> → fuel and precursors for eicosanoids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Quick exam tip:</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Triglycerides store energy, while phospholipids and cholesterol support cell structure and signaling.</a:t>
            </a:r>
            <a:endParaRPr/>
          </a:p>
        </p:txBody>
      </p:sp>
      <p:sp>
        <p:nvSpPr>
          <p:cNvPr id="1001" name="Google Shape;1001;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p8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Most fat digestion occurs in the small intestine.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Bile emulsifies fat but does </a:t>
            </a:r>
            <a:r>
              <a:rPr b="1" lang="en-US" sz="1100">
                <a:solidFill>
                  <a:schemeClr val="dk1"/>
                </a:solidFill>
                <a:latin typeface="Arial"/>
                <a:ea typeface="Arial"/>
                <a:cs typeface="Arial"/>
                <a:sym typeface="Arial"/>
              </a:rPr>
              <a:t>not</a:t>
            </a:r>
            <a:r>
              <a:rPr lang="en-US" sz="1100">
                <a:solidFill>
                  <a:schemeClr val="dk1"/>
                </a:solidFill>
                <a:latin typeface="Arial"/>
                <a:ea typeface="Arial"/>
                <a:cs typeface="Arial"/>
                <a:sym typeface="Arial"/>
              </a:rPr>
              <a:t> enzymatically digest it.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Pancreatic lipase + colipase break triglycerides into fatty acids &amp; monoglycerides.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Bile salts form micelles, which deliver lipids &amp; vitamins A, D, E &amp; K to enterocytes.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Inside enterocytes, long-chain fatty acids are rebuilt into triglycerides &amp; packaged into chylomicrons.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Chylomicrons travel through the lymph before entering the bloodstream.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Short- &amp; medium-chain fatty acids bypass chylomicrons and enter portal blood directly.</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1011" name="Google Shape;1011;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The TCA cycle is called the metabolic hub because carbs, fats &amp; proteins all connect with it.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Carbs and fats primarily enter through acetyl-CoA, while amino acids can enter as acetyl-CoA or directly as TCA intermediates.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cycle captures energy as NADH and FADH₂, which carry electrons to the ETC for ATP production.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It depends on several micronutrients, especially vitamins B1, B2, B3, B5, magnesium &amp; lipoic acid.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TCA intermediates can also leave the cycle to support glucose, fatty acid, amino acid, neurotransmitter &amp; heme synthesis.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Anaplerotic reactions replenish these intermediates so the cycle can continue functioning.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The TCA cycle is both </a:t>
            </a:r>
            <a:r>
              <a:rPr b="1" lang="en-US" sz="1100">
                <a:solidFill>
                  <a:schemeClr val="dk1"/>
                </a:solidFill>
                <a:latin typeface="Arial"/>
                <a:ea typeface="Arial"/>
                <a:cs typeface="Arial"/>
                <a:sym typeface="Arial"/>
              </a:rPr>
              <a:t>catabolic</a:t>
            </a:r>
            <a:r>
              <a:rPr lang="en-US" sz="1100">
                <a:solidFill>
                  <a:schemeClr val="dk1"/>
                </a:solidFill>
                <a:latin typeface="Arial"/>
                <a:ea typeface="Arial"/>
                <a:cs typeface="Arial"/>
                <a:sym typeface="Arial"/>
              </a:rPr>
              <a:t> (breaking fuels down for energy) and </a:t>
            </a:r>
            <a:r>
              <a:rPr b="1" lang="en-US" sz="1100">
                <a:solidFill>
                  <a:schemeClr val="dk1"/>
                </a:solidFill>
                <a:latin typeface="Arial"/>
                <a:ea typeface="Arial"/>
                <a:cs typeface="Arial"/>
                <a:sym typeface="Arial"/>
              </a:rPr>
              <a:t>anabolic</a:t>
            </a:r>
            <a:r>
              <a:rPr lang="en-US" sz="1100">
                <a:solidFill>
                  <a:schemeClr val="dk1"/>
                </a:solidFill>
                <a:latin typeface="Arial"/>
                <a:ea typeface="Arial"/>
                <a:cs typeface="Arial"/>
                <a:sym typeface="Arial"/>
              </a:rPr>
              <a:t> (providing building blocks for biosynthesis).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49" name="Google Shape;149;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p9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Much of this will feel like review - let’s talk about the transportation of lipids.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Lipoproteins transport triglycerides &amp; cholesterol through the blood.</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Chylomicrons:</a:t>
            </a:r>
            <a:r>
              <a:rPr lang="en-US" sz="1100">
                <a:solidFill>
                  <a:schemeClr val="dk1"/>
                </a:solidFill>
                <a:latin typeface="Arial"/>
                <a:ea typeface="Arial"/>
                <a:cs typeface="Arial"/>
                <a:sym typeface="Arial"/>
              </a:rPr>
              <a:t> Carry dietary triglycerides from the intestines to tissues.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VLDL:</a:t>
            </a:r>
            <a:r>
              <a:rPr lang="en-US" sz="1100">
                <a:solidFill>
                  <a:schemeClr val="dk1"/>
                </a:solidFill>
                <a:latin typeface="Arial"/>
                <a:ea typeface="Arial"/>
                <a:cs typeface="Arial"/>
                <a:sym typeface="Arial"/>
              </a:rPr>
              <a:t> Carries triglycerides made or packaged by the liver to tissues.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LDL:</a:t>
            </a:r>
            <a:r>
              <a:rPr lang="en-US" sz="1100">
                <a:solidFill>
                  <a:schemeClr val="dk1"/>
                </a:solidFill>
                <a:latin typeface="Arial"/>
                <a:ea typeface="Arial"/>
                <a:cs typeface="Arial"/>
                <a:sym typeface="Arial"/>
              </a:rPr>
              <a:t> Delivers cholesterol from the liver to peripheral cells.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HDL:</a:t>
            </a:r>
            <a:r>
              <a:rPr lang="en-US" sz="1100">
                <a:solidFill>
                  <a:schemeClr val="dk1"/>
                </a:solidFill>
                <a:latin typeface="Arial"/>
                <a:ea typeface="Arial"/>
                <a:cs typeface="Arial"/>
                <a:sym typeface="Arial"/>
              </a:rPr>
              <a:t> Collects excess cholesterol and returns it to the liver.</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1021" name="Google Shape;1021;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p9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Triglycerides are the body’s primary stored form of fat.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 the fed state, insulin promotes triglyceride storage in adipose tissue.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During fasting or exercise, lower insulin and higher glucagon/epinephrine stimulate hormone-sensitive lipase.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Lipolysis releases free fatty acids &amp; glycerol from stored triglycerides.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Fatty acids circulate bound to albumin and enter tissues for β-oxidation.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Glycerol travels to the liver and may support gluconeogenesis.</a:t>
            </a:r>
            <a:endParaRPr sz="1100">
              <a:solidFill>
                <a:schemeClr val="dk1"/>
              </a:solidFill>
              <a:latin typeface="Arial"/>
              <a:ea typeface="Arial"/>
              <a:cs typeface="Arial"/>
              <a:sym typeface="Arial"/>
            </a:endParaRPr>
          </a:p>
        </p:txBody>
      </p:sp>
      <p:sp>
        <p:nvSpPr>
          <p:cNvPr id="1032" name="Google Shape;1032;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p9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β-oxidation</a:t>
            </a:r>
            <a:r>
              <a:rPr lang="en-US" sz="1100">
                <a:solidFill>
                  <a:schemeClr val="dk1"/>
                </a:solidFill>
                <a:latin typeface="Arial"/>
                <a:ea typeface="Arial"/>
                <a:cs typeface="Arial"/>
                <a:sym typeface="Arial"/>
              </a:rPr>
              <a:t> breaks fatty acids into two-carbon acetyl-CoA units in the </a:t>
            </a:r>
            <a:r>
              <a:rPr b="1" lang="en-US" sz="1100">
                <a:solidFill>
                  <a:schemeClr val="dk1"/>
                </a:solidFill>
                <a:latin typeface="Arial"/>
                <a:ea typeface="Arial"/>
                <a:cs typeface="Arial"/>
                <a:sym typeface="Arial"/>
              </a:rPr>
              <a:t>mitochondria.</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Long-chain fatty acids require carnitine to cross the inner mitochondrial membrane.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Each cycle produces</a:t>
            </a:r>
            <a:r>
              <a:rPr b="1" lang="en-US" sz="1100">
                <a:solidFill>
                  <a:schemeClr val="dk1"/>
                </a:solidFill>
                <a:latin typeface="Arial"/>
                <a:ea typeface="Arial"/>
                <a:cs typeface="Arial"/>
                <a:sym typeface="Arial"/>
              </a:rPr>
              <a:t> acetyl-CoA, NADH &amp; FADH₂, which support ATP production.</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Lipogenesis </a:t>
            </a:r>
            <a:r>
              <a:rPr lang="en-US" sz="1100">
                <a:solidFill>
                  <a:schemeClr val="dk1"/>
                </a:solidFill>
                <a:latin typeface="Arial"/>
                <a:ea typeface="Arial"/>
                <a:cs typeface="Arial"/>
                <a:sym typeface="Arial"/>
              </a:rPr>
              <a:t>occurs </a:t>
            </a:r>
            <a:r>
              <a:rPr lang="en-US" sz="1100" u="sng">
                <a:solidFill>
                  <a:schemeClr val="dk1"/>
                </a:solidFill>
                <a:latin typeface="Arial"/>
                <a:ea typeface="Arial"/>
                <a:cs typeface="Arial"/>
                <a:sym typeface="Arial"/>
              </a:rPr>
              <a:t>when energy and acetyl-CoA are abundant.</a:t>
            </a:r>
            <a:endParaRPr sz="1100" u="sng">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Acetyl-CoA carboxylase produces malonyl-CoA; fatty acid synthase builds the fatty-acid chain.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Insulin promotes lipogenesis and suppresses fat mobilization.</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Malonyl-CoA inhibits the carnitine shuttle, helping prevent synthesis &amp; oxidation from occurring simultaneously.</a:t>
            </a:r>
            <a:endParaRPr sz="1100">
              <a:solidFill>
                <a:schemeClr val="dk1"/>
              </a:solidFill>
              <a:latin typeface="Arial"/>
              <a:ea typeface="Arial"/>
              <a:cs typeface="Arial"/>
              <a:sym typeface="Arial"/>
            </a:endParaRPr>
          </a:p>
        </p:txBody>
      </p:sp>
      <p:sp>
        <p:nvSpPr>
          <p:cNvPr id="1042" name="Google Shape;1042;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p9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Lipid metabolism is tightly connected to inflammation. I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Adipose tissue is an active endocrine and immune organ, not simply fat storage.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Enlarged visceral adipocytes release cytokines and recruit inflammatory immune cells.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TNF-α, IL-6 &amp; IL-1β interfere with insulin signaling.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Insulin resistance increases fatty-acid release from adipose tissue.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Excess FFAs reach the liver, promoting triglyceride production, VLDL release &amp; fatty-liver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Lipids also form signaling molecules that can promote or resolve inflammation.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Fasting or ketosis may reduce inflammatory signaling in some contexts, but effects depend on duration, energy balance &amp; overall health.</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Tip:</a:t>
            </a:r>
            <a:r>
              <a:rPr lang="en-US" sz="1100">
                <a:solidFill>
                  <a:schemeClr val="dk1"/>
                </a:solidFill>
                <a:latin typeface="Arial"/>
                <a:ea typeface="Arial"/>
                <a:cs typeface="Arial"/>
                <a:sym typeface="Arial"/>
              </a:rPr>
              <a:t> Excess visceral fat promotes chronic inflammation, insulin resistance &amp; abnormal lipid handling.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1055" name="Google Shape;1055;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p9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Eicosanoids </a:t>
            </a:r>
            <a:r>
              <a:rPr lang="en-US" sz="1100">
                <a:solidFill>
                  <a:schemeClr val="dk1"/>
                </a:solidFill>
                <a:latin typeface="Arial"/>
                <a:ea typeface="Arial"/>
                <a:cs typeface="Arial"/>
                <a:sym typeface="Arial"/>
              </a:rPr>
              <a:t>(‘eye-KOH-suh-noydz”)</a:t>
            </a:r>
            <a:r>
              <a:rPr b="1" lang="en-US" sz="1100">
                <a:solidFill>
                  <a:schemeClr val="dk1"/>
                </a:solidFill>
                <a:latin typeface="Arial"/>
                <a:ea typeface="Arial"/>
                <a:cs typeface="Arial"/>
                <a:sym typeface="Arial"/>
              </a:rPr>
              <a:t> are signaling molecules made from fatty acids in cell membranes</a:t>
            </a:r>
            <a:r>
              <a:rPr lang="en-US" sz="1100">
                <a:solidFill>
                  <a:schemeClr val="dk1"/>
                </a:solidFill>
                <a:latin typeface="Arial"/>
                <a:ea typeface="Arial"/>
                <a:cs typeface="Arial"/>
                <a:sym typeface="Arial"/>
              </a:rPr>
              <a:t>, mainly omega-6 and omega-3 fats.</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They regulate </a:t>
            </a:r>
            <a:r>
              <a:rPr b="1" lang="en-US" sz="1100">
                <a:solidFill>
                  <a:schemeClr val="dk1"/>
                </a:solidFill>
                <a:latin typeface="Arial"/>
                <a:ea typeface="Arial"/>
                <a:cs typeface="Arial"/>
                <a:sym typeface="Arial"/>
              </a:rPr>
              <a:t>inflammation, pain, blood flow, clotting, and immune responses</a:t>
            </a:r>
            <a:r>
              <a:rPr lang="en-US" sz="1100">
                <a:solidFill>
                  <a:schemeClr val="dk1"/>
                </a:solidFill>
                <a:latin typeface="Arial"/>
                <a:ea typeface="Arial"/>
                <a:cs typeface="Arial"/>
                <a:sym typeface="Arial"/>
              </a:rPr>
              <a:t>.</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The pathway starts when </a:t>
            </a:r>
            <a:r>
              <a:rPr b="1" lang="en-US" sz="1100">
                <a:solidFill>
                  <a:schemeClr val="dk1"/>
                </a:solidFill>
                <a:latin typeface="Arial"/>
                <a:ea typeface="Arial"/>
                <a:cs typeface="Arial"/>
                <a:sym typeface="Arial"/>
              </a:rPr>
              <a:t>phospholipase A₂ releases arachidonic acid from membrane phospholipids</a:t>
            </a:r>
            <a:r>
              <a:rPr lang="en-US" sz="1100">
                <a:solidFill>
                  <a:schemeClr val="dk1"/>
                </a:solidFill>
                <a:latin typeface="Arial"/>
                <a:ea typeface="Arial"/>
                <a:cs typeface="Arial"/>
                <a:sym typeface="Arial"/>
              </a:rPr>
              <a:t>.</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That arachidonic acid is then converted into </a:t>
            </a:r>
            <a:r>
              <a:rPr b="1" lang="en-US" sz="1100">
                <a:solidFill>
                  <a:schemeClr val="dk1"/>
                </a:solidFill>
                <a:latin typeface="Arial"/>
                <a:ea typeface="Arial"/>
                <a:cs typeface="Arial"/>
                <a:sym typeface="Arial"/>
              </a:rPr>
              <a:t>prostaglandins, leukotrienes, and thromboxanes</a:t>
            </a:r>
            <a:r>
              <a:rPr lang="en-US" sz="1100">
                <a:solidFill>
                  <a:schemeClr val="dk1"/>
                </a:solidFill>
                <a:latin typeface="Arial"/>
                <a:ea typeface="Arial"/>
                <a:cs typeface="Arial"/>
                <a:sym typeface="Arial"/>
              </a:rPr>
              <a:t>, which drive many inflammatory and vascular responses.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1065" name="Google Shape;1065;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p9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Let’s talk about the classes of eicosanoids - </a:t>
            </a:r>
            <a:endParaRPr b="1"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Prostaglandins (PGs):</a:t>
            </a:r>
            <a:r>
              <a:rPr lang="en-US" sz="1100">
                <a:solidFill>
                  <a:schemeClr val="dk1"/>
                </a:solidFill>
                <a:latin typeface="Arial"/>
                <a:ea typeface="Arial"/>
                <a:cs typeface="Arial"/>
                <a:sym typeface="Arial"/>
              </a:rPr>
              <a:t> Made via </a:t>
            </a:r>
            <a:r>
              <a:rPr b="1" lang="en-US" sz="1100">
                <a:solidFill>
                  <a:schemeClr val="dk1"/>
                </a:solidFill>
                <a:latin typeface="Arial"/>
                <a:ea typeface="Arial"/>
                <a:cs typeface="Arial"/>
                <a:sym typeface="Arial"/>
              </a:rPr>
              <a:t>COX enzymes </a:t>
            </a:r>
            <a:r>
              <a:rPr lang="en-US" sz="1100">
                <a:solidFill>
                  <a:schemeClr val="dk1"/>
                </a:solidFill>
                <a:latin typeface="Arial"/>
                <a:ea typeface="Arial"/>
                <a:cs typeface="Arial"/>
                <a:sym typeface="Arial"/>
              </a:rPr>
              <a:t>(Cyclooxygenase) → regulate </a:t>
            </a:r>
            <a:r>
              <a:rPr b="1" lang="en-US" sz="1100">
                <a:solidFill>
                  <a:schemeClr val="dk1"/>
                </a:solidFill>
                <a:latin typeface="Arial"/>
                <a:ea typeface="Arial"/>
                <a:cs typeface="Arial"/>
                <a:sym typeface="Arial"/>
              </a:rPr>
              <a:t>inflammation, pain, fever, GI protection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Thromboxanes (TXs):</a:t>
            </a:r>
            <a:r>
              <a:rPr lang="en-US" sz="1100">
                <a:solidFill>
                  <a:schemeClr val="dk1"/>
                </a:solidFill>
                <a:latin typeface="Arial"/>
                <a:ea typeface="Arial"/>
                <a:cs typeface="Arial"/>
                <a:sym typeface="Arial"/>
              </a:rPr>
              <a:t> Promote </a:t>
            </a:r>
            <a:r>
              <a:rPr b="1" lang="en-US" sz="1100">
                <a:solidFill>
                  <a:schemeClr val="dk1"/>
                </a:solidFill>
                <a:latin typeface="Arial"/>
                <a:ea typeface="Arial"/>
                <a:cs typeface="Arial"/>
                <a:sym typeface="Arial"/>
              </a:rPr>
              <a:t>platelet aggregation and vasoconstriction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Leukotrienes (LTs):</a:t>
            </a:r>
            <a:r>
              <a:rPr lang="en-US" sz="1100">
                <a:solidFill>
                  <a:schemeClr val="dk1"/>
                </a:solidFill>
                <a:latin typeface="Arial"/>
                <a:ea typeface="Arial"/>
                <a:cs typeface="Arial"/>
                <a:sym typeface="Arial"/>
              </a:rPr>
              <a:t> Produced via </a:t>
            </a:r>
            <a:r>
              <a:rPr b="1" lang="en-US" sz="1100">
                <a:solidFill>
                  <a:schemeClr val="dk1"/>
                </a:solidFill>
                <a:latin typeface="Arial"/>
                <a:ea typeface="Arial"/>
                <a:cs typeface="Arial"/>
                <a:sym typeface="Arial"/>
              </a:rPr>
              <a:t>LOX </a:t>
            </a:r>
            <a:r>
              <a:rPr lang="en-US" sz="1100">
                <a:solidFill>
                  <a:schemeClr val="dk1"/>
                </a:solidFill>
                <a:latin typeface="Arial"/>
                <a:ea typeface="Arial"/>
                <a:cs typeface="Arial"/>
                <a:sym typeface="Arial"/>
              </a:rPr>
              <a:t>(Lipoxygenase) </a:t>
            </a:r>
            <a:r>
              <a:rPr b="1" lang="en-US" sz="1100">
                <a:solidFill>
                  <a:schemeClr val="dk1"/>
                </a:solidFill>
                <a:latin typeface="Arial"/>
                <a:ea typeface="Arial"/>
                <a:cs typeface="Arial"/>
                <a:sym typeface="Arial"/>
              </a:rPr>
              <a:t>pathway</a:t>
            </a:r>
            <a:r>
              <a:rPr lang="en-US" sz="1100">
                <a:solidFill>
                  <a:schemeClr val="dk1"/>
                </a:solidFill>
                <a:latin typeface="Arial"/>
                <a:ea typeface="Arial"/>
                <a:cs typeface="Arial"/>
                <a:sym typeface="Arial"/>
              </a:rPr>
              <a:t> → involved in </a:t>
            </a:r>
            <a:r>
              <a:rPr b="1" lang="en-US" sz="1100">
                <a:solidFill>
                  <a:schemeClr val="dk1"/>
                </a:solidFill>
                <a:latin typeface="Arial"/>
                <a:ea typeface="Arial"/>
                <a:cs typeface="Arial"/>
                <a:sym typeface="Arial"/>
              </a:rPr>
              <a:t>asthma, allergies, bronchoconstriction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SPMs </a:t>
            </a:r>
            <a:r>
              <a:rPr lang="en-US" sz="1100">
                <a:solidFill>
                  <a:schemeClr val="dk1"/>
                </a:solidFill>
                <a:latin typeface="Arial"/>
                <a:ea typeface="Arial"/>
                <a:cs typeface="Arial"/>
                <a:sym typeface="Arial"/>
              </a:rPr>
              <a:t>(</a:t>
            </a:r>
            <a:r>
              <a:rPr b="1" lang="en-US" sz="1100">
                <a:solidFill>
                  <a:schemeClr val="dk1"/>
                </a:solidFill>
                <a:latin typeface="Arial"/>
                <a:ea typeface="Arial"/>
                <a:cs typeface="Arial"/>
                <a:sym typeface="Arial"/>
              </a:rPr>
              <a:t>Specialized Pro-Resolving Mediators</a:t>
            </a:r>
            <a:r>
              <a:rPr lang="en-US" sz="1100">
                <a:solidFill>
                  <a:schemeClr val="dk1"/>
                </a:solidFill>
                <a:latin typeface="Arial"/>
                <a:ea typeface="Arial"/>
                <a:cs typeface="Arial"/>
                <a:sym typeface="Arial"/>
              </a:rPr>
              <a:t>)</a:t>
            </a:r>
            <a:r>
              <a:rPr b="1" lang="en-US" sz="1100">
                <a:solidFill>
                  <a:schemeClr val="dk1"/>
                </a:solidFill>
                <a:latin typeface="Arial"/>
                <a:ea typeface="Arial"/>
                <a:cs typeface="Arial"/>
                <a:sym typeface="Arial"/>
              </a:rPr>
              <a:t> (from omega-3s):</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Resolvins, protectins, maresins</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resolve inflammation and promote healing</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1076" name="Google Shape;1076;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5" name="Shape 1085"/>
        <p:cNvGrpSpPr/>
        <p:nvPr/>
      </p:nvGrpSpPr>
      <p:grpSpPr>
        <a:xfrm>
          <a:off x="0" y="0"/>
          <a:ext cx="0" cy="0"/>
          <a:chOff x="0" y="0"/>
          <a:chExt cx="0" cy="0"/>
        </a:xfrm>
      </p:grpSpPr>
      <p:sp>
        <p:nvSpPr>
          <p:cNvPr id="1086" name="Google Shape;1086;p9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On the topic of lipids and </a:t>
            </a:r>
            <a:r>
              <a:rPr lang="en-US"/>
              <a:t>inflammation</a:t>
            </a:r>
            <a:r>
              <a:rPr lang="en-US"/>
              <a:t>, let’s shift gears to review some of our anti-inflammatory lipids. </a:t>
            </a:r>
            <a:endParaRPr/>
          </a:p>
          <a:p>
            <a:pPr indent="0" lvl="0" marL="457200" rtl="0" algn="l">
              <a:spcBef>
                <a:spcPts val="0"/>
              </a:spcBef>
              <a:spcAft>
                <a:spcPts val="0"/>
              </a:spcAft>
              <a:buNone/>
            </a:pPr>
            <a:r>
              <a:t/>
            </a:r>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Both omega-6 and omega-3 fats are essential and have important physiological roles.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Omega-6 arachidonic acid can produce eicosanoids involved in inflammation, clotting &amp; immune activation.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Omega-3 EPA and DHA support less-inflammatory and pro-resolving mediators, including resolvins.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These fatty acids compete for some of the same enzymes, so their relative availability influences eicosanoid production.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 goal is not to eliminate omega-6, but to ensure adequate omega-3 intake and an overall balanced dietary pattern.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Exam tip:</a:t>
            </a:r>
            <a:r>
              <a:rPr lang="en-US" sz="1100">
                <a:solidFill>
                  <a:schemeClr val="dk1"/>
                </a:solidFill>
                <a:latin typeface="Arial"/>
                <a:ea typeface="Arial"/>
                <a:cs typeface="Arial"/>
                <a:sym typeface="Arial"/>
              </a:rPr>
              <a:t> Omega-6 tends to support inflammatory signaling; omega-3 tends to support inflammation resolution.</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1087" name="Google Shape;1087;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p9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8" name="Google Shape;1098;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p9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8" name="Google Shape;1108;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9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TNF-α, IL-6 &amp; IL-1β</a:t>
            </a:r>
            <a:r>
              <a:rPr lang="en-US" sz="1100">
                <a:solidFill>
                  <a:schemeClr val="dk1"/>
                </a:solidFill>
                <a:latin typeface="Arial"/>
                <a:ea typeface="Arial"/>
                <a:cs typeface="Arial"/>
                <a:sym typeface="Arial"/>
              </a:rPr>
              <a:t> alter how </a:t>
            </a:r>
            <a:r>
              <a:rPr b="1" lang="en-US" sz="1100">
                <a:solidFill>
                  <a:schemeClr val="dk1"/>
                </a:solidFill>
                <a:latin typeface="Arial"/>
                <a:ea typeface="Arial"/>
                <a:cs typeface="Arial"/>
                <a:sym typeface="Arial"/>
              </a:rPr>
              <a:t>fats</a:t>
            </a:r>
            <a:r>
              <a:rPr lang="en-US" sz="1100">
                <a:solidFill>
                  <a:schemeClr val="dk1"/>
                </a:solidFill>
                <a:latin typeface="Arial"/>
                <a:ea typeface="Arial"/>
                <a:cs typeface="Arial"/>
                <a:sym typeface="Arial"/>
              </a:rPr>
              <a:t> are </a:t>
            </a:r>
            <a:r>
              <a:rPr b="1" lang="en-US" sz="1100">
                <a:solidFill>
                  <a:schemeClr val="dk1"/>
                </a:solidFill>
                <a:latin typeface="Arial"/>
                <a:ea typeface="Arial"/>
                <a:cs typeface="Arial"/>
                <a:sym typeface="Arial"/>
              </a:rPr>
              <a:t>stored, transported &amp; used</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Cytokines</a:t>
            </a:r>
            <a:r>
              <a:rPr lang="en-US" sz="1100">
                <a:solidFill>
                  <a:schemeClr val="dk1"/>
                </a:solidFill>
                <a:latin typeface="Arial"/>
                <a:ea typeface="Arial"/>
                <a:cs typeface="Arial"/>
                <a:sym typeface="Arial"/>
              </a:rPr>
              <a:t> increase </a:t>
            </a:r>
            <a:r>
              <a:rPr b="1" lang="en-US" sz="1100">
                <a:solidFill>
                  <a:schemeClr val="dk1"/>
                </a:solidFill>
                <a:latin typeface="Arial"/>
                <a:ea typeface="Arial"/>
                <a:cs typeface="Arial"/>
                <a:sym typeface="Arial"/>
              </a:rPr>
              <a:t>adipose lipolysis</a:t>
            </a:r>
            <a:r>
              <a:rPr lang="en-US" sz="1100">
                <a:solidFill>
                  <a:schemeClr val="dk1"/>
                </a:solidFill>
                <a:latin typeface="Arial"/>
                <a:ea typeface="Arial"/>
                <a:cs typeface="Arial"/>
                <a:sym typeface="Arial"/>
              </a:rPr>
              <a:t>, releasing excess </a:t>
            </a:r>
            <a:r>
              <a:rPr b="1" lang="en-US" sz="1100">
                <a:solidFill>
                  <a:schemeClr val="dk1"/>
                </a:solidFill>
                <a:latin typeface="Arial"/>
                <a:ea typeface="Arial"/>
                <a:cs typeface="Arial"/>
                <a:sym typeface="Arial"/>
              </a:rPr>
              <a:t>free fatty acids (FFAs)</a:t>
            </a:r>
            <a:r>
              <a:rPr lang="en-US" sz="1100">
                <a:solidFill>
                  <a:schemeClr val="dk1"/>
                </a:solidFill>
                <a:latin typeface="Arial"/>
                <a:ea typeface="Arial"/>
                <a:cs typeface="Arial"/>
                <a:sym typeface="Arial"/>
              </a:rPr>
              <a:t> into circulation.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a:t>
            </a:r>
            <a:r>
              <a:rPr b="1" lang="en-US" sz="1100">
                <a:solidFill>
                  <a:schemeClr val="dk1"/>
                </a:solidFill>
                <a:latin typeface="Arial"/>
                <a:ea typeface="Arial"/>
                <a:cs typeface="Arial"/>
                <a:sym typeface="Arial"/>
              </a:rPr>
              <a:t>liver</a:t>
            </a:r>
            <a:r>
              <a:rPr lang="en-US" sz="1100">
                <a:solidFill>
                  <a:schemeClr val="dk1"/>
                </a:solidFill>
                <a:latin typeface="Arial"/>
                <a:ea typeface="Arial"/>
                <a:cs typeface="Arial"/>
                <a:sym typeface="Arial"/>
              </a:rPr>
              <a:t> converts more FFAs into </a:t>
            </a:r>
            <a:r>
              <a:rPr b="1" lang="en-US" sz="1100">
                <a:solidFill>
                  <a:schemeClr val="dk1"/>
                </a:solidFill>
                <a:latin typeface="Arial"/>
                <a:ea typeface="Arial"/>
                <a:cs typeface="Arial"/>
                <a:sym typeface="Arial"/>
              </a:rPr>
              <a:t>triglycerides</a:t>
            </a:r>
            <a:r>
              <a:rPr lang="en-US" sz="1100">
                <a:solidFill>
                  <a:schemeClr val="dk1"/>
                </a:solidFill>
                <a:latin typeface="Arial"/>
                <a:ea typeface="Arial"/>
                <a:cs typeface="Arial"/>
                <a:sym typeface="Arial"/>
              </a:rPr>
              <a:t> and exports them as </a:t>
            </a:r>
            <a:r>
              <a:rPr b="1" lang="en-US" sz="1100">
                <a:solidFill>
                  <a:schemeClr val="dk1"/>
                </a:solidFill>
                <a:latin typeface="Arial"/>
                <a:ea typeface="Arial"/>
                <a:cs typeface="Arial"/>
                <a:sym typeface="Arial"/>
              </a:rPr>
              <a:t>VLDL</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Inflammation</a:t>
            </a:r>
            <a:r>
              <a:rPr lang="en-US" sz="1100">
                <a:solidFill>
                  <a:schemeClr val="dk1"/>
                </a:solidFill>
                <a:latin typeface="Arial"/>
                <a:ea typeface="Arial"/>
                <a:cs typeface="Arial"/>
                <a:sym typeface="Arial"/>
              </a:rPr>
              <a:t> may also reduce </a:t>
            </a:r>
            <a:r>
              <a:rPr b="1" lang="en-US" sz="1100">
                <a:solidFill>
                  <a:schemeClr val="dk1"/>
                </a:solidFill>
                <a:latin typeface="Arial"/>
                <a:ea typeface="Arial"/>
                <a:cs typeface="Arial"/>
                <a:sym typeface="Arial"/>
              </a:rPr>
              <a:t>triglyceride clearance</a:t>
            </a:r>
            <a:r>
              <a:rPr lang="en-US" sz="1100">
                <a:solidFill>
                  <a:schemeClr val="dk1"/>
                </a:solidFill>
                <a:latin typeface="Arial"/>
                <a:ea typeface="Arial"/>
                <a:cs typeface="Arial"/>
                <a:sym typeface="Arial"/>
              </a:rPr>
              <a:t> and impair </a:t>
            </a:r>
            <a:r>
              <a:rPr b="1" lang="en-US" sz="1100">
                <a:solidFill>
                  <a:schemeClr val="dk1"/>
                </a:solidFill>
                <a:latin typeface="Arial"/>
                <a:ea typeface="Arial"/>
                <a:cs typeface="Arial"/>
                <a:sym typeface="Arial"/>
              </a:rPr>
              <a:t>mitochondrial fat oxidation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promotes </a:t>
            </a:r>
            <a:r>
              <a:rPr b="1" lang="en-US" sz="1100">
                <a:solidFill>
                  <a:schemeClr val="dk1"/>
                </a:solidFill>
                <a:latin typeface="Arial"/>
                <a:ea typeface="Arial"/>
                <a:cs typeface="Arial"/>
                <a:sym typeface="Arial"/>
              </a:rPr>
              <a:t>insulin resistance, dyslipidemia, fatty liver</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cardiovascular risk</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Nutrition, movement, sleep, stress management</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medical care</a:t>
            </a:r>
            <a:r>
              <a:rPr lang="en-US" sz="1100">
                <a:solidFill>
                  <a:schemeClr val="dk1"/>
                </a:solidFill>
                <a:latin typeface="Arial"/>
                <a:ea typeface="Arial"/>
                <a:cs typeface="Arial"/>
                <a:sym typeface="Arial"/>
              </a:rPr>
              <a:t> can help interrupt this cycle.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Exam tip:</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Chronic inflammation</a:t>
            </a:r>
            <a:r>
              <a:rPr lang="en-US" sz="1100">
                <a:solidFill>
                  <a:schemeClr val="dk1"/>
                </a:solidFill>
                <a:latin typeface="Arial"/>
                <a:ea typeface="Arial"/>
                <a:cs typeface="Arial"/>
                <a:sym typeface="Arial"/>
              </a:rPr>
              <a:t> increases circulating </a:t>
            </a:r>
            <a:r>
              <a:rPr b="1" lang="en-US" sz="1100">
                <a:solidFill>
                  <a:schemeClr val="dk1"/>
                </a:solidFill>
                <a:latin typeface="Arial"/>
                <a:ea typeface="Arial"/>
                <a:cs typeface="Arial"/>
                <a:sym typeface="Arial"/>
              </a:rPr>
              <a:t>FFAs &amp; triglycerides</a:t>
            </a:r>
            <a:r>
              <a:rPr lang="en-US" sz="1100">
                <a:solidFill>
                  <a:schemeClr val="dk1"/>
                </a:solidFill>
                <a:latin typeface="Arial"/>
                <a:ea typeface="Arial"/>
                <a:cs typeface="Arial"/>
                <a:sym typeface="Arial"/>
              </a:rPr>
              <a:t> while impairing </a:t>
            </a:r>
            <a:r>
              <a:rPr b="1" lang="en-US" sz="1100">
                <a:solidFill>
                  <a:schemeClr val="dk1"/>
                </a:solidFill>
                <a:latin typeface="Arial"/>
                <a:ea typeface="Arial"/>
                <a:cs typeface="Arial"/>
                <a:sym typeface="Arial"/>
              </a:rPr>
              <a:t>insulin signaling &amp; fat oxidation</a:t>
            </a:r>
            <a:r>
              <a:rPr lang="en-US" sz="1100">
                <a:solidFill>
                  <a:schemeClr val="dk1"/>
                </a:solidFill>
                <a:latin typeface="Arial"/>
                <a:ea typeface="Arial"/>
                <a:cs typeface="Arial"/>
                <a:sym typeface="Arial"/>
              </a:rPr>
              <a:t>.</a:t>
            </a:r>
            <a:endParaRPr b="1" sz="1100">
              <a:solidFill>
                <a:schemeClr val="dk1"/>
              </a:solidFill>
              <a:latin typeface="Arial"/>
              <a:ea typeface="Arial"/>
              <a:cs typeface="Arial"/>
              <a:sym typeface="Arial"/>
            </a:endParaRPr>
          </a:p>
        </p:txBody>
      </p:sp>
      <p:sp>
        <p:nvSpPr>
          <p:cNvPr id="1119" name="Google Shape;1119;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tx">
  <p:cSld name="TITLE_AND_BODY">
    <p:spTree>
      <p:nvGrpSpPr>
        <p:cNvPr id="9" name="Shape 9"/>
        <p:cNvGrpSpPr/>
        <p:nvPr/>
      </p:nvGrpSpPr>
      <p:grpSpPr>
        <a:xfrm>
          <a:off x="0" y="0"/>
          <a:ext cx="0" cy="0"/>
          <a:chOff x="0" y="0"/>
          <a:chExt cx="0" cy="0"/>
        </a:xfrm>
      </p:grpSpPr>
      <p:sp>
        <p:nvSpPr>
          <p:cNvPr id="10" name="Google Shape;10;p133"/>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34"/>
          <p:cNvSpPr txBox="1"/>
          <p:nvPr>
            <p:ph type="title"/>
          </p:nvPr>
        </p:nvSpPr>
        <p:spPr>
          <a:xfrm>
            <a:off x="685800" y="2130425"/>
            <a:ext cx="7772400" cy="1470025"/>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3" name="Google Shape;13;p134"/>
          <p:cNvSpPr txBox="1"/>
          <p:nvPr>
            <p:ph idx="1" type="body"/>
          </p:nvPr>
        </p:nvSpPr>
        <p:spPr>
          <a:xfrm>
            <a:off x="1371600" y="3886200"/>
            <a:ext cx="6400800" cy="1752600"/>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700"/>
              </a:spcBef>
              <a:spcAft>
                <a:spcPts val="0"/>
              </a:spcAft>
              <a:buClr>
                <a:srgbClr val="888888"/>
              </a:buClr>
              <a:buSzPts val="3200"/>
              <a:buFont typeface="Calibri"/>
              <a:buNone/>
              <a:defRPr>
                <a:solidFill>
                  <a:srgbClr val="888888"/>
                </a:solidFill>
              </a:defRPr>
            </a:lvl1pPr>
            <a:lvl2pPr indent="-228600" lvl="1" marL="914400" algn="ctr">
              <a:lnSpc>
                <a:spcPct val="100000"/>
              </a:lnSpc>
              <a:spcBef>
                <a:spcPts val="700"/>
              </a:spcBef>
              <a:spcAft>
                <a:spcPts val="0"/>
              </a:spcAft>
              <a:buClr>
                <a:srgbClr val="888888"/>
              </a:buClr>
              <a:buSzPts val="3200"/>
              <a:buFont typeface="Calibri"/>
              <a:buNone/>
              <a:defRPr>
                <a:solidFill>
                  <a:srgbClr val="888888"/>
                </a:solidFill>
              </a:defRPr>
            </a:lvl2pPr>
            <a:lvl3pPr indent="-228600" lvl="2" marL="1371600" algn="ctr">
              <a:lnSpc>
                <a:spcPct val="100000"/>
              </a:lnSpc>
              <a:spcBef>
                <a:spcPts val="700"/>
              </a:spcBef>
              <a:spcAft>
                <a:spcPts val="0"/>
              </a:spcAft>
              <a:buClr>
                <a:srgbClr val="888888"/>
              </a:buClr>
              <a:buSzPts val="3200"/>
              <a:buFont typeface="Calibri"/>
              <a:buNone/>
              <a:defRPr>
                <a:solidFill>
                  <a:srgbClr val="888888"/>
                </a:solidFill>
              </a:defRPr>
            </a:lvl3pPr>
            <a:lvl4pPr indent="-228600" lvl="3" marL="1828800" algn="ctr">
              <a:lnSpc>
                <a:spcPct val="100000"/>
              </a:lnSpc>
              <a:spcBef>
                <a:spcPts val="700"/>
              </a:spcBef>
              <a:spcAft>
                <a:spcPts val="0"/>
              </a:spcAft>
              <a:buClr>
                <a:srgbClr val="888888"/>
              </a:buClr>
              <a:buSzPts val="3200"/>
              <a:buFont typeface="Calibri"/>
              <a:buNone/>
              <a:defRPr>
                <a:solidFill>
                  <a:srgbClr val="888888"/>
                </a:solidFill>
              </a:defRPr>
            </a:lvl4pPr>
            <a:lvl5pPr indent="-228600" lvl="4" marL="2286000" algn="ctr">
              <a:lnSpc>
                <a:spcPct val="100000"/>
              </a:lnSpc>
              <a:spcBef>
                <a:spcPts val="700"/>
              </a:spcBef>
              <a:spcAft>
                <a:spcPts val="0"/>
              </a:spcAft>
              <a:buClr>
                <a:srgbClr val="888888"/>
              </a:buClr>
              <a:buSzPts val="3200"/>
              <a:buFont typeface="Calibri"/>
              <a:buNone/>
              <a:defRPr>
                <a:solidFill>
                  <a:srgbClr val="888888"/>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14" name="Google Shape;14;p134"/>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 name="Shape 15"/>
        <p:cNvGrpSpPr/>
        <p:nvPr/>
      </p:nvGrpSpPr>
      <p:grpSpPr>
        <a:xfrm>
          <a:off x="0" y="0"/>
          <a:ext cx="0" cy="0"/>
          <a:chOff x="0" y="0"/>
          <a:chExt cx="0" cy="0"/>
        </a:xfrm>
      </p:grpSpPr>
      <p:sp>
        <p:nvSpPr>
          <p:cNvPr id="16" name="Google Shape;16;p135"/>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7" name="Google Shape;17;p135"/>
          <p:cNvSpPr txBox="1"/>
          <p:nvPr>
            <p:ph idx="1" type="body"/>
          </p:nvPr>
        </p:nvSpPr>
        <p:spPr>
          <a:xfrm>
            <a:off x="457200" y="1600200"/>
            <a:ext cx="8229600" cy="45259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18" name="Google Shape;18;p135"/>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9" name="Shape 19"/>
        <p:cNvGrpSpPr/>
        <p:nvPr/>
      </p:nvGrpSpPr>
      <p:grpSpPr>
        <a:xfrm>
          <a:off x="0" y="0"/>
          <a:ext cx="0" cy="0"/>
          <a:chOff x="0" y="0"/>
          <a:chExt cx="0" cy="0"/>
        </a:xfrm>
      </p:grpSpPr>
      <p:sp>
        <p:nvSpPr>
          <p:cNvPr id="20" name="Google Shape;20;p136"/>
          <p:cNvSpPr txBox="1"/>
          <p:nvPr>
            <p:ph type="title"/>
          </p:nvPr>
        </p:nvSpPr>
        <p:spPr>
          <a:xfrm>
            <a:off x="722312" y="4406900"/>
            <a:ext cx="7772401" cy="1362075"/>
          </a:xfrm>
          <a:prstGeom prst="rect">
            <a:avLst/>
          </a:prstGeom>
          <a:noFill/>
          <a:ln>
            <a:noFill/>
          </a:ln>
        </p:spPr>
        <p:txBody>
          <a:bodyPr anchorCtr="0" anchor="t" bIns="45700" lIns="45700" spcFirstLastPara="1" rIns="45700" wrap="square" tIns="45700">
            <a:normAutofit/>
          </a:bodyPr>
          <a:lstStyle>
            <a:lvl1pPr lvl="0" algn="l">
              <a:lnSpc>
                <a:spcPct val="100000"/>
              </a:lnSpc>
              <a:spcBef>
                <a:spcPts val="0"/>
              </a:spcBef>
              <a:spcAft>
                <a:spcPts val="0"/>
              </a:spcAft>
              <a:buClr>
                <a:srgbClr val="000000"/>
              </a:buClr>
              <a:buSzPts val="4000"/>
              <a:buFont typeface="Calibri"/>
              <a:buNone/>
              <a:defRPr b="1" sz="4000" cap="none"/>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1" name="Google Shape;21;p136"/>
          <p:cNvSpPr txBox="1"/>
          <p:nvPr>
            <p:ph idx="1" type="body"/>
          </p:nvPr>
        </p:nvSpPr>
        <p:spPr>
          <a:xfrm>
            <a:off x="722312" y="2906713"/>
            <a:ext cx="7772401" cy="1500200"/>
          </a:xfrm>
          <a:prstGeom prst="rect">
            <a:avLst/>
          </a:prstGeom>
          <a:noFill/>
          <a:ln>
            <a:noFill/>
          </a:ln>
        </p:spPr>
        <p:txBody>
          <a:bodyPr anchorCtr="0" anchor="b" bIns="45700" lIns="45700" spcFirstLastPara="1" rIns="45700" wrap="square" tIns="45700">
            <a:normAutofit/>
          </a:bodyPr>
          <a:lstStyle>
            <a:lvl1pPr indent="-228600" lvl="0" marL="457200" algn="l">
              <a:lnSpc>
                <a:spcPct val="100000"/>
              </a:lnSpc>
              <a:spcBef>
                <a:spcPts val="400"/>
              </a:spcBef>
              <a:spcAft>
                <a:spcPts val="0"/>
              </a:spcAft>
              <a:buClr>
                <a:srgbClr val="888888"/>
              </a:buClr>
              <a:buSzPts val="2000"/>
              <a:buFont typeface="Calibri"/>
              <a:buNone/>
              <a:defRPr sz="2000">
                <a:solidFill>
                  <a:srgbClr val="888888"/>
                </a:solidFill>
              </a:defRPr>
            </a:lvl1pPr>
            <a:lvl2pPr indent="-228600" lvl="1" marL="914400" algn="l">
              <a:lnSpc>
                <a:spcPct val="100000"/>
              </a:lnSpc>
              <a:spcBef>
                <a:spcPts val="400"/>
              </a:spcBef>
              <a:spcAft>
                <a:spcPts val="0"/>
              </a:spcAft>
              <a:buClr>
                <a:srgbClr val="888888"/>
              </a:buClr>
              <a:buSzPts val="2000"/>
              <a:buFont typeface="Calibri"/>
              <a:buNone/>
              <a:defRPr sz="2000">
                <a:solidFill>
                  <a:srgbClr val="888888"/>
                </a:solidFill>
              </a:defRPr>
            </a:lvl2pPr>
            <a:lvl3pPr indent="-228600" lvl="2" marL="1371600" algn="l">
              <a:lnSpc>
                <a:spcPct val="100000"/>
              </a:lnSpc>
              <a:spcBef>
                <a:spcPts val="400"/>
              </a:spcBef>
              <a:spcAft>
                <a:spcPts val="0"/>
              </a:spcAft>
              <a:buClr>
                <a:srgbClr val="888888"/>
              </a:buClr>
              <a:buSzPts val="2000"/>
              <a:buFont typeface="Calibri"/>
              <a:buNone/>
              <a:defRPr sz="2000">
                <a:solidFill>
                  <a:srgbClr val="888888"/>
                </a:solidFill>
              </a:defRPr>
            </a:lvl3pPr>
            <a:lvl4pPr indent="-228600" lvl="3" marL="1828800" algn="l">
              <a:lnSpc>
                <a:spcPct val="100000"/>
              </a:lnSpc>
              <a:spcBef>
                <a:spcPts val="400"/>
              </a:spcBef>
              <a:spcAft>
                <a:spcPts val="0"/>
              </a:spcAft>
              <a:buClr>
                <a:srgbClr val="888888"/>
              </a:buClr>
              <a:buSzPts val="2000"/>
              <a:buFont typeface="Calibri"/>
              <a:buNone/>
              <a:defRPr sz="2000">
                <a:solidFill>
                  <a:srgbClr val="888888"/>
                </a:solidFill>
              </a:defRPr>
            </a:lvl4pPr>
            <a:lvl5pPr indent="-228600" lvl="4" marL="2286000" algn="l">
              <a:lnSpc>
                <a:spcPct val="100000"/>
              </a:lnSpc>
              <a:spcBef>
                <a:spcPts val="400"/>
              </a:spcBef>
              <a:spcAft>
                <a:spcPts val="0"/>
              </a:spcAft>
              <a:buClr>
                <a:srgbClr val="888888"/>
              </a:buClr>
              <a:buSzPts val="2000"/>
              <a:buFont typeface="Calibri"/>
              <a:buNone/>
              <a:defRPr sz="2000">
                <a:solidFill>
                  <a:srgbClr val="888888"/>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22" name="Google Shape;22;p136"/>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3" name="Shape 23"/>
        <p:cNvGrpSpPr/>
        <p:nvPr/>
      </p:nvGrpSpPr>
      <p:grpSpPr>
        <a:xfrm>
          <a:off x="0" y="0"/>
          <a:ext cx="0" cy="0"/>
          <a:chOff x="0" y="0"/>
          <a:chExt cx="0" cy="0"/>
        </a:xfrm>
      </p:grpSpPr>
      <p:sp>
        <p:nvSpPr>
          <p:cNvPr id="24" name="Google Shape;24;p137"/>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5" name="Google Shape;25;p137"/>
          <p:cNvSpPr txBox="1"/>
          <p:nvPr>
            <p:ph idx="1" type="body"/>
          </p:nvPr>
        </p:nvSpPr>
        <p:spPr>
          <a:xfrm>
            <a:off x="457200" y="1600200"/>
            <a:ext cx="4038600" cy="4525963"/>
          </a:xfrm>
          <a:prstGeom prst="rect">
            <a:avLst/>
          </a:prstGeom>
          <a:noFill/>
          <a:ln>
            <a:noFill/>
          </a:ln>
        </p:spPr>
        <p:txBody>
          <a:bodyPr anchorCtr="0" anchor="t" bIns="45700" lIns="45700" spcFirstLastPara="1" rIns="45700" wrap="square" tIns="45700">
            <a:normAutofit/>
          </a:bodyPr>
          <a:lstStyle>
            <a:lvl1pPr indent="-406400" lvl="0" marL="457200" algn="l">
              <a:lnSpc>
                <a:spcPct val="100000"/>
              </a:lnSpc>
              <a:spcBef>
                <a:spcPts val="600"/>
              </a:spcBef>
              <a:spcAft>
                <a:spcPts val="0"/>
              </a:spcAft>
              <a:buClr>
                <a:srgbClr val="000000"/>
              </a:buClr>
              <a:buSzPts val="2800"/>
              <a:buChar char="•"/>
              <a:defRPr sz="2800"/>
            </a:lvl1pPr>
            <a:lvl2pPr indent="-406400" lvl="1" marL="914400" algn="l">
              <a:lnSpc>
                <a:spcPct val="100000"/>
              </a:lnSpc>
              <a:spcBef>
                <a:spcPts val="600"/>
              </a:spcBef>
              <a:spcAft>
                <a:spcPts val="0"/>
              </a:spcAft>
              <a:buClr>
                <a:srgbClr val="000000"/>
              </a:buClr>
              <a:buSzPts val="2800"/>
              <a:buChar char="–"/>
              <a:defRPr sz="2800"/>
            </a:lvl2pPr>
            <a:lvl3pPr indent="-406400" lvl="2" marL="1371600" algn="l">
              <a:lnSpc>
                <a:spcPct val="100000"/>
              </a:lnSpc>
              <a:spcBef>
                <a:spcPts val="600"/>
              </a:spcBef>
              <a:spcAft>
                <a:spcPts val="0"/>
              </a:spcAft>
              <a:buClr>
                <a:srgbClr val="000000"/>
              </a:buClr>
              <a:buSzPts val="2800"/>
              <a:buChar char="•"/>
              <a:defRPr sz="2800"/>
            </a:lvl3pPr>
            <a:lvl4pPr indent="-406400" lvl="3" marL="1828800" algn="l">
              <a:lnSpc>
                <a:spcPct val="100000"/>
              </a:lnSpc>
              <a:spcBef>
                <a:spcPts val="600"/>
              </a:spcBef>
              <a:spcAft>
                <a:spcPts val="0"/>
              </a:spcAft>
              <a:buClr>
                <a:srgbClr val="000000"/>
              </a:buClr>
              <a:buSzPts val="2800"/>
              <a:buChar char="–"/>
              <a:defRPr sz="2800"/>
            </a:lvl4pPr>
            <a:lvl5pPr indent="-406400" lvl="4" marL="2286000" algn="l">
              <a:lnSpc>
                <a:spcPct val="100000"/>
              </a:lnSpc>
              <a:spcBef>
                <a:spcPts val="600"/>
              </a:spcBef>
              <a:spcAft>
                <a:spcPts val="0"/>
              </a:spcAft>
              <a:buClr>
                <a:srgbClr val="000000"/>
              </a:buClr>
              <a:buSzPts val="2800"/>
              <a:buChar char="»"/>
              <a:defRPr sz="28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26" name="Google Shape;26;p137"/>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7" name="Shape 27"/>
        <p:cNvGrpSpPr/>
        <p:nvPr/>
      </p:nvGrpSpPr>
      <p:grpSpPr>
        <a:xfrm>
          <a:off x="0" y="0"/>
          <a:ext cx="0" cy="0"/>
          <a:chOff x="0" y="0"/>
          <a:chExt cx="0" cy="0"/>
        </a:xfrm>
      </p:grpSpPr>
      <p:sp>
        <p:nvSpPr>
          <p:cNvPr id="28" name="Google Shape;28;p138"/>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9" name="Google Shape;29;p138"/>
          <p:cNvSpPr txBox="1"/>
          <p:nvPr>
            <p:ph idx="1" type="body"/>
          </p:nvPr>
        </p:nvSpPr>
        <p:spPr>
          <a:xfrm>
            <a:off x="457200" y="1535112"/>
            <a:ext cx="4040188" cy="639763"/>
          </a:xfrm>
          <a:prstGeom prst="rect">
            <a:avLst/>
          </a:prstGeom>
          <a:noFill/>
          <a:ln>
            <a:noFill/>
          </a:ln>
        </p:spPr>
        <p:txBody>
          <a:bodyPr anchorCtr="0" anchor="b" bIns="45700" lIns="45700" spcFirstLastPara="1" rIns="45700" wrap="square" tIns="45700">
            <a:normAutofit/>
          </a:bodyPr>
          <a:lstStyle>
            <a:lvl1pPr indent="-228600" lvl="0" marL="457200" algn="l">
              <a:lnSpc>
                <a:spcPct val="100000"/>
              </a:lnSpc>
              <a:spcBef>
                <a:spcPts val="500"/>
              </a:spcBef>
              <a:spcAft>
                <a:spcPts val="0"/>
              </a:spcAft>
              <a:buClr>
                <a:srgbClr val="000000"/>
              </a:buClr>
              <a:buSzPts val="2400"/>
              <a:buFont typeface="Calibri"/>
              <a:buNone/>
              <a:defRPr b="1" sz="2400"/>
            </a:lvl1pPr>
            <a:lvl2pPr indent="-228600" lvl="1" marL="914400" algn="l">
              <a:lnSpc>
                <a:spcPct val="100000"/>
              </a:lnSpc>
              <a:spcBef>
                <a:spcPts val="500"/>
              </a:spcBef>
              <a:spcAft>
                <a:spcPts val="0"/>
              </a:spcAft>
              <a:buClr>
                <a:srgbClr val="000000"/>
              </a:buClr>
              <a:buSzPts val="2400"/>
              <a:buFont typeface="Calibri"/>
              <a:buNone/>
              <a:defRPr b="1" sz="2400"/>
            </a:lvl2pPr>
            <a:lvl3pPr indent="-228600" lvl="2" marL="1371600" algn="l">
              <a:lnSpc>
                <a:spcPct val="100000"/>
              </a:lnSpc>
              <a:spcBef>
                <a:spcPts val="500"/>
              </a:spcBef>
              <a:spcAft>
                <a:spcPts val="0"/>
              </a:spcAft>
              <a:buClr>
                <a:srgbClr val="000000"/>
              </a:buClr>
              <a:buSzPts val="2400"/>
              <a:buFont typeface="Calibri"/>
              <a:buNone/>
              <a:defRPr b="1" sz="2400"/>
            </a:lvl3pPr>
            <a:lvl4pPr indent="-228600" lvl="3" marL="1828800" algn="l">
              <a:lnSpc>
                <a:spcPct val="100000"/>
              </a:lnSpc>
              <a:spcBef>
                <a:spcPts val="500"/>
              </a:spcBef>
              <a:spcAft>
                <a:spcPts val="0"/>
              </a:spcAft>
              <a:buClr>
                <a:srgbClr val="000000"/>
              </a:buClr>
              <a:buSzPts val="2400"/>
              <a:buFont typeface="Calibri"/>
              <a:buNone/>
              <a:defRPr b="1" sz="2400"/>
            </a:lvl4pPr>
            <a:lvl5pPr indent="-228600" lvl="4" marL="2286000" algn="l">
              <a:lnSpc>
                <a:spcPct val="100000"/>
              </a:lnSpc>
              <a:spcBef>
                <a:spcPts val="500"/>
              </a:spcBef>
              <a:spcAft>
                <a:spcPts val="0"/>
              </a:spcAft>
              <a:buClr>
                <a:srgbClr val="000000"/>
              </a:buClr>
              <a:buSzPts val="2400"/>
              <a:buFont typeface="Calibri"/>
              <a:buNone/>
              <a:defRPr b="1" sz="24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0" name="Google Shape;30;p138"/>
          <p:cNvSpPr txBox="1"/>
          <p:nvPr>
            <p:ph idx="2" type="body"/>
          </p:nvPr>
        </p:nvSpPr>
        <p:spPr>
          <a:xfrm>
            <a:off x="4645025" y="1535111"/>
            <a:ext cx="4041775" cy="639776"/>
          </a:xfrm>
          <a:prstGeom prst="rect">
            <a:avLst/>
          </a:prstGeom>
          <a:noFill/>
          <a:ln>
            <a:noFill/>
          </a:ln>
        </p:spPr>
        <p:txBody>
          <a:bodyPr anchorCtr="0" anchor="b"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1" name="Google Shape;31;p138"/>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2" name="Shape 32"/>
        <p:cNvGrpSpPr/>
        <p:nvPr/>
      </p:nvGrpSpPr>
      <p:grpSpPr>
        <a:xfrm>
          <a:off x="0" y="0"/>
          <a:ext cx="0" cy="0"/>
          <a:chOff x="0" y="0"/>
          <a:chExt cx="0" cy="0"/>
        </a:xfrm>
      </p:grpSpPr>
      <p:sp>
        <p:nvSpPr>
          <p:cNvPr id="33" name="Google Shape;33;p139"/>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4" name="Google Shape;34;p139"/>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35" name="Shape 35"/>
        <p:cNvGrpSpPr/>
        <p:nvPr/>
      </p:nvGrpSpPr>
      <p:grpSpPr>
        <a:xfrm>
          <a:off x="0" y="0"/>
          <a:ext cx="0" cy="0"/>
          <a:chOff x="0" y="0"/>
          <a:chExt cx="0" cy="0"/>
        </a:xfrm>
      </p:grpSpPr>
      <p:sp>
        <p:nvSpPr>
          <p:cNvPr id="36" name="Google Shape;36;p140"/>
          <p:cNvSpPr txBox="1"/>
          <p:nvPr>
            <p:ph type="title"/>
          </p:nvPr>
        </p:nvSpPr>
        <p:spPr>
          <a:xfrm>
            <a:off x="457200" y="273050"/>
            <a:ext cx="3008316" cy="1162050"/>
          </a:xfrm>
          <a:prstGeom prst="rect">
            <a:avLst/>
          </a:prstGeom>
          <a:noFill/>
          <a:ln>
            <a:noFill/>
          </a:ln>
        </p:spPr>
        <p:txBody>
          <a:bodyPr anchorCtr="0" anchor="b" bIns="45700" lIns="45700" spcFirstLastPara="1" rIns="45700" wrap="square" tIns="45700">
            <a:normAutofit/>
          </a:bodyPr>
          <a:lstStyle>
            <a:lvl1pPr lvl="0" algn="l">
              <a:lnSpc>
                <a:spcPct val="100000"/>
              </a:lnSpc>
              <a:spcBef>
                <a:spcPts val="0"/>
              </a:spcBef>
              <a:spcAft>
                <a:spcPts val="0"/>
              </a:spcAft>
              <a:buClr>
                <a:srgbClr val="000000"/>
              </a:buClr>
              <a:buSzPts val="2000"/>
              <a:buFont typeface="Calibri"/>
              <a:buNone/>
              <a:defRPr b="1" sz="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7" name="Google Shape;37;p140"/>
          <p:cNvSpPr txBox="1"/>
          <p:nvPr>
            <p:ph idx="1" type="body"/>
          </p:nvPr>
        </p:nvSpPr>
        <p:spPr>
          <a:xfrm>
            <a:off x="3575050" y="273050"/>
            <a:ext cx="5111750" cy="585311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8" name="Google Shape;38;p140"/>
          <p:cNvSpPr txBox="1"/>
          <p:nvPr>
            <p:ph idx="2" type="body"/>
          </p:nvPr>
        </p:nvSpPr>
        <p:spPr>
          <a:xfrm>
            <a:off x="457198" y="1435100"/>
            <a:ext cx="3008317" cy="46910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9" name="Google Shape;39;p140"/>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40" name="Shape 40"/>
        <p:cNvGrpSpPr/>
        <p:nvPr/>
      </p:nvGrpSpPr>
      <p:grpSpPr>
        <a:xfrm>
          <a:off x="0" y="0"/>
          <a:ext cx="0" cy="0"/>
          <a:chOff x="0" y="0"/>
          <a:chExt cx="0" cy="0"/>
        </a:xfrm>
      </p:grpSpPr>
      <p:sp>
        <p:nvSpPr>
          <p:cNvPr id="41" name="Google Shape;41;p141"/>
          <p:cNvSpPr txBox="1"/>
          <p:nvPr>
            <p:ph type="title"/>
          </p:nvPr>
        </p:nvSpPr>
        <p:spPr>
          <a:xfrm>
            <a:off x="1792288" y="4800600"/>
            <a:ext cx="5486404" cy="566738"/>
          </a:xfrm>
          <a:prstGeom prst="rect">
            <a:avLst/>
          </a:prstGeom>
          <a:noFill/>
          <a:ln>
            <a:noFill/>
          </a:ln>
        </p:spPr>
        <p:txBody>
          <a:bodyPr anchorCtr="0" anchor="b" bIns="45700" lIns="45700" spcFirstLastPara="1" rIns="45700" wrap="square" tIns="45700">
            <a:normAutofit/>
          </a:bodyPr>
          <a:lstStyle>
            <a:lvl1pPr lvl="0" algn="l">
              <a:lnSpc>
                <a:spcPct val="100000"/>
              </a:lnSpc>
              <a:spcBef>
                <a:spcPts val="0"/>
              </a:spcBef>
              <a:spcAft>
                <a:spcPts val="0"/>
              </a:spcAft>
              <a:buClr>
                <a:srgbClr val="000000"/>
              </a:buClr>
              <a:buSzPts val="2000"/>
              <a:buFont typeface="Calibri"/>
              <a:buNone/>
              <a:defRPr b="1" sz="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42" name="Google Shape;42;p141"/>
          <p:cNvSpPr/>
          <p:nvPr>
            <p:ph idx="2" type="pic"/>
          </p:nvPr>
        </p:nvSpPr>
        <p:spPr>
          <a:xfrm>
            <a:off x="1792288" y="612775"/>
            <a:ext cx="5486404" cy="4114800"/>
          </a:xfrm>
          <a:prstGeom prst="rect">
            <a:avLst/>
          </a:prstGeom>
          <a:noFill/>
          <a:ln>
            <a:noFill/>
          </a:ln>
        </p:spPr>
      </p:sp>
      <p:sp>
        <p:nvSpPr>
          <p:cNvPr id="43" name="Google Shape;43;p141"/>
          <p:cNvSpPr txBox="1"/>
          <p:nvPr>
            <p:ph idx="1" type="body"/>
          </p:nvPr>
        </p:nvSpPr>
        <p:spPr>
          <a:xfrm>
            <a:off x="1792288" y="5367337"/>
            <a:ext cx="5486404" cy="804875"/>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300"/>
              </a:spcBef>
              <a:spcAft>
                <a:spcPts val="0"/>
              </a:spcAft>
              <a:buClr>
                <a:srgbClr val="000000"/>
              </a:buClr>
              <a:buSzPts val="1400"/>
              <a:buFont typeface="Calibri"/>
              <a:buNone/>
              <a:defRPr sz="1400"/>
            </a:lvl1pPr>
            <a:lvl2pPr indent="-228600" lvl="1" marL="914400" algn="l">
              <a:lnSpc>
                <a:spcPct val="100000"/>
              </a:lnSpc>
              <a:spcBef>
                <a:spcPts val="300"/>
              </a:spcBef>
              <a:spcAft>
                <a:spcPts val="0"/>
              </a:spcAft>
              <a:buClr>
                <a:srgbClr val="000000"/>
              </a:buClr>
              <a:buSzPts val="1400"/>
              <a:buFont typeface="Calibri"/>
              <a:buNone/>
              <a:defRPr sz="1400"/>
            </a:lvl2pPr>
            <a:lvl3pPr indent="-228600" lvl="2" marL="1371600" algn="l">
              <a:lnSpc>
                <a:spcPct val="100000"/>
              </a:lnSpc>
              <a:spcBef>
                <a:spcPts val="300"/>
              </a:spcBef>
              <a:spcAft>
                <a:spcPts val="0"/>
              </a:spcAft>
              <a:buClr>
                <a:srgbClr val="000000"/>
              </a:buClr>
              <a:buSzPts val="1400"/>
              <a:buFont typeface="Calibri"/>
              <a:buNone/>
              <a:defRPr sz="1400"/>
            </a:lvl3pPr>
            <a:lvl4pPr indent="-228600" lvl="3" marL="1828800" algn="l">
              <a:lnSpc>
                <a:spcPct val="100000"/>
              </a:lnSpc>
              <a:spcBef>
                <a:spcPts val="300"/>
              </a:spcBef>
              <a:spcAft>
                <a:spcPts val="0"/>
              </a:spcAft>
              <a:buClr>
                <a:srgbClr val="000000"/>
              </a:buClr>
              <a:buSzPts val="1400"/>
              <a:buFont typeface="Calibri"/>
              <a:buNone/>
              <a:defRPr sz="1400"/>
            </a:lvl4pPr>
            <a:lvl5pPr indent="-228600" lvl="4" marL="2286000" algn="l">
              <a:lnSpc>
                <a:spcPct val="100000"/>
              </a:lnSpc>
              <a:spcBef>
                <a:spcPts val="300"/>
              </a:spcBef>
              <a:spcAft>
                <a:spcPts val="0"/>
              </a:spcAft>
              <a:buClr>
                <a:srgbClr val="000000"/>
              </a:buClr>
              <a:buSzPts val="1400"/>
              <a:buFont typeface="Calibri"/>
              <a:buNone/>
              <a:defRPr sz="14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44" name="Google Shape;44;p141"/>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32"/>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132"/>
          <p:cNvSpPr txBox="1"/>
          <p:nvPr>
            <p:ph idx="1" type="body"/>
          </p:nvPr>
        </p:nvSpPr>
        <p:spPr>
          <a:xfrm>
            <a:off x="10207625" y="3657600"/>
            <a:ext cx="7162800" cy="6629400"/>
          </a:xfrm>
          <a:prstGeom prst="rect">
            <a:avLst/>
          </a:prstGeom>
          <a:noFill/>
          <a:ln>
            <a:noFill/>
          </a:ln>
        </p:spPr>
        <p:txBody>
          <a:bodyPr anchorCtr="0" anchor="t" bIns="45700" lIns="45700" spcFirstLastPara="1" rIns="45700" wrap="square" tIns="45700">
            <a:norm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132"/>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 Id="rId3" Type="http://schemas.openxmlformats.org/officeDocument/2006/relationships/image" Target="../media/image2.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2.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5.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 Id="rId3" Type="http://schemas.openxmlformats.org/officeDocument/2006/relationships/image" Target="../media/image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 Id="rId3" Type="http://schemas.openxmlformats.org/officeDocument/2006/relationships/image" Target="../media/image2.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 Id="rId3" Type="http://schemas.openxmlformats.org/officeDocument/2006/relationships/image" Target="../media/image2.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2.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 Id="rId3" Type="http://schemas.openxmlformats.org/officeDocument/2006/relationships/image" Target="../media/image2.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9.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 Id="rId3" Type="http://schemas.openxmlformats.org/officeDocument/2006/relationships/image" Target="../media/image16.png"/><Relationship Id="rId4" Type="http://schemas.openxmlformats.org/officeDocument/2006/relationships/image" Target="../media/image2.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 Id="rId3" Type="http://schemas.openxmlformats.org/officeDocument/2006/relationships/image" Target="../media/image2.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 Id="rId3" Type="http://schemas.openxmlformats.org/officeDocument/2006/relationships/image" Target="../media/image2.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image" Target="../media/image2.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 Id="rId3" Type="http://schemas.openxmlformats.org/officeDocument/2006/relationships/image" Target="../media/image2.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 Id="rId3" Type="http://schemas.openxmlformats.org/officeDocument/2006/relationships/image" Target="../media/image2.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 Id="rId3" Type="http://schemas.openxmlformats.org/officeDocument/2006/relationships/image" Target="../media/image2.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 Id="rId3" Type="http://schemas.openxmlformats.org/officeDocument/2006/relationships/image" Target="../media/image2.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 Id="rId3" Type="http://schemas.openxmlformats.org/officeDocument/2006/relationships/image" Target="../media/image16.png"/><Relationship Id="rId4" Type="http://schemas.openxmlformats.org/officeDocument/2006/relationships/image" Target="../media/image2.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11.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 Id="rId3" Type="http://schemas.openxmlformats.org/officeDocument/2006/relationships/image" Target="../media/image2.png"/><Relationship Id="rId4" Type="http://schemas.openxmlformats.org/officeDocument/2006/relationships/hyperlink" Target="https://www.youtube.com/watch?v=RHxpqH1HJHI" TargetMode="Externa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 Id="rId3" Type="http://schemas.openxmlformats.org/officeDocument/2006/relationships/image" Target="../media/image2.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 Id="rId3" Type="http://schemas.openxmlformats.org/officeDocument/2006/relationships/image" Target="../media/image2.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 Id="rId3" Type="http://schemas.openxmlformats.org/officeDocument/2006/relationships/image" Target="../media/image2.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 Id="rId3" Type="http://schemas.openxmlformats.org/officeDocument/2006/relationships/image" Target="../media/image2.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 Id="rId3" Type="http://schemas.openxmlformats.org/officeDocument/2006/relationships/image" Target="../media/image16.png"/><Relationship Id="rId4" Type="http://schemas.openxmlformats.org/officeDocument/2006/relationships/image" Target="../media/image2.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 Id="rId3" Type="http://schemas.openxmlformats.org/officeDocument/2006/relationships/image" Target="../media/image2.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 Id="rId3" Type="http://schemas.openxmlformats.org/officeDocument/2006/relationships/image" Target="../media/image16.png"/><Relationship Id="rId4" Type="http://schemas.openxmlformats.org/officeDocument/2006/relationships/image" Target="../media/image2.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 Id="rId3" Type="http://schemas.openxmlformats.org/officeDocument/2006/relationships/image" Target="../media/image16.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www.youtube.com/watch?v=7fuLw031H-g&amp;t=53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hyperlink" Target="https://www.youtube.com/watch?v=FJkxYCVwJO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hyperlink" Target="https://www.youtube.com/watch?v=i0kHf_5s3J8"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hyperlink" Target="https://www.youtube.com/watch?v=9lElznAeI4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hyperlink" Target="https://www.youtube.com/watch?v=9ldyRIpAHn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hyperlink" Target="https://www.youtube.com/watch?v=Lnu2k6ZsNb4&amp;t=47s" TargetMode="External"/><Relationship Id="rId4" Type="http://schemas.openxmlformats.org/officeDocument/2006/relationships/hyperlink" Target="https://www.youtube.com/watch?v=Lnu2k6ZsNb4&amp;t=47s" TargetMode="External"/><Relationship Id="rId5" Type="http://schemas.openxmlformats.org/officeDocument/2006/relationships/hyperlink" Target="https://www.youtube.com/watch?v=Lnu2k6ZsNb4&amp;t=47s" TargetMode="External"/><Relationship Id="rId6"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hyperlink" Target="https://www.youtube.com/watch?v=BlR9DkUAUkI" TargetMode="Externa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hyperlink" Target="https://www.youtube.com/watch?v=7OldqBm1mWs&amp;t=73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6.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6.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6.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hyperlink" Target="https://www.youtube.com/watch?v=gggC9vctvBQ" TargetMode="External"/><Relationship Id="rId5"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6.png"/><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2.png"/><Relationship Id="rId4" Type="http://schemas.openxmlformats.org/officeDocument/2006/relationships/hyperlink" Target="https://www.youtube.com/watch?v=noopSUsLTyo"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1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16.png"/><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16.png"/><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16.png"/><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16.png"/><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16.png"/><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16.png"/><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2.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hyperlink" Target="https://www.youtube.com/watch?v=juM2ROSLWfw"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2.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2.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2.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16.png"/><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2.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2.png"/><Relationship Id="rId4" Type="http://schemas.openxmlformats.org/officeDocument/2006/relationships/hyperlink" Target="https://www.youtube.com/watch?v=n-TsZLIR6Is"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2.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2.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2.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 Id="rId3" Type="http://schemas.openxmlformats.org/officeDocument/2006/relationships/image" Target="../media/image2.png"/><Relationship Id="rId4" Type="http://schemas.openxmlformats.org/officeDocument/2006/relationships/hyperlink" Target="https://www.youtube.com/watch?v=Wz8OwDVvyJ0" TargetMode="Externa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2.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 Id="rId3" Type="http://schemas.openxmlformats.org/officeDocument/2006/relationships/image" Target="../media/image2.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15.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16.png"/><Relationship Id="rId4" Type="http://schemas.openxmlformats.org/officeDocument/2006/relationships/image" Target="../media/image2.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2.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48" name="Shape 48"/>
        <p:cNvGrpSpPr/>
        <p:nvPr/>
      </p:nvGrpSpPr>
      <p:grpSpPr>
        <a:xfrm>
          <a:off x="0" y="0"/>
          <a:ext cx="0" cy="0"/>
          <a:chOff x="0" y="0"/>
          <a:chExt cx="0" cy="0"/>
        </a:xfrm>
      </p:grpSpPr>
      <p:sp>
        <p:nvSpPr>
          <p:cNvPr id="49" name="Google Shape;49;p1"/>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 name="Google Shape;50;p1"/>
          <p:cNvSpPr/>
          <p:nvPr/>
        </p:nvSpPr>
        <p:spPr>
          <a:xfrm>
            <a:off x="1227773" y="4163619"/>
            <a:ext cx="110239" cy="281901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 name="Google Shape;51;p1"/>
          <p:cNvSpPr/>
          <p:nvPr/>
        </p:nvSpPr>
        <p:spPr>
          <a:xfrm>
            <a:off x="-2777871" y="-207073"/>
            <a:ext cx="3806574" cy="208323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 name="Google Shape;52;p1"/>
          <p:cNvSpPr/>
          <p:nvPr/>
        </p:nvSpPr>
        <p:spPr>
          <a:xfrm>
            <a:off x="1543050" y="-1"/>
            <a:ext cx="3515334" cy="3194719"/>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 name="Google Shape;53;p1"/>
          <p:cNvSpPr txBox="1"/>
          <p:nvPr/>
        </p:nvSpPr>
        <p:spPr>
          <a:xfrm>
            <a:off x="1848442" y="8986256"/>
            <a:ext cx="14601579" cy="607557"/>
          </a:xfrm>
          <a:prstGeom prst="rect">
            <a:avLst/>
          </a:prstGeom>
          <a:noFill/>
          <a:ln>
            <a:noFill/>
          </a:ln>
        </p:spPr>
        <p:txBody>
          <a:bodyPr anchorCtr="0" anchor="t" bIns="0" lIns="0" spcFirstLastPara="1" rIns="0" wrap="square" tIns="0">
            <a:spAutoFit/>
          </a:bodyPr>
          <a:lstStyle/>
          <a:p>
            <a:pPr indent="0" lvl="0" marL="0" marR="0" rtl="0" algn="l">
              <a:lnSpc>
                <a:spcPct val="95833"/>
              </a:lnSpc>
              <a:spcBef>
                <a:spcPts val="0"/>
              </a:spcBef>
              <a:spcAft>
                <a:spcPts val="0"/>
              </a:spcAft>
              <a:buClr>
                <a:srgbClr val="0433FF"/>
              </a:buClr>
              <a:buSzPts val="4800"/>
              <a:buFont typeface="Arial"/>
              <a:buNone/>
            </a:pPr>
            <a:r>
              <a:rPr b="1" i="0" lang="en-US" sz="4800" u="none" cap="none" strike="noStrike">
                <a:solidFill>
                  <a:srgbClr val="0433FF"/>
                </a:solidFill>
                <a:latin typeface="Arial"/>
                <a:ea typeface="Arial"/>
                <a:cs typeface="Arial"/>
                <a:sym typeface="Arial"/>
              </a:rPr>
              <a:t>CNS EXAM PREP COURSE</a:t>
            </a:r>
            <a:endParaRPr/>
          </a:p>
        </p:txBody>
      </p:sp>
      <p:sp>
        <p:nvSpPr>
          <p:cNvPr id="54" name="Google Shape;54;p1"/>
          <p:cNvSpPr txBox="1"/>
          <p:nvPr/>
        </p:nvSpPr>
        <p:spPr>
          <a:xfrm>
            <a:off x="17258517" y="9210674"/>
            <a:ext cx="153963"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1</a:t>
            </a:r>
            <a:endParaRPr/>
          </a:p>
        </p:txBody>
      </p:sp>
      <p:sp>
        <p:nvSpPr>
          <p:cNvPr id="55" name="Google Shape;55;p1"/>
          <p:cNvSpPr/>
          <p:nvPr/>
        </p:nvSpPr>
        <p:spPr>
          <a:xfrm>
            <a:off x="14240805" y="-207074"/>
            <a:ext cx="3086113"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 name="Google Shape;56;p1"/>
          <p:cNvSpPr txBox="1"/>
          <p:nvPr/>
        </p:nvSpPr>
        <p:spPr>
          <a:xfrm>
            <a:off x="1848451" y="3792175"/>
            <a:ext cx="11014200" cy="4155900"/>
          </a:xfrm>
          <a:prstGeom prst="rect">
            <a:avLst/>
          </a:prstGeom>
          <a:noFill/>
          <a:ln>
            <a:noFill/>
          </a:ln>
        </p:spPr>
        <p:txBody>
          <a:bodyPr anchorCtr="0" anchor="t" bIns="0" lIns="0" spcFirstLastPara="1" rIns="0" wrap="square" tIns="0">
            <a:spAutoFit/>
          </a:bodyPr>
          <a:lstStyle/>
          <a:p>
            <a:pPr indent="0" lvl="0" marL="0" marR="0" rtl="0" algn="l">
              <a:lnSpc>
                <a:spcPct val="123076"/>
              </a:lnSpc>
              <a:spcBef>
                <a:spcPts val="0"/>
              </a:spcBef>
              <a:spcAft>
                <a:spcPts val="0"/>
              </a:spcAft>
              <a:buClr>
                <a:srgbClr val="1C5739"/>
              </a:buClr>
              <a:buSzPts val="7800"/>
              <a:buFont typeface="Poppins SemiBold"/>
              <a:buNone/>
            </a:pPr>
            <a:r>
              <a:rPr b="0" i="0" lang="en-US" sz="7800" u="none" cap="none" strike="noStrike">
                <a:solidFill>
                  <a:srgbClr val="1C5739"/>
                </a:solidFill>
                <a:latin typeface="Poppins SemiBold"/>
                <a:ea typeface="Poppins SemiBold"/>
                <a:cs typeface="Poppins SemiBold"/>
                <a:sym typeface="Poppins SemiBold"/>
              </a:rPr>
              <a:t>Domain II:</a:t>
            </a:r>
            <a:endParaRPr b="0" i="0" sz="7800" u="none" cap="none" strike="noStrike">
              <a:solidFill>
                <a:srgbClr val="1C5739"/>
              </a:solidFill>
              <a:latin typeface="Poppins SemiBold"/>
              <a:ea typeface="Poppins SemiBold"/>
              <a:cs typeface="Poppins SemiBold"/>
              <a:sym typeface="Poppins SemiBold"/>
            </a:endParaRPr>
          </a:p>
          <a:p>
            <a:pPr indent="0" lvl="0" marL="0" marR="0" rtl="0" algn="l">
              <a:lnSpc>
                <a:spcPct val="123076"/>
              </a:lnSpc>
              <a:spcBef>
                <a:spcPts val="0"/>
              </a:spcBef>
              <a:spcAft>
                <a:spcPts val="0"/>
              </a:spcAft>
              <a:buClr>
                <a:srgbClr val="1C5739"/>
              </a:buClr>
              <a:buSzPts val="7800"/>
              <a:buFont typeface="Poppins SemiBold"/>
              <a:buNone/>
            </a:pPr>
            <a:r>
              <a:rPr b="0" i="0" lang="en-US" sz="7800" u="none" cap="none" strike="noStrike">
                <a:solidFill>
                  <a:srgbClr val="1C5739"/>
                </a:solidFill>
                <a:latin typeface="Poppins SemiBold"/>
                <a:ea typeface="Poppins SemiBold"/>
                <a:cs typeface="Poppins SemiBold"/>
                <a:sym typeface="Poppins SemiBold"/>
              </a:rPr>
              <a:t>Nutritional Biochemistry</a:t>
            </a:r>
            <a:endParaRPr/>
          </a:p>
        </p:txBody>
      </p:sp>
      <p:grpSp>
        <p:nvGrpSpPr>
          <p:cNvPr id="57" name="Google Shape;57;p1"/>
          <p:cNvGrpSpPr/>
          <p:nvPr/>
        </p:nvGrpSpPr>
        <p:grpSpPr>
          <a:xfrm>
            <a:off x="11608619" y="-86293"/>
            <a:ext cx="6670079" cy="10975065"/>
            <a:chOff x="-1" y="-2"/>
            <a:chExt cx="6670077" cy="10975064"/>
          </a:xfrm>
        </p:grpSpPr>
        <p:pic>
          <p:nvPicPr>
            <p:cNvPr descr="student-849828_1280.jpg" id="58" name="Google Shape;58;p1"/>
            <p:cNvPicPr preferRelativeResize="0"/>
            <p:nvPr/>
          </p:nvPicPr>
          <p:blipFill rotWithShape="1">
            <a:blip r:embed="rId5">
              <a:alphaModFix/>
            </a:blip>
            <a:srcRect b="0" l="28766" r="28766" t="0"/>
            <a:stretch/>
          </p:blipFill>
          <p:spPr>
            <a:xfrm>
              <a:off x="-1" y="-2"/>
              <a:ext cx="6670077" cy="10467077"/>
            </a:xfrm>
            <a:prstGeom prst="rect">
              <a:avLst/>
            </a:prstGeom>
            <a:noFill/>
            <a:ln>
              <a:noFill/>
            </a:ln>
          </p:spPr>
        </p:pic>
        <p:sp>
          <p:nvSpPr>
            <p:cNvPr id="59" name="Google Shape;59;p1"/>
            <p:cNvSpPr txBox="1"/>
            <p:nvPr/>
          </p:nvSpPr>
          <p:spPr>
            <a:xfrm>
              <a:off x="-1" y="10543261"/>
              <a:ext cx="6670074" cy="431801"/>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Helvetica Neue"/>
                <a:buNone/>
              </a:pPr>
              <a:r>
                <a:rPr b="0" i="0" lang="en-US" sz="1800" u="none" cap="none" strike="noStrike">
                  <a:solidFill>
                    <a:srgbClr val="000000"/>
                  </a:solidFill>
                  <a:latin typeface="Helvetica Neue"/>
                  <a:ea typeface="Helvetica Neue"/>
                  <a:cs typeface="Helvetica Neue"/>
                  <a:sym typeface="Helvetica Neue"/>
                </a:rPr>
                <a:t>Caption</a:t>
              </a:r>
              <a:endParaRPr/>
            </a:p>
          </p:txBody>
        </p:sp>
      </p:grpSp>
      <p:sp>
        <p:nvSpPr>
          <p:cNvPr id="60" name="Google Shape;60;p1"/>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62"/>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5" name="Google Shape;165;p6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6" name="Google Shape;166;p62"/>
          <p:cNvSpPr txBox="1"/>
          <p:nvPr/>
        </p:nvSpPr>
        <p:spPr>
          <a:xfrm>
            <a:off x="1090471" y="473998"/>
            <a:ext cx="16812960" cy="227011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Combined ATP Yield </a:t>
            </a:r>
            <a:endParaRPr/>
          </a:p>
          <a:p>
            <a:pPr indent="0" lvl="0" marL="0" marR="0" rtl="0" algn="l">
              <a:lnSpc>
                <a:spcPct val="140000"/>
              </a:lnSpc>
              <a:spcBef>
                <a:spcPts val="0"/>
              </a:spcBef>
              <a:spcAft>
                <a:spcPts val="0"/>
              </a:spcAft>
              <a:buClr>
                <a:srgbClr val="FFFFFF"/>
              </a:buClr>
              <a:buSzPts val="6500"/>
              <a:buFont typeface="Poppins"/>
              <a:buNone/>
            </a:pPr>
            <a:r>
              <a:rPr b="0" i="0" lang="en-US" sz="6500" u="none" cap="none" strike="noStrike">
                <a:solidFill>
                  <a:srgbClr val="FFFFFF"/>
                </a:solidFill>
                <a:latin typeface="Poppins"/>
                <a:ea typeface="Poppins"/>
                <a:cs typeface="Poppins"/>
                <a:sym typeface="Poppins"/>
              </a:rPr>
              <a:t>(from TCA → ETC)</a:t>
            </a:r>
            <a:endParaRPr/>
          </a:p>
        </p:txBody>
      </p:sp>
      <p:sp>
        <p:nvSpPr>
          <p:cNvPr id="167" name="Google Shape;167;p6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8" name="Google Shape;168;p62"/>
          <p:cNvSpPr txBox="1"/>
          <p:nvPr/>
        </p:nvSpPr>
        <p:spPr>
          <a:xfrm>
            <a:off x="1629112" y="3402093"/>
            <a:ext cx="15735600" cy="66309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600">
                <a:solidFill>
                  <a:schemeClr val="dk1"/>
                </a:solidFill>
                <a:latin typeface="Calibri"/>
                <a:ea typeface="Calibri"/>
                <a:cs typeface="Calibri"/>
                <a:sym typeface="Calibri"/>
              </a:rPr>
              <a:t>Per acetyl-CoA entering the TCA cycle:</a:t>
            </a:r>
            <a:endParaRPr b="1" sz="2600">
              <a:solidFill>
                <a:schemeClr val="dk1"/>
              </a:solidFill>
              <a:latin typeface="Calibri"/>
              <a:ea typeface="Calibri"/>
              <a:cs typeface="Calibri"/>
              <a:sym typeface="Calibri"/>
            </a:endParaRPr>
          </a:p>
          <a:p>
            <a:pPr indent="-393700" lvl="0" marL="457200" rtl="0" algn="l">
              <a:lnSpc>
                <a:spcPct val="115000"/>
              </a:lnSpc>
              <a:spcBef>
                <a:spcPts val="12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3 NADH → ~7.5 ATP through the ETC</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1 FADH₂ → ~1.5 ATP through the ETC</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1 GTP → 1 ATP directly</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b="1" lang="en-US" sz="2600">
                <a:solidFill>
                  <a:schemeClr val="dk1"/>
                </a:solidFill>
                <a:latin typeface="Calibri"/>
                <a:ea typeface="Calibri"/>
                <a:cs typeface="Calibri"/>
                <a:sym typeface="Calibri"/>
              </a:rPr>
              <a:t>Total → ~10 ATP per acetyl-CoA</a:t>
            </a:r>
            <a:endParaRPr b="1" sz="26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600">
                <a:solidFill>
                  <a:schemeClr val="dk1"/>
                </a:solidFill>
                <a:latin typeface="Calibri"/>
                <a:ea typeface="Calibri"/>
                <a:cs typeface="Calibri"/>
                <a:sym typeface="Calibri"/>
              </a:rPr>
              <a:t>Per glucose:</a:t>
            </a:r>
            <a:endParaRPr b="1" sz="2600">
              <a:solidFill>
                <a:schemeClr val="dk1"/>
              </a:solidFill>
              <a:latin typeface="Calibri"/>
              <a:ea typeface="Calibri"/>
              <a:cs typeface="Calibri"/>
              <a:sym typeface="Calibri"/>
            </a:endParaRPr>
          </a:p>
          <a:p>
            <a:pPr indent="-393700" lvl="0" marL="457200" rtl="0" algn="l">
              <a:lnSpc>
                <a:spcPct val="115000"/>
              </a:lnSpc>
              <a:spcBef>
                <a:spcPts val="12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1 glucose → 2 pyruvate → 2 acetyl-CoA</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2 TCA turns → ~20 ATP</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Pyruvate oxidation → ~5 additional ATP</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b="1" lang="en-US" sz="2600">
                <a:solidFill>
                  <a:schemeClr val="dk1"/>
                </a:solidFill>
                <a:latin typeface="Calibri"/>
                <a:ea typeface="Calibri"/>
                <a:cs typeface="Calibri"/>
                <a:sym typeface="Calibri"/>
              </a:rPr>
              <a:t>Pyruvate oxidation + TCA-linked ETC → ~25 ATP</a:t>
            </a:r>
            <a:endParaRPr b="1"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Char char="●"/>
            </a:pPr>
            <a:r>
              <a:rPr b="1" lang="en-US" sz="2600">
                <a:solidFill>
                  <a:schemeClr val="dk1"/>
                </a:solidFill>
                <a:latin typeface="Calibri"/>
                <a:ea typeface="Calibri"/>
                <a:cs typeface="Calibri"/>
                <a:sym typeface="Calibri"/>
              </a:rPr>
              <a:t>Complete aerobic glucose metabolism → ~30–32 ATP total</a:t>
            </a:r>
            <a:r>
              <a:rPr lang="en-US" sz="2600">
                <a:solidFill>
                  <a:schemeClr val="dk1"/>
                </a:solidFill>
                <a:latin typeface="Calibri"/>
                <a:ea typeface="Calibri"/>
                <a:cs typeface="Calibri"/>
                <a:sym typeface="Calibri"/>
              </a:rPr>
              <a:t>, including glycolysis</a:t>
            </a:r>
            <a:endParaRPr sz="26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600">
                <a:solidFill>
                  <a:schemeClr val="dk1"/>
                </a:solidFill>
                <a:latin typeface="Calibri"/>
                <a:ea typeface="Calibri"/>
                <a:cs typeface="Calibri"/>
                <a:sym typeface="Calibri"/>
              </a:rPr>
              <a:t>Key concept:</a:t>
            </a:r>
            <a:r>
              <a:rPr lang="en-US" sz="2600">
                <a:solidFill>
                  <a:schemeClr val="dk1"/>
                </a:solidFill>
                <a:latin typeface="Calibri"/>
                <a:ea typeface="Calibri"/>
                <a:cs typeface="Calibri"/>
                <a:sym typeface="Calibri"/>
              </a:rPr>
              <a:t> The TCA cycle produces only </a:t>
            </a:r>
            <a:r>
              <a:rPr b="1" lang="en-US" sz="2600">
                <a:solidFill>
                  <a:schemeClr val="dk1"/>
                </a:solidFill>
                <a:latin typeface="Calibri"/>
                <a:ea typeface="Calibri"/>
                <a:cs typeface="Calibri"/>
                <a:sym typeface="Calibri"/>
              </a:rPr>
              <a:t>2 GTP directly per glucose</a:t>
            </a:r>
            <a:r>
              <a:rPr lang="en-US" sz="2600">
                <a:solidFill>
                  <a:schemeClr val="dk1"/>
                </a:solidFill>
                <a:latin typeface="Calibri"/>
                <a:ea typeface="Calibri"/>
                <a:cs typeface="Calibri"/>
                <a:sym typeface="Calibri"/>
              </a:rPr>
              <a:t>. Most of its ATP yield is produced indirectly when NADH and FADH₂ deliver electrons to the ETC.</a:t>
            </a:r>
            <a:endParaRPr b="1" sz="2600">
              <a:latin typeface="Calibri"/>
              <a:ea typeface="Calibri"/>
              <a:cs typeface="Calibri"/>
              <a:sym typeface="Calibri"/>
            </a:endParaRPr>
          </a:p>
        </p:txBody>
      </p:sp>
      <p:sp>
        <p:nvSpPr>
          <p:cNvPr id="169" name="Google Shape;169;p6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70" name="Google Shape;170;p62"/>
          <p:cNvSpPr/>
          <p:nvPr/>
        </p:nvSpPr>
        <p:spPr>
          <a:xfrm>
            <a:off x="1666802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71" name="Google Shape;171;p6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1" name="Shape 1131"/>
        <p:cNvGrpSpPr/>
        <p:nvPr/>
      </p:nvGrpSpPr>
      <p:grpSpPr>
        <a:xfrm>
          <a:off x="0" y="0"/>
          <a:ext cx="0" cy="0"/>
          <a:chOff x="0" y="0"/>
          <a:chExt cx="0" cy="0"/>
        </a:xfrm>
      </p:grpSpPr>
      <p:sp>
        <p:nvSpPr>
          <p:cNvPr id="1132" name="Google Shape;1132;p10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3" name="Google Shape;1133;p100"/>
          <p:cNvSpPr txBox="1"/>
          <p:nvPr/>
        </p:nvSpPr>
        <p:spPr>
          <a:xfrm>
            <a:off x="543284" y="1066456"/>
            <a:ext cx="17534310"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Clinical Relevance: Why This Matters</a:t>
            </a:r>
            <a:endParaRPr/>
          </a:p>
        </p:txBody>
      </p:sp>
      <p:sp>
        <p:nvSpPr>
          <p:cNvPr id="1134" name="Google Shape;1134;p10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5" name="Google Shape;1135;p100"/>
          <p:cNvSpPr txBox="1"/>
          <p:nvPr/>
        </p:nvSpPr>
        <p:spPr>
          <a:xfrm>
            <a:off x="2070524" y="4774851"/>
            <a:ext cx="5921400" cy="4058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Metabolic Health</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Insulin resistance</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Fatty liver</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Dyslipidemia</a:t>
            </a:r>
            <a:endParaRPr sz="28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Cardiovascular Health</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Blood clotting (thromboxanes)</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Endothelial inflammation</a:t>
            </a:r>
            <a:endParaRPr sz="2800">
              <a:latin typeface="Calibri"/>
              <a:ea typeface="Calibri"/>
              <a:cs typeface="Calibri"/>
              <a:sym typeface="Calibri"/>
            </a:endParaRPr>
          </a:p>
        </p:txBody>
      </p:sp>
      <p:sp>
        <p:nvSpPr>
          <p:cNvPr id="1136" name="Google Shape;1136;p100"/>
          <p:cNvSpPr txBox="1"/>
          <p:nvPr/>
        </p:nvSpPr>
        <p:spPr>
          <a:xfrm>
            <a:off x="4127922" y="3732357"/>
            <a:ext cx="10803900" cy="52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i="0" lang="en-US" sz="2800" u="none" cap="none" strike="noStrike">
                <a:solidFill>
                  <a:srgbClr val="000000"/>
                </a:solidFill>
                <a:latin typeface="Calibri"/>
                <a:ea typeface="Calibri"/>
                <a:cs typeface="Calibri"/>
                <a:sym typeface="Calibri"/>
              </a:rPr>
              <a:t>Lipid metabolism, cytokines, and eicosanoids play major roles in:</a:t>
            </a:r>
            <a:endParaRPr sz="2800">
              <a:latin typeface="Calibri"/>
              <a:ea typeface="Calibri"/>
              <a:cs typeface="Calibri"/>
              <a:sym typeface="Calibri"/>
            </a:endParaRPr>
          </a:p>
        </p:txBody>
      </p:sp>
      <p:sp>
        <p:nvSpPr>
          <p:cNvPr id="1137" name="Google Shape;1137;p100"/>
          <p:cNvSpPr txBox="1"/>
          <p:nvPr/>
        </p:nvSpPr>
        <p:spPr>
          <a:xfrm>
            <a:off x="9006906" y="4722957"/>
            <a:ext cx="8140200" cy="4668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Immunity &amp; Inflammation</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Cytokine-mediated chronic inflammation</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Eicosanoid-driven acute inflammation</a:t>
            </a:r>
            <a:endParaRPr sz="28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Hormones</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Steroid hormones are derived from cholesterol</a:t>
            </a:r>
            <a:endParaRPr sz="28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Neurology</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Neuronal membranes depend on DHA</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Eicosanoids influence neuroinflammation</a:t>
            </a:r>
            <a:endParaRPr sz="2800">
              <a:latin typeface="Calibri"/>
              <a:ea typeface="Calibri"/>
              <a:cs typeface="Calibri"/>
              <a:sym typeface="Calibri"/>
            </a:endParaRPr>
          </a:p>
        </p:txBody>
      </p:sp>
      <p:sp>
        <p:nvSpPr>
          <p:cNvPr id="1138" name="Google Shape;1138;p100"/>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139" name="Google Shape;1139;p10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10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5" name="Google Shape;1145;p101"/>
          <p:cNvSpPr txBox="1"/>
          <p:nvPr/>
        </p:nvSpPr>
        <p:spPr>
          <a:xfrm>
            <a:off x="881434" y="404343"/>
            <a:ext cx="175344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1" i="0" lang="en-US" sz="6800" u="none" cap="none" strike="noStrike">
                <a:solidFill>
                  <a:srgbClr val="FFFFFF"/>
                </a:solidFill>
                <a:latin typeface="Poppins"/>
                <a:ea typeface="Poppins"/>
                <a:cs typeface="Poppins"/>
                <a:sym typeface="Poppins"/>
              </a:rPr>
              <a:t>Summary Table: </a:t>
            </a:r>
            <a:r>
              <a:rPr b="0" i="0" lang="en-US" sz="6800" u="none" cap="none" strike="noStrike">
                <a:solidFill>
                  <a:srgbClr val="FFFFFF"/>
                </a:solidFill>
                <a:latin typeface="Poppins"/>
                <a:ea typeface="Poppins"/>
                <a:cs typeface="Poppins"/>
                <a:sym typeface="Poppins"/>
              </a:rPr>
              <a:t>Lipid Metabolism &amp; Inflammatory Signaling</a:t>
            </a:r>
            <a:r>
              <a:rPr lang="en-US" sz="6800">
                <a:solidFill>
                  <a:srgbClr val="FFFFFF"/>
                </a:solidFill>
                <a:latin typeface="Poppins"/>
                <a:ea typeface="Poppins"/>
                <a:cs typeface="Poppins"/>
                <a:sym typeface="Poppins"/>
              </a:rPr>
              <a:t> - </a:t>
            </a:r>
            <a:r>
              <a:rPr b="0" i="0" lang="en-US" sz="6800" u="none" cap="none" strike="noStrike">
                <a:solidFill>
                  <a:srgbClr val="FFFFFF"/>
                </a:solidFill>
                <a:latin typeface="Poppins"/>
                <a:ea typeface="Poppins"/>
                <a:cs typeface="Poppins"/>
                <a:sym typeface="Poppins"/>
              </a:rPr>
              <a:t>Key Pathways </a:t>
            </a:r>
            <a:endParaRPr/>
          </a:p>
        </p:txBody>
      </p:sp>
      <p:sp>
        <p:nvSpPr>
          <p:cNvPr id="1146" name="Google Shape;1146;p10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47" name="Google Shape;1147;p101"/>
          <p:cNvGraphicFramePr/>
          <p:nvPr/>
        </p:nvGraphicFramePr>
        <p:xfrm>
          <a:off x="881436" y="3131460"/>
          <a:ext cx="3000000" cy="3000000"/>
        </p:xfrm>
        <a:graphic>
          <a:graphicData uri="http://schemas.openxmlformats.org/drawingml/2006/table">
            <a:tbl>
              <a:tblPr bandRow="1">
                <a:noFill/>
                <a:tableStyleId>{15BE6260-15B2-42CF-9ED3-659DF01581FF}</a:tableStyleId>
              </a:tblPr>
              <a:tblGrid>
                <a:gridCol w="3606275"/>
                <a:gridCol w="7044550"/>
                <a:gridCol w="6495575"/>
              </a:tblGrid>
              <a:tr h="730225">
                <a:tc>
                  <a:txBody>
                    <a:bodyPr/>
                    <a:lstStyle/>
                    <a:p>
                      <a:pPr indent="0" lvl="0" marL="0" marR="0" rtl="0" algn="ctr">
                        <a:lnSpc>
                          <a:spcPct val="100000"/>
                        </a:lnSpc>
                        <a:spcBef>
                          <a:spcPts val="0"/>
                        </a:spcBef>
                        <a:spcAft>
                          <a:spcPts val="0"/>
                        </a:spcAft>
                        <a:buClr>
                          <a:schemeClr val="dk1"/>
                        </a:buClr>
                        <a:buSzPts val="3200"/>
                        <a:buFont typeface="Times"/>
                        <a:buNone/>
                      </a:pPr>
                      <a:r>
                        <a:rPr b="1" lang="en-US" sz="3200" u="none" cap="none" strike="noStrike"/>
                        <a:t>Pathway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b="1" lang="en-US" sz="3200" u="none" cap="none" strike="noStrike"/>
                        <a:t>Key Function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b="1" lang="en-US" sz="3200" u="none" cap="none" strike="noStrike"/>
                        <a:t>Health Impact</a:t>
                      </a:r>
                      <a:endParaRPr/>
                    </a:p>
                  </a:txBody>
                  <a:tcPr marT="12700" marB="12700" marR="12700" marL="12700" anchor="ctr"/>
                </a:tc>
              </a:tr>
              <a:tr h="730225">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Lipolysis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Releases stored fat for energy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Fasting energy, metabolic flexibility</a:t>
                      </a:r>
                      <a:endParaRPr/>
                    </a:p>
                  </a:txBody>
                  <a:tcPr marT="12700" marB="12700" marR="12700" marL="12700" anchor="ctr"/>
                </a:tc>
              </a:tr>
              <a:tr h="730225">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β-Oxidation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Converts fatty acids → ATP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Endurance, mitochondrial health</a:t>
                      </a:r>
                      <a:endParaRPr/>
                    </a:p>
                  </a:txBody>
                  <a:tcPr marT="12700" marB="12700" marR="12700" marL="12700" anchor="ctr"/>
                </a:tc>
              </a:tr>
              <a:tr h="730225">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Lipogenesis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Creates new fat for storage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Excess promotes obesity, NAFLD</a:t>
                      </a:r>
                      <a:endParaRPr/>
                    </a:p>
                  </a:txBody>
                  <a:tcPr marT="12700" marB="12700" marR="12700" marL="12700" anchor="ctr"/>
                </a:tc>
              </a:tr>
              <a:tr h="1131825">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Lipoprotein transport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Moves fats in blood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LDL/HDL balance affects CVD risk</a:t>
                      </a:r>
                      <a:endParaRPr/>
                    </a:p>
                  </a:txBody>
                  <a:tcPr marT="12700" marB="12700" marR="12700" marL="12700" anchor="ctr"/>
                </a:tc>
              </a:tr>
              <a:tr h="730225">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Cytokine pathways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Immune signaling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Inflammation, insulin resistance</a:t>
                      </a:r>
                      <a:endParaRPr/>
                    </a:p>
                  </a:txBody>
                  <a:tcPr marT="12700" marB="12700" marR="12700" marL="12700" anchor="ctr"/>
                </a:tc>
              </a:tr>
              <a:tr h="1131825">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Eicosanoids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Rapid-response signaling (PGs, TXs, LTs)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Pain, inflammation, clotting, immunity</a:t>
                      </a:r>
                      <a:endParaRPr/>
                    </a:p>
                  </a:txBody>
                  <a:tcPr marT="12700" marB="12700" marR="12700" marL="12700" anchor="ctr"/>
                </a:tc>
              </a:tr>
              <a:tr h="730225">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Omega-3 SPMs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Resolve inflammation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200"/>
                        <a:buFont typeface="Times"/>
                        <a:buNone/>
                      </a:pPr>
                      <a:r>
                        <a:rPr lang="en-US" sz="3200" u="none" cap="none" strike="noStrike"/>
                        <a:t>Healing, anti-inflammatory balance</a:t>
                      </a:r>
                      <a:endParaRPr/>
                    </a:p>
                  </a:txBody>
                  <a:tcPr marT="12700" marB="12700" marR="12700" marL="12700" anchor="ctr"/>
                </a:tc>
              </a:tr>
            </a:tbl>
          </a:graphicData>
        </a:graphic>
      </p:graphicFrame>
      <p:sp>
        <p:nvSpPr>
          <p:cNvPr id="1148" name="Google Shape;1148;p101"/>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149" name="Google Shape;1149;p101"/>
          <p:cNvSpPr/>
          <p:nvPr/>
        </p:nvSpPr>
        <p:spPr>
          <a:xfrm>
            <a:off x="16653924" y="760113"/>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150" name="Google Shape;1150;p10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1154" name="Shape 1154"/>
        <p:cNvGrpSpPr/>
        <p:nvPr/>
      </p:nvGrpSpPr>
      <p:grpSpPr>
        <a:xfrm>
          <a:off x="0" y="0"/>
          <a:ext cx="0" cy="0"/>
          <a:chOff x="0" y="0"/>
          <a:chExt cx="0" cy="0"/>
        </a:xfrm>
      </p:grpSpPr>
      <p:grpSp>
        <p:nvGrpSpPr>
          <p:cNvPr id="1155" name="Google Shape;1155;p102"/>
          <p:cNvGrpSpPr/>
          <p:nvPr/>
        </p:nvGrpSpPr>
        <p:grpSpPr>
          <a:xfrm>
            <a:off x="1999670" y="1603523"/>
            <a:ext cx="1493828" cy="6325015"/>
            <a:chOff x="-2" y="-2"/>
            <a:chExt cx="1493826" cy="6325014"/>
          </a:xfrm>
        </p:grpSpPr>
        <p:sp>
          <p:nvSpPr>
            <p:cNvPr id="1156" name="Google Shape;1156;p102"/>
            <p:cNvSpPr/>
            <p:nvPr/>
          </p:nvSpPr>
          <p:spPr>
            <a:xfrm>
              <a:off x="-1" y="-2"/>
              <a:ext cx="1493825" cy="6325014"/>
            </a:xfrm>
            <a:custGeom>
              <a:rect b="b" l="l" r="r" t="t"/>
              <a:pathLst>
                <a:path extrusionOk="0" h="21600" w="2160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7" name="Google Shape;1157;p102"/>
            <p:cNvSpPr txBox="1"/>
            <p:nvPr/>
          </p:nvSpPr>
          <p:spPr>
            <a:xfrm>
              <a:off x="-2" y="1037284"/>
              <a:ext cx="1493822" cy="4250428"/>
            </a:xfrm>
            <a:prstGeom prst="rect">
              <a:avLst/>
            </a:prstGeom>
            <a:noFill/>
            <a:ln>
              <a:noFill/>
            </a:ln>
          </p:spPr>
          <p:txBody>
            <a:bodyPr anchorCtr="0" anchor="ctr" bIns="0" lIns="0" spcFirstLastPara="1" rIns="0" wrap="square" tIns="0">
              <a:spAutoFit/>
            </a:bodyPr>
            <a:lstStyle/>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D</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O</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M</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N</a:t>
              </a:r>
              <a:endParaRPr/>
            </a:p>
            <a:p>
              <a:pPr indent="0" lvl="0" marL="0" marR="0" rtl="0" algn="ctr">
                <a:lnSpc>
                  <a:spcPct val="133333"/>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II</a:t>
              </a:r>
              <a:endParaRPr/>
            </a:p>
          </p:txBody>
        </p:sp>
      </p:grpSp>
      <p:sp>
        <p:nvSpPr>
          <p:cNvPr id="1158" name="Google Shape;1158;p102"/>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9" name="Google Shape;1159;p102"/>
          <p:cNvSpPr txBox="1"/>
          <p:nvPr/>
        </p:nvSpPr>
        <p:spPr>
          <a:xfrm>
            <a:off x="3936981" y="1813352"/>
            <a:ext cx="7880700" cy="6556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2800"/>
              <a:buFont typeface="Arial"/>
              <a:buNone/>
            </a:pPr>
            <a:r>
              <a:rPr b="1" i="0" lang="en-US" sz="2800" u="none" cap="none" strike="noStrike">
                <a:solidFill>
                  <a:srgbClr val="0433FF"/>
                </a:solidFill>
                <a:latin typeface="Arial"/>
                <a:ea typeface="Arial"/>
                <a:cs typeface="Arial"/>
                <a:sym typeface="Arial"/>
              </a:rPr>
              <a:t>Genomics &amp; Epigenetics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Times"/>
              <a:buNone/>
            </a:pPr>
            <a:r>
              <a:t/>
            </a:r>
            <a:endParaRPr b="0" i="0" sz="1800" u="none" cap="none" strike="noStrike">
              <a:solidFill>
                <a:srgbClr val="000000"/>
              </a:solidFill>
              <a:latin typeface="Calibri"/>
              <a:ea typeface="Calibri"/>
              <a:cs typeface="Calibri"/>
              <a:sym typeface="Calibri"/>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Chemistry of enzymes, co-factors, and organic acids</a:t>
            </a:r>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Basic understanding of nutritional genomics research in practice </a:t>
            </a:r>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Impact of nutritional genomics on health</a:t>
            </a:r>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Epigenetics: methyl donor biochemistry and hypo- and hypermethylation specific to life cycle stage</a:t>
            </a:r>
            <a:endParaRPr/>
          </a:p>
          <a:p>
            <a:pPr indent="0" lvl="0" marL="0" marR="0" rtl="0" algn="l">
              <a:lnSpc>
                <a:spcPct val="100000"/>
              </a:lnSpc>
              <a:spcBef>
                <a:spcPts val="1600"/>
              </a:spcBef>
              <a:spcAft>
                <a:spcPts val="0"/>
              </a:spcAft>
              <a:buClr>
                <a:srgbClr val="0433FF"/>
              </a:buClr>
              <a:buSzPts val="2800"/>
              <a:buFont typeface="Arial"/>
              <a:buNone/>
            </a:pPr>
            <a:r>
              <a:t/>
            </a:r>
            <a:endParaRPr b="0" i="0" sz="2800" u="none" cap="none" strike="noStrike">
              <a:solidFill>
                <a:srgbClr val="0433FF"/>
              </a:solidFill>
              <a:latin typeface="Arial"/>
              <a:ea typeface="Arial"/>
              <a:cs typeface="Arial"/>
              <a:sym typeface="Arial"/>
            </a:endParaRPr>
          </a:p>
          <a:p>
            <a:pPr indent="0" lvl="0" marL="0" marR="0" rtl="0" algn="l">
              <a:lnSpc>
                <a:spcPct val="100000"/>
              </a:lnSpc>
              <a:spcBef>
                <a:spcPts val="1500"/>
              </a:spcBef>
              <a:spcAft>
                <a:spcPts val="0"/>
              </a:spcAft>
              <a:buClr>
                <a:srgbClr val="0433FF"/>
              </a:buClr>
              <a:buSzPts val="2200"/>
              <a:buFont typeface="Arial"/>
              <a:buNone/>
            </a:pPr>
            <a:r>
              <a:rPr b="1" i="0" lang="en-US" sz="2200" u="none" cap="none" strike="noStrike">
                <a:solidFill>
                  <a:srgbClr val="0433FF"/>
                </a:solidFill>
                <a:latin typeface="Arial"/>
                <a:ea typeface="Arial"/>
                <a:cs typeface="Arial"/>
                <a:sym typeface="Arial"/>
              </a:rPr>
              <a:t>**Slides will separate the above domain areas via a blue heading</a:t>
            </a:r>
            <a:endParaRPr/>
          </a:p>
        </p:txBody>
      </p:sp>
      <p:sp>
        <p:nvSpPr>
          <p:cNvPr id="1160" name="Google Shape;1160;p102"/>
          <p:cNvSpPr txBox="1"/>
          <p:nvPr/>
        </p:nvSpPr>
        <p:spPr>
          <a:xfrm>
            <a:off x="17258509" y="9210674"/>
            <a:ext cx="153964"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231F20"/>
              </a:buClr>
              <a:buSzPts val="2000"/>
              <a:buFont typeface="Arial"/>
              <a:buNone/>
            </a:pPr>
            <a:r>
              <a:rPr b="0" i="0" lang="en-US" sz="2000" u="none" cap="none" strike="noStrike">
                <a:solidFill>
                  <a:srgbClr val="231F20"/>
                </a:solidFill>
                <a:latin typeface="Arial"/>
                <a:ea typeface="Arial"/>
                <a:cs typeface="Arial"/>
                <a:sym typeface="Arial"/>
              </a:rPr>
              <a:t>2</a:t>
            </a:r>
            <a:endParaRPr/>
          </a:p>
        </p:txBody>
      </p:sp>
      <p:grpSp>
        <p:nvGrpSpPr>
          <p:cNvPr id="1161" name="Google Shape;1161;p102"/>
          <p:cNvGrpSpPr/>
          <p:nvPr/>
        </p:nvGrpSpPr>
        <p:grpSpPr>
          <a:xfrm>
            <a:off x="12261259" y="-9940"/>
            <a:ext cx="6038483" cy="10843363"/>
            <a:chOff x="-2" y="-1"/>
            <a:chExt cx="6038482" cy="10843362"/>
          </a:xfrm>
        </p:grpSpPr>
        <p:pic>
          <p:nvPicPr>
            <p:cNvPr descr="dna-5695421_1280.jpg" id="1162" name="Google Shape;1162;p102"/>
            <p:cNvPicPr preferRelativeResize="0"/>
            <p:nvPr/>
          </p:nvPicPr>
          <p:blipFill rotWithShape="1">
            <a:blip r:embed="rId3">
              <a:alphaModFix/>
            </a:blip>
            <a:srcRect b="0" l="31194" r="31194" t="0"/>
            <a:stretch/>
          </p:blipFill>
          <p:spPr>
            <a:xfrm>
              <a:off x="-2" y="-1"/>
              <a:ext cx="6038482" cy="10335370"/>
            </a:xfrm>
            <a:prstGeom prst="rect">
              <a:avLst/>
            </a:prstGeom>
            <a:noFill/>
            <a:ln>
              <a:noFill/>
            </a:ln>
          </p:spPr>
        </p:pic>
        <p:sp>
          <p:nvSpPr>
            <p:cNvPr id="1163" name="Google Shape;1163;p102"/>
            <p:cNvSpPr txBox="1"/>
            <p:nvPr/>
          </p:nvSpPr>
          <p:spPr>
            <a:xfrm>
              <a:off x="-2" y="10411560"/>
              <a:ext cx="6038480" cy="431801"/>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Helvetica Neue"/>
                <a:buNone/>
              </a:pPr>
              <a:r>
                <a:rPr b="0" i="0" lang="en-US" sz="1800" u="none" cap="none" strike="noStrike">
                  <a:solidFill>
                    <a:srgbClr val="000000"/>
                  </a:solidFill>
                  <a:latin typeface="Helvetica Neue"/>
                  <a:ea typeface="Helvetica Neue"/>
                  <a:cs typeface="Helvetica Neue"/>
                  <a:sym typeface="Helvetica Neue"/>
                </a:rPr>
                <a:t>Caption</a:t>
              </a:r>
              <a:endParaRPr/>
            </a:p>
          </p:txBody>
        </p:sp>
      </p:grpSp>
      <p:sp>
        <p:nvSpPr>
          <p:cNvPr id="1164" name="Google Shape;1164;p102"/>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10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0" name="Google Shape;1170;p103"/>
          <p:cNvSpPr txBox="1"/>
          <p:nvPr/>
        </p:nvSpPr>
        <p:spPr>
          <a:xfrm>
            <a:off x="1078052" y="489604"/>
            <a:ext cx="17534304"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0433FF"/>
              </a:buClr>
              <a:buSzPts val="6800"/>
              <a:buFont typeface="Poppins"/>
              <a:buNone/>
            </a:pPr>
            <a:r>
              <a:rPr b="0" i="0" lang="en-US" sz="6800" u="none" cap="none" strike="noStrike">
                <a:solidFill>
                  <a:srgbClr val="0433FF"/>
                </a:solidFill>
                <a:latin typeface="Poppins"/>
                <a:ea typeface="Poppins"/>
                <a:cs typeface="Poppins"/>
                <a:sym typeface="Poppins"/>
              </a:rPr>
              <a:t>Chemistry of Enzymes, Co-factors, and Organic Acids</a:t>
            </a:r>
            <a:endParaRPr/>
          </a:p>
        </p:txBody>
      </p:sp>
      <p:sp>
        <p:nvSpPr>
          <p:cNvPr id="1171" name="Google Shape;1171;p10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2" name="Google Shape;1172;p103"/>
          <p:cNvSpPr txBox="1"/>
          <p:nvPr/>
        </p:nvSpPr>
        <p:spPr>
          <a:xfrm>
            <a:off x="653700" y="3366575"/>
            <a:ext cx="8033100" cy="5582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600">
                <a:solidFill>
                  <a:schemeClr val="dk1"/>
                </a:solidFill>
                <a:latin typeface="Calibri"/>
                <a:ea typeface="Calibri"/>
                <a:cs typeface="Calibri"/>
                <a:sym typeface="Calibri"/>
              </a:rPr>
              <a:t>Enzymes: Run the Reaction</a:t>
            </a:r>
            <a:endParaRPr b="1" sz="2600">
              <a:solidFill>
                <a:schemeClr val="dk1"/>
              </a:solidFill>
              <a:latin typeface="Calibri"/>
              <a:ea typeface="Calibri"/>
              <a:cs typeface="Calibri"/>
              <a:sym typeface="Calibri"/>
            </a:endParaRPr>
          </a:p>
          <a:p>
            <a:pPr indent="-393700" lvl="0" marL="457200" rtl="0" algn="l">
              <a:lnSpc>
                <a:spcPct val="115000"/>
              </a:lnSpc>
              <a:spcBef>
                <a:spcPts val="12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Biological catalysts—usually proteins</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Lower activation energy to accelerate reactions</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Bind specific substrates → form specific products</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Are not consumed during the reaction</a:t>
            </a:r>
            <a:endParaRPr sz="26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600">
                <a:solidFill>
                  <a:schemeClr val="dk1"/>
                </a:solidFill>
                <a:latin typeface="Calibri"/>
                <a:ea typeface="Calibri"/>
                <a:cs typeface="Calibri"/>
                <a:sym typeface="Calibri"/>
              </a:rPr>
              <a:t>Cofactors: Enable the Reaction</a:t>
            </a:r>
            <a:endParaRPr b="1" sz="2600">
              <a:solidFill>
                <a:schemeClr val="dk1"/>
              </a:solidFill>
              <a:latin typeface="Calibri"/>
              <a:ea typeface="Calibri"/>
              <a:cs typeface="Calibri"/>
              <a:sym typeface="Calibri"/>
            </a:endParaRPr>
          </a:p>
          <a:p>
            <a:pPr indent="-393700" lvl="0" marL="457200" rtl="0" algn="l">
              <a:lnSpc>
                <a:spcPct val="115000"/>
              </a:lnSpc>
              <a:spcBef>
                <a:spcPts val="12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Non-protein helpers required by many enzymes</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Char char="●"/>
            </a:pPr>
            <a:r>
              <a:rPr b="1" lang="en-US" sz="2600">
                <a:solidFill>
                  <a:schemeClr val="dk1"/>
                </a:solidFill>
                <a:latin typeface="Calibri"/>
                <a:ea typeface="Calibri"/>
                <a:cs typeface="Calibri"/>
                <a:sym typeface="Calibri"/>
              </a:rPr>
              <a:t>Coenzymes:</a:t>
            </a:r>
            <a:r>
              <a:rPr lang="en-US" sz="2600">
                <a:solidFill>
                  <a:schemeClr val="dk1"/>
                </a:solidFill>
                <a:latin typeface="Calibri"/>
                <a:ea typeface="Calibri"/>
                <a:cs typeface="Calibri"/>
                <a:sym typeface="Calibri"/>
              </a:rPr>
              <a:t> Organic molecules, often derived from B vitamins</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Char char="●"/>
            </a:pPr>
            <a:r>
              <a:rPr b="1" lang="en-US" sz="2600">
                <a:solidFill>
                  <a:schemeClr val="dk1"/>
                </a:solidFill>
                <a:latin typeface="Calibri"/>
                <a:ea typeface="Calibri"/>
                <a:cs typeface="Calibri"/>
                <a:sym typeface="Calibri"/>
              </a:rPr>
              <a:t>Mineral cofactors:</a:t>
            </a:r>
            <a:r>
              <a:rPr lang="en-US" sz="2600">
                <a:solidFill>
                  <a:schemeClr val="dk1"/>
                </a:solidFill>
                <a:latin typeface="Calibri"/>
                <a:ea typeface="Calibri"/>
                <a:cs typeface="Calibri"/>
                <a:sym typeface="Calibri"/>
              </a:rPr>
              <a:t> Metal ions such as Mg, Zn, Fe &amp; Cu</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Deficiencies can slow or disrupt metabolic pathways</a:t>
            </a:r>
            <a:endParaRPr b="1" sz="2600">
              <a:latin typeface="Calibri"/>
              <a:ea typeface="Calibri"/>
              <a:cs typeface="Calibri"/>
              <a:sym typeface="Calibri"/>
            </a:endParaRPr>
          </a:p>
        </p:txBody>
      </p:sp>
      <p:sp>
        <p:nvSpPr>
          <p:cNvPr id="1173" name="Google Shape;1173;p103"/>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174" name="Google Shape;1174;p103"/>
          <p:cNvSpPr txBox="1"/>
          <p:nvPr/>
        </p:nvSpPr>
        <p:spPr>
          <a:xfrm>
            <a:off x="9042075" y="3366575"/>
            <a:ext cx="8350800" cy="441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2500">
                <a:solidFill>
                  <a:schemeClr val="dk1"/>
                </a:solidFill>
                <a:latin typeface="Calibri"/>
                <a:ea typeface="Calibri"/>
                <a:cs typeface="Calibri"/>
                <a:sym typeface="Calibri"/>
              </a:rPr>
              <a:t>Organic Acids: Reflect the Reaction</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Intermediates or end products of metabolism</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Produced during glycolysis, the TCA cycle, amino acid metabolism &amp; fatty-acid oxidation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Abnormal levels may suggest nutrient insufficiency, altered enzyme activity or metabolic dysfunction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500">
                <a:solidFill>
                  <a:schemeClr val="dk1"/>
                </a:solidFill>
                <a:latin typeface="Calibri"/>
                <a:ea typeface="Calibri"/>
                <a:cs typeface="Calibri"/>
                <a:sym typeface="Calibri"/>
              </a:rPr>
              <a:t>Key relationship:</a:t>
            </a:r>
            <a:r>
              <a:rPr lang="en-US" sz="2500">
                <a:solidFill>
                  <a:schemeClr val="dk1"/>
                </a:solidFill>
                <a:latin typeface="Calibri"/>
                <a:ea typeface="Calibri"/>
                <a:cs typeface="Calibri"/>
                <a:sym typeface="Calibri"/>
              </a:rPr>
              <a:t> Enzymes perform reactions → cofactors support enzymes → organic acids provide clues about pathway function.</a:t>
            </a:r>
            <a:endParaRPr sz="2500">
              <a:solidFill>
                <a:schemeClr val="dk1"/>
              </a:solidFill>
              <a:latin typeface="Calibri"/>
              <a:ea typeface="Calibri"/>
              <a:cs typeface="Calibri"/>
              <a:sym typeface="Calibri"/>
            </a:endParaRPr>
          </a:p>
        </p:txBody>
      </p:sp>
      <p:sp>
        <p:nvSpPr>
          <p:cNvPr id="1175" name="Google Shape;1175;p10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9" name="Shape 1179"/>
        <p:cNvGrpSpPr/>
        <p:nvPr/>
      </p:nvGrpSpPr>
      <p:grpSpPr>
        <a:xfrm>
          <a:off x="0" y="0"/>
          <a:ext cx="0" cy="0"/>
          <a:chOff x="0" y="0"/>
          <a:chExt cx="0" cy="0"/>
        </a:xfrm>
      </p:grpSpPr>
      <p:sp>
        <p:nvSpPr>
          <p:cNvPr id="1180" name="Google Shape;1180;p10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1" name="Google Shape;1181;p104"/>
          <p:cNvSpPr txBox="1"/>
          <p:nvPr/>
        </p:nvSpPr>
        <p:spPr>
          <a:xfrm>
            <a:off x="1382852" y="489606"/>
            <a:ext cx="17534304"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Enzymes: Chemical Catalysts </a:t>
            </a:r>
            <a:endParaRPr/>
          </a:p>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of the Body</a:t>
            </a:r>
            <a:endParaRPr/>
          </a:p>
        </p:txBody>
      </p:sp>
      <p:sp>
        <p:nvSpPr>
          <p:cNvPr id="1182" name="Google Shape;1182;p10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3" name="Google Shape;1183;p104"/>
          <p:cNvSpPr txBox="1"/>
          <p:nvPr/>
        </p:nvSpPr>
        <p:spPr>
          <a:xfrm>
            <a:off x="653825" y="4616500"/>
            <a:ext cx="7256100" cy="46422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800">
                <a:solidFill>
                  <a:schemeClr val="dk1"/>
                </a:solidFill>
                <a:latin typeface="Calibri"/>
                <a:ea typeface="Calibri"/>
                <a:cs typeface="Calibri"/>
                <a:sym typeface="Calibri"/>
              </a:rPr>
              <a:t>Structure &amp; Specificity</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Usually proteins made of folded amino-acid chains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lang="en-US" sz="2800">
                <a:solidFill>
                  <a:schemeClr val="dk1"/>
                </a:solidFill>
                <a:latin typeface="Calibri"/>
                <a:ea typeface="Calibri"/>
                <a:cs typeface="Calibri"/>
                <a:sym typeface="Calibri"/>
              </a:rPr>
              <a:t>Contain an </a:t>
            </a:r>
            <a:r>
              <a:rPr b="1" lang="en-US" sz="2800">
                <a:solidFill>
                  <a:schemeClr val="dk1"/>
                </a:solidFill>
                <a:latin typeface="Calibri"/>
                <a:ea typeface="Calibri"/>
                <a:cs typeface="Calibri"/>
                <a:sym typeface="Calibri"/>
              </a:rPr>
              <a:t>active site</a:t>
            </a:r>
            <a:r>
              <a:rPr lang="en-US" sz="2800">
                <a:solidFill>
                  <a:schemeClr val="dk1"/>
                </a:solidFill>
                <a:latin typeface="Calibri"/>
                <a:ea typeface="Calibri"/>
                <a:cs typeface="Calibri"/>
                <a:sym typeface="Calibri"/>
              </a:rPr>
              <a:t> that binds a specific substrate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Shape determines which substrates and reactions the enzyme can catalyze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Can accelerate reactions millions of times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Remain unchanged and can be reused</a:t>
            </a:r>
            <a:endParaRPr b="1" sz="2800">
              <a:latin typeface="Calibri"/>
              <a:ea typeface="Calibri"/>
              <a:cs typeface="Calibri"/>
              <a:sym typeface="Calibri"/>
            </a:endParaRPr>
          </a:p>
        </p:txBody>
      </p:sp>
      <p:sp>
        <p:nvSpPr>
          <p:cNvPr id="1184" name="Google Shape;1184;p104"/>
          <p:cNvSpPr txBox="1"/>
          <p:nvPr/>
        </p:nvSpPr>
        <p:spPr>
          <a:xfrm>
            <a:off x="363953" y="3462682"/>
            <a:ext cx="178113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700"/>
              <a:buFont typeface="Times"/>
              <a:buNone/>
            </a:pPr>
            <a:r>
              <a:rPr b="1" lang="en-US" sz="2800">
                <a:solidFill>
                  <a:schemeClr val="dk1"/>
                </a:solidFill>
                <a:latin typeface="Calibri"/>
                <a:ea typeface="Calibri"/>
                <a:cs typeface="Calibri"/>
                <a:sym typeface="Calibri"/>
              </a:rPr>
              <a:t>Enzymes</a:t>
            </a:r>
            <a:r>
              <a:rPr lang="en-US" sz="2800">
                <a:solidFill>
                  <a:schemeClr val="dk1"/>
                </a:solidFill>
                <a:latin typeface="Calibri"/>
                <a:ea typeface="Calibri"/>
                <a:cs typeface="Calibri"/>
                <a:sym typeface="Calibri"/>
              </a:rPr>
              <a:t> accelerate biochemical reactions by lowering the </a:t>
            </a:r>
            <a:r>
              <a:rPr b="1" lang="en-US" sz="2800">
                <a:solidFill>
                  <a:schemeClr val="dk1"/>
                </a:solidFill>
                <a:latin typeface="Calibri"/>
                <a:ea typeface="Calibri"/>
                <a:cs typeface="Calibri"/>
                <a:sym typeface="Calibri"/>
              </a:rPr>
              <a:t>activation energy</a:t>
            </a:r>
            <a:r>
              <a:rPr lang="en-US" sz="2800">
                <a:solidFill>
                  <a:schemeClr val="dk1"/>
                </a:solidFill>
                <a:latin typeface="Calibri"/>
                <a:ea typeface="Calibri"/>
                <a:cs typeface="Calibri"/>
                <a:sym typeface="Calibri"/>
              </a:rPr>
              <a:t> needed for the reaction to occur. </a:t>
            </a:r>
            <a:endParaRPr sz="2800">
              <a:latin typeface="Calibri"/>
              <a:ea typeface="Calibri"/>
              <a:cs typeface="Calibri"/>
              <a:sym typeface="Calibri"/>
            </a:endParaRPr>
          </a:p>
        </p:txBody>
      </p:sp>
      <p:sp>
        <p:nvSpPr>
          <p:cNvPr id="1185" name="Google Shape;1185;p104"/>
          <p:cNvSpPr txBox="1"/>
          <p:nvPr/>
        </p:nvSpPr>
        <p:spPr>
          <a:xfrm>
            <a:off x="9863928" y="4768898"/>
            <a:ext cx="7565400" cy="46422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800">
                <a:solidFill>
                  <a:schemeClr val="dk1"/>
                </a:solidFill>
                <a:latin typeface="Calibri"/>
                <a:ea typeface="Calibri"/>
                <a:cs typeface="Calibri"/>
                <a:sym typeface="Calibri"/>
              </a:rPr>
              <a:t>Induced-Fit Model</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A substrate binds to the active site.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The enzyme changes shape slightly around the substrate.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Bonds are positioned, strained or weakened.</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The substrate is converted into one or more products.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Products are released, and the enzyme is ready to work again.</a:t>
            </a:r>
            <a:endParaRPr b="1" sz="2800">
              <a:latin typeface="Calibri"/>
              <a:ea typeface="Calibri"/>
              <a:cs typeface="Calibri"/>
              <a:sym typeface="Calibri"/>
            </a:endParaRPr>
          </a:p>
        </p:txBody>
      </p:sp>
      <p:sp>
        <p:nvSpPr>
          <p:cNvPr id="1186" name="Google Shape;1186;p104"/>
          <p:cNvSpPr txBox="1"/>
          <p:nvPr/>
        </p:nvSpPr>
        <p:spPr>
          <a:xfrm>
            <a:off x="1396212" y="9594800"/>
            <a:ext cx="15495600" cy="5388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900"/>
              <a:buFont typeface="Calibri"/>
              <a:buNone/>
            </a:pPr>
            <a:r>
              <a:rPr b="1" lang="en-US" sz="2900">
                <a:latin typeface="Calibri"/>
                <a:ea typeface="Calibri"/>
                <a:cs typeface="Calibri"/>
                <a:sym typeface="Calibri"/>
              </a:rPr>
              <a:t>Enzyme + Substrate ⇌ Enzyme–Substrate Complex → Enzyme + Product(s) </a:t>
            </a:r>
            <a:endParaRPr/>
          </a:p>
        </p:txBody>
      </p:sp>
      <p:sp>
        <p:nvSpPr>
          <p:cNvPr id="1187" name="Google Shape;1187;p104"/>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188" name="Google Shape;1188;p10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105"/>
          <p:cNvSpPr/>
          <p:nvPr/>
        </p:nvSpPr>
        <p:spPr>
          <a:xfrm>
            <a:off x="-380103" y="-46460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4" name="Google Shape;1194;p105"/>
          <p:cNvSpPr txBox="1"/>
          <p:nvPr/>
        </p:nvSpPr>
        <p:spPr>
          <a:xfrm>
            <a:off x="1320127" y="849953"/>
            <a:ext cx="17534400" cy="10467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1" i="0" lang="en-US" sz="6800" u="none" cap="none" strike="noStrike">
                <a:solidFill>
                  <a:srgbClr val="FFFFFF"/>
                </a:solidFill>
                <a:latin typeface="Poppins"/>
                <a:ea typeface="Poppins"/>
                <a:cs typeface="Poppins"/>
                <a:sym typeface="Poppins"/>
              </a:rPr>
              <a:t>Cofactors:</a:t>
            </a:r>
            <a:r>
              <a:rPr b="0" i="0" lang="en-US" sz="6800" u="none" cap="none" strike="noStrike">
                <a:solidFill>
                  <a:srgbClr val="FFFFFF"/>
                </a:solidFill>
                <a:latin typeface="Poppins"/>
                <a:ea typeface="Poppins"/>
                <a:cs typeface="Poppins"/>
                <a:sym typeface="Poppins"/>
              </a:rPr>
              <a:t> </a:t>
            </a:r>
            <a:r>
              <a:rPr lang="en-US" sz="6800">
                <a:solidFill>
                  <a:srgbClr val="FFFFFF"/>
                </a:solidFill>
                <a:latin typeface="Poppins"/>
                <a:ea typeface="Poppins"/>
                <a:cs typeface="Poppins"/>
                <a:sym typeface="Poppins"/>
              </a:rPr>
              <a:t>Essential Enzyme Helpers </a:t>
            </a:r>
            <a:endParaRPr/>
          </a:p>
        </p:txBody>
      </p:sp>
      <p:sp>
        <p:nvSpPr>
          <p:cNvPr id="1195" name="Google Shape;1195;p10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6" name="Google Shape;1196;p105"/>
          <p:cNvSpPr txBox="1"/>
          <p:nvPr/>
        </p:nvSpPr>
        <p:spPr>
          <a:xfrm>
            <a:off x="913275" y="3584050"/>
            <a:ext cx="7565400" cy="57876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800">
                <a:solidFill>
                  <a:schemeClr val="dk1"/>
                </a:solidFill>
                <a:latin typeface="Calibri"/>
                <a:ea typeface="Calibri"/>
                <a:cs typeface="Calibri"/>
                <a:sym typeface="Calibri"/>
              </a:rPr>
              <a:t>Organic Cofactors: Coenzymes</a:t>
            </a:r>
            <a:endParaRPr b="1"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800">
                <a:solidFill>
                  <a:schemeClr val="dk1"/>
                </a:solidFill>
                <a:latin typeface="Calibri"/>
                <a:ea typeface="Calibri"/>
                <a:cs typeface="Calibri"/>
                <a:sym typeface="Calibri"/>
              </a:rPr>
              <a:t>Often vitamins or vitamin-derived molecules that transfer electrons, atoms or functional groups.</a:t>
            </a:r>
            <a:endParaRPr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Char char="●"/>
            </a:pPr>
            <a:r>
              <a:rPr b="1" lang="en-US" sz="2800">
                <a:solidFill>
                  <a:schemeClr val="dk1"/>
                </a:solidFill>
                <a:latin typeface="Calibri"/>
                <a:ea typeface="Calibri"/>
                <a:cs typeface="Calibri"/>
                <a:sym typeface="Calibri"/>
              </a:rPr>
              <a:t>B3 → NAD⁺/NADP⁺:</a:t>
            </a:r>
            <a:r>
              <a:rPr lang="en-US" sz="2800">
                <a:solidFill>
                  <a:schemeClr val="dk1"/>
                </a:solidFill>
                <a:latin typeface="Calibri"/>
                <a:ea typeface="Calibri"/>
                <a:cs typeface="Calibri"/>
                <a:sym typeface="Calibri"/>
              </a:rPr>
              <a:t> Electron transfer</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B2 → FAD/FMN:</a:t>
            </a:r>
            <a:r>
              <a:rPr lang="en-US" sz="2800">
                <a:solidFill>
                  <a:schemeClr val="dk1"/>
                </a:solidFill>
                <a:latin typeface="Calibri"/>
                <a:ea typeface="Calibri"/>
                <a:cs typeface="Calibri"/>
                <a:sym typeface="Calibri"/>
              </a:rPr>
              <a:t> Electron transfer</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B1 → TPP:</a:t>
            </a:r>
            <a:r>
              <a:rPr lang="en-US" sz="2800">
                <a:solidFill>
                  <a:schemeClr val="dk1"/>
                </a:solidFill>
                <a:latin typeface="Calibri"/>
                <a:ea typeface="Calibri"/>
                <a:cs typeface="Calibri"/>
                <a:sym typeface="Calibri"/>
              </a:rPr>
              <a:t> Carbon transfer</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B6 → PLP:</a:t>
            </a:r>
            <a:r>
              <a:rPr lang="en-US" sz="2800">
                <a:solidFill>
                  <a:schemeClr val="dk1"/>
                </a:solidFill>
                <a:latin typeface="Calibri"/>
                <a:ea typeface="Calibri"/>
                <a:cs typeface="Calibri"/>
                <a:sym typeface="Calibri"/>
              </a:rPr>
              <a:t> Amino-acid metabolism</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B5 → CoA:</a:t>
            </a:r>
            <a:r>
              <a:rPr lang="en-US" sz="2800">
                <a:solidFill>
                  <a:schemeClr val="dk1"/>
                </a:solidFill>
                <a:latin typeface="Calibri"/>
                <a:ea typeface="Calibri"/>
                <a:cs typeface="Calibri"/>
                <a:sym typeface="Calibri"/>
              </a:rPr>
              <a:t> Acyl-group transfer</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Vitamin C:</a:t>
            </a:r>
            <a:r>
              <a:rPr lang="en-US" sz="2800">
                <a:solidFill>
                  <a:schemeClr val="dk1"/>
                </a:solidFill>
                <a:latin typeface="Calibri"/>
                <a:ea typeface="Calibri"/>
                <a:cs typeface="Calibri"/>
                <a:sym typeface="Calibri"/>
              </a:rPr>
              <a:t> Hydroxylation reactions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Vitamin K:</a:t>
            </a:r>
            <a:r>
              <a:rPr lang="en-US" sz="2800">
                <a:solidFill>
                  <a:schemeClr val="dk1"/>
                </a:solidFill>
                <a:latin typeface="Calibri"/>
                <a:ea typeface="Calibri"/>
                <a:cs typeface="Calibri"/>
                <a:sym typeface="Calibri"/>
              </a:rPr>
              <a:t> Activates proteins through carboxylation</a:t>
            </a:r>
            <a:endParaRPr b="1" sz="2800">
              <a:latin typeface="Calibri"/>
              <a:ea typeface="Calibri"/>
              <a:cs typeface="Calibri"/>
              <a:sym typeface="Calibri"/>
            </a:endParaRPr>
          </a:p>
        </p:txBody>
      </p:sp>
      <p:sp>
        <p:nvSpPr>
          <p:cNvPr id="1197" name="Google Shape;1197;p105"/>
          <p:cNvSpPr txBox="1"/>
          <p:nvPr/>
        </p:nvSpPr>
        <p:spPr>
          <a:xfrm>
            <a:off x="1320152" y="2884482"/>
            <a:ext cx="156477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800"/>
              <a:buFont typeface="Times"/>
              <a:buNone/>
            </a:pPr>
            <a:r>
              <a:rPr lang="en-US" sz="2800">
                <a:solidFill>
                  <a:schemeClr val="dk1"/>
                </a:solidFill>
                <a:latin typeface="Calibri"/>
                <a:ea typeface="Calibri"/>
                <a:cs typeface="Calibri"/>
                <a:sym typeface="Calibri"/>
              </a:rPr>
              <a:t>Many enzymes require a </a:t>
            </a:r>
            <a:r>
              <a:rPr b="1" lang="en-US" sz="2800">
                <a:solidFill>
                  <a:schemeClr val="dk1"/>
                </a:solidFill>
                <a:latin typeface="Calibri"/>
                <a:ea typeface="Calibri"/>
                <a:cs typeface="Calibri"/>
                <a:sym typeface="Calibri"/>
              </a:rPr>
              <a:t>non-protein cofactor</a:t>
            </a:r>
            <a:r>
              <a:rPr lang="en-US" sz="2800">
                <a:solidFill>
                  <a:schemeClr val="dk1"/>
                </a:solidFill>
                <a:latin typeface="Calibri"/>
                <a:ea typeface="Calibri"/>
                <a:cs typeface="Calibri"/>
                <a:sym typeface="Calibri"/>
              </a:rPr>
              <a:t> to perform their reactions. </a:t>
            </a:r>
            <a:endParaRPr sz="2800">
              <a:latin typeface="Calibri"/>
              <a:ea typeface="Calibri"/>
              <a:cs typeface="Calibri"/>
              <a:sym typeface="Calibri"/>
            </a:endParaRPr>
          </a:p>
        </p:txBody>
      </p:sp>
      <p:sp>
        <p:nvSpPr>
          <p:cNvPr id="1198" name="Google Shape;1198;p105"/>
          <p:cNvSpPr txBox="1"/>
          <p:nvPr/>
        </p:nvSpPr>
        <p:spPr>
          <a:xfrm>
            <a:off x="9212425" y="3584050"/>
            <a:ext cx="8354100" cy="6616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800">
                <a:solidFill>
                  <a:schemeClr val="dk1"/>
                </a:solidFill>
                <a:latin typeface="Calibri"/>
                <a:ea typeface="Calibri"/>
                <a:cs typeface="Calibri"/>
                <a:sym typeface="Calibri"/>
              </a:rPr>
              <a:t>Inorganic Cofactors: Minerals</a:t>
            </a:r>
            <a:endParaRPr b="1"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800">
                <a:solidFill>
                  <a:schemeClr val="dk1"/>
                </a:solidFill>
                <a:latin typeface="Calibri"/>
                <a:ea typeface="Calibri"/>
                <a:cs typeface="Calibri"/>
                <a:sym typeface="Calibri"/>
              </a:rPr>
              <a:t>Metal ions that support enzyme structure, substrate binding or catalysis.</a:t>
            </a:r>
            <a:endParaRPr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Char char="●"/>
            </a:pPr>
            <a:r>
              <a:rPr b="1" lang="en-US" sz="2800">
                <a:solidFill>
                  <a:schemeClr val="dk1"/>
                </a:solidFill>
                <a:latin typeface="Calibri"/>
                <a:ea typeface="Calibri"/>
                <a:cs typeface="Calibri"/>
                <a:sym typeface="Calibri"/>
              </a:rPr>
              <a:t>Mg²⁺:</a:t>
            </a:r>
            <a:r>
              <a:rPr lang="en-US" sz="2800">
                <a:solidFill>
                  <a:schemeClr val="dk1"/>
                </a:solidFill>
                <a:latin typeface="Calibri"/>
                <a:ea typeface="Calibri"/>
                <a:cs typeface="Calibri"/>
                <a:sym typeface="Calibri"/>
              </a:rPr>
              <a:t> ATP-dependent reactions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Zn²⁺:</a:t>
            </a:r>
            <a:r>
              <a:rPr lang="en-US" sz="2800">
                <a:solidFill>
                  <a:schemeClr val="dk1"/>
                </a:solidFill>
                <a:latin typeface="Calibri"/>
                <a:ea typeface="Calibri"/>
                <a:cs typeface="Calibri"/>
                <a:sym typeface="Calibri"/>
              </a:rPr>
              <a:t> Alcohol dehydrogenase &amp; many other enzymes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Cu²⁺:</a:t>
            </a:r>
            <a:r>
              <a:rPr lang="en-US" sz="2800">
                <a:solidFill>
                  <a:schemeClr val="dk1"/>
                </a:solidFill>
                <a:latin typeface="Calibri"/>
                <a:ea typeface="Calibri"/>
                <a:cs typeface="Calibri"/>
                <a:sym typeface="Calibri"/>
              </a:rPr>
              <a:t> Oxidative enzymes and Cu/Zn superoxide dismutase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Fe²⁺/Fe³⁺:</a:t>
            </a:r>
            <a:r>
              <a:rPr lang="en-US" sz="2800">
                <a:solidFill>
                  <a:schemeClr val="dk1"/>
                </a:solidFill>
                <a:latin typeface="Calibri"/>
                <a:ea typeface="Calibri"/>
                <a:cs typeface="Calibri"/>
                <a:sym typeface="Calibri"/>
              </a:rPr>
              <a:t> Heme enzymes &amp; electron transport</a:t>
            </a:r>
            <a:endParaRPr sz="28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800">
                <a:solidFill>
                  <a:schemeClr val="dk1"/>
                </a:solidFill>
                <a:latin typeface="Calibri"/>
                <a:ea typeface="Calibri"/>
                <a:cs typeface="Calibri"/>
                <a:sym typeface="Calibri"/>
              </a:rPr>
              <a:t>Key Terms</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Char char="●"/>
            </a:pPr>
            <a:r>
              <a:rPr b="1" lang="en-US" sz="2800">
                <a:solidFill>
                  <a:schemeClr val="dk1"/>
                </a:solidFill>
                <a:latin typeface="Calibri"/>
                <a:ea typeface="Calibri"/>
                <a:cs typeface="Calibri"/>
                <a:sym typeface="Calibri"/>
              </a:rPr>
              <a:t>Apoenzyme:</a:t>
            </a:r>
            <a:r>
              <a:rPr lang="en-US" sz="2800">
                <a:solidFill>
                  <a:schemeClr val="dk1"/>
                </a:solidFill>
                <a:latin typeface="Calibri"/>
                <a:ea typeface="Calibri"/>
                <a:cs typeface="Calibri"/>
                <a:sym typeface="Calibri"/>
              </a:rPr>
              <a:t> Enzyme without its required cofactor—inactive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Holoenzyme:</a:t>
            </a:r>
            <a:r>
              <a:rPr lang="en-US" sz="2800">
                <a:solidFill>
                  <a:schemeClr val="dk1"/>
                </a:solidFill>
                <a:latin typeface="Calibri"/>
                <a:ea typeface="Calibri"/>
                <a:cs typeface="Calibri"/>
                <a:sym typeface="Calibri"/>
              </a:rPr>
              <a:t> Apoenzyme + cofactor—active</a:t>
            </a:r>
            <a:endParaRPr b="1" sz="2800">
              <a:latin typeface="Calibri"/>
              <a:ea typeface="Calibri"/>
              <a:cs typeface="Calibri"/>
              <a:sym typeface="Calibri"/>
            </a:endParaRPr>
          </a:p>
        </p:txBody>
      </p:sp>
      <p:sp>
        <p:nvSpPr>
          <p:cNvPr id="1199" name="Google Shape;1199;p105"/>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00" name="Google Shape;1200;p10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sp>
        <p:nvSpPr>
          <p:cNvPr id="1205" name="Google Shape;1205;p10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6" name="Google Shape;1206;p106"/>
          <p:cNvSpPr txBox="1"/>
          <p:nvPr/>
        </p:nvSpPr>
        <p:spPr>
          <a:xfrm>
            <a:off x="1382852" y="489603"/>
            <a:ext cx="175344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1" i="0" lang="en-US" sz="6800" u="none" cap="none" strike="noStrike">
                <a:solidFill>
                  <a:srgbClr val="FFFFFF"/>
                </a:solidFill>
                <a:latin typeface="Poppins"/>
                <a:ea typeface="Poppins"/>
                <a:cs typeface="Poppins"/>
                <a:sym typeface="Poppins"/>
              </a:rPr>
              <a:t>Organic Acids:</a:t>
            </a:r>
            <a:r>
              <a:rPr b="0" i="0" lang="en-US" sz="6800" u="none" cap="none" strike="noStrike">
                <a:solidFill>
                  <a:srgbClr val="FFFFFF"/>
                </a:solidFill>
                <a:latin typeface="Poppins"/>
                <a:ea typeface="Poppins"/>
                <a:cs typeface="Poppins"/>
                <a:sym typeface="Poppins"/>
              </a:rPr>
              <a:t> Intermediates in Metabolic Chemistry</a:t>
            </a:r>
            <a:endParaRPr/>
          </a:p>
        </p:txBody>
      </p:sp>
      <p:sp>
        <p:nvSpPr>
          <p:cNvPr id="1207" name="Google Shape;1207;p10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8" name="Google Shape;1208;p106"/>
          <p:cNvSpPr txBox="1"/>
          <p:nvPr/>
        </p:nvSpPr>
        <p:spPr>
          <a:xfrm>
            <a:off x="497525" y="3517200"/>
            <a:ext cx="4489200" cy="1988700"/>
          </a:xfrm>
          <a:prstGeom prst="rect">
            <a:avLst/>
          </a:prstGeom>
          <a:noFill/>
          <a:ln>
            <a:noFill/>
          </a:ln>
        </p:spPr>
        <p:txBody>
          <a:bodyPr anchorCtr="0" anchor="t" bIns="45700" lIns="45700" spcFirstLastPara="1" rIns="45700" wrap="square" tIns="45700">
            <a:spAutoFit/>
          </a:bodyPr>
          <a:lstStyle/>
          <a:p>
            <a:pPr indent="0" lvl="0" marL="0" rtl="0" algn="ctr">
              <a:lnSpc>
                <a:spcPct val="115000"/>
              </a:lnSpc>
              <a:spcBef>
                <a:spcPts val="1200"/>
              </a:spcBef>
              <a:spcAft>
                <a:spcPts val="1200"/>
              </a:spcAft>
              <a:buClr>
                <a:schemeClr val="dk1"/>
              </a:buClr>
              <a:buSzPts val="1100"/>
              <a:buFont typeface="Arial"/>
              <a:buNone/>
            </a:pPr>
            <a:r>
              <a:rPr b="1" lang="en-US" sz="2200">
                <a:solidFill>
                  <a:schemeClr val="dk1"/>
                </a:solidFill>
                <a:latin typeface="Calibri"/>
                <a:ea typeface="Calibri"/>
                <a:cs typeface="Calibri"/>
                <a:sym typeface="Calibri"/>
              </a:rPr>
              <a:t>Organic acids</a:t>
            </a:r>
            <a:r>
              <a:rPr lang="en-US" sz="2200">
                <a:solidFill>
                  <a:schemeClr val="dk1"/>
                </a:solidFill>
                <a:latin typeface="Calibri"/>
                <a:ea typeface="Calibri"/>
                <a:cs typeface="Calibri"/>
                <a:sym typeface="Calibri"/>
              </a:rPr>
              <a:t> are carbon-containing compounds [typically with one or more </a:t>
            </a:r>
            <a:r>
              <a:rPr b="1" lang="en-US" sz="2200">
                <a:solidFill>
                  <a:schemeClr val="dk1"/>
                </a:solidFill>
                <a:latin typeface="Calibri"/>
                <a:ea typeface="Calibri"/>
                <a:cs typeface="Calibri"/>
                <a:sym typeface="Calibri"/>
              </a:rPr>
              <a:t>carboxyl groups (–COOH)</a:t>
            </a:r>
            <a:r>
              <a:rPr lang="en-US" sz="2200">
                <a:solidFill>
                  <a:schemeClr val="dk1"/>
                </a:solidFill>
                <a:latin typeface="Calibri"/>
                <a:ea typeface="Calibri"/>
                <a:cs typeface="Calibri"/>
                <a:sym typeface="Calibri"/>
              </a:rPr>
              <a:t>]produced as intermediates or end products of metabolism.</a:t>
            </a:r>
            <a:endParaRPr sz="2200">
              <a:latin typeface="Calibri"/>
              <a:ea typeface="Calibri"/>
              <a:cs typeface="Calibri"/>
              <a:sym typeface="Calibri"/>
            </a:endParaRPr>
          </a:p>
        </p:txBody>
      </p:sp>
      <p:sp>
        <p:nvSpPr>
          <p:cNvPr id="1209" name="Google Shape;1209;p106"/>
          <p:cNvSpPr txBox="1"/>
          <p:nvPr>
            <p:ph idx="4294967295" type="sldNum"/>
          </p:nvPr>
        </p:nvSpPr>
        <p:spPr>
          <a:xfrm>
            <a:off x="8350939" y="6414761"/>
            <a:ext cx="336000" cy="2484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10" name="Google Shape;1210;p10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aphicFrame>
        <p:nvGraphicFramePr>
          <p:cNvPr id="1211" name="Google Shape;1211;p106"/>
          <p:cNvGraphicFramePr/>
          <p:nvPr/>
        </p:nvGraphicFramePr>
        <p:xfrm>
          <a:off x="1952600" y="7004350"/>
          <a:ext cx="3000000" cy="3000000"/>
        </p:xfrm>
        <a:graphic>
          <a:graphicData uri="http://schemas.openxmlformats.org/drawingml/2006/table">
            <a:tbl>
              <a:tblPr>
                <a:noFill/>
                <a:tableStyleId>{28FA3431-D340-4667-B991-7A69ACCA2807}</a:tableStyleId>
              </a:tblPr>
              <a:tblGrid>
                <a:gridCol w="3942475"/>
                <a:gridCol w="10144650"/>
              </a:tblGrid>
              <a:tr h="190500">
                <a:tc>
                  <a:txBody>
                    <a:bodyPr/>
                    <a:lstStyle/>
                    <a:p>
                      <a:pPr indent="0" lvl="0" marL="0" rtl="0" algn="ctr">
                        <a:lnSpc>
                          <a:spcPct val="115000"/>
                        </a:lnSpc>
                        <a:spcBef>
                          <a:spcPts val="0"/>
                        </a:spcBef>
                        <a:spcAft>
                          <a:spcPts val="0"/>
                        </a:spcAft>
                        <a:buNone/>
                      </a:pPr>
                      <a:r>
                        <a:rPr b="1" lang="en-US" sz="2200">
                          <a:highlight>
                            <a:srgbClr val="FFFB00"/>
                          </a:highlight>
                          <a:latin typeface="Calibri"/>
                          <a:ea typeface="Calibri"/>
                          <a:cs typeface="Calibri"/>
                          <a:sym typeface="Calibri"/>
                        </a:rPr>
                        <a:t>Pathway</a:t>
                      </a:r>
                      <a:endParaRPr b="1" sz="2200">
                        <a:highlight>
                          <a:srgbClr val="FFFB00"/>
                        </a:highlight>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200">
                          <a:highlight>
                            <a:srgbClr val="FFFB00"/>
                          </a:highlight>
                          <a:latin typeface="Calibri"/>
                          <a:ea typeface="Calibri"/>
                          <a:cs typeface="Calibri"/>
                          <a:sym typeface="Calibri"/>
                        </a:rPr>
                        <a:t>Organic Acids / Related Markers</a:t>
                      </a:r>
                      <a:endParaRPr b="1" sz="2200">
                        <a:highlight>
                          <a:srgbClr val="FFFB00"/>
                        </a:highlight>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200">
                          <a:latin typeface="Calibri"/>
                          <a:ea typeface="Calibri"/>
                          <a:cs typeface="Calibri"/>
                          <a:sym typeface="Calibri"/>
                        </a:rPr>
                        <a:t>Glycolysis</a:t>
                      </a:r>
                      <a:endParaRPr b="1" sz="2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200">
                          <a:latin typeface="Calibri"/>
                          <a:ea typeface="Calibri"/>
                          <a:cs typeface="Calibri"/>
                          <a:sym typeface="Calibri"/>
                        </a:rPr>
                        <a:t>Pyruvate, lactate</a:t>
                      </a:r>
                      <a:endParaRPr sz="22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200">
                          <a:latin typeface="Calibri"/>
                          <a:ea typeface="Calibri"/>
                          <a:cs typeface="Calibri"/>
                          <a:sym typeface="Calibri"/>
                        </a:rPr>
                        <a:t>TCA cycle</a:t>
                      </a:r>
                      <a:endParaRPr b="1" sz="2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200">
                          <a:latin typeface="Calibri"/>
                          <a:ea typeface="Calibri"/>
                          <a:cs typeface="Calibri"/>
                          <a:sym typeface="Calibri"/>
                        </a:rPr>
                        <a:t>Citrate, α-ketoglutarate, succinate, fumarate, malate, oxaloacetate</a:t>
                      </a:r>
                      <a:endParaRPr sz="22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200">
                          <a:latin typeface="Calibri"/>
                          <a:ea typeface="Calibri"/>
                          <a:cs typeface="Calibri"/>
                          <a:sym typeface="Calibri"/>
                        </a:rPr>
                        <a:t>Amino acid metabolism</a:t>
                      </a:r>
                      <a:endParaRPr b="1" sz="2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200">
                          <a:latin typeface="Calibri"/>
                          <a:ea typeface="Calibri"/>
                          <a:cs typeface="Calibri"/>
                          <a:sym typeface="Calibri"/>
                        </a:rPr>
                        <a:t>Homocysteine, glutamate, α-keto acids</a:t>
                      </a:r>
                      <a:endParaRPr sz="22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200">
                          <a:latin typeface="Calibri"/>
                          <a:ea typeface="Calibri"/>
                          <a:cs typeface="Calibri"/>
                          <a:sym typeface="Calibri"/>
                        </a:rPr>
                        <a:t>Fatty-acid oxidation</a:t>
                      </a:r>
                      <a:endParaRPr b="1" sz="2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200">
                          <a:latin typeface="Calibri"/>
                          <a:ea typeface="Calibri"/>
                          <a:cs typeface="Calibri"/>
                          <a:sym typeface="Calibri"/>
                        </a:rPr>
                        <a:t>Acylcarnitines</a:t>
                      </a:r>
                      <a:endParaRPr sz="22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200">
                          <a:latin typeface="Calibri"/>
                          <a:ea typeface="Calibri"/>
                          <a:cs typeface="Calibri"/>
                          <a:sym typeface="Calibri"/>
                        </a:rPr>
                        <a:t>Ketone metabolism</a:t>
                      </a:r>
                      <a:endParaRPr b="1" sz="2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200">
                          <a:latin typeface="Calibri"/>
                          <a:ea typeface="Calibri"/>
                          <a:cs typeface="Calibri"/>
                          <a:sym typeface="Calibri"/>
                        </a:rPr>
                        <a:t>Acetoacetate, β-hydroxybutyrate</a:t>
                      </a:r>
                      <a:endParaRPr sz="2200">
                        <a:latin typeface="Calibri"/>
                        <a:ea typeface="Calibri"/>
                        <a:cs typeface="Calibri"/>
                        <a:sym typeface="Calibri"/>
                      </a:endParaRPr>
                    </a:p>
                  </a:txBody>
                  <a:tcPr marT="91425" marB="91425" marR="91425" marL="91425"/>
                </a:tc>
              </a:tr>
            </a:tbl>
          </a:graphicData>
        </a:graphic>
      </p:graphicFrame>
      <p:sp>
        <p:nvSpPr>
          <p:cNvPr id="1212" name="Google Shape;1212;p106"/>
          <p:cNvSpPr txBox="1"/>
          <p:nvPr/>
        </p:nvSpPr>
        <p:spPr>
          <a:xfrm>
            <a:off x="5455800" y="3384425"/>
            <a:ext cx="12555000" cy="3321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2200">
                <a:solidFill>
                  <a:schemeClr val="dk1"/>
                </a:solidFill>
                <a:highlight>
                  <a:srgbClr val="FFFB00"/>
                </a:highlight>
                <a:latin typeface="Calibri"/>
                <a:ea typeface="Calibri"/>
                <a:cs typeface="Calibri"/>
                <a:sym typeface="Calibri"/>
              </a:rPr>
              <a:t>Why They Matter</a:t>
            </a:r>
            <a:endParaRPr b="1" sz="2200">
              <a:solidFill>
                <a:schemeClr val="dk1"/>
              </a:solidFill>
              <a:highlight>
                <a:srgbClr val="FFFB00"/>
              </a:highlight>
              <a:latin typeface="Calibri"/>
              <a:ea typeface="Calibri"/>
              <a:cs typeface="Calibri"/>
              <a:sym typeface="Calibri"/>
            </a:endParaRPr>
          </a:p>
          <a:p>
            <a:pPr indent="0" lvl="0" marL="0" rtl="0" algn="l">
              <a:lnSpc>
                <a:spcPct val="115000"/>
              </a:lnSpc>
              <a:spcBef>
                <a:spcPts val="1200"/>
              </a:spcBef>
              <a:spcAft>
                <a:spcPts val="0"/>
              </a:spcAft>
              <a:buNone/>
            </a:pPr>
            <a:r>
              <a:rPr lang="en-US" sz="2200">
                <a:solidFill>
                  <a:schemeClr val="dk1"/>
                </a:solidFill>
                <a:latin typeface="Calibri"/>
                <a:ea typeface="Calibri"/>
                <a:cs typeface="Calibri"/>
                <a:sym typeface="Calibri"/>
              </a:rPr>
              <a:t>Organic-acid patterns may provide clues about:</a:t>
            </a:r>
            <a:endParaRPr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Enzyme activity &amp; pathway bottlenecks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Vitamin and mineral cofactor availability</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Mitochondrial energy production</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Amino acid and fatty-acid metabolism</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200">
                <a:solidFill>
                  <a:schemeClr val="dk1"/>
                </a:solidFill>
                <a:latin typeface="Calibri"/>
                <a:ea typeface="Calibri"/>
                <a:cs typeface="Calibri"/>
                <a:sym typeface="Calibri"/>
              </a:rPr>
              <a:t>Key concept:</a:t>
            </a:r>
            <a:r>
              <a:rPr lang="en-US" sz="2200">
                <a:solidFill>
                  <a:schemeClr val="dk1"/>
                </a:solidFill>
                <a:latin typeface="Calibri"/>
                <a:ea typeface="Calibri"/>
                <a:cs typeface="Calibri"/>
                <a:sym typeface="Calibri"/>
              </a:rPr>
              <a:t> Organic acids are metabolic “breadcrumbs” that help reveal how nutrients are being processed.</a:t>
            </a:r>
            <a:endParaRPr sz="2200">
              <a:solidFill>
                <a:schemeClr val="dk1"/>
              </a:solidFill>
              <a:latin typeface="Calibri"/>
              <a:ea typeface="Calibri"/>
              <a:cs typeface="Calibri"/>
              <a:sym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g3f65e53187c_0_101"/>
          <p:cNvSpPr/>
          <p:nvPr/>
        </p:nvSpPr>
        <p:spPr>
          <a:xfrm>
            <a:off x="-528003" y="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8" name="Google Shape;1218;g3f65e53187c_0_101"/>
          <p:cNvSpPr txBox="1"/>
          <p:nvPr/>
        </p:nvSpPr>
        <p:spPr>
          <a:xfrm>
            <a:off x="1382850" y="489600"/>
            <a:ext cx="167247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1" lang="en-US" sz="6800">
                <a:solidFill>
                  <a:srgbClr val="FFFFFF"/>
                </a:solidFill>
                <a:latin typeface="Poppins"/>
                <a:ea typeface="Poppins"/>
                <a:cs typeface="Poppins"/>
                <a:sym typeface="Poppins"/>
              </a:rPr>
              <a:t>Enzymes, Cofactors &amp; Organic Acids:</a:t>
            </a:r>
            <a:r>
              <a:rPr lang="en-US" sz="6800">
                <a:solidFill>
                  <a:srgbClr val="FFFFFF"/>
                </a:solidFill>
                <a:latin typeface="Poppins"/>
                <a:ea typeface="Poppins"/>
                <a:cs typeface="Poppins"/>
                <a:sym typeface="Poppins"/>
              </a:rPr>
              <a:t> The Metabolic Connection</a:t>
            </a:r>
            <a:endParaRPr/>
          </a:p>
        </p:txBody>
      </p:sp>
      <p:sp>
        <p:nvSpPr>
          <p:cNvPr id="1219" name="Google Shape;1219;g3f65e53187c_0_101"/>
          <p:cNvSpPr/>
          <p:nvPr/>
        </p:nvSpPr>
        <p:spPr>
          <a:xfrm>
            <a:off x="-2602379" y="0"/>
            <a:ext cx="3256200" cy="32562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0" name="Google Shape;1220;g3f65e53187c_0_101"/>
          <p:cNvSpPr txBox="1"/>
          <p:nvPr/>
        </p:nvSpPr>
        <p:spPr>
          <a:xfrm>
            <a:off x="1320200" y="3496188"/>
            <a:ext cx="164982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800"/>
              <a:buFont typeface="Times"/>
              <a:buNone/>
            </a:pPr>
            <a:r>
              <a:rPr lang="en-US" sz="2800">
                <a:latin typeface="Calibri"/>
                <a:ea typeface="Calibri"/>
                <a:cs typeface="Calibri"/>
                <a:sym typeface="Calibri"/>
              </a:rPr>
              <a:t>Cofactors enable enzymes → enzymes convert organic acids → organic-acid patterns reflect pathway activity</a:t>
            </a:r>
            <a:endParaRPr sz="2800">
              <a:latin typeface="Calibri"/>
              <a:ea typeface="Calibri"/>
              <a:cs typeface="Calibri"/>
              <a:sym typeface="Calibri"/>
            </a:endParaRPr>
          </a:p>
        </p:txBody>
      </p:sp>
      <p:sp>
        <p:nvSpPr>
          <p:cNvPr id="1221" name="Google Shape;1221;g3f65e53187c_0_101"/>
          <p:cNvSpPr txBox="1"/>
          <p:nvPr>
            <p:ph idx="4294967295" type="sldNum"/>
          </p:nvPr>
        </p:nvSpPr>
        <p:spPr>
          <a:xfrm>
            <a:off x="8350939" y="6414761"/>
            <a:ext cx="336000" cy="2769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22" name="Google Shape;1222;g3f65e53187c_0_10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aphicFrame>
        <p:nvGraphicFramePr>
          <p:cNvPr id="1223" name="Google Shape;1223;g3f65e53187c_0_101"/>
          <p:cNvGraphicFramePr/>
          <p:nvPr/>
        </p:nvGraphicFramePr>
        <p:xfrm>
          <a:off x="825163" y="4578575"/>
          <a:ext cx="3000000" cy="3000000"/>
        </p:xfrm>
        <a:graphic>
          <a:graphicData uri="http://schemas.openxmlformats.org/drawingml/2006/table">
            <a:tbl>
              <a:tblPr>
                <a:noFill/>
                <a:tableStyleId>{28FA3431-D340-4667-B991-7A69ACCA2807}</a:tableStyleId>
              </a:tblPr>
              <a:tblGrid>
                <a:gridCol w="8248400"/>
                <a:gridCol w="8744825"/>
              </a:tblGrid>
              <a:tr h="190500">
                <a:tc>
                  <a:txBody>
                    <a:bodyPr/>
                    <a:lstStyle/>
                    <a:p>
                      <a:pPr indent="0" lvl="0" marL="0" rtl="0" algn="ctr">
                        <a:lnSpc>
                          <a:spcPct val="115000"/>
                        </a:lnSpc>
                        <a:spcBef>
                          <a:spcPts val="0"/>
                        </a:spcBef>
                        <a:spcAft>
                          <a:spcPts val="0"/>
                        </a:spcAft>
                        <a:buNone/>
                      </a:pPr>
                      <a:r>
                        <a:rPr b="1" lang="en-US" sz="3000">
                          <a:highlight>
                            <a:srgbClr val="FFFB00"/>
                          </a:highlight>
                          <a:latin typeface="Calibri"/>
                          <a:ea typeface="Calibri"/>
                          <a:cs typeface="Calibri"/>
                          <a:sym typeface="Calibri"/>
                        </a:rPr>
                        <a:t>Metabolic Reaction</a:t>
                      </a:r>
                      <a:endParaRPr b="1" sz="3000">
                        <a:highlight>
                          <a:srgbClr val="FFFB00"/>
                        </a:highlight>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3000">
                          <a:highlight>
                            <a:srgbClr val="FFFB00"/>
                          </a:highlight>
                          <a:latin typeface="Calibri"/>
                          <a:ea typeface="Calibri"/>
                          <a:cs typeface="Calibri"/>
                          <a:sym typeface="Calibri"/>
                        </a:rPr>
                        <a:t>Enzyme Support Required</a:t>
                      </a:r>
                      <a:endParaRPr b="1" sz="3000">
                        <a:highlight>
                          <a:srgbClr val="FFFB00"/>
                        </a:highlight>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3000">
                          <a:latin typeface="Calibri"/>
                          <a:ea typeface="Calibri"/>
                          <a:cs typeface="Calibri"/>
                          <a:sym typeface="Calibri"/>
                        </a:rPr>
                        <a:t>Pyruvate → acetyl-CoA</a:t>
                      </a:r>
                      <a:endParaRPr sz="3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3000">
                          <a:latin typeface="Calibri"/>
                          <a:ea typeface="Calibri"/>
                          <a:cs typeface="Calibri"/>
                          <a:sym typeface="Calibri"/>
                        </a:rPr>
                        <a:t>B1, B2, B3, B5 &amp; lipoic acid</a:t>
                      </a:r>
                      <a:endParaRPr sz="30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3000">
                          <a:latin typeface="Calibri"/>
                          <a:ea typeface="Calibri"/>
                          <a:cs typeface="Calibri"/>
                          <a:sym typeface="Calibri"/>
                        </a:rPr>
                        <a:t>α-Ketoglutarate → succinyl-CoA</a:t>
                      </a:r>
                      <a:endParaRPr sz="3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3000">
                          <a:latin typeface="Calibri"/>
                          <a:ea typeface="Calibri"/>
                          <a:cs typeface="Calibri"/>
                          <a:sym typeface="Calibri"/>
                        </a:rPr>
                        <a:t>B1, B2, B3, B5 &amp; lipoic acid</a:t>
                      </a:r>
                      <a:endParaRPr sz="30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3000">
                          <a:latin typeface="Calibri"/>
                          <a:ea typeface="Calibri"/>
                          <a:cs typeface="Calibri"/>
                          <a:sym typeface="Calibri"/>
                        </a:rPr>
                        <a:t>Succinate → fumarate</a:t>
                      </a:r>
                      <a:endParaRPr sz="3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3000">
                          <a:latin typeface="Calibri"/>
                          <a:ea typeface="Calibri"/>
                          <a:cs typeface="Calibri"/>
                          <a:sym typeface="Calibri"/>
                        </a:rPr>
                        <a:t>FAD from B2 &amp; iron-sulfur centers</a:t>
                      </a:r>
                      <a:endParaRPr sz="30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3000">
                          <a:latin typeface="Calibri"/>
                          <a:ea typeface="Calibri"/>
                          <a:cs typeface="Calibri"/>
                          <a:sym typeface="Calibri"/>
                        </a:rPr>
                        <a:t>Amino acid transamination</a:t>
                      </a:r>
                      <a:endParaRPr sz="3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3000">
                          <a:latin typeface="Calibri"/>
                          <a:ea typeface="Calibri"/>
                          <a:cs typeface="Calibri"/>
                          <a:sym typeface="Calibri"/>
                        </a:rPr>
                        <a:t>PLP from B6</a:t>
                      </a:r>
                      <a:endParaRPr sz="30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3000">
                          <a:latin typeface="Calibri"/>
                          <a:ea typeface="Calibri"/>
                          <a:cs typeface="Calibri"/>
                          <a:sym typeface="Calibri"/>
                        </a:rPr>
                        <a:t>ATP-dependent reactions</a:t>
                      </a:r>
                      <a:endParaRPr sz="3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3000">
                          <a:latin typeface="Calibri"/>
                          <a:ea typeface="Calibri"/>
                          <a:cs typeface="Calibri"/>
                          <a:sym typeface="Calibri"/>
                        </a:rPr>
                        <a:t>Mg²⁺–ATP complex</a:t>
                      </a:r>
                      <a:endParaRPr sz="3000">
                        <a:latin typeface="Calibri"/>
                        <a:ea typeface="Calibri"/>
                        <a:cs typeface="Calibri"/>
                        <a:sym typeface="Calibri"/>
                      </a:endParaRPr>
                    </a:p>
                  </a:txBody>
                  <a:tcPr marT="91425" marB="91425" marR="91425" marL="91425"/>
                </a:tc>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7" name="Shape 1227"/>
        <p:cNvGrpSpPr/>
        <p:nvPr/>
      </p:nvGrpSpPr>
      <p:grpSpPr>
        <a:xfrm>
          <a:off x="0" y="0"/>
          <a:ext cx="0" cy="0"/>
          <a:chOff x="0" y="0"/>
          <a:chExt cx="0" cy="0"/>
        </a:xfrm>
      </p:grpSpPr>
      <p:sp>
        <p:nvSpPr>
          <p:cNvPr id="1228" name="Google Shape;1228;p10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9" name="Google Shape;1229;p107"/>
          <p:cNvSpPr txBox="1"/>
          <p:nvPr/>
        </p:nvSpPr>
        <p:spPr>
          <a:xfrm>
            <a:off x="1199700" y="1252725"/>
            <a:ext cx="16724700" cy="10158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lang="en-US" sz="6600">
                <a:solidFill>
                  <a:srgbClr val="FFFFFF"/>
                </a:solidFill>
                <a:latin typeface="Poppins"/>
                <a:ea typeface="Poppins"/>
                <a:cs typeface="Poppins"/>
                <a:sym typeface="Poppins"/>
              </a:rPr>
              <a:t>What Happens When a Pathway Slows?</a:t>
            </a:r>
            <a:endParaRPr sz="1200">
              <a:latin typeface="Poppins"/>
              <a:ea typeface="Poppins"/>
              <a:cs typeface="Poppins"/>
              <a:sym typeface="Poppins"/>
            </a:endParaRPr>
          </a:p>
        </p:txBody>
      </p:sp>
      <p:sp>
        <p:nvSpPr>
          <p:cNvPr id="1230" name="Google Shape;1230;p10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1" name="Google Shape;1231;p107"/>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32" name="Google Shape;1232;p10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233" name="Google Shape;1233;p107"/>
          <p:cNvSpPr txBox="1"/>
          <p:nvPr/>
        </p:nvSpPr>
        <p:spPr>
          <a:xfrm>
            <a:off x="781649" y="3346550"/>
            <a:ext cx="16724700" cy="606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3100">
                <a:solidFill>
                  <a:schemeClr val="dk1"/>
                </a:solidFill>
                <a:latin typeface="Calibri"/>
                <a:ea typeface="Calibri"/>
                <a:cs typeface="Calibri"/>
                <a:sym typeface="Calibri"/>
              </a:rPr>
              <a:t>Missing cofactor or impaired enzyme → reduced conversion → upstream organic acid may accumulate</a:t>
            </a:r>
            <a:endParaRPr b="1" sz="31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3100">
                <a:solidFill>
                  <a:schemeClr val="dk1"/>
                </a:solidFill>
                <a:latin typeface="Calibri"/>
                <a:ea typeface="Calibri"/>
                <a:cs typeface="Calibri"/>
                <a:sym typeface="Calibri"/>
              </a:rPr>
              <a:t>Organic-acid patterns may provide clues about:</a:t>
            </a:r>
            <a:endParaRPr sz="3100">
              <a:solidFill>
                <a:schemeClr val="dk1"/>
              </a:solidFill>
              <a:latin typeface="Calibri"/>
              <a:ea typeface="Calibri"/>
              <a:cs typeface="Calibri"/>
              <a:sym typeface="Calibri"/>
            </a:endParaRPr>
          </a:p>
          <a:p>
            <a:pPr indent="-425450" lvl="0" marL="457200" rtl="0" algn="l">
              <a:lnSpc>
                <a:spcPct val="115000"/>
              </a:lnSpc>
              <a:spcBef>
                <a:spcPts val="1200"/>
              </a:spcBef>
              <a:spcAft>
                <a:spcPts val="0"/>
              </a:spcAft>
              <a:buClr>
                <a:schemeClr val="dk1"/>
              </a:buClr>
              <a:buSzPts val="3100"/>
              <a:buFont typeface="Calibri"/>
              <a:buChar char="●"/>
            </a:pPr>
            <a:r>
              <a:rPr lang="en-US" sz="3100">
                <a:solidFill>
                  <a:schemeClr val="dk1"/>
                </a:solidFill>
                <a:latin typeface="Calibri"/>
                <a:ea typeface="Calibri"/>
                <a:cs typeface="Calibri"/>
                <a:sym typeface="Calibri"/>
              </a:rPr>
              <a:t>B-vitamin or mineral insufficiency</a:t>
            </a:r>
            <a:endParaRPr sz="3100">
              <a:solidFill>
                <a:schemeClr val="dk1"/>
              </a:solidFill>
              <a:latin typeface="Calibri"/>
              <a:ea typeface="Calibri"/>
              <a:cs typeface="Calibri"/>
              <a:sym typeface="Calibri"/>
            </a:endParaRPr>
          </a:p>
          <a:p>
            <a:pPr indent="-425450" lvl="0" marL="457200" rtl="0" algn="l">
              <a:lnSpc>
                <a:spcPct val="115000"/>
              </a:lnSpc>
              <a:spcBef>
                <a:spcPts val="0"/>
              </a:spcBef>
              <a:spcAft>
                <a:spcPts val="0"/>
              </a:spcAft>
              <a:buClr>
                <a:schemeClr val="dk1"/>
              </a:buClr>
              <a:buSzPts val="3100"/>
              <a:buFont typeface="Calibri"/>
              <a:buChar char="●"/>
            </a:pPr>
            <a:r>
              <a:rPr lang="en-US" sz="3100">
                <a:solidFill>
                  <a:schemeClr val="dk1"/>
                </a:solidFill>
                <a:latin typeface="Calibri"/>
                <a:ea typeface="Calibri"/>
                <a:cs typeface="Calibri"/>
                <a:sym typeface="Calibri"/>
              </a:rPr>
              <a:t>Mitochondrial dysfunction</a:t>
            </a:r>
            <a:endParaRPr sz="3100">
              <a:solidFill>
                <a:schemeClr val="dk1"/>
              </a:solidFill>
              <a:latin typeface="Calibri"/>
              <a:ea typeface="Calibri"/>
              <a:cs typeface="Calibri"/>
              <a:sym typeface="Calibri"/>
            </a:endParaRPr>
          </a:p>
          <a:p>
            <a:pPr indent="-425450" lvl="0" marL="457200" rtl="0" algn="l">
              <a:lnSpc>
                <a:spcPct val="115000"/>
              </a:lnSpc>
              <a:spcBef>
                <a:spcPts val="0"/>
              </a:spcBef>
              <a:spcAft>
                <a:spcPts val="0"/>
              </a:spcAft>
              <a:buClr>
                <a:schemeClr val="dk1"/>
              </a:buClr>
              <a:buSzPts val="3100"/>
              <a:buFont typeface="Calibri"/>
              <a:buChar char="●"/>
            </a:pPr>
            <a:r>
              <a:rPr lang="en-US" sz="3100">
                <a:solidFill>
                  <a:schemeClr val="dk1"/>
                </a:solidFill>
                <a:latin typeface="Calibri"/>
                <a:ea typeface="Calibri"/>
                <a:cs typeface="Calibri"/>
                <a:sym typeface="Calibri"/>
              </a:rPr>
              <a:t>Oxidative stress</a:t>
            </a:r>
            <a:endParaRPr sz="3100">
              <a:solidFill>
                <a:schemeClr val="dk1"/>
              </a:solidFill>
              <a:latin typeface="Calibri"/>
              <a:ea typeface="Calibri"/>
              <a:cs typeface="Calibri"/>
              <a:sym typeface="Calibri"/>
            </a:endParaRPr>
          </a:p>
          <a:p>
            <a:pPr indent="-425450" lvl="0" marL="457200" rtl="0" algn="l">
              <a:lnSpc>
                <a:spcPct val="115000"/>
              </a:lnSpc>
              <a:spcBef>
                <a:spcPts val="0"/>
              </a:spcBef>
              <a:spcAft>
                <a:spcPts val="0"/>
              </a:spcAft>
              <a:buClr>
                <a:schemeClr val="dk1"/>
              </a:buClr>
              <a:buSzPts val="3100"/>
              <a:buFont typeface="Calibri"/>
              <a:buChar char="●"/>
            </a:pPr>
            <a:r>
              <a:rPr lang="en-US" sz="3100">
                <a:solidFill>
                  <a:schemeClr val="dk1"/>
                </a:solidFill>
                <a:latin typeface="Calibri"/>
                <a:ea typeface="Calibri"/>
                <a:cs typeface="Calibri"/>
                <a:sym typeface="Calibri"/>
              </a:rPr>
              <a:t>Detoxification pathway activity</a:t>
            </a:r>
            <a:endParaRPr sz="3100">
              <a:solidFill>
                <a:schemeClr val="dk1"/>
              </a:solidFill>
              <a:latin typeface="Calibri"/>
              <a:ea typeface="Calibri"/>
              <a:cs typeface="Calibri"/>
              <a:sym typeface="Calibri"/>
            </a:endParaRPr>
          </a:p>
          <a:p>
            <a:pPr indent="-425450" lvl="0" marL="457200" rtl="0" algn="l">
              <a:lnSpc>
                <a:spcPct val="115000"/>
              </a:lnSpc>
              <a:spcBef>
                <a:spcPts val="0"/>
              </a:spcBef>
              <a:spcAft>
                <a:spcPts val="0"/>
              </a:spcAft>
              <a:buClr>
                <a:schemeClr val="dk1"/>
              </a:buClr>
              <a:buSzPts val="3100"/>
              <a:buFont typeface="Calibri"/>
              <a:buChar char="●"/>
            </a:pPr>
            <a:r>
              <a:rPr lang="en-US" sz="3100">
                <a:solidFill>
                  <a:schemeClr val="dk1"/>
                </a:solidFill>
                <a:latin typeface="Calibri"/>
                <a:ea typeface="Calibri"/>
                <a:cs typeface="Calibri"/>
                <a:sym typeface="Calibri"/>
              </a:rPr>
              <a:t>Microbial overgrowth or dysbiosis</a:t>
            </a:r>
            <a:endParaRPr sz="31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3100">
                <a:solidFill>
                  <a:schemeClr val="dk1"/>
                </a:solidFill>
                <a:latin typeface="Calibri"/>
                <a:ea typeface="Calibri"/>
                <a:cs typeface="Calibri"/>
                <a:sym typeface="Calibri"/>
              </a:rPr>
              <a:t>Key concept:</a:t>
            </a:r>
            <a:r>
              <a:rPr lang="en-US" sz="3100">
                <a:solidFill>
                  <a:schemeClr val="dk1"/>
                </a:solidFill>
                <a:latin typeface="Calibri"/>
                <a:ea typeface="Calibri"/>
                <a:cs typeface="Calibri"/>
                <a:sym typeface="Calibri"/>
              </a:rPr>
              <a:t> Organic acids do not diagnose a deficiency alone - they reveal patterns that must be interpreted in context.</a:t>
            </a:r>
            <a:endParaRPr sz="3100">
              <a:solidFill>
                <a:schemeClr val="dk1"/>
              </a:solidFill>
              <a:latin typeface="Calibri"/>
              <a:ea typeface="Calibri"/>
              <a:cs typeface="Calibri"/>
              <a:sym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10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9" name="Google Shape;1239;p108"/>
          <p:cNvSpPr txBox="1"/>
          <p:nvPr/>
        </p:nvSpPr>
        <p:spPr>
          <a:xfrm>
            <a:off x="1332052" y="1327673"/>
            <a:ext cx="17534304"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Clinical &amp; Functional Significance</a:t>
            </a:r>
            <a:endParaRPr/>
          </a:p>
        </p:txBody>
      </p:sp>
      <p:sp>
        <p:nvSpPr>
          <p:cNvPr id="1240" name="Google Shape;1240;p10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1" name="Google Shape;1241;p108"/>
          <p:cNvSpPr txBox="1"/>
          <p:nvPr/>
        </p:nvSpPr>
        <p:spPr>
          <a:xfrm>
            <a:off x="653700" y="3502650"/>
            <a:ext cx="7697400" cy="5056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Why these relationships matter</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Cofactor insufficiency can slow enzyme activity</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Nutrient status influences how efficiently metabolic pathways function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Enzyme activity determines pathway flow</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Enzymes support digestion, energy production, detoxification, hormone synthesis &amp; neurotransmitter metabolism</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Organic acids reflect metabolic activity</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Patterns may reveal where pathways are slowing or becoming imbalanced</a:t>
            </a:r>
            <a:endParaRPr b="1" sz="2500">
              <a:latin typeface="Calibri"/>
              <a:ea typeface="Calibri"/>
              <a:cs typeface="Calibri"/>
              <a:sym typeface="Calibri"/>
            </a:endParaRPr>
          </a:p>
        </p:txBody>
      </p:sp>
      <p:sp>
        <p:nvSpPr>
          <p:cNvPr id="1242" name="Google Shape;1242;p108"/>
          <p:cNvSpPr txBox="1"/>
          <p:nvPr/>
        </p:nvSpPr>
        <p:spPr>
          <a:xfrm>
            <a:off x="9485959" y="3502650"/>
            <a:ext cx="8048100" cy="5210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Organic-acid patterns may provide clues about:</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Mitochondrial energy production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B-vitamin &amp; mineral needs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Oxidative stress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Amino acid &amp; neurotransmitter metabolism</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Detoxification activity</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Microbial metabolism</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Organic acids do not diagnose a deficiency or dysfunction alone - they identify patterns that must be interpreted alongside symptoms, diet, medications &amp; other labs.</a:t>
            </a:r>
            <a:endParaRPr b="1" sz="2500">
              <a:latin typeface="Calibri"/>
              <a:ea typeface="Calibri"/>
              <a:cs typeface="Calibri"/>
              <a:sym typeface="Calibri"/>
            </a:endParaRPr>
          </a:p>
        </p:txBody>
      </p:sp>
      <p:sp>
        <p:nvSpPr>
          <p:cNvPr id="1243" name="Google Shape;1243;p108"/>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44" name="Google Shape;1244;p10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64"/>
          <p:cNvSpPr/>
          <p:nvPr/>
        </p:nvSpPr>
        <p:spPr>
          <a:xfrm rot="10800000">
            <a:off x="657152" y="429676"/>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7" name="Google Shape;177;p6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pasted-movie.png" id="178" name="Google Shape;178;p64"/>
          <p:cNvPicPr preferRelativeResize="0"/>
          <p:nvPr/>
        </p:nvPicPr>
        <p:blipFill rotWithShape="1">
          <a:blip r:embed="rId5">
            <a:alphaModFix/>
          </a:blip>
          <a:srcRect b="0" l="0" r="0" t="0"/>
          <a:stretch/>
        </p:blipFill>
        <p:spPr>
          <a:xfrm>
            <a:off x="4000498" y="176925"/>
            <a:ext cx="10287004" cy="10287004"/>
          </a:xfrm>
          <a:prstGeom prst="rect">
            <a:avLst/>
          </a:prstGeom>
          <a:noFill/>
          <a:ln>
            <a:noFill/>
          </a:ln>
        </p:spPr>
      </p:pic>
      <p:sp>
        <p:nvSpPr>
          <p:cNvPr id="179" name="Google Shape;179;p6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sp>
        <p:nvSpPr>
          <p:cNvPr id="1249" name="Google Shape;1249;p109"/>
          <p:cNvSpPr/>
          <p:nvPr/>
        </p:nvSpPr>
        <p:spPr>
          <a:xfrm rot="10800000">
            <a:off x="-3" y="-25165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50" name="Google Shape;1250;p10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51" name="Google Shape;1251;p109"/>
          <p:cNvSpPr txBox="1"/>
          <p:nvPr/>
        </p:nvSpPr>
        <p:spPr>
          <a:xfrm>
            <a:off x="1306652" y="438673"/>
            <a:ext cx="175344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1" i="0" lang="en-US" sz="6800" u="none" cap="none" strike="noStrike">
                <a:solidFill>
                  <a:srgbClr val="FFFFFF"/>
                </a:solidFill>
                <a:latin typeface="Poppins"/>
                <a:ea typeface="Poppins"/>
                <a:cs typeface="Poppins"/>
                <a:sym typeface="Poppins"/>
              </a:rPr>
              <a:t>Summary Table:</a:t>
            </a:r>
            <a:r>
              <a:rPr b="0" i="0" lang="en-US" sz="6800" u="none" cap="none" strike="noStrike">
                <a:solidFill>
                  <a:srgbClr val="FFFFFF"/>
                </a:solidFill>
                <a:latin typeface="Poppins"/>
                <a:ea typeface="Poppins"/>
                <a:cs typeface="Poppins"/>
                <a:sym typeface="Poppins"/>
              </a:rPr>
              <a:t> Enzymes, </a:t>
            </a:r>
            <a:endParaRPr/>
          </a:p>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Cofactors &amp; Organic Acids</a:t>
            </a:r>
            <a:endParaRPr/>
          </a:p>
        </p:txBody>
      </p:sp>
      <p:sp>
        <p:nvSpPr>
          <p:cNvPr id="1252" name="Google Shape;1252;p10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53" name="Google Shape;1253;p109"/>
          <p:cNvGraphicFramePr/>
          <p:nvPr/>
        </p:nvGraphicFramePr>
        <p:xfrm>
          <a:off x="927099" y="3373061"/>
          <a:ext cx="3000000" cy="3000000"/>
        </p:xfrm>
        <a:graphic>
          <a:graphicData uri="http://schemas.openxmlformats.org/drawingml/2006/table">
            <a:tbl>
              <a:tblPr bandRow="1">
                <a:noFill/>
                <a:tableStyleId>{15BE6260-15B2-42CF-9ED3-659DF01581FF}</a:tableStyleId>
              </a:tblPr>
              <a:tblGrid>
                <a:gridCol w="2106475"/>
                <a:gridCol w="3729025"/>
                <a:gridCol w="5698100"/>
                <a:gridCol w="5331900"/>
              </a:tblGrid>
              <a:tr h="15466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Component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What It 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Role in Metabolism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Key Examples</a:t>
                      </a:r>
                      <a:endParaRPr/>
                    </a:p>
                  </a:txBody>
                  <a:tcPr marT="12700" marB="12700" marR="12700" marL="12700" anchor="ctr"/>
                </a:tc>
              </a:tr>
              <a:tr h="154665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Enzymes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Protein-based biological catalysts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Speed up biochemical reactions by lowering activation energy; convert substrates into products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Amylase, dehydrogenases, kinases, lipases</a:t>
                      </a:r>
                      <a:endParaRPr/>
                    </a:p>
                  </a:txBody>
                  <a:tcPr marT="12700" marB="12700" marR="12700" marL="12700" anchor="ctr"/>
                </a:tc>
              </a:tr>
              <a:tr h="16932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Cofactors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Non-protein helpers (vitamins or minerals) needed for enzyme activity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Activate enzymes, stabilize reactions, transfer electrons or chemical groups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Coenzymes:</a:t>
                      </a:r>
                      <a:r>
                        <a:rPr lang="en-US" sz="2800" u="none" cap="none" strike="noStrike"/>
                        <a:t> NAD⁺ (B3), FAD (B2), CoA (B5), PLP (B6); </a:t>
                      </a:r>
                      <a:r>
                        <a:rPr b="1" lang="en-US" sz="2800" u="none" cap="none" strike="noStrike"/>
                        <a:t>Minerals:</a:t>
                      </a:r>
                      <a:r>
                        <a:rPr lang="en-US" sz="2800" u="none" cap="none" strike="noStrike"/>
                        <a:t> Mg²⁺, Zn²⁺, Cu²⁺, Fe²⁺</a:t>
                      </a:r>
                      <a:endParaRPr/>
                    </a:p>
                  </a:txBody>
                  <a:tcPr marT="12700" marB="12700" marR="12700" marL="12700" anchor="ctr"/>
                </a:tc>
              </a:tr>
              <a:tr h="154665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Organic Acids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Small carbon-based metabolic intermediates with a carboxyl group</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Reflect enzyme activity and cofactor sufficiency; essential steps in energy, amino acid, and detox pathways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Pyruvate, lactate, citrate, α-ketoglutarate, succinate, malate</a:t>
                      </a:r>
                      <a:endParaRPr/>
                    </a:p>
                  </a:txBody>
                  <a:tcPr marT="12700" marB="12700" marR="12700" marL="12700" anchor="ctr"/>
                </a:tc>
              </a:tr>
            </a:tbl>
          </a:graphicData>
        </a:graphic>
      </p:graphicFrame>
      <p:sp>
        <p:nvSpPr>
          <p:cNvPr id="1254" name="Google Shape;1254;p109"/>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55" name="Google Shape;1255;p109"/>
          <p:cNvSpPr/>
          <p:nvPr/>
        </p:nvSpPr>
        <p:spPr>
          <a:xfrm>
            <a:off x="16653924" y="760113"/>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11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61" name="Google Shape;1261;p110"/>
          <p:cNvSpPr txBox="1"/>
          <p:nvPr/>
        </p:nvSpPr>
        <p:spPr>
          <a:xfrm>
            <a:off x="1306652" y="438675"/>
            <a:ext cx="17534304"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0433FF"/>
              </a:buClr>
              <a:buSzPts val="6800"/>
              <a:buFont typeface="Poppins"/>
              <a:buNone/>
            </a:pPr>
            <a:r>
              <a:rPr b="0" i="0" lang="en-US" sz="6800" u="none" cap="none" strike="noStrike">
                <a:solidFill>
                  <a:srgbClr val="0433FF"/>
                </a:solidFill>
                <a:latin typeface="Poppins"/>
                <a:ea typeface="Poppins"/>
                <a:cs typeface="Poppins"/>
                <a:sym typeface="Poppins"/>
              </a:rPr>
              <a:t>Basic Understanding of Nutritional Genomics Research in Practice</a:t>
            </a:r>
            <a:r>
              <a:rPr b="0" i="0" lang="en-US" sz="6800" u="none" cap="none" strike="noStrike">
                <a:solidFill>
                  <a:srgbClr val="FFFFFF"/>
                </a:solidFill>
                <a:latin typeface="Poppins"/>
                <a:ea typeface="Poppins"/>
                <a:cs typeface="Poppins"/>
                <a:sym typeface="Poppins"/>
              </a:rPr>
              <a:t> </a:t>
            </a:r>
            <a:endParaRPr/>
          </a:p>
        </p:txBody>
      </p:sp>
      <p:sp>
        <p:nvSpPr>
          <p:cNvPr id="1262" name="Google Shape;1262;p11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63" name="Google Shape;1263;p110"/>
          <p:cNvSpPr txBox="1"/>
          <p:nvPr/>
        </p:nvSpPr>
        <p:spPr>
          <a:xfrm>
            <a:off x="788825" y="3459000"/>
            <a:ext cx="7898100" cy="6160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200">
                <a:solidFill>
                  <a:schemeClr val="dk1"/>
                </a:solidFill>
                <a:latin typeface="Calibri"/>
                <a:ea typeface="Calibri"/>
                <a:cs typeface="Calibri"/>
                <a:sym typeface="Calibri"/>
              </a:rPr>
              <a:t>Nutritional genomics</a:t>
            </a:r>
            <a:r>
              <a:rPr lang="en-US" sz="2200">
                <a:solidFill>
                  <a:schemeClr val="dk1"/>
                </a:solidFill>
                <a:latin typeface="Calibri"/>
                <a:ea typeface="Calibri"/>
                <a:cs typeface="Calibri"/>
                <a:sym typeface="Calibri"/>
              </a:rPr>
              <a:t> examines how </a:t>
            </a:r>
            <a:r>
              <a:rPr b="1" lang="en-US" sz="2200">
                <a:solidFill>
                  <a:schemeClr val="dk1"/>
                </a:solidFill>
                <a:latin typeface="Calibri"/>
                <a:ea typeface="Calibri"/>
                <a:cs typeface="Calibri"/>
                <a:sym typeface="Calibri"/>
              </a:rPr>
              <a:t>genes, nutrients, diet &amp; lifestyle interact</a:t>
            </a:r>
            <a:r>
              <a:rPr lang="en-US" sz="2200">
                <a:solidFill>
                  <a:schemeClr val="dk1"/>
                </a:solidFill>
                <a:latin typeface="Calibri"/>
                <a:ea typeface="Calibri"/>
                <a:cs typeface="Calibri"/>
                <a:sym typeface="Calibri"/>
              </a:rPr>
              <a:t> to influence metabolism and health.</a:t>
            </a:r>
            <a:endParaRPr sz="22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2200">
                <a:solidFill>
                  <a:schemeClr val="dk1"/>
                </a:solidFill>
                <a:latin typeface="Calibri"/>
                <a:ea typeface="Calibri"/>
                <a:cs typeface="Calibri"/>
                <a:sym typeface="Calibri"/>
              </a:rPr>
              <a:t>Two Related Areas: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Char char="●"/>
            </a:pPr>
            <a:r>
              <a:rPr b="1" lang="en-US" sz="2200">
                <a:solidFill>
                  <a:schemeClr val="dk1"/>
                </a:solidFill>
                <a:latin typeface="Calibri"/>
                <a:ea typeface="Calibri"/>
                <a:cs typeface="Calibri"/>
                <a:sym typeface="Calibri"/>
              </a:rPr>
              <a:t>Nutrigenetics:</a:t>
            </a:r>
            <a:r>
              <a:rPr lang="en-US" sz="2200">
                <a:solidFill>
                  <a:schemeClr val="dk1"/>
                </a:solidFill>
                <a:latin typeface="Calibri"/>
                <a:ea typeface="Calibri"/>
                <a:cs typeface="Calibri"/>
                <a:sym typeface="Calibri"/>
              </a:rPr>
              <a:t> How genetic variants influence an individual’s response to nutrients and dietary patterns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Nutrigenomics:</a:t>
            </a:r>
            <a:r>
              <a:rPr lang="en-US" sz="2200">
                <a:solidFill>
                  <a:schemeClr val="dk1"/>
                </a:solidFill>
                <a:latin typeface="Calibri"/>
                <a:ea typeface="Calibri"/>
                <a:cs typeface="Calibri"/>
                <a:sym typeface="Calibri"/>
              </a:rPr>
              <a:t> How nutrients and dietary patterns influence gene expression</a:t>
            </a:r>
            <a:endParaRPr sz="22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2200">
                <a:solidFill>
                  <a:schemeClr val="dk1"/>
                </a:solidFill>
                <a:latin typeface="Calibri"/>
                <a:ea typeface="Calibri"/>
                <a:cs typeface="Calibri"/>
                <a:sym typeface="Calibri"/>
              </a:rPr>
              <a:t>Potential Applications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Personalize dietary recommendations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Identify differences in nutrient metabolism</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Guide targeted supplementation when clinically appropriate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Support chronic disease prevention strategies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Better understand methylation, detoxification &amp; antioxidant pathways</a:t>
            </a:r>
            <a:endParaRPr b="1" sz="2200">
              <a:latin typeface="Calibri"/>
              <a:ea typeface="Calibri"/>
              <a:cs typeface="Calibri"/>
              <a:sym typeface="Calibri"/>
            </a:endParaRPr>
          </a:p>
        </p:txBody>
      </p:sp>
      <p:sp>
        <p:nvSpPr>
          <p:cNvPr id="1264" name="Google Shape;1264;p110"/>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65" name="Google Shape;1265;p110"/>
          <p:cNvSpPr txBox="1"/>
          <p:nvPr/>
        </p:nvSpPr>
        <p:spPr>
          <a:xfrm>
            <a:off x="9064550" y="3459000"/>
            <a:ext cx="8469600" cy="347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Clinical Interpretation:</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200">
                <a:solidFill>
                  <a:schemeClr val="dk1"/>
                </a:solidFill>
                <a:latin typeface="Calibri"/>
                <a:ea typeface="Calibri"/>
                <a:cs typeface="Calibri"/>
                <a:sym typeface="Calibri"/>
              </a:rPr>
              <a:t>Genetic variants indicate </a:t>
            </a:r>
            <a:r>
              <a:rPr b="1" lang="en-US" sz="2200">
                <a:solidFill>
                  <a:schemeClr val="dk1"/>
                </a:solidFill>
                <a:latin typeface="Calibri"/>
                <a:ea typeface="Calibri"/>
                <a:cs typeface="Calibri"/>
                <a:sym typeface="Calibri"/>
              </a:rPr>
              <a:t>potential tendencies - not diagnoses or guaranteed outcomes</a:t>
            </a:r>
            <a:r>
              <a:rPr lang="en-US" sz="2200">
                <a:solidFill>
                  <a:schemeClr val="dk1"/>
                </a:solidFill>
                <a:latin typeface="Calibri"/>
                <a:ea typeface="Calibri"/>
                <a:cs typeface="Calibri"/>
                <a:sym typeface="Calibri"/>
              </a:rPr>
              <a:t>. Findings must be interpreted alongside:</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Health history + symptoms + diet + lifestyle + environment + labs</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200">
                <a:solidFill>
                  <a:schemeClr val="dk1"/>
                </a:solidFill>
                <a:latin typeface="Calibri"/>
                <a:ea typeface="Calibri"/>
                <a:cs typeface="Calibri"/>
                <a:sym typeface="Calibri"/>
              </a:rPr>
              <a:t>Key concept:</a:t>
            </a:r>
            <a:r>
              <a:rPr lang="en-US" sz="2200">
                <a:solidFill>
                  <a:schemeClr val="dk1"/>
                </a:solidFill>
                <a:latin typeface="Calibri"/>
                <a:ea typeface="Calibri"/>
                <a:cs typeface="Calibri"/>
                <a:sym typeface="Calibri"/>
              </a:rPr>
              <a:t> Genes may influence risk and nutrient response, but their expression is shaped by many modifiable factors.</a:t>
            </a:r>
            <a:endParaRPr sz="2200">
              <a:solidFill>
                <a:schemeClr val="dk1"/>
              </a:solidFill>
              <a:latin typeface="Calibri"/>
              <a:ea typeface="Calibri"/>
              <a:cs typeface="Calibri"/>
              <a:sym typeface="Calibri"/>
            </a:endParaRPr>
          </a:p>
        </p:txBody>
      </p:sp>
      <p:sp>
        <p:nvSpPr>
          <p:cNvPr id="1266" name="Google Shape;1266;p11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0" name="Shape 1270"/>
        <p:cNvGrpSpPr/>
        <p:nvPr/>
      </p:nvGrpSpPr>
      <p:grpSpPr>
        <a:xfrm>
          <a:off x="0" y="0"/>
          <a:ext cx="0" cy="0"/>
          <a:chOff x="0" y="0"/>
          <a:chExt cx="0" cy="0"/>
        </a:xfrm>
      </p:grpSpPr>
      <p:sp>
        <p:nvSpPr>
          <p:cNvPr id="1271" name="Google Shape;1271;p11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72" name="Google Shape;1272;p111"/>
          <p:cNvSpPr txBox="1"/>
          <p:nvPr/>
        </p:nvSpPr>
        <p:spPr>
          <a:xfrm>
            <a:off x="1382852" y="1066456"/>
            <a:ext cx="17534400" cy="10467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1" i="0" lang="en-US" sz="6800" u="none" cap="none" strike="noStrike">
                <a:solidFill>
                  <a:srgbClr val="FFFFFF"/>
                </a:solidFill>
                <a:latin typeface="Poppins"/>
                <a:ea typeface="Poppins"/>
                <a:cs typeface="Poppins"/>
                <a:sym typeface="Poppins"/>
              </a:rPr>
              <a:t>Nutrigenetics</a:t>
            </a:r>
            <a:r>
              <a:rPr b="1" lang="en-US" sz="6800">
                <a:solidFill>
                  <a:srgbClr val="FFFFFF"/>
                </a:solidFill>
                <a:latin typeface="Poppins"/>
                <a:ea typeface="Poppins"/>
                <a:cs typeface="Poppins"/>
                <a:sym typeface="Poppins"/>
              </a:rPr>
              <a:t>:</a:t>
            </a:r>
            <a:r>
              <a:rPr lang="en-US" sz="6800">
                <a:solidFill>
                  <a:srgbClr val="FFFFFF"/>
                </a:solidFill>
                <a:latin typeface="Poppins"/>
                <a:ea typeface="Poppins"/>
                <a:cs typeface="Poppins"/>
                <a:sym typeface="Poppins"/>
              </a:rPr>
              <a:t> SNPs</a:t>
            </a:r>
            <a:endParaRPr/>
          </a:p>
        </p:txBody>
      </p:sp>
      <p:sp>
        <p:nvSpPr>
          <p:cNvPr id="1273" name="Google Shape;1273;p11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74" name="Google Shape;1274;p111"/>
          <p:cNvSpPr txBox="1"/>
          <p:nvPr/>
        </p:nvSpPr>
        <p:spPr>
          <a:xfrm>
            <a:off x="515325" y="4065263"/>
            <a:ext cx="8461500" cy="4947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Nutrigenetics</a:t>
            </a:r>
            <a:r>
              <a:rPr lang="en-US" sz="2500">
                <a:solidFill>
                  <a:schemeClr val="dk1"/>
                </a:solidFill>
                <a:latin typeface="Calibri"/>
                <a:ea typeface="Calibri"/>
                <a:cs typeface="Calibri"/>
                <a:sym typeface="Calibri"/>
              </a:rPr>
              <a:t> examines how inherited genetic variations [often </a:t>
            </a:r>
            <a:r>
              <a:rPr b="1" lang="en-US" sz="2500">
                <a:solidFill>
                  <a:schemeClr val="dk1"/>
                </a:solidFill>
                <a:latin typeface="Calibri"/>
                <a:ea typeface="Calibri"/>
                <a:cs typeface="Calibri"/>
                <a:sym typeface="Calibri"/>
              </a:rPr>
              <a:t>single nucleotide polymorphisms (SNPs)</a:t>
            </a:r>
            <a:r>
              <a:rPr lang="en-US" sz="2500">
                <a:solidFill>
                  <a:schemeClr val="dk1"/>
                </a:solidFill>
                <a:latin typeface="Calibri"/>
                <a:ea typeface="Calibri"/>
                <a:cs typeface="Calibri"/>
                <a:sym typeface="Calibri"/>
              </a:rPr>
              <a:t>] influence an individual’s response to foods, nutrients &amp; dietary patterns.</a:t>
            </a:r>
            <a:endParaRPr sz="25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500">
                <a:solidFill>
                  <a:schemeClr val="dk1"/>
                </a:solidFill>
                <a:latin typeface="Calibri"/>
                <a:ea typeface="Calibri"/>
                <a:cs typeface="Calibri"/>
                <a:sym typeface="Calibri"/>
              </a:rPr>
              <a:t>Examples</a:t>
            </a:r>
            <a:endParaRPr b="1"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500">
                <a:solidFill>
                  <a:schemeClr val="dk1"/>
                </a:solidFill>
                <a:latin typeface="Calibri"/>
                <a:ea typeface="Calibri"/>
                <a:cs typeface="Calibri"/>
                <a:sym typeface="Calibri"/>
              </a:rPr>
              <a:t>Genetic variants may affect:</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Lactose digestion</a:t>
            </a:r>
            <a:r>
              <a:rPr lang="en-US" sz="2500">
                <a:solidFill>
                  <a:schemeClr val="dk1"/>
                </a:solidFill>
                <a:latin typeface="Calibri"/>
                <a:ea typeface="Calibri"/>
                <a:cs typeface="Calibri"/>
                <a:sym typeface="Calibri"/>
              </a:rPr>
              <a:t> and tolerance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b="1" lang="en-US" sz="2500">
                <a:solidFill>
                  <a:schemeClr val="dk1"/>
                </a:solidFill>
                <a:latin typeface="Calibri"/>
                <a:ea typeface="Calibri"/>
                <a:cs typeface="Calibri"/>
                <a:sym typeface="Calibri"/>
              </a:rPr>
              <a:t>Caffeine metabolism</a:t>
            </a:r>
            <a:endParaRPr b="1"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Folate metabolism</a:t>
            </a:r>
            <a:r>
              <a:rPr lang="en-US" sz="2500">
                <a:solidFill>
                  <a:schemeClr val="dk1"/>
                </a:solidFill>
                <a:latin typeface="Calibri"/>
                <a:ea typeface="Calibri"/>
                <a:cs typeface="Calibri"/>
                <a:sym typeface="Calibri"/>
              </a:rPr>
              <a:t> and methylation (MTHFR variants)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Lipid metabolism</a:t>
            </a:r>
            <a:r>
              <a:rPr lang="en-US" sz="2500">
                <a:solidFill>
                  <a:schemeClr val="dk1"/>
                </a:solidFill>
                <a:latin typeface="Calibri"/>
                <a:ea typeface="Calibri"/>
                <a:cs typeface="Calibri"/>
                <a:sym typeface="Calibri"/>
              </a:rPr>
              <a:t> and cholesterol response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Detoxification</a:t>
            </a:r>
            <a:r>
              <a:rPr lang="en-US" sz="2500">
                <a:solidFill>
                  <a:schemeClr val="dk1"/>
                </a:solidFill>
                <a:latin typeface="Calibri"/>
                <a:ea typeface="Calibri"/>
                <a:cs typeface="Calibri"/>
                <a:sym typeface="Calibri"/>
              </a:rPr>
              <a:t> and antioxidant enzyme activity</a:t>
            </a:r>
            <a:endParaRPr sz="2500">
              <a:latin typeface="Calibri"/>
              <a:ea typeface="Calibri"/>
              <a:cs typeface="Calibri"/>
              <a:sym typeface="Calibri"/>
            </a:endParaRPr>
          </a:p>
        </p:txBody>
      </p:sp>
      <p:sp>
        <p:nvSpPr>
          <p:cNvPr id="1275" name="Google Shape;1275;p111"/>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76" name="Google Shape;1276;p111"/>
          <p:cNvSpPr txBox="1"/>
          <p:nvPr/>
        </p:nvSpPr>
        <p:spPr>
          <a:xfrm>
            <a:off x="9955025" y="4065275"/>
            <a:ext cx="7394400" cy="356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2400">
                <a:solidFill>
                  <a:schemeClr val="dk1"/>
                </a:solidFill>
                <a:latin typeface="Calibri"/>
                <a:ea typeface="Calibri"/>
                <a:cs typeface="Calibri"/>
                <a:sym typeface="Calibri"/>
              </a:rPr>
              <a:t>Clinical Application</a:t>
            </a:r>
            <a:endParaRPr b="1"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400">
                <a:solidFill>
                  <a:schemeClr val="dk1"/>
                </a:solidFill>
                <a:latin typeface="Calibri"/>
                <a:ea typeface="Calibri"/>
                <a:cs typeface="Calibri"/>
                <a:sym typeface="Calibri"/>
              </a:rPr>
              <a:t>Genetic information may help personalize:</a:t>
            </a:r>
            <a:endParaRPr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Food and dietary recommendations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Nutrient intake or supplementation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Lifestyle and risk-reduction strategies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A genetic variant suggests a potential tendency - not a diagnosis or guaranteed outcome.</a:t>
            </a:r>
            <a:endParaRPr/>
          </a:p>
        </p:txBody>
      </p:sp>
      <p:sp>
        <p:nvSpPr>
          <p:cNvPr id="1277" name="Google Shape;1277;p11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1" name="Shape 1281"/>
        <p:cNvGrpSpPr/>
        <p:nvPr/>
      </p:nvGrpSpPr>
      <p:grpSpPr>
        <a:xfrm>
          <a:off x="0" y="0"/>
          <a:ext cx="0" cy="0"/>
          <a:chOff x="0" y="0"/>
          <a:chExt cx="0" cy="0"/>
        </a:xfrm>
      </p:grpSpPr>
      <p:sp>
        <p:nvSpPr>
          <p:cNvPr id="1282" name="Google Shape;1282;p11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83" name="Google Shape;1283;p112"/>
          <p:cNvSpPr txBox="1"/>
          <p:nvPr/>
        </p:nvSpPr>
        <p:spPr>
          <a:xfrm>
            <a:off x="1382852" y="1066456"/>
            <a:ext cx="17534304"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Nutrigenomics </a:t>
            </a:r>
            <a:endParaRPr/>
          </a:p>
        </p:txBody>
      </p:sp>
      <p:sp>
        <p:nvSpPr>
          <p:cNvPr id="1284" name="Google Shape;1284;p11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85" name="Google Shape;1285;p112"/>
          <p:cNvSpPr txBox="1"/>
          <p:nvPr/>
        </p:nvSpPr>
        <p:spPr>
          <a:xfrm>
            <a:off x="1110918" y="3409457"/>
            <a:ext cx="16298400" cy="65346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Nutrigenomics</a:t>
            </a:r>
            <a:r>
              <a:rPr lang="en-US" sz="2400">
                <a:solidFill>
                  <a:schemeClr val="dk1"/>
                </a:solidFill>
                <a:latin typeface="Calibri"/>
                <a:ea typeface="Calibri"/>
                <a:cs typeface="Calibri"/>
                <a:sym typeface="Calibri"/>
              </a:rPr>
              <a:t> examines how </a:t>
            </a:r>
            <a:r>
              <a:rPr b="1" lang="en-US" sz="2400">
                <a:solidFill>
                  <a:schemeClr val="dk1"/>
                </a:solidFill>
                <a:latin typeface="Calibri"/>
                <a:ea typeface="Calibri"/>
                <a:cs typeface="Calibri"/>
                <a:sym typeface="Calibri"/>
              </a:rPr>
              <a:t>nutrients and dietary patterns influence gene expression</a:t>
            </a:r>
            <a:r>
              <a:rPr lang="en-US" sz="2400">
                <a:solidFill>
                  <a:schemeClr val="dk1"/>
                </a:solidFill>
                <a:latin typeface="Calibri"/>
                <a:ea typeface="Calibri"/>
                <a:cs typeface="Calibri"/>
                <a:sym typeface="Calibri"/>
              </a:rPr>
              <a:t> without changing the underlying DNA sequence.</a:t>
            </a:r>
            <a:endParaRPr sz="24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400">
                <a:solidFill>
                  <a:schemeClr val="dk1"/>
                </a:solidFill>
                <a:latin typeface="Calibri"/>
                <a:ea typeface="Calibri"/>
                <a:cs typeface="Calibri"/>
                <a:sym typeface="Calibri"/>
              </a:rPr>
              <a:t>How It Works - </a:t>
            </a:r>
            <a:endParaRPr b="1"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400">
                <a:solidFill>
                  <a:schemeClr val="dk1"/>
                </a:solidFill>
                <a:latin typeface="Calibri"/>
                <a:ea typeface="Calibri"/>
                <a:cs typeface="Calibri"/>
                <a:sym typeface="Calibri"/>
              </a:rPr>
              <a:t>Food components may influence </a:t>
            </a:r>
            <a:r>
              <a:rPr b="1" lang="en-US" sz="2400">
                <a:solidFill>
                  <a:schemeClr val="dk1"/>
                </a:solidFill>
                <a:latin typeface="Calibri"/>
                <a:ea typeface="Calibri"/>
                <a:cs typeface="Calibri"/>
                <a:sym typeface="Calibri"/>
              </a:rPr>
              <a:t>epigenetic mechanisms</a:t>
            </a:r>
            <a:r>
              <a:rPr lang="en-US" sz="2400">
                <a:solidFill>
                  <a:schemeClr val="dk1"/>
                </a:solidFill>
                <a:latin typeface="Calibri"/>
                <a:ea typeface="Calibri"/>
                <a:cs typeface="Calibri"/>
                <a:sym typeface="Calibri"/>
              </a:rPr>
              <a:t>, including:</a:t>
            </a:r>
            <a:endParaRPr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b="1" lang="en-US" sz="2400">
                <a:solidFill>
                  <a:schemeClr val="dk1"/>
                </a:solidFill>
                <a:latin typeface="Calibri"/>
                <a:ea typeface="Calibri"/>
                <a:cs typeface="Calibri"/>
                <a:sym typeface="Calibri"/>
              </a:rPr>
              <a:t>DNA methylation</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b="1" lang="en-US" sz="2400">
                <a:solidFill>
                  <a:schemeClr val="dk1"/>
                </a:solidFill>
                <a:latin typeface="Calibri"/>
                <a:ea typeface="Calibri"/>
                <a:cs typeface="Calibri"/>
                <a:sym typeface="Calibri"/>
              </a:rPr>
              <a:t>Histone modification</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Regulation of cellular signaling pathways</a:t>
            </a:r>
            <a:endParaRPr sz="24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400">
                <a:solidFill>
                  <a:schemeClr val="dk1"/>
                </a:solidFill>
                <a:latin typeface="Calibri"/>
                <a:ea typeface="Calibri"/>
                <a:cs typeface="Calibri"/>
                <a:sym typeface="Calibri"/>
              </a:rPr>
              <a:t>Examples: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Polyphenols</a:t>
            </a:r>
            <a:r>
              <a:rPr lang="en-US" sz="2400">
                <a:solidFill>
                  <a:schemeClr val="dk1"/>
                </a:solidFill>
                <a:latin typeface="Calibri"/>
                <a:ea typeface="Calibri"/>
                <a:cs typeface="Calibri"/>
                <a:sym typeface="Calibri"/>
              </a:rPr>
              <a:t> may decrease inflammatory gene expression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Omega-3 fats</a:t>
            </a:r>
            <a:r>
              <a:rPr lang="en-US" sz="2400">
                <a:solidFill>
                  <a:schemeClr val="dk1"/>
                </a:solidFill>
                <a:latin typeface="Calibri"/>
                <a:ea typeface="Calibri"/>
                <a:cs typeface="Calibri"/>
                <a:sym typeface="Calibri"/>
              </a:rPr>
              <a:t> may reduce expression of pro-inflammatory cytokines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High-sugar diets</a:t>
            </a:r>
            <a:r>
              <a:rPr lang="en-US" sz="2400">
                <a:solidFill>
                  <a:schemeClr val="dk1"/>
                </a:solidFill>
                <a:latin typeface="Calibri"/>
                <a:ea typeface="Calibri"/>
                <a:cs typeface="Calibri"/>
                <a:sym typeface="Calibri"/>
              </a:rPr>
              <a:t> may increase expression of genes involved in lipogenesis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Diet can influence which genes are more or less active, but gene expression is also shaped by lifestyle, environment &amp; health status.</a:t>
            </a:r>
            <a:endParaRPr sz="2400">
              <a:latin typeface="Calibri"/>
              <a:ea typeface="Calibri"/>
              <a:cs typeface="Calibri"/>
              <a:sym typeface="Calibri"/>
            </a:endParaRPr>
          </a:p>
        </p:txBody>
      </p:sp>
      <p:sp>
        <p:nvSpPr>
          <p:cNvPr id="1286" name="Google Shape;1286;p112"/>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87" name="Google Shape;1287;p11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11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93" name="Google Shape;1293;p113"/>
          <p:cNvSpPr txBox="1"/>
          <p:nvPr/>
        </p:nvSpPr>
        <p:spPr>
          <a:xfrm>
            <a:off x="1357452" y="406055"/>
            <a:ext cx="175344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Common Genetic Pathways </a:t>
            </a:r>
            <a:endParaRPr/>
          </a:p>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Evaluated in Practice</a:t>
            </a:r>
            <a:endParaRPr/>
          </a:p>
        </p:txBody>
      </p:sp>
      <p:sp>
        <p:nvSpPr>
          <p:cNvPr id="1294" name="Google Shape;1294;p11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95" name="Google Shape;1295;p113"/>
          <p:cNvSpPr txBox="1"/>
          <p:nvPr/>
        </p:nvSpPr>
        <p:spPr>
          <a:xfrm>
            <a:off x="1387718" y="3732357"/>
            <a:ext cx="16298400" cy="5202600"/>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Methylation genes:</a:t>
            </a:r>
            <a:r>
              <a:rPr i="0" lang="en-US" sz="2800" u="none" cap="none" strike="noStrike">
                <a:solidFill>
                  <a:srgbClr val="000000"/>
                </a:solidFill>
                <a:latin typeface="Calibri"/>
                <a:ea typeface="Calibri"/>
                <a:cs typeface="Calibri"/>
                <a:sym typeface="Calibri"/>
              </a:rPr>
              <a:t> MTHFR, MTRR, COMT</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Detox pathways:</a:t>
            </a:r>
            <a:r>
              <a:rPr i="0" lang="en-US" sz="2800" u="none" cap="none" strike="noStrike">
                <a:solidFill>
                  <a:srgbClr val="000000"/>
                </a:solidFill>
                <a:latin typeface="Calibri"/>
                <a:ea typeface="Calibri"/>
                <a:cs typeface="Calibri"/>
                <a:sym typeface="Calibri"/>
              </a:rPr>
              <a:t> GST, CYP450 variants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Lipid metabolism:</a:t>
            </a:r>
            <a:r>
              <a:rPr i="0" lang="en-US" sz="2800" u="none" cap="none" strike="noStrike">
                <a:solidFill>
                  <a:srgbClr val="000000"/>
                </a:solidFill>
                <a:latin typeface="Calibri"/>
                <a:ea typeface="Calibri"/>
                <a:cs typeface="Calibri"/>
                <a:sym typeface="Calibri"/>
              </a:rPr>
              <a:t> APOE, FADS1/2</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Carbohydrate metabolism:</a:t>
            </a:r>
            <a:r>
              <a:rPr i="0" lang="en-US" sz="2800" u="none" cap="none" strike="noStrike">
                <a:solidFill>
                  <a:srgbClr val="000000"/>
                </a:solidFill>
                <a:latin typeface="Calibri"/>
                <a:ea typeface="Calibri"/>
                <a:cs typeface="Calibri"/>
                <a:sym typeface="Calibri"/>
              </a:rPr>
              <a:t> TCF7L2 (diabetes risk)</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Inflammation:</a:t>
            </a:r>
            <a:r>
              <a:rPr i="0" lang="en-US" sz="2800" u="none" cap="none" strike="noStrike">
                <a:solidFill>
                  <a:srgbClr val="000000"/>
                </a:solidFill>
                <a:latin typeface="Calibri"/>
                <a:ea typeface="Calibri"/>
                <a:cs typeface="Calibri"/>
                <a:sym typeface="Calibri"/>
              </a:rPr>
              <a:t> IL-6, TNF-α</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Antioxidant defense:</a:t>
            </a:r>
            <a:r>
              <a:rPr i="0" lang="en-US" sz="2800" u="none" cap="none" strike="noStrike">
                <a:solidFill>
                  <a:srgbClr val="000000"/>
                </a:solidFill>
                <a:latin typeface="Calibri"/>
                <a:ea typeface="Calibri"/>
                <a:cs typeface="Calibri"/>
                <a:sym typeface="Calibri"/>
              </a:rPr>
              <a:t> SOD2, GPX1</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Caffeine/alcohol metabolism:</a:t>
            </a:r>
            <a:r>
              <a:rPr i="0" lang="en-US" sz="2800" u="none" cap="none" strike="noStrike">
                <a:solidFill>
                  <a:srgbClr val="000000"/>
                </a:solidFill>
                <a:latin typeface="Calibri"/>
                <a:ea typeface="Calibri"/>
                <a:cs typeface="Calibri"/>
                <a:sym typeface="Calibri"/>
              </a:rPr>
              <a:t> CYP1A2, ADH genes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i="0" sz="2800" u="none" cap="none" strike="noStrike">
              <a:solidFill>
                <a:srgbClr val="000000"/>
              </a:solidFill>
              <a:latin typeface="Calibri"/>
              <a:ea typeface="Calibri"/>
              <a:cs typeface="Calibri"/>
              <a:sym typeface="Calibri"/>
            </a:endParaRPr>
          </a:p>
          <a:p>
            <a:pPr indent="-280734" lvl="0" marL="280734" marR="0" rtl="0" algn="l">
              <a:lnSpc>
                <a:spcPct val="100000"/>
              </a:lnSpc>
              <a:spcBef>
                <a:spcPts val="1200"/>
              </a:spcBef>
              <a:spcAft>
                <a:spcPts val="0"/>
              </a:spcAft>
              <a:buClr>
                <a:srgbClr val="000000"/>
              </a:buClr>
              <a:buSzPts val="2800"/>
              <a:buFont typeface="Times"/>
              <a:buChar char="•"/>
            </a:pPr>
            <a:r>
              <a:rPr i="0" lang="en-US" sz="2800" u="sng" cap="none" strike="noStrike">
                <a:solidFill>
                  <a:srgbClr val="000000"/>
                </a:solidFill>
                <a:latin typeface="Calibri"/>
                <a:ea typeface="Calibri"/>
                <a:cs typeface="Calibri"/>
                <a:sym typeface="Calibri"/>
              </a:rPr>
              <a:t>These variants do </a:t>
            </a:r>
            <a:r>
              <a:rPr b="1" i="0" lang="en-US" sz="2800" u="sng" cap="none" strike="noStrike">
                <a:solidFill>
                  <a:srgbClr val="000000"/>
                </a:solidFill>
                <a:latin typeface="Calibri"/>
                <a:ea typeface="Calibri"/>
                <a:cs typeface="Calibri"/>
                <a:sym typeface="Calibri"/>
              </a:rPr>
              <a:t>not</a:t>
            </a:r>
            <a:r>
              <a:rPr i="0" lang="en-US" sz="2800" u="sng" cap="none" strike="noStrike">
                <a:solidFill>
                  <a:srgbClr val="000000"/>
                </a:solidFill>
                <a:latin typeface="Calibri"/>
                <a:ea typeface="Calibri"/>
                <a:cs typeface="Calibri"/>
                <a:sym typeface="Calibri"/>
              </a:rPr>
              <a:t> diagnose disease</a:t>
            </a:r>
            <a:r>
              <a:rPr lang="en-US" sz="2800" u="sng">
                <a:latin typeface="Calibri"/>
                <a:ea typeface="Calibri"/>
                <a:cs typeface="Calibri"/>
                <a:sym typeface="Calibri"/>
              </a:rPr>
              <a:t>, </a:t>
            </a:r>
            <a:r>
              <a:rPr i="0" lang="en-US" sz="2800" u="sng" cap="none" strike="noStrike">
                <a:solidFill>
                  <a:srgbClr val="000000"/>
                </a:solidFill>
                <a:latin typeface="Calibri"/>
                <a:ea typeface="Calibri"/>
                <a:cs typeface="Calibri"/>
                <a:sym typeface="Calibri"/>
              </a:rPr>
              <a:t>they show </a:t>
            </a:r>
            <a:r>
              <a:rPr i="1" lang="en-US" sz="2800" u="sng" cap="none" strike="noStrike">
                <a:solidFill>
                  <a:srgbClr val="000000"/>
                </a:solidFill>
                <a:latin typeface="Calibri"/>
                <a:ea typeface="Calibri"/>
                <a:cs typeface="Calibri"/>
                <a:sym typeface="Calibri"/>
              </a:rPr>
              <a:t>tendencies</a:t>
            </a:r>
            <a:r>
              <a:rPr i="0" lang="en-US" sz="2800" u="sng" cap="none" strike="noStrike">
                <a:solidFill>
                  <a:srgbClr val="000000"/>
                </a:solidFill>
                <a:latin typeface="Calibri"/>
                <a:ea typeface="Calibri"/>
                <a:cs typeface="Calibri"/>
                <a:sym typeface="Calibri"/>
              </a:rPr>
              <a:t> or </a:t>
            </a:r>
            <a:r>
              <a:rPr i="1" lang="en-US" sz="2800" u="sng" cap="none" strike="noStrike">
                <a:solidFill>
                  <a:srgbClr val="000000"/>
                </a:solidFill>
                <a:latin typeface="Calibri"/>
                <a:ea typeface="Calibri"/>
                <a:cs typeface="Calibri"/>
                <a:sym typeface="Calibri"/>
              </a:rPr>
              <a:t>susceptibilities</a:t>
            </a:r>
            <a:r>
              <a:rPr i="0" lang="en-US" sz="2800" u="sng" cap="none" strike="noStrike">
                <a:solidFill>
                  <a:srgbClr val="000000"/>
                </a:solidFill>
                <a:latin typeface="Calibri"/>
                <a:ea typeface="Calibri"/>
                <a:cs typeface="Calibri"/>
                <a:sym typeface="Calibri"/>
              </a:rPr>
              <a:t>.</a:t>
            </a:r>
            <a:endParaRPr u="sng">
              <a:latin typeface="Calibri"/>
              <a:ea typeface="Calibri"/>
              <a:cs typeface="Calibri"/>
              <a:sym typeface="Calibri"/>
            </a:endParaRPr>
          </a:p>
        </p:txBody>
      </p:sp>
      <p:sp>
        <p:nvSpPr>
          <p:cNvPr id="1296" name="Google Shape;1296;p113"/>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297" name="Google Shape;1297;p11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298" name="Google Shape;1298;p113"/>
          <p:cNvSpPr/>
          <p:nvPr/>
        </p:nvSpPr>
        <p:spPr>
          <a:xfrm>
            <a:off x="16653924" y="760113"/>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2" name="Shape 1302"/>
        <p:cNvGrpSpPr/>
        <p:nvPr/>
      </p:nvGrpSpPr>
      <p:grpSpPr>
        <a:xfrm>
          <a:off x="0" y="0"/>
          <a:ext cx="0" cy="0"/>
          <a:chOff x="0" y="0"/>
          <a:chExt cx="0" cy="0"/>
        </a:xfrm>
      </p:grpSpPr>
      <p:sp>
        <p:nvSpPr>
          <p:cNvPr id="1303" name="Google Shape;1303;p11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04" name="Google Shape;1304;p115"/>
          <p:cNvSpPr txBox="1"/>
          <p:nvPr/>
        </p:nvSpPr>
        <p:spPr>
          <a:xfrm>
            <a:off x="1357452" y="990256"/>
            <a:ext cx="17534304"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Limitations &amp; Best Practices</a:t>
            </a:r>
            <a:endParaRPr/>
          </a:p>
        </p:txBody>
      </p:sp>
      <p:sp>
        <p:nvSpPr>
          <p:cNvPr id="1305" name="Google Shape;1305;p11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06" name="Google Shape;1306;p115"/>
          <p:cNvSpPr txBox="1"/>
          <p:nvPr/>
        </p:nvSpPr>
        <p:spPr>
          <a:xfrm>
            <a:off x="1565518" y="3910157"/>
            <a:ext cx="16298400" cy="2862900"/>
          </a:xfrm>
          <a:prstGeom prst="rect">
            <a:avLst/>
          </a:prstGeom>
          <a:noFill/>
          <a:ln>
            <a:noFill/>
          </a:ln>
        </p:spPr>
        <p:txBody>
          <a:bodyPr anchorCtr="0" anchor="t" bIns="45700" lIns="45700" spcFirstLastPara="1" rIns="45700" wrap="square" tIns="45700">
            <a:spAutoFit/>
          </a:bodyPr>
          <a:lstStyle/>
          <a:p>
            <a:pPr indent="-280734" lvl="0" marL="280734" marR="0" rtl="0" algn="l">
              <a:lnSpc>
                <a:spcPct val="100000"/>
              </a:lnSpc>
              <a:spcBef>
                <a:spcPts val="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Genetic tests identify </a:t>
            </a:r>
            <a:r>
              <a:rPr b="1" i="0" lang="en-US" sz="2800" u="none" cap="none" strike="noStrike">
                <a:solidFill>
                  <a:srgbClr val="000000"/>
                </a:solidFill>
                <a:latin typeface="Calibri"/>
                <a:ea typeface="Calibri"/>
                <a:cs typeface="Calibri"/>
                <a:sym typeface="Calibri"/>
              </a:rPr>
              <a:t>risk</a:t>
            </a:r>
            <a:r>
              <a:rPr i="0" lang="en-US" sz="2800" u="none" cap="none" strike="noStrike">
                <a:solidFill>
                  <a:srgbClr val="000000"/>
                </a:solidFill>
                <a:latin typeface="Calibri"/>
                <a:ea typeface="Calibri"/>
                <a:cs typeface="Calibri"/>
                <a:sym typeface="Calibri"/>
              </a:rPr>
              <a:t>, not destiny.</a:t>
            </a:r>
            <a:endParaRPr>
              <a:latin typeface="Calibri"/>
              <a:ea typeface="Calibri"/>
              <a:cs typeface="Calibri"/>
              <a:sym typeface="Calibri"/>
            </a:endParaRPr>
          </a:p>
          <a:p>
            <a:pPr indent="-280734" lvl="0" marL="280734"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Results must not be used in isolation.</a:t>
            </a:r>
            <a:endParaRPr>
              <a:latin typeface="Calibri"/>
              <a:ea typeface="Calibri"/>
              <a:cs typeface="Calibri"/>
              <a:sym typeface="Calibri"/>
            </a:endParaRPr>
          </a:p>
          <a:p>
            <a:pPr indent="-280734" lvl="0" marL="280734"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Many variants have </a:t>
            </a:r>
            <a:r>
              <a:rPr b="1" i="0" lang="en-US" sz="2800" u="none" cap="none" strike="noStrike">
                <a:solidFill>
                  <a:srgbClr val="000000"/>
                </a:solidFill>
                <a:latin typeface="Calibri"/>
                <a:ea typeface="Calibri"/>
                <a:cs typeface="Calibri"/>
                <a:sym typeface="Calibri"/>
              </a:rPr>
              <a:t>modest effects</a:t>
            </a:r>
            <a:r>
              <a:rPr i="0" lang="en-US" sz="2800" u="none" cap="none" strike="noStrike">
                <a:solidFill>
                  <a:srgbClr val="000000"/>
                </a:solidFill>
                <a:latin typeface="Calibri"/>
                <a:ea typeface="Calibri"/>
                <a:cs typeface="Calibri"/>
                <a:sym typeface="Calibri"/>
              </a:rPr>
              <a:t> unless combined with lifestyle factors.</a:t>
            </a:r>
            <a:endParaRPr>
              <a:latin typeface="Calibri"/>
              <a:ea typeface="Calibri"/>
              <a:cs typeface="Calibri"/>
              <a:sym typeface="Calibri"/>
            </a:endParaRPr>
          </a:p>
          <a:p>
            <a:pPr indent="-280734" lvl="0" marL="280734"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Accredited, scientifically validated labs should be used.</a:t>
            </a:r>
            <a:endParaRPr>
              <a:latin typeface="Calibri"/>
              <a:ea typeface="Calibri"/>
              <a:cs typeface="Calibri"/>
              <a:sym typeface="Calibri"/>
            </a:endParaRPr>
          </a:p>
          <a:p>
            <a:pPr indent="-280734" lvl="0" marL="280734"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Interpretation requires understanding biochemical pathways, not single SNPs.</a:t>
            </a:r>
            <a:endParaRPr>
              <a:latin typeface="Calibri"/>
              <a:ea typeface="Calibri"/>
              <a:cs typeface="Calibri"/>
              <a:sym typeface="Calibri"/>
            </a:endParaRPr>
          </a:p>
        </p:txBody>
      </p:sp>
      <p:sp>
        <p:nvSpPr>
          <p:cNvPr id="1307" name="Google Shape;1307;p115"/>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308" name="Google Shape;1308;p11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2" name="Shape 1312"/>
        <p:cNvGrpSpPr/>
        <p:nvPr/>
      </p:nvGrpSpPr>
      <p:grpSpPr>
        <a:xfrm>
          <a:off x="0" y="0"/>
          <a:ext cx="0" cy="0"/>
          <a:chOff x="0" y="0"/>
          <a:chExt cx="0" cy="0"/>
        </a:xfrm>
      </p:grpSpPr>
      <p:sp>
        <p:nvSpPr>
          <p:cNvPr id="1313" name="Google Shape;1313;p11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14" name="Google Shape;1314;p118"/>
          <p:cNvSpPr txBox="1"/>
          <p:nvPr/>
        </p:nvSpPr>
        <p:spPr>
          <a:xfrm>
            <a:off x="1382852" y="431457"/>
            <a:ext cx="17534304"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0433FF"/>
              </a:buClr>
              <a:buSzPts val="6800"/>
              <a:buFont typeface="Poppins"/>
              <a:buNone/>
            </a:pPr>
            <a:r>
              <a:rPr b="0" i="0" lang="en-US" sz="6800" u="none" cap="none" strike="noStrike">
                <a:solidFill>
                  <a:srgbClr val="0433FF"/>
                </a:solidFill>
                <a:latin typeface="Poppins"/>
                <a:ea typeface="Poppins"/>
                <a:cs typeface="Poppins"/>
                <a:sym typeface="Poppins"/>
              </a:rPr>
              <a:t>Impact of Nutritional Genomics </a:t>
            </a:r>
            <a:endParaRPr/>
          </a:p>
          <a:p>
            <a:pPr indent="0" lvl="0" marL="0" marR="0" rtl="0" algn="l">
              <a:lnSpc>
                <a:spcPct val="133823"/>
              </a:lnSpc>
              <a:spcBef>
                <a:spcPts val="0"/>
              </a:spcBef>
              <a:spcAft>
                <a:spcPts val="0"/>
              </a:spcAft>
              <a:buClr>
                <a:srgbClr val="0433FF"/>
              </a:buClr>
              <a:buSzPts val="6800"/>
              <a:buFont typeface="Poppins"/>
              <a:buNone/>
            </a:pPr>
            <a:r>
              <a:rPr b="0" i="0" lang="en-US" sz="6800" u="none" cap="none" strike="noStrike">
                <a:solidFill>
                  <a:srgbClr val="0433FF"/>
                </a:solidFill>
                <a:latin typeface="Poppins"/>
                <a:ea typeface="Poppins"/>
                <a:cs typeface="Poppins"/>
                <a:sym typeface="Poppins"/>
              </a:rPr>
              <a:t>on Health</a:t>
            </a:r>
            <a:endParaRPr/>
          </a:p>
        </p:txBody>
      </p:sp>
      <p:sp>
        <p:nvSpPr>
          <p:cNvPr id="1315" name="Google Shape;1315;p11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16" name="Google Shape;1316;p118"/>
          <p:cNvSpPr txBox="1"/>
          <p:nvPr/>
        </p:nvSpPr>
        <p:spPr>
          <a:xfrm>
            <a:off x="803519" y="3569399"/>
            <a:ext cx="4824000" cy="4572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2300">
                <a:solidFill>
                  <a:schemeClr val="dk1"/>
                </a:solidFill>
                <a:latin typeface="Calibri"/>
                <a:ea typeface="Calibri"/>
                <a:cs typeface="Calibri"/>
                <a:sym typeface="Calibri"/>
              </a:rPr>
              <a:t>Personalized Nutrition</a:t>
            </a:r>
            <a:endParaRPr b="1" sz="2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300">
                <a:solidFill>
                  <a:schemeClr val="dk1"/>
                </a:solidFill>
                <a:latin typeface="Calibri"/>
                <a:ea typeface="Calibri"/>
                <a:cs typeface="Calibri"/>
                <a:sym typeface="Calibri"/>
              </a:rPr>
              <a:t>Genetic variants may influence:</a:t>
            </a:r>
            <a:endParaRPr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Nutrient absorption &amp; metabolism</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Responses to carbs, fats &amp; supplements</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Lactose and caffeine tolerance</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Alcohol metabolism and gluten-related disease susceptibility</a:t>
            </a:r>
            <a:endParaRPr sz="2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300">
                <a:solidFill>
                  <a:schemeClr val="dk1"/>
                </a:solidFill>
                <a:latin typeface="Calibri"/>
                <a:ea typeface="Calibri"/>
                <a:cs typeface="Calibri"/>
                <a:sym typeface="Calibri"/>
              </a:rPr>
              <a:t>Impact:</a:t>
            </a:r>
            <a:r>
              <a:rPr lang="en-US" sz="2300">
                <a:solidFill>
                  <a:schemeClr val="dk1"/>
                </a:solidFill>
                <a:latin typeface="Calibri"/>
                <a:ea typeface="Calibri"/>
                <a:cs typeface="Calibri"/>
                <a:sym typeface="Calibri"/>
              </a:rPr>
              <a:t> Dietary recommendations can be better tailored to the individual.</a:t>
            </a:r>
            <a:endParaRPr b="1" sz="2300">
              <a:latin typeface="Calibri"/>
              <a:ea typeface="Calibri"/>
              <a:cs typeface="Calibri"/>
              <a:sym typeface="Calibri"/>
            </a:endParaRPr>
          </a:p>
        </p:txBody>
      </p:sp>
      <p:sp>
        <p:nvSpPr>
          <p:cNvPr id="1317" name="Google Shape;1317;p118"/>
          <p:cNvSpPr txBox="1"/>
          <p:nvPr/>
        </p:nvSpPr>
        <p:spPr>
          <a:xfrm>
            <a:off x="12132505" y="3493199"/>
            <a:ext cx="5452500" cy="4572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2300">
                <a:solidFill>
                  <a:schemeClr val="dk1"/>
                </a:solidFill>
                <a:latin typeface="Calibri"/>
                <a:ea typeface="Calibri"/>
                <a:cs typeface="Calibri"/>
                <a:sym typeface="Calibri"/>
              </a:rPr>
              <a:t>Detoxification &amp; Antioxidant Defense</a:t>
            </a:r>
            <a:endParaRPr b="1" sz="2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300">
                <a:solidFill>
                  <a:schemeClr val="dk1"/>
                </a:solidFill>
                <a:latin typeface="Calibri"/>
                <a:ea typeface="Calibri"/>
                <a:cs typeface="Calibri"/>
                <a:sym typeface="Calibri"/>
              </a:rPr>
              <a:t>Variants in pathways such as </a:t>
            </a:r>
            <a:r>
              <a:rPr b="1" lang="en-US" sz="2300">
                <a:solidFill>
                  <a:schemeClr val="dk1"/>
                </a:solidFill>
                <a:latin typeface="Calibri"/>
                <a:ea typeface="Calibri"/>
                <a:cs typeface="Calibri"/>
                <a:sym typeface="Calibri"/>
              </a:rPr>
              <a:t>GST, SOD &amp; CYP450</a:t>
            </a:r>
            <a:r>
              <a:rPr lang="en-US" sz="2300">
                <a:solidFill>
                  <a:schemeClr val="dk1"/>
                </a:solidFill>
                <a:latin typeface="Calibri"/>
                <a:ea typeface="Calibri"/>
                <a:cs typeface="Calibri"/>
                <a:sym typeface="Calibri"/>
              </a:rPr>
              <a:t> may influence:</a:t>
            </a:r>
            <a:endParaRPr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Metabolism of medications &amp; environmental compounds</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Antioxidant defenses</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Susceptibility to oxidative stress</a:t>
            </a:r>
            <a:endParaRPr sz="2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300">
                <a:solidFill>
                  <a:schemeClr val="dk1"/>
                </a:solidFill>
                <a:latin typeface="Calibri"/>
                <a:ea typeface="Calibri"/>
                <a:cs typeface="Calibri"/>
                <a:sym typeface="Calibri"/>
              </a:rPr>
              <a:t>Impact:</a:t>
            </a:r>
            <a:r>
              <a:rPr lang="en-US" sz="2300">
                <a:solidFill>
                  <a:schemeClr val="dk1"/>
                </a:solidFill>
                <a:latin typeface="Calibri"/>
                <a:ea typeface="Calibri"/>
                <a:cs typeface="Calibri"/>
                <a:sym typeface="Calibri"/>
              </a:rPr>
              <a:t> Nutrition may help support these pathways through adequate antioxidant and cofactor intake.</a:t>
            </a:r>
            <a:endParaRPr b="1" sz="2300">
              <a:latin typeface="Calibri"/>
              <a:ea typeface="Calibri"/>
              <a:cs typeface="Calibri"/>
              <a:sym typeface="Calibri"/>
            </a:endParaRPr>
          </a:p>
        </p:txBody>
      </p:sp>
      <p:sp>
        <p:nvSpPr>
          <p:cNvPr id="1318" name="Google Shape;1318;p118"/>
          <p:cNvSpPr txBox="1"/>
          <p:nvPr/>
        </p:nvSpPr>
        <p:spPr>
          <a:xfrm>
            <a:off x="6410416" y="3493199"/>
            <a:ext cx="5171400" cy="4572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300">
                <a:solidFill>
                  <a:schemeClr val="dk1"/>
                </a:solidFill>
                <a:latin typeface="Calibri"/>
                <a:ea typeface="Calibri"/>
                <a:cs typeface="Calibri"/>
                <a:sym typeface="Calibri"/>
              </a:rPr>
              <a:t>Metabolic Health</a:t>
            </a:r>
            <a:endParaRPr b="1" sz="23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300">
                <a:solidFill>
                  <a:schemeClr val="dk1"/>
                </a:solidFill>
                <a:latin typeface="Calibri"/>
                <a:ea typeface="Calibri"/>
                <a:cs typeface="Calibri"/>
                <a:sym typeface="Calibri"/>
              </a:rPr>
              <a:t>Variants may contribute to susceptibility to:</a:t>
            </a:r>
            <a:endParaRPr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Insulin resistance &amp; obesity</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Dyslipidemia</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Hypertension</a:t>
            </a:r>
            <a:endParaRPr sz="2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300">
                <a:solidFill>
                  <a:schemeClr val="dk1"/>
                </a:solidFill>
                <a:latin typeface="Calibri"/>
                <a:ea typeface="Calibri"/>
                <a:cs typeface="Calibri"/>
                <a:sym typeface="Calibri"/>
              </a:rPr>
              <a:t>Impact:</a:t>
            </a:r>
            <a:r>
              <a:rPr lang="en-US" sz="2300">
                <a:solidFill>
                  <a:schemeClr val="dk1"/>
                </a:solidFill>
                <a:latin typeface="Calibri"/>
                <a:ea typeface="Calibri"/>
                <a:cs typeface="Calibri"/>
                <a:sym typeface="Calibri"/>
              </a:rPr>
              <a:t> Gene-informed strategies may support blood sugar regulation, lipid management &amp; long-term cardiometabolic health.</a:t>
            </a:r>
            <a:endParaRPr b="1" sz="2300">
              <a:latin typeface="Calibri"/>
              <a:ea typeface="Calibri"/>
              <a:cs typeface="Calibri"/>
              <a:sym typeface="Calibri"/>
            </a:endParaRPr>
          </a:p>
        </p:txBody>
      </p:sp>
      <p:sp>
        <p:nvSpPr>
          <p:cNvPr id="1319" name="Google Shape;1319;p118"/>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320" name="Google Shape;1320;p11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id="1325" name="Google Shape;1325;p11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26" name="Google Shape;1326;p119"/>
          <p:cNvSpPr txBox="1"/>
          <p:nvPr/>
        </p:nvSpPr>
        <p:spPr>
          <a:xfrm>
            <a:off x="1382852" y="431457"/>
            <a:ext cx="175344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Impact of Nutritional Genomics </a:t>
            </a:r>
            <a:endParaRPr/>
          </a:p>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on Health (</a:t>
            </a:r>
            <a:r>
              <a:rPr lang="en-US" sz="6800">
                <a:solidFill>
                  <a:srgbClr val="FFFFFF"/>
                </a:solidFill>
                <a:latin typeface="Poppins"/>
                <a:ea typeface="Poppins"/>
                <a:cs typeface="Poppins"/>
                <a:sym typeface="Poppins"/>
              </a:rPr>
              <a:t>Cont.)</a:t>
            </a:r>
            <a:endParaRPr/>
          </a:p>
        </p:txBody>
      </p:sp>
      <p:sp>
        <p:nvSpPr>
          <p:cNvPr id="1327" name="Google Shape;1327;p11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28" name="Google Shape;1328;p119"/>
          <p:cNvSpPr txBox="1"/>
          <p:nvPr/>
        </p:nvSpPr>
        <p:spPr>
          <a:xfrm>
            <a:off x="13283350" y="3860075"/>
            <a:ext cx="4157400" cy="4868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Consumer Empowerment</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SzPts val="2200"/>
              <a:buFont typeface="Calibri"/>
              <a:buChar char="•"/>
            </a:pPr>
            <a:r>
              <a:rPr lang="en-US" sz="2200">
                <a:solidFill>
                  <a:schemeClr val="dk1"/>
                </a:solidFill>
                <a:latin typeface="Calibri"/>
                <a:ea typeface="Calibri"/>
                <a:cs typeface="Calibri"/>
                <a:sym typeface="Calibri"/>
              </a:rPr>
              <a:t>Understanding genetic tendencies may encourage more informed dietary choices, consistent health habits &amp; proactive prevention.</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SzPts val="2200"/>
              <a:buFont typeface="Times"/>
              <a:buChar char="•"/>
            </a:pPr>
            <a:r>
              <a:rPr b="1" lang="en-US" sz="2200">
                <a:solidFill>
                  <a:schemeClr val="dk1"/>
                </a:solidFill>
                <a:latin typeface="Calibri"/>
                <a:ea typeface="Calibri"/>
                <a:cs typeface="Calibri"/>
                <a:sym typeface="Calibri"/>
              </a:rPr>
              <a:t>Key concept:</a:t>
            </a:r>
            <a:r>
              <a:rPr lang="en-US" sz="2200">
                <a:solidFill>
                  <a:schemeClr val="dk1"/>
                </a:solidFill>
                <a:latin typeface="Calibri"/>
                <a:ea typeface="Calibri"/>
                <a:cs typeface="Calibri"/>
                <a:sym typeface="Calibri"/>
              </a:rPr>
              <a:t> Genetic information can guide personalized prevention, but lifestyle, environment &amp; other health factors still strongly influence outcomes.</a:t>
            </a:r>
            <a:endParaRPr b="1" sz="2200">
              <a:latin typeface="Calibri"/>
              <a:ea typeface="Calibri"/>
              <a:cs typeface="Calibri"/>
              <a:sym typeface="Calibri"/>
            </a:endParaRPr>
          </a:p>
        </p:txBody>
      </p:sp>
      <p:sp>
        <p:nvSpPr>
          <p:cNvPr id="1329" name="Google Shape;1329;p119"/>
          <p:cNvSpPr txBox="1"/>
          <p:nvPr/>
        </p:nvSpPr>
        <p:spPr>
          <a:xfrm>
            <a:off x="551599" y="3860075"/>
            <a:ext cx="3108000" cy="4243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2200">
                <a:solidFill>
                  <a:schemeClr val="dk1"/>
                </a:solidFill>
                <a:latin typeface="Calibri"/>
                <a:ea typeface="Calibri"/>
                <a:cs typeface="Calibri"/>
                <a:sym typeface="Calibri"/>
              </a:rPr>
              <a:t>Inflammation Regulation</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200">
                <a:solidFill>
                  <a:schemeClr val="dk1"/>
                </a:solidFill>
                <a:latin typeface="Calibri"/>
                <a:ea typeface="Calibri"/>
                <a:cs typeface="Calibri"/>
                <a:sym typeface="Calibri"/>
              </a:rPr>
              <a:t>Variants in genes such as </a:t>
            </a:r>
            <a:r>
              <a:rPr b="1" lang="en-US" sz="2200">
                <a:solidFill>
                  <a:schemeClr val="dk1"/>
                </a:solidFill>
                <a:latin typeface="Calibri"/>
                <a:ea typeface="Calibri"/>
                <a:cs typeface="Calibri"/>
                <a:sym typeface="Calibri"/>
              </a:rPr>
              <a:t>IL-6, TNF-α &amp; CRP</a:t>
            </a:r>
            <a:r>
              <a:rPr lang="en-US" sz="2200">
                <a:solidFill>
                  <a:schemeClr val="dk1"/>
                </a:solidFill>
                <a:latin typeface="Calibri"/>
                <a:ea typeface="Calibri"/>
                <a:cs typeface="Calibri"/>
                <a:sym typeface="Calibri"/>
              </a:rPr>
              <a:t> may influence susceptibility to chronic inflammation.</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200">
                <a:solidFill>
                  <a:schemeClr val="dk1"/>
                </a:solidFill>
                <a:latin typeface="Calibri"/>
                <a:ea typeface="Calibri"/>
                <a:cs typeface="Calibri"/>
                <a:sym typeface="Calibri"/>
              </a:rPr>
              <a:t>Application:</a:t>
            </a:r>
            <a:r>
              <a:rPr lang="en-US" sz="2200">
                <a:solidFill>
                  <a:schemeClr val="dk1"/>
                </a:solidFill>
                <a:latin typeface="Calibri"/>
                <a:ea typeface="Calibri"/>
                <a:cs typeface="Calibri"/>
                <a:sym typeface="Calibri"/>
              </a:rPr>
              <a:t> Omega-3s, polyphenols, fiber-rich foods &amp; other lifestyle factors may help regulate inflammatory signaling.</a:t>
            </a:r>
            <a:endParaRPr b="1" sz="2200">
              <a:latin typeface="Calibri"/>
              <a:ea typeface="Calibri"/>
              <a:cs typeface="Calibri"/>
              <a:sym typeface="Calibri"/>
            </a:endParaRPr>
          </a:p>
        </p:txBody>
      </p:sp>
      <p:sp>
        <p:nvSpPr>
          <p:cNvPr id="1330" name="Google Shape;1330;p119"/>
          <p:cNvSpPr txBox="1"/>
          <p:nvPr/>
        </p:nvSpPr>
        <p:spPr>
          <a:xfrm>
            <a:off x="4282600" y="3783125"/>
            <a:ext cx="4030200" cy="5176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2200">
                <a:solidFill>
                  <a:schemeClr val="dk1"/>
                </a:solidFill>
                <a:latin typeface="Calibri"/>
                <a:ea typeface="Calibri"/>
                <a:cs typeface="Calibri"/>
                <a:sym typeface="Calibri"/>
              </a:rPr>
              <a:t>Methylation &amp; Neurotransmitter Health</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200">
                <a:solidFill>
                  <a:schemeClr val="dk1"/>
                </a:solidFill>
                <a:latin typeface="Calibri"/>
                <a:ea typeface="Calibri"/>
                <a:cs typeface="Calibri"/>
                <a:sym typeface="Calibri"/>
              </a:rPr>
              <a:t>Variants in </a:t>
            </a:r>
            <a:r>
              <a:rPr b="1" lang="en-US" sz="2200">
                <a:solidFill>
                  <a:schemeClr val="dk1"/>
                </a:solidFill>
                <a:latin typeface="Calibri"/>
                <a:ea typeface="Calibri"/>
                <a:cs typeface="Calibri"/>
                <a:sym typeface="Calibri"/>
              </a:rPr>
              <a:t>MTHFR, MTRR &amp; COMT</a:t>
            </a:r>
            <a:r>
              <a:rPr lang="en-US" sz="2200">
                <a:solidFill>
                  <a:schemeClr val="dk1"/>
                </a:solidFill>
                <a:latin typeface="Calibri"/>
                <a:ea typeface="Calibri"/>
                <a:cs typeface="Calibri"/>
                <a:sym typeface="Calibri"/>
              </a:rPr>
              <a:t> may influence:</a:t>
            </a:r>
            <a:endParaRPr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Folate and methylation pathways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Neurotransmitter metabolism</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Hormone metabolism</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200">
                <a:solidFill>
                  <a:schemeClr val="dk1"/>
                </a:solidFill>
                <a:latin typeface="Calibri"/>
                <a:ea typeface="Calibri"/>
                <a:cs typeface="Calibri"/>
                <a:sym typeface="Calibri"/>
              </a:rPr>
              <a:t>Application:</a:t>
            </a:r>
            <a:r>
              <a:rPr lang="en-US" sz="2200">
                <a:solidFill>
                  <a:schemeClr val="dk1"/>
                </a:solidFill>
                <a:latin typeface="Calibri"/>
                <a:ea typeface="Calibri"/>
                <a:cs typeface="Calibri"/>
                <a:sym typeface="Calibri"/>
              </a:rPr>
              <a:t> Findings may help guide adequate intake of folate, B12, choline &amp; other pathway-supporting nutrients.</a:t>
            </a:r>
            <a:endParaRPr b="1" sz="2200">
              <a:latin typeface="Calibri"/>
              <a:ea typeface="Calibri"/>
              <a:cs typeface="Calibri"/>
              <a:sym typeface="Calibri"/>
            </a:endParaRPr>
          </a:p>
        </p:txBody>
      </p:sp>
      <p:sp>
        <p:nvSpPr>
          <p:cNvPr id="1331" name="Google Shape;1331;p119"/>
          <p:cNvSpPr txBox="1"/>
          <p:nvPr/>
        </p:nvSpPr>
        <p:spPr>
          <a:xfrm>
            <a:off x="8935775" y="3783125"/>
            <a:ext cx="4157400" cy="4397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2200">
                <a:solidFill>
                  <a:schemeClr val="dk1"/>
                </a:solidFill>
                <a:latin typeface="Calibri"/>
                <a:ea typeface="Calibri"/>
                <a:cs typeface="Calibri"/>
                <a:sym typeface="Calibri"/>
              </a:rPr>
              <a:t>Chronic Disease Prevention</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200">
                <a:solidFill>
                  <a:schemeClr val="dk1"/>
                </a:solidFill>
                <a:latin typeface="Calibri"/>
                <a:ea typeface="Calibri"/>
                <a:cs typeface="Calibri"/>
                <a:sym typeface="Calibri"/>
              </a:rPr>
              <a:t>Genetic information may identify susceptibility to:</a:t>
            </a:r>
            <a:endParaRPr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Cardiovascular disease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Type 2 diabetes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Certain cancers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Autoimmune conditions</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200">
                <a:solidFill>
                  <a:schemeClr val="dk1"/>
                </a:solidFill>
                <a:latin typeface="Calibri"/>
                <a:ea typeface="Calibri"/>
                <a:cs typeface="Calibri"/>
                <a:sym typeface="Calibri"/>
              </a:rPr>
              <a:t>Application:</a:t>
            </a:r>
            <a:r>
              <a:rPr lang="en-US" sz="2200">
                <a:solidFill>
                  <a:schemeClr val="dk1"/>
                </a:solidFill>
                <a:latin typeface="Calibri"/>
                <a:ea typeface="Calibri"/>
                <a:cs typeface="Calibri"/>
                <a:sym typeface="Calibri"/>
              </a:rPr>
              <a:t> Earlier nutrition and lifestyle intervention may help modify risk.</a:t>
            </a:r>
            <a:endParaRPr b="1" sz="2200">
              <a:latin typeface="Calibri"/>
              <a:ea typeface="Calibri"/>
              <a:cs typeface="Calibri"/>
              <a:sym typeface="Calibri"/>
            </a:endParaRPr>
          </a:p>
        </p:txBody>
      </p:sp>
      <p:sp>
        <p:nvSpPr>
          <p:cNvPr id="1332" name="Google Shape;1332;p119"/>
          <p:cNvSpPr txBox="1"/>
          <p:nvPr>
            <p:ph idx="4294967295" type="sldNum"/>
          </p:nvPr>
        </p:nvSpPr>
        <p:spPr>
          <a:xfrm>
            <a:off x="8269489" y="6829961"/>
            <a:ext cx="336000" cy="2769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333" name="Google Shape;1333;p11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
        <p:nvSpPr>
          <p:cNvPr id="1338" name="Google Shape;1338;p120"/>
          <p:cNvSpPr/>
          <p:nvPr/>
        </p:nvSpPr>
        <p:spPr>
          <a:xfrm rot="10800000">
            <a:off x="-3" y="-25165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39" name="Google Shape;1339;p12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0" name="Google Shape;1340;p120"/>
          <p:cNvSpPr txBox="1"/>
          <p:nvPr/>
        </p:nvSpPr>
        <p:spPr>
          <a:xfrm>
            <a:off x="1382852" y="981464"/>
            <a:ext cx="17534304"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A Summary Table</a:t>
            </a:r>
            <a:endParaRPr/>
          </a:p>
        </p:txBody>
      </p:sp>
      <p:sp>
        <p:nvSpPr>
          <p:cNvPr id="1341" name="Google Shape;1341;p12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42" name="Google Shape;1342;p120"/>
          <p:cNvGraphicFramePr/>
          <p:nvPr/>
        </p:nvGraphicFramePr>
        <p:xfrm>
          <a:off x="1215557" y="3144760"/>
          <a:ext cx="3000000" cy="3000000"/>
        </p:xfrm>
        <a:graphic>
          <a:graphicData uri="http://schemas.openxmlformats.org/drawingml/2006/table">
            <a:tbl>
              <a:tblPr bandRow="1">
                <a:noFill/>
                <a:tableStyleId>{15BE6260-15B2-42CF-9ED3-659DF01581FF}</a:tableStyleId>
              </a:tblPr>
              <a:tblGrid>
                <a:gridCol w="3543000"/>
                <a:gridCol w="6110250"/>
                <a:gridCol w="6868850"/>
              </a:tblGrid>
              <a:tr h="609575">
                <a:tc>
                  <a:txBody>
                    <a:bodyPr/>
                    <a:lstStyle/>
                    <a:p>
                      <a:pPr indent="0" lvl="0" marL="0" marR="0" rtl="0" algn="ctr">
                        <a:lnSpc>
                          <a:spcPct val="100000"/>
                        </a:lnSpc>
                        <a:spcBef>
                          <a:spcPts val="0"/>
                        </a:spcBef>
                        <a:spcAft>
                          <a:spcPts val="0"/>
                        </a:spcAft>
                        <a:buClr>
                          <a:schemeClr val="dk1"/>
                        </a:buClr>
                        <a:buSzPts val="2400"/>
                        <a:buFont typeface="Times"/>
                        <a:buNone/>
                      </a:pPr>
                      <a:r>
                        <a:rPr b="1" lang="en-US" sz="2000" u="none" cap="none" strike="noStrike"/>
                        <a:t>Impact Area</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000" u="none" cap="none" strike="noStrike"/>
                        <a:t>How Genetics Influences Health</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000" u="none" cap="none" strike="noStrike"/>
                        <a:t>How Nutrition Modifies Outcomes</a:t>
                      </a:r>
                      <a:endParaRPr sz="2000"/>
                    </a:p>
                  </a:txBody>
                  <a:tcPr marT="12700" marB="12700" marR="12700" marL="12700" anchor="ctr"/>
                </a:tc>
              </a:tr>
              <a:tr h="944825">
                <a:tc>
                  <a:txBody>
                    <a:bodyPr/>
                    <a:lstStyle/>
                    <a:p>
                      <a:pPr indent="0" lvl="0" marL="0" marR="0" rtl="0" algn="l">
                        <a:lnSpc>
                          <a:spcPct val="100000"/>
                        </a:lnSpc>
                        <a:spcBef>
                          <a:spcPts val="0"/>
                        </a:spcBef>
                        <a:spcAft>
                          <a:spcPts val="0"/>
                        </a:spcAft>
                        <a:buClr>
                          <a:schemeClr val="dk1"/>
                        </a:buClr>
                        <a:buSzPts val="2400"/>
                        <a:buFont typeface="Times"/>
                        <a:buNone/>
                      </a:pPr>
                      <a:r>
                        <a:rPr b="1" lang="en-US" sz="2000" u="none" cap="none" strike="noStrike"/>
                        <a:t>Personalized Nutrition</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Genetic variations alter nutrient metabolism, absorption, and tolerance</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Tailored diets improve digestion, nutrient status, and overall response</a:t>
                      </a:r>
                      <a:endParaRPr sz="2000"/>
                    </a:p>
                  </a:txBody>
                  <a:tcPr marT="12700" marB="12700" marR="12700" marL="12700" anchor="ctr"/>
                </a:tc>
              </a:tr>
              <a:tr h="944825">
                <a:tc>
                  <a:txBody>
                    <a:bodyPr/>
                    <a:lstStyle/>
                    <a:p>
                      <a:pPr indent="0" lvl="0" marL="0" marR="0" rtl="0" algn="l">
                        <a:lnSpc>
                          <a:spcPct val="100000"/>
                        </a:lnSpc>
                        <a:spcBef>
                          <a:spcPts val="0"/>
                        </a:spcBef>
                        <a:spcAft>
                          <a:spcPts val="0"/>
                        </a:spcAft>
                        <a:buClr>
                          <a:schemeClr val="dk1"/>
                        </a:buClr>
                        <a:buSzPts val="2400"/>
                        <a:buFont typeface="Times"/>
                        <a:buNone/>
                      </a:pPr>
                      <a:r>
                        <a:rPr b="1" lang="en-US" sz="2000" u="none" cap="none" strike="noStrike"/>
                        <a:t>Metabolic Health</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SNPs affect insulin sensitivity, lipid metabolism, weight regulation</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Targeted diets help regulate blood sugar, cholesterol, and weight</a:t>
                      </a:r>
                      <a:endParaRPr sz="2000"/>
                    </a:p>
                  </a:txBody>
                  <a:tcPr marT="12700" marB="12700" marR="12700" marL="12700" anchor="ctr"/>
                </a:tc>
              </a:tr>
              <a:tr h="944825">
                <a:tc>
                  <a:txBody>
                    <a:bodyPr/>
                    <a:lstStyle/>
                    <a:p>
                      <a:pPr indent="0" lvl="0" marL="0" marR="0" rtl="0" algn="l">
                        <a:lnSpc>
                          <a:spcPct val="100000"/>
                        </a:lnSpc>
                        <a:spcBef>
                          <a:spcPts val="0"/>
                        </a:spcBef>
                        <a:spcAft>
                          <a:spcPts val="0"/>
                        </a:spcAft>
                        <a:buClr>
                          <a:schemeClr val="dk1"/>
                        </a:buClr>
                        <a:buSzPts val="2400"/>
                        <a:buFont typeface="Times"/>
                        <a:buNone/>
                      </a:pPr>
                      <a:r>
                        <a:rPr b="1" lang="en-US" sz="2000" u="none" cap="none" strike="noStrike"/>
                        <a:t>Detoxification &amp; Oxidative Stress</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Variants in detox/antioxidant genes affect toxin clearance and ROS balance</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Antioxidant-rich diets, sulfur foods, and phytochemicals support weak pathways</a:t>
                      </a:r>
                      <a:endParaRPr sz="2000"/>
                    </a:p>
                  </a:txBody>
                  <a:tcPr marT="12700" marB="12700" marR="12700" marL="12700" anchor="ctr"/>
                </a:tc>
              </a:tr>
              <a:tr h="944825">
                <a:tc>
                  <a:txBody>
                    <a:bodyPr/>
                    <a:lstStyle/>
                    <a:p>
                      <a:pPr indent="0" lvl="0" marL="0" marR="0" rtl="0" algn="l">
                        <a:lnSpc>
                          <a:spcPct val="100000"/>
                        </a:lnSpc>
                        <a:spcBef>
                          <a:spcPts val="0"/>
                        </a:spcBef>
                        <a:spcAft>
                          <a:spcPts val="0"/>
                        </a:spcAft>
                        <a:buClr>
                          <a:schemeClr val="dk1"/>
                        </a:buClr>
                        <a:buSzPts val="2400"/>
                        <a:buFont typeface="Times"/>
                        <a:buNone/>
                      </a:pPr>
                      <a:r>
                        <a:rPr b="1" lang="en-US" sz="2000" u="none" cap="none" strike="noStrike"/>
                        <a:t>Inflammation</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Genes regulate cytokine production and chronic inflammation risk</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Omega-3s, polyphenols, fiber, and anti-inflammatory diets improve outcomes</a:t>
                      </a:r>
                      <a:endParaRPr sz="2000"/>
                    </a:p>
                  </a:txBody>
                  <a:tcPr marT="12700" marB="12700" marR="12700" marL="12700" anchor="ctr"/>
                </a:tc>
              </a:tr>
              <a:tr h="944825">
                <a:tc>
                  <a:txBody>
                    <a:bodyPr/>
                    <a:lstStyle/>
                    <a:p>
                      <a:pPr indent="0" lvl="0" marL="0" marR="0" rtl="0" algn="l">
                        <a:lnSpc>
                          <a:spcPct val="100000"/>
                        </a:lnSpc>
                        <a:spcBef>
                          <a:spcPts val="0"/>
                        </a:spcBef>
                        <a:spcAft>
                          <a:spcPts val="0"/>
                        </a:spcAft>
                        <a:buClr>
                          <a:schemeClr val="dk1"/>
                        </a:buClr>
                        <a:buSzPts val="2400"/>
                        <a:buFont typeface="Times"/>
                        <a:buNone/>
                      </a:pPr>
                      <a:r>
                        <a:rPr b="1" lang="en-US" sz="2000" u="none" cap="none" strike="noStrike"/>
                        <a:t>Methylation &amp; Mental Health</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MTHFR/COMT variants influence neurotransmitter balance and methylation</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Folate, B12, choline, and stress-support nutrients optimize brain and hormone function</a:t>
                      </a:r>
                      <a:endParaRPr sz="2000"/>
                    </a:p>
                  </a:txBody>
                  <a:tcPr marT="12700" marB="12700" marR="12700" marL="12700" anchor="ctr"/>
                </a:tc>
              </a:tr>
              <a:tr h="944825">
                <a:tc>
                  <a:txBody>
                    <a:bodyPr/>
                    <a:lstStyle/>
                    <a:p>
                      <a:pPr indent="0" lvl="0" marL="0" marR="0" rtl="0" algn="l">
                        <a:lnSpc>
                          <a:spcPct val="100000"/>
                        </a:lnSpc>
                        <a:spcBef>
                          <a:spcPts val="0"/>
                        </a:spcBef>
                        <a:spcAft>
                          <a:spcPts val="0"/>
                        </a:spcAft>
                        <a:buClr>
                          <a:schemeClr val="dk1"/>
                        </a:buClr>
                        <a:buSzPts val="2400"/>
                        <a:buFont typeface="Times"/>
                        <a:buNone/>
                      </a:pPr>
                      <a:r>
                        <a:rPr b="1" lang="en-US" sz="2000" u="none" cap="none" strike="noStrike"/>
                        <a:t>Chronic Disease Risk</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Genetics predispose individuals to CVD, diabetes, obesity, cancer</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Diet and lifestyle choices can reduce expression of risk genes</a:t>
                      </a:r>
                      <a:endParaRPr sz="2000"/>
                    </a:p>
                  </a:txBody>
                  <a:tcPr marT="12700" marB="12700" marR="12700" marL="12700" anchor="ctr"/>
                </a:tc>
              </a:tr>
              <a:tr h="609575">
                <a:tc>
                  <a:txBody>
                    <a:bodyPr/>
                    <a:lstStyle/>
                    <a:p>
                      <a:pPr indent="0" lvl="0" marL="0" marR="0" rtl="0" algn="l">
                        <a:lnSpc>
                          <a:spcPct val="100000"/>
                        </a:lnSpc>
                        <a:spcBef>
                          <a:spcPts val="0"/>
                        </a:spcBef>
                        <a:spcAft>
                          <a:spcPts val="0"/>
                        </a:spcAft>
                        <a:buClr>
                          <a:schemeClr val="dk1"/>
                        </a:buClr>
                        <a:buSzPts val="2400"/>
                        <a:buFont typeface="Times"/>
                        <a:buNone/>
                      </a:pPr>
                      <a:r>
                        <a:rPr b="1" lang="en-US" sz="2000" u="none" cap="none" strike="noStrike"/>
                        <a:t>Behavior &amp; Engagement</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Genetic insights increase motivation and adherence</a:t>
                      </a:r>
                      <a:endParaRPr sz="2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000" u="none" cap="none" strike="noStrike"/>
                        <a:t>Personalized plans improve long-term dietary consistency</a:t>
                      </a:r>
                      <a:endParaRPr sz="2000"/>
                    </a:p>
                  </a:txBody>
                  <a:tcPr marT="12700" marB="12700" marR="12700" marL="12700" anchor="ctr"/>
                </a:tc>
              </a:tr>
            </a:tbl>
          </a:graphicData>
        </a:graphic>
      </p:graphicFrame>
      <p:sp>
        <p:nvSpPr>
          <p:cNvPr id="1343" name="Google Shape;1343;p120"/>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344" name="Google Shape;1344;p120"/>
          <p:cNvSpPr/>
          <p:nvPr/>
        </p:nvSpPr>
        <p:spPr>
          <a:xfrm>
            <a:off x="16653924" y="760113"/>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8" name="Shape 1348"/>
        <p:cNvGrpSpPr/>
        <p:nvPr/>
      </p:nvGrpSpPr>
      <p:grpSpPr>
        <a:xfrm>
          <a:off x="0" y="0"/>
          <a:ext cx="0" cy="0"/>
          <a:chOff x="0" y="0"/>
          <a:chExt cx="0" cy="0"/>
        </a:xfrm>
      </p:grpSpPr>
      <p:sp>
        <p:nvSpPr>
          <p:cNvPr id="1349" name="Google Shape;1349;p121"/>
          <p:cNvSpPr/>
          <p:nvPr/>
        </p:nvSpPr>
        <p:spPr>
          <a:xfrm>
            <a:off x="-528000" y="0"/>
            <a:ext cx="19048200" cy="28692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0" name="Google Shape;1350;p121"/>
          <p:cNvSpPr txBox="1"/>
          <p:nvPr/>
        </p:nvSpPr>
        <p:spPr>
          <a:xfrm>
            <a:off x="798652" y="637101"/>
            <a:ext cx="17534400" cy="1878000"/>
          </a:xfrm>
          <a:prstGeom prst="rect">
            <a:avLst/>
          </a:prstGeom>
          <a:noFill/>
          <a:ln>
            <a:noFill/>
          </a:ln>
        </p:spPr>
        <p:txBody>
          <a:bodyPr anchorCtr="0" anchor="t" bIns="0" lIns="0" spcFirstLastPara="1" rIns="0" wrap="square" tIns="0">
            <a:spAutoFit/>
          </a:bodyPr>
          <a:lstStyle/>
          <a:p>
            <a:pPr indent="0" lvl="0" marL="0" marR="0" rtl="0" algn="l">
              <a:lnSpc>
                <a:spcPct val="148979"/>
              </a:lnSpc>
              <a:spcBef>
                <a:spcPts val="0"/>
              </a:spcBef>
              <a:spcAft>
                <a:spcPts val="0"/>
              </a:spcAft>
              <a:buClr>
                <a:srgbClr val="0433FF"/>
              </a:buClr>
              <a:buSzPts val="4900"/>
              <a:buFont typeface="Poppins"/>
              <a:buNone/>
            </a:pPr>
            <a:r>
              <a:rPr b="1" i="0" lang="en-US" sz="4900" u="none" cap="none" strike="noStrike">
                <a:solidFill>
                  <a:srgbClr val="0433FF"/>
                </a:solidFill>
                <a:latin typeface="Poppins"/>
                <a:ea typeface="Poppins"/>
                <a:cs typeface="Poppins"/>
                <a:sym typeface="Poppins"/>
              </a:rPr>
              <a:t>Epigenetics:</a:t>
            </a:r>
            <a:r>
              <a:rPr b="0" i="0" lang="en-US" sz="4900" u="none" cap="none" strike="noStrike">
                <a:solidFill>
                  <a:srgbClr val="0433FF"/>
                </a:solidFill>
                <a:latin typeface="Poppins"/>
                <a:ea typeface="Poppins"/>
                <a:cs typeface="Poppins"/>
                <a:sym typeface="Poppins"/>
              </a:rPr>
              <a:t> Methyl Donor Biochemistry and Hypo-and Hypermethylation Specific to Life Cycle</a:t>
            </a:r>
            <a:r>
              <a:rPr b="0" i="0" lang="en-US" sz="4900" u="none" cap="none" strike="noStrike">
                <a:solidFill>
                  <a:srgbClr val="FFFB00"/>
                </a:solidFill>
                <a:latin typeface="Poppins"/>
                <a:ea typeface="Poppins"/>
                <a:cs typeface="Poppins"/>
                <a:sym typeface="Poppins"/>
              </a:rPr>
              <a:t> </a:t>
            </a:r>
            <a:r>
              <a:rPr b="0" i="0" lang="en-US" sz="4900" u="none" cap="none" strike="noStrike">
                <a:solidFill>
                  <a:srgbClr val="0433FF"/>
                </a:solidFill>
                <a:latin typeface="Poppins"/>
                <a:ea typeface="Poppins"/>
                <a:cs typeface="Poppins"/>
                <a:sym typeface="Poppins"/>
              </a:rPr>
              <a:t>Stage</a:t>
            </a:r>
            <a:endParaRPr/>
          </a:p>
        </p:txBody>
      </p:sp>
      <p:sp>
        <p:nvSpPr>
          <p:cNvPr id="1351" name="Google Shape;1351;p12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121"/>
          <p:cNvSpPr txBox="1"/>
          <p:nvPr/>
        </p:nvSpPr>
        <p:spPr>
          <a:xfrm>
            <a:off x="653700" y="3256075"/>
            <a:ext cx="7792800" cy="57456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300">
                <a:solidFill>
                  <a:schemeClr val="dk1"/>
                </a:solidFill>
                <a:latin typeface="Calibri"/>
                <a:ea typeface="Calibri"/>
                <a:cs typeface="Calibri"/>
                <a:sym typeface="Calibri"/>
              </a:rPr>
              <a:t>Epigenetics</a:t>
            </a:r>
            <a:r>
              <a:rPr lang="en-US" sz="2300">
                <a:solidFill>
                  <a:schemeClr val="dk1"/>
                </a:solidFill>
                <a:latin typeface="Calibri"/>
                <a:ea typeface="Calibri"/>
                <a:cs typeface="Calibri"/>
                <a:sym typeface="Calibri"/>
              </a:rPr>
              <a:t> changes gene expression without changing the underlying DNA sequence. </a:t>
            </a:r>
            <a:r>
              <a:rPr b="1" lang="en-US" sz="2300">
                <a:solidFill>
                  <a:schemeClr val="dk1"/>
                </a:solidFill>
                <a:latin typeface="Calibri"/>
                <a:ea typeface="Calibri"/>
                <a:cs typeface="Calibri"/>
                <a:sym typeface="Calibri"/>
              </a:rPr>
              <a:t>DNA methylation</a:t>
            </a:r>
            <a:r>
              <a:rPr lang="en-US" sz="2300">
                <a:solidFill>
                  <a:schemeClr val="dk1"/>
                </a:solidFill>
                <a:latin typeface="Calibri"/>
                <a:ea typeface="Calibri"/>
                <a:cs typeface="Calibri"/>
                <a:sym typeface="Calibri"/>
              </a:rPr>
              <a:t> is one major epigenetic mechanism.</a:t>
            </a:r>
            <a:endParaRPr sz="23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300">
                <a:solidFill>
                  <a:schemeClr val="dk1"/>
                </a:solidFill>
                <a:latin typeface="Calibri"/>
                <a:ea typeface="Calibri"/>
                <a:cs typeface="Calibri"/>
                <a:sym typeface="Calibri"/>
              </a:rPr>
              <a:t>Methyl Donor Nutrients = </a:t>
            </a:r>
            <a:endParaRPr b="1" sz="23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300">
                <a:solidFill>
                  <a:schemeClr val="dk1"/>
                </a:solidFill>
                <a:latin typeface="Calibri"/>
                <a:ea typeface="Calibri"/>
                <a:cs typeface="Calibri"/>
                <a:sym typeface="Calibri"/>
              </a:rPr>
              <a:t>Folate (5-MTHF) • B12 • Choline • Betaine • Methionine</a:t>
            </a:r>
            <a:endParaRPr b="1" sz="23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300">
                <a:solidFill>
                  <a:schemeClr val="dk1"/>
                </a:solidFill>
                <a:latin typeface="Calibri"/>
                <a:ea typeface="Calibri"/>
                <a:cs typeface="Calibri"/>
                <a:sym typeface="Calibri"/>
              </a:rPr>
              <a:t>These nutrients support production of </a:t>
            </a:r>
            <a:r>
              <a:rPr b="1" lang="en-US" sz="2300">
                <a:solidFill>
                  <a:schemeClr val="dk1"/>
                </a:solidFill>
                <a:latin typeface="Calibri"/>
                <a:ea typeface="Calibri"/>
                <a:cs typeface="Calibri"/>
                <a:sym typeface="Calibri"/>
              </a:rPr>
              <a:t>SAMe</a:t>
            </a:r>
            <a:r>
              <a:rPr lang="en-US" sz="2300">
                <a:solidFill>
                  <a:schemeClr val="dk1"/>
                </a:solidFill>
                <a:latin typeface="Calibri"/>
                <a:ea typeface="Calibri"/>
                <a:cs typeface="Calibri"/>
                <a:sym typeface="Calibri"/>
              </a:rPr>
              <a:t>, the body’s primary methyl donor.</a:t>
            </a:r>
            <a:endParaRPr sz="23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300">
                <a:solidFill>
                  <a:schemeClr val="dk1"/>
                </a:solidFill>
                <a:latin typeface="Calibri"/>
                <a:ea typeface="Calibri"/>
                <a:cs typeface="Calibri"/>
                <a:sym typeface="Calibri"/>
              </a:rPr>
              <a:t>Why Methylation Matters</a:t>
            </a:r>
            <a:endParaRPr b="1"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Gene expression &amp; DNA stability</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DNA synthesis and repair</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Neurotransmitter &amp; hormone metabolism</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Detoxification pathways</a:t>
            </a:r>
            <a:endParaRPr sz="2300">
              <a:solidFill>
                <a:schemeClr val="dk1"/>
              </a:solidFill>
              <a:latin typeface="Calibri"/>
              <a:ea typeface="Calibri"/>
              <a:cs typeface="Calibri"/>
              <a:sym typeface="Calibri"/>
            </a:endParaRPr>
          </a:p>
        </p:txBody>
      </p:sp>
      <p:sp>
        <p:nvSpPr>
          <p:cNvPr id="1353" name="Google Shape;1353;p121"/>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1354" name="Google Shape;1354;p121"/>
          <p:cNvGraphicFramePr/>
          <p:nvPr/>
        </p:nvGraphicFramePr>
        <p:xfrm>
          <a:off x="9345913" y="4172025"/>
          <a:ext cx="3000000" cy="3000000"/>
        </p:xfrm>
        <a:graphic>
          <a:graphicData uri="http://schemas.openxmlformats.org/drawingml/2006/table">
            <a:tbl>
              <a:tblPr>
                <a:noFill/>
                <a:tableStyleId>{28FA3431-D340-4667-B991-7A69ACCA2807}</a:tableStyleId>
              </a:tblPr>
              <a:tblGrid>
                <a:gridCol w="1909025"/>
                <a:gridCol w="6399250"/>
              </a:tblGrid>
              <a:tr h="190500">
                <a:tc>
                  <a:txBody>
                    <a:bodyPr/>
                    <a:lstStyle/>
                    <a:p>
                      <a:pPr indent="0" lvl="0" marL="0" rtl="0" algn="ctr">
                        <a:lnSpc>
                          <a:spcPct val="115000"/>
                        </a:lnSpc>
                        <a:spcBef>
                          <a:spcPts val="0"/>
                        </a:spcBef>
                        <a:spcAft>
                          <a:spcPts val="0"/>
                        </a:spcAft>
                        <a:buNone/>
                      </a:pPr>
                      <a:r>
                        <a:rPr b="1" lang="en-US" sz="2000">
                          <a:highlight>
                            <a:srgbClr val="FFFB00"/>
                          </a:highlight>
                          <a:latin typeface="Calibri"/>
                          <a:ea typeface="Calibri"/>
                          <a:cs typeface="Calibri"/>
                          <a:sym typeface="Calibri"/>
                        </a:rPr>
                        <a:t>Life Stage</a:t>
                      </a:r>
                      <a:endParaRPr b="1" sz="2000">
                        <a:highlight>
                          <a:srgbClr val="FFFB00"/>
                        </a:highlight>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000">
                          <a:highlight>
                            <a:srgbClr val="FFFB00"/>
                          </a:highlight>
                          <a:latin typeface="Calibri"/>
                          <a:ea typeface="Calibri"/>
                          <a:cs typeface="Calibri"/>
                          <a:sym typeface="Calibri"/>
                        </a:rPr>
                        <a:t>Major Role</a:t>
                      </a:r>
                      <a:endParaRPr b="1" sz="2000">
                        <a:highlight>
                          <a:srgbClr val="FFFB00"/>
                        </a:highlight>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000">
                          <a:latin typeface="Calibri"/>
                          <a:ea typeface="Calibri"/>
                          <a:cs typeface="Calibri"/>
                          <a:sym typeface="Calibri"/>
                        </a:rPr>
                        <a:t>Pregnancy</a:t>
                      </a:r>
                      <a:endParaRPr b="1" sz="2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000">
                          <a:latin typeface="Calibri"/>
                          <a:ea typeface="Calibri"/>
                          <a:cs typeface="Calibri"/>
                          <a:sym typeface="Calibri"/>
                        </a:rPr>
                        <a:t>DNA synthesis, neural-tube development &amp; fetal epigenetic programming</a:t>
                      </a:r>
                      <a:endParaRPr sz="20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000">
                          <a:latin typeface="Calibri"/>
                          <a:ea typeface="Calibri"/>
                          <a:cs typeface="Calibri"/>
                          <a:sym typeface="Calibri"/>
                        </a:rPr>
                        <a:t>Infancy–</a:t>
                      </a:r>
                      <a:endParaRPr b="1" sz="2000">
                        <a:latin typeface="Calibri"/>
                        <a:ea typeface="Calibri"/>
                        <a:cs typeface="Calibri"/>
                        <a:sym typeface="Calibri"/>
                      </a:endParaRPr>
                    </a:p>
                    <a:p>
                      <a:pPr indent="0" lvl="0" marL="0" rtl="0" algn="l">
                        <a:spcBef>
                          <a:spcPts val="0"/>
                        </a:spcBef>
                        <a:spcAft>
                          <a:spcPts val="0"/>
                        </a:spcAft>
                        <a:buNone/>
                      </a:pPr>
                      <a:r>
                        <a:rPr b="1" lang="en-US" sz="2000">
                          <a:latin typeface="Calibri"/>
                          <a:ea typeface="Calibri"/>
                          <a:cs typeface="Calibri"/>
                          <a:sym typeface="Calibri"/>
                        </a:rPr>
                        <a:t>adolescence</a:t>
                      </a:r>
                      <a:endParaRPr b="1" sz="2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000">
                          <a:latin typeface="Calibri"/>
                          <a:ea typeface="Calibri"/>
                          <a:cs typeface="Calibri"/>
                          <a:sym typeface="Calibri"/>
                        </a:rPr>
                        <a:t>Rapid growth &amp; brain development</a:t>
                      </a:r>
                      <a:endParaRPr sz="20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000">
                          <a:latin typeface="Calibri"/>
                          <a:ea typeface="Calibri"/>
                          <a:cs typeface="Calibri"/>
                          <a:sym typeface="Calibri"/>
                        </a:rPr>
                        <a:t>Adulthood</a:t>
                      </a:r>
                      <a:endParaRPr b="1" sz="2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000">
                          <a:latin typeface="Calibri"/>
                          <a:ea typeface="Calibri"/>
                          <a:cs typeface="Calibri"/>
                          <a:sym typeface="Calibri"/>
                        </a:rPr>
                        <a:t>Metabolic regulation, detoxification &amp; cardiovascular health</a:t>
                      </a:r>
                      <a:endParaRPr sz="20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000">
                          <a:latin typeface="Calibri"/>
                          <a:ea typeface="Calibri"/>
                          <a:cs typeface="Calibri"/>
                          <a:sym typeface="Calibri"/>
                        </a:rPr>
                        <a:t>Older adulthood</a:t>
                      </a:r>
                      <a:endParaRPr b="1" sz="2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000">
                          <a:latin typeface="Calibri"/>
                          <a:ea typeface="Calibri"/>
                          <a:cs typeface="Calibri"/>
                          <a:sym typeface="Calibri"/>
                        </a:rPr>
                        <a:t>Nutrient absorption and oxidative stress may alter methylation patterns</a:t>
                      </a:r>
                      <a:endParaRPr sz="2000">
                        <a:latin typeface="Calibri"/>
                        <a:ea typeface="Calibri"/>
                        <a:cs typeface="Calibri"/>
                        <a:sym typeface="Calibri"/>
                      </a:endParaRPr>
                    </a:p>
                  </a:txBody>
                  <a:tcPr marT="91425" marB="91425" marR="91425" marL="91425"/>
                </a:tc>
              </a:tr>
            </a:tbl>
          </a:graphicData>
        </a:graphic>
      </p:graphicFrame>
      <p:sp>
        <p:nvSpPr>
          <p:cNvPr id="1355" name="Google Shape;1355;p121"/>
          <p:cNvSpPr txBox="1"/>
          <p:nvPr/>
        </p:nvSpPr>
        <p:spPr>
          <a:xfrm>
            <a:off x="11494267" y="3256075"/>
            <a:ext cx="4011600" cy="8448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1400"/>
              </a:spcBef>
              <a:spcAft>
                <a:spcPts val="400"/>
              </a:spcAft>
              <a:buNone/>
            </a:pPr>
            <a:r>
              <a:rPr b="1" lang="en-US" sz="2000">
                <a:latin typeface="Calibri"/>
                <a:ea typeface="Calibri"/>
                <a:cs typeface="Calibri"/>
                <a:sym typeface="Calibri"/>
              </a:rPr>
              <a:t>Needs Across the Life Cycle</a:t>
            </a:r>
            <a:endParaRPr b="1" sz="2000">
              <a:latin typeface="Calibri"/>
              <a:ea typeface="Calibri"/>
              <a:cs typeface="Calibri"/>
              <a:sym typeface="Calibri"/>
            </a:endParaRPr>
          </a:p>
        </p:txBody>
      </p:sp>
      <p:sp>
        <p:nvSpPr>
          <p:cNvPr id="1356" name="Google Shape;1356;p12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65"/>
          <p:cNvSpPr/>
          <p:nvPr/>
        </p:nvSpPr>
        <p:spPr>
          <a:xfrm rot="10800000">
            <a:off x="657152" y="429676"/>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5" name="Google Shape;185;p6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nvGrpSpPr>
          <p:cNvPr id="186" name="Google Shape;186;p65"/>
          <p:cNvGrpSpPr/>
          <p:nvPr/>
        </p:nvGrpSpPr>
        <p:grpSpPr>
          <a:xfrm>
            <a:off x="3875066" y="580628"/>
            <a:ext cx="9930275" cy="9859046"/>
            <a:chOff x="-2" y="-1"/>
            <a:chExt cx="9930273" cy="9859045"/>
          </a:xfrm>
        </p:grpSpPr>
        <p:pic>
          <p:nvPicPr>
            <p:cNvPr descr="Image" id="187" name="Google Shape;187;p65"/>
            <p:cNvPicPr preferRelativeResize="0"/>
            <p:nvPr/>
          </p:nvPicPr>
          <p:blipFill rotWithShape="1">
            <a:blip r:embed="rId5">
              <a:alphaModFix/>
            </a:blip>
            <a:srcRect b="2726" l="0" r="0" t="2726"/>
            <a:stretch/>
          </p:blipFill>
          <p:spPr>
            <a:xfrm>
              <a:off x="-2" y="-1"/>
              <a:ext cx="9930273" cy="9388803"/>
            </a:xfrm>
            <a:prstGeom prst="rect">
              <a:avLst/>
            </a:prstGeom>
            <a:noFill/>
            <a:ln>
              <a:noFill/>
            </a:ln>
          </p:spPr>
        </p:pic>
        <p:sp>
          <p:nvSpPr>
            <p:cNvPr id="188" name="Google Shape;188;p65"/>
            <p:cNvSpPr txBox="1"/>
            <p:nvPr/>
          </p:nvSpPr>
          <p:spPr>
            <a:xfrm>
              <a:off x="1" y="9464996"/>
              <a:ext cx="9930266" cy="394048"/>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Caption</a:t>
              </a:r>
              <a:endParaRPr/>
            </a:p>
          </p:txBody>
        </p:sp>
      </p:grpSp>
      <p:sp>
        <p:nvSpPr>
          <p:cNvPr id="189" name="Google Shape;189;p6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0" name="Shape 1360"/>
        <p:cNvGrpSpPr/>
        <p:nvPr/>
      </p:nvGrpSpPr>
      <p:grpSpPr>
        <a:xfrm>
          <a:off x="0" y="0"/>
          <a:ext cx="0" cy="0"/>
          <a:chOff x="0" y="0"/>
          <a:chExt cx="0" cy="0"/>
        </a:xfrm>
      </p:grpSpPr>
      <p:sp>
        <p:nvSpPr>
          <p:cNvPr id="1361" name="Google Shape;1361;p12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122"/>
          <p:cNvSpPr txBox="1"/>
          <p:nvPr/>
        </p:nvSpPr>
        <p:spPr>
          <a:xfrm>
            <a:off x="798652" y="637101"/>
            <a:ext cx="17534304" cy="2026906"/>
          </a:xfrm>
          <a:prstGeom prst="rect">
            <a:avLst/>
          </a:prstGeom>
          <a:noFill/>
          <a:ln>
            <a:noFill/>
          </a:ln>
        </p:spPr>
        <p:txBody>
          <a:bodyPr anchorCtr="0" anchor="t" bIns="0" lIns="0" spcFirstLastPara="1" rIns="0" wrap="square" tIns="0">
            <a:spAutoFit/>
          </a:bodyPr>
          <a:lstStyle/>
          <a:p>
            <a:pPr indent="0" lvl="0" marL="0" marR="0" rtl="0" algn="l">
              <a:lnSpc>
                <a:spcPct val="93589"/>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Methyl Donor Biochemistry </a:t>
            </a:r>
            <a:endParaRPr/>
          </a:p>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(The Methylation Cycle)</a:t>
            </a:r>
            <a:endParaRPr/>
          </a:p>
        </p:txBody>
      </p:sp>
      <p:sp>
        <p:nvSpPr>
          <p:cNvPr id="1363" name="Google Shape;1363;p12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122"/>
          <p:cNvSpPr txBox="1"/>
          <p:nvPr/>
        </p:nvSpPr>
        <p:spPr>
          <a:xfrm>
            <a:off x="9223416" y="3427562"/>
            <a:ext cx="7837200" cy="58179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Nutrient Support</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Char char="●"/>
            </a:pPr>
            <a:r>
              <a:rPr b="1" lang="en-US" sz="2200">
                <a:solidFill>
                  <a:schemeClr val="dk1"/>
                </a:solidFill>
                <a:latin typeface="Calibri"/>
                <a:ea typeface="Calibri"/>
                <a:cs typeface="Calibri"/>
                <a:sym typeface="Calibri"/>
              </a:rPr>
              <a:t>Methyl donors:</a:t>
            </a:r>
            <a:r>
              <a:rPr lang="en-US" sz="2200">
                <a:solidFill>
                  <a:schemeClr val="dk1"/>
                </a:solidFill>
                <a:latin typeface="Calibri"/>
                <a:ea typeface="Calibri"/>
                <a:cs typeface="Calibri"/>
                <a:sym typeface="Calibri"/>
              </a:rPr>
              <a:t> Folate, B12, choline/betaine &amp; methionine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Supporting cofactors:</a:t>
            </a:r>
            <a:r>
              <a:rPr lang="en-US" sz="2200">
                <a:solidFill>
                  <a:schemeClr val="dk1"/>
                </a:solidFill>
                <a:latin typeface="Calibri"/>
                <a:ea typeface="Calibri"/>
                <a:cs typeface="Calibri"/>
                <a:sym typeface="Calibri"/>
              </a:rPr>
              <a:t> B2, B3 &amp; B6</a:t>
            </a:r>
            <a:endParaRPr sz="22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Homocysteine Pathways</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200">
                <a:solidFill>
                  <a:schemeClr val="dk1"/>
                </a:solidFill>
                <a:latin typeface="Calibri"/>
                <a:ea typeface="Calibri"/>
                <a:cs typeface="Calibri"/>
                <a:sym typeface="Calibri"/>
              </a:rPr>
              <a:t>Homocysteine may be:</a:t>
            </a:r>
            <a:endParaRPr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Char char="●"/>
            </a:pPr>
            <a:r>
              <a:rPr b="1" lang="en-US" sz="2200">
                <a:solidFill>
                  <a:schemeClr val="dk1"/>
                </a:solidFill>
                <a:latin typeface="Calibri"/>
                <a:ea typeface="Calibri"/>
                <a:cs typeface="Calibri"/>
                <a:sym typeface="Calibri"/>
              </a:rPr>
              <a:t>Re-methylated</a:t>
            </a:r>
            <a:r>
              <a:rPr lang="en-US" sz="2200">
                <a:solidFill>
                  <a:schemeClr val="dk1"/>
                </a:solidFill>
                <a:latin typeface="Calibri"/>
                <a:ea typeface="Calibri"/>
                <a:cs typeface="Calibri"/>
                <a:sym typeface="Calibri"/>
              </a:rPr>
              <a:t> back into methionine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latin typeface="Calibri"/>
                <a:ea typeface="Calibri"/>
                <a:cs typeface="Calibri"/>
                <a:sym typeface="Calibri"/>
              </a:rPr>
              <a:t>Directed through </a:t>
            </a:r>
            <a:r>
              <a:rPr b="1" lang="en-US" sz="2200">
                <a:solidFill>
                  <a:schemeClr val="dk1"/>
                </a:solidFill>
                <a:latin typeface="Calibri"/>
                <a:ea typeface="Calibri"/>
                <a:cs typeface="Calibri"/>
                <a:sym typeface="Calibri"/>
              </a:rPr>
              <a:t>transsulfuration</a:t>
            </a:r>
            <a:r>
              <a:rPr lang="en-US" sz="2200">
                <a:solidFill>
                  <a:schemeClr val="dk1"/>
                </a:solidFill>
                <a:latin typeface="Calibri"/>
                <a:ea typeface="Calibri"/>
                <a:cs typeface="Calibri"/>
                <a:sym typeface="Calibri"/>
              </a:rPr>
              <a:t> to support cysteine &amp; glutathione production</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Key concept:</a:t>
            </a:r>
            <a:r>
              <a:rPr lang="en-US" sz="2200">
                <a:solidFill>
                  <a:schemeClr val="dk1"/>
                </a:solidFill>
                <a:latin typeface="Calibri"/>
                <a:ea typeface="Calibri"/>
                <a:cs typeface="Calibri"/>
                <a:sym typeface="Calibri"/>
              </a:rPr>
              <a:t> Healthy methylation requires balanced pathway flow, not simply more methyl donors.</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lang="en-US" sz="2200" u="sng">
                <a:solidFill>
                  <a:schemeClr val="hlink"/>
                </a:solidFill>
                <a:latin typeface="Calibri"/>
                <a:ea typeface="Calibri"/>
                <a:cs typeface="Calibri"/>
                <a:sym typeface="Calibri"/>
                <a:hlinkClick r:id="rId4"/>
              </a:rPr>
              <a:t>Pathway video here!</a:t>
            </a:r>
            <a:endParaRPr sz="2200">
              <a:solidFill>
                <a:schemeClr val="dk1"/>
              </a:solidFill>
              <a:latin typeface="Calibri"/>
              <a:ea typeface="Calibri"/>
              <a:cs typeface="Calibri"/>
              <a:sym typeface="Calibri"/>
            </a:endParaRPr>
          </a:p>
        </p:txBody>
      </p:sp>
      <p:sp>
        <p:nvSpPr>
          <p:cNvPr id="1365" name="Google Shape;1365;p122"/>
          <p:cNvSpPr txBox="1"/>
          <p:nvPr/>
        </p:nvSpPr>
        <p:spPr>
          <a:xfrm>
            <a:off x="1003724" y="3427557"/>
            <a:ext cx="7255500" cy="61350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Core Process</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Folate → 5-MTHF → B12 → Homocysteine → Methionine → SAMe</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AutoNum type="arabicPeriod"/>
            </a:pPr>
            <a:r>
              <a:rPr b="1" lang="en-US" sz="2200">
                <a:solidFill>
                  <a:schemeClr val="dk1"/>
                </a:solidFill>
                <a:latin typeface="Calibri"/>
                <a:ea typeface="Calibri"/>
                <a:cs typeface="Calibri"/>
                <a:sym typeface="Calibri"/>
              </a:rPr>
              <a:t>5-MTHF</a:t>
            </a:r>
            <a:r>
              <a:rPr lang="en-US" sz="2200">
                <a:solidFill>
                  <a:schemeClr val="dk1"/>
                </a:solidFill>
                <a:latin typeface="Calibri"/>
                <a:ea typeface="Calibri"/>
                <a:cs typeface="Calibri"/>
                <a:sym typeface="Calibri"/>
              </a:rPr>
              <a:t> transfers a methyl group to </a:t>
            </a:r>
            <a:r>
              <a:rPr b="1" lang="en-US" sz="2200">
                <a:solidFill>
                  <a:schemeClr val="dk1"/>
                </a:solidFill>
                <a:latin typeface="Calibri"/>
                <a:ea typeface="Calibri"/>
                <a:cs typeface="Calibri"/>
                <a:sym typeface="Calibri"/>
              </a:rPr>
              <a:t>vitamin B12</a:t>
            </a:r>
            <a:endParaRPr b="1"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AutoNum type="arabicPeriod"/>
            </a:pPr>
            <a:r>
              <a:rPr b="1" lang="en-US" sz="2200">
                <a:solidFill>
                  <a:schemeClr val="dk1"/>
                </a:solidFill>
                <a:latin typeface="Calibri"/>
                <a:ea typeface="Calibri"/>
                <a:cs typeface="Calibri"/>
                <a:sym typeface="Calibri"/>
              </a:rPr>
              <a:t>B12</a:t>
            </a:r>
            <a:r>
              <a:rPr lang="en-US" sz="2200">
                <a:solidFill>
                  <a:schemeClr val="dk1"/>
                </a:solidFill>
                <a:latin typeface="Calibri"/>
                <a:ea typeface="Calibri"/>
                <a:cs typeface="Calibri"/>
                <a:sym typeface="Calibri"/>
              </a:rPr>
              <a:t> transfers it to </a:t>
            </a:r>
            <a:r>
              <a:rPr b="1" lang="en-US" sz="2200">
                <a:solidFill>
                  <a:schemeClr val="dk1"/>
                </a:solidFill>
                <a:latin typeface="Calibri"/>
                <a:ea typeface="Calibri"/>
                <a:cs typeface="Calibri"/>
                <a:sym typeface="Calibri"/>
              </a:rPr>
              <a:t>homocysteine</a:t>
            </a:r>
            <a:r>
              <a:rPr lang="en-US" sz="2200">
                <a:solidFill>
                  <a:schemeClr val="dk1"/>
                </a:solidFill>
                <a:latin typeface="Calibri"/>
                <a:ea typeface="Calibri"/>
                <a:cs typeface="Calibri"/>
                <a:sym typeface="Calibri"/>
              </a:rPr>
              <a:t>, forming </a:t>
            </a:r>
            <a:r>
              <a:rPr b="1" lang="en-US" sz="2200">
                <a:solidFill>
                  <a:schemeClr val="dk1"/>
                </a:solidFill>
                <a:latin typeface="Calibri"/>
                <a:ea typeface="Calibri"/>
                <a:cs typeface="Calibri"/>
                <a:sym typeface="Calibri"/>
              </a:rPr>
              <a:t>methionine</a:t>
            </a:r>
            <a:endParaRPr b="1"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AutoNum type="arabicPeriod"/>
            </a:pPr>
            <a:r>
              <a:rPr lang="en-US" sz="2200">
                <a:solidFill>
                  <a:schemeClr val="dk1"/>
                </a:solidFill>
                <a:latin typeface="Calibri"/>
                <a:ea typeface="Calibri"/>
                <a:cs typeface="Calibri"/>
                <a:sym typeface="Calibri"/>
              </a:rPr>
              <a:t>Methionine is converted into </a:t>
            </a:r>
            <a:r>
              <a:rPr b="1" lang="en-US" sz="2200">
                <a:solidFill>
                  <a:schemeClr val="dk1"/>
                </a:solidFill>
                <a:latin typeface="Calibri"/>
                <a:ea typeface="Calibri"/>
                <a:cs typeface="Calibri"/>
                <a:sym typeface="Calibri"/>
              </a:rPr>
              <a:t>SAMe</a:t>
            </a:r>
            <a:r>
              <a:rPr lang="en-US" sz="2200">
                <a:solidFill>
                  <a:schemeClr val="dk1"/>
                </a:solidFill>
                <a:latin typeface="Calibri"/>
                <a:ea typeface="Calibri"/>
                <a:cs typeface="Calibri"/>
                <a:sym typeface="Calibri"/>
              </a:rPr>
              <a:t>, the body’s primary methyl donor</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AutoNum type="arabicPeriod"/>
            </a:pPr>
            <a:r>
              <a:rPr lang="en-US" sz="2200">
                <a:solidFill>
                  <a:schemeClr val="dk1"/>
                </a:solidFill>
                <a:latin typeface="Calibri"/>
                <a:ea typeface="Calibri"/>
                <a:cs typeface="Calibri"/>
                <a:sym typeface="Calibri"/>
              </a:rPr>
              <a:t>After donating its methyl group:</a:t>
            </a:r>
            <a:br>
              <a:rPr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a:t>
            </a:r>
            <a:r>
              <a:rPr b="1" lang="en-US" sz="2200">
                <a:solidFill>
                  <a:schemeClr val="dk1"/>
                </a:solidFill>
                <a:latin typeface="Calibri"/>
                <a:ea typeface="Calibri"/>
                <a:cs typeface="Calibri"/>
                <a:sym typeface="Calibri"/>
              </a:rPr>
              <a:t>SAMe → SAH → Homocysteine</a:t>
            </a:r>
            <a:endParaRPr b="1" sz="22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What SAMe Methylates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DNA, RNA &amp; histones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Neurotransmitters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Phospholipids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Hormones and other compounds</a:t>
            </a:r>
            <a:endParaRPr sz="2200">
              <a:latin typeface="Calibri"/>
              <a:ea typeface="Calibri"/>
              <a:cs typeface="Calibri"/>
              <a:sym typeface="Calibri"/>
            </a:endParaRPr>
          </a:p>
        </p:txBody>
      </p:sp>
      <p:sp>
        <p:nvSpPr>
          <p:cNvPr id="1366" name="Google Shape;1366;p122"/>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367" name="Google Shape;1367;p12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1" name="Shape 1371"/>
        <p:cNvGrpSpPr/>
        <p:nvPr/>
      </p:nvGrpSpPr>
      <p:grpSpPr>
        <a:xfrm>
          <a:off x="0" y="0"/>
          <a:ext cx="0" cy="0"/>
          <a:chOff x="0" y="0"/>
          <a:chExt cx="0" cy="0"/>
        </a:xfrm>
      </p:grpSpPr>
      <p:sp>
        <p:nvSpPr>
          <p:cNvPr id="1372" name="Google Shape;1372;p12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123"/>
          <p:cNvSpPr txBox="1"/>
          <p:nvPr/>
        </p:nvSpPr>
        <p:spPr>
          <a:xfrm>
            <a:off x="798652" y="548196"/>
            <a:ext cx="17534304"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Hypermethylation vs. Hypomethylation</a:t>
            </a:r>
            <a:endParaRPr/>
          </a:p>
        </p:txBody>
      </p:sp>
      <p:sp>
        <p:nvSpPr>
          <p:cNvPr id="1374" name="Google Shape;1374;p12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123"/>
          <p:cNvSpPr txBox="1"/>
          <p:nvPr/>
        </p:nvSpPr>
        <p:spPr>
          <a:xfrm>
            <a:off x="653699" y="3418782"/>
            <a:ext cx="7255500" cy="4992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Hypermethylation</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a:t>
            </a:r>
            <a:r>
              <a:rPr b="1" i="0" lang="en-US" sz="2500" u="none" cap="none" strike="noStrike">
                <a:solidFill>
                  <a:srgbClr val="000000"/>
                </a:solidFill>
                <a:latin typeface="Calibri"/>
                <a:ea typeface="Calibri"/>
                <a:cs typeface="Calibri"/>
                <a:sym typeface="Calibri"/>
              </a:rPr>
              <a:t>Too much methylation</a:t>
            </a:r>
            <a:br>
              <a:rPr b="1"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Often suppresses gene expression</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Can silence tumor suppressor genes, alter hormone pathways, affect detox enzymes</a:t>
            </a:r>
            <a:endParaRPr sz="25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t/>
            </a:r>
            <a:endParaRPr i="0" sz="25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Hypomethylation</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a:t>
            </a:r>
            <a:r>
              <a:rPr b="1" i="0" lang="en-US" sz="2500" u="none" cap="none" strike="noStrike">
                <a:solidFill>
                  <a:srgbClr val="000000"/>
                </a:solidFill>
                <a:latin typeface="Calibri"/>
                <a:ea typeface="Calibri"/>
                <a:cs typeface="Calibri"/>
                <a:sym typeface="Calibri"/>
              </a:rPr>
              <a:t>Too little methylation</a:t>
            </a:r>
            <a:br>
              <a:rPr b="1"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Can activate genes excessively</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Often associated with inflammation, oxidative stress, genomic instability, high homocysteine</a:t>
            </a:r>
            <a:endParaRPr sz="2500">
              <a:latin typeface="Calibri"/>
              <a:ea typeface="Calibri"/>
              <a:cs typeface="Calibri"/>
              <a:sym typeface="Calibri"/>
            </a:endParaRPr>
          </a:p>
        </p:txBody>
      </p:sp>
      <p:sp>
        <p:nvSpPr>
          <p:cNvPr id="1376" name="Google Shape;1376;p123"/>
          <p:cNvSpPr txBox="1"/>
          <p:nvPr/>
        </p:nvSpPr>
        <p:spPr>
          <a:xfrm>
            <a:off x="9128552" y="3418775"/>
            <a:ext cx="8474700" cy="6557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500"/>
              <a:buFont typeface="Times"/>
              <a:buNone/>
            </a:pPr>
            <a:r>
              <a:rPr b="1" i="0" lang="en-US" sz="2000" u="none" cap="none" strike="noStrike">
                <a:solidFill>
                  <a:srgbClr val="000000"/>
                </a:solidFill>
                <a:latin typeface="Calibri"/>
                <a:ea typeface="Calibri"/>
                <a:cs typeface="Calibri"/>
                <a:sym typeface="Calibri"/>
              </a:rPr>
              <a:t>Methylation balance depends on:</a:t>
            </a:r>
            <a:endParaRPr b="1" sz="2000">
              <a:latin typeface="Calibri"/>
              <a:ea typeface="Calibri"/>
              <a:cs typeface="Calibri"/>
              <a:sym typeface="Calibri"/>
            </a:endParaRPr>
          </a:p>
          <a:p>
            <a:pPr indent="-28575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nutrient adequacy</a:t>
            </a:r>
            <a:endParaRPr sz="2000">
              <a:latin typeface="Calibri"/>
              <a:ea typeface="Calibri"/>
              <a:cs typeface="Calibri"/>
              <a:sym typeface="Calibri"/>
            </a:endParaRPr>
          </a:p>
          <a:p>
            <a:pPr indent="-28575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inflammation</a:t>
            </a:r>
            <a:endParaRPr sz="2000">
              <a:latin typeface="Calibri"/>
              <a:ea typeface="Calibri"/>
              <a:cs typeface="Calibri"/>
              <a:sym typeface="Calibri"/>
            </a:endParaRPr>
          </a:p>
          <a:p>
            <a:pPr indent="-28575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oxidative stress</a:t>
            </a:r>
            <a:endParaRPr sz="2000">
              <a:latin typeface="Calibri"/>
              <a:ea typeface="Calibri"/>
              <a:cs typeface="Calibri"/>
              <a:sym typeface="Calibri"/>
            </a:endParaRPr>
          </a:p>
          <a:p>
            <a:pPr indent="-28575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metabolic demands</a:t>
            </a:r>
            <a:endParaRPr sz="2000">
              <a:latin typeface="Calibri"/>
              <a:ea typeface="Calibri"/>
              <a:cs typeface="Calibri"/>
              <a:sym typeface="Calibri"/>
            </a:endParaRPr>
          </a:p>
          <a:p>
            <a:pPr indent="-28575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life stage (very important!)</a:t>
            </a:r>
            <a:r>
              <a:rPr lang="en-US" sz="2000">
                <a:latin typeface="Calibri"/>
                <a:ea typeface="Calibri"/>
                <a:cs typeface="Calibri"/>
                <a:sym typeface="Calibri"/>
              </a:rPr>
              <a:t> - Quick summary below (more details to come!)</a:t>
            </a:r>
            <a:endParaRPr i="0" sz="2000" u="none" cap="none" strike="noStrike">
              <a:solidFill>
                <a:srgbClr val="000000"/>
              </a:solidFill>
              <a:latin typeface="Calibri"/>
              <a:ea typeface="Calibri"/>
              <a:cs typeface="Calibri"/>
              <a:sym typeface="Calibri"/>
            </a:endParaRPr>
          </a:p>
          <a:p>
            <a:pPr indent="-355600" lvl="1" marL="914400" marR="0" rtl="0" algn="l">
              <a:lnSpc>
                <a:spcPct val="100000"/>
              </a:lnSpc>
              <a:spcBef>
                <a:spcPts val="1200"/>
              </a:spcBef>
              <a:spcAft>
                <a:spcPts val="0"/>
              </a:spcAft>
              <a:buSzPts val="2000"/>
              <a:buFont typeface="Calibri"/>
              <a:buChar char="○"/>
            </a:pPr>
            <a:r>
              <a:rPr b="1" lang="en-US" sz="2000">
                <a:latin typeface="Calibri"/>
                <a:ea typeface="Calibri"/>
                <a:cs typeface="Calibri"/>
                <a:sym typeface="Calibri"/>
              </a:rPr>
              <a:t>Preconception &amp; pregnancy:</a:t>
            </a:r>
            <a:r>
              <a:rPr lang="en-US" sz="2000">
                <a:latin typeface="Calibri"/>
                <a:ea typeface="Calibri"/>
                <a:cs typeface="Calibri"/>
                <a:sym typeface="Calibri"/>
              </a:rPr>
              <a:t> Increased need for DNA synthesis, placental development, neural-tube formation &amp; fetal programming</a:t>
            </a:r>
            <a:endParaRPr sz="2000">
              <a:latin typeface="Calibri"/>
              <a:ea typeface="Calibri"/>
              <a:cs typeface="Calibri"/>
              <a:sym typeface="Calibri"/>
            </a:endParaRPr>
          </a:p>
          <a:p>
            <a:pPr indent="-355600" lvl="1" marL="914400" marR="0" rtl="0" algn="l">
              <a:lnSpc>
                <a:spcPct val="100000"/>
              </a:lnSpc>
              <a:spcBef>
                <a:spcPts val="1200"/>
              </a:spcBef>
              <a:spcAft>
                <a:spcPts val="0"/>
              </a:spcAft>
              <a:buSzPts val="2000"/>
              <a:buFont typeface="Calibri"/>
              <a:buChar char="○"/>
            </a:pPr>
            <a:r>
              <a:rPr b="1" lang="en-US" sz="2000">
                <a:latin typeface="Calibri"/>
                <a:ea typeface="Calibri"/>
                <a:cs typeface="Calibri"/>
                <a:sym typeface="Calibri"/>
              </a:rPr>
              <a:t>Infancy &amp; childhood: </a:t>
            </a:r>
            <a:r>
              <a:rPr lang="en-US" sz="2000">
                <a:latin typeface="Calibri"/>
                <a:ea typeface="Calibri"/>
                <a:cs typeface="Calibri"/>
                <a:sym typeface="Calibri"/>
              </a:rPr>
              <a:t>Rapid cell division, growth &amp; brain development</a:t>
            </a:r>
            <a:endParaRPr sz="2000">
              <a:latin typeface="Calibri"/>
              <a:ea typeface="Calibri"/>
              <a:cs typeface="Calibri"/>
              <a:sym typeface="Calibri"/>
            </a:endParaRPr>
          </a:p>
          <a:p>
            <a:pPr indent="-355600" lvl="1" marL="914400" marR="0" rtl="0" algn="l">
              <a:lnSpc>
                <a:spcPct val="100000"/>
              </a:lnSpc>
              <a:spcBef>
                <a:spcPts val="1200"/>
              </a:spcBef>
              <a:spcAft>
                <a:spcPts val="0"/>
              </a:spcAft>
              <a:buSzPts val="2000"/>
              <a:buFont typeface="Calibri"/>
              <a:buChar char="○"/>
            </a:pPr>
            <a:r>
              <a:rPr b="1" lang="en-US" sz="2000">
                <a:latin typeface="Calibri"/>
                <a:ea typeface="Calibri"/>
                <a:cs typeface="Calibri"/>
                <a:sym typeface="Calibri"/>
              </a:rPr>
              <a:t>Adolescence: </a:t>
            </a:r>
            <a:r>
              <a:rPr lang="en-US" sz="2000">
                <a:latin typeface="Calibri"/>
                <a:ea typeface="Calibri"/>
                <a:cs typeface="Calibri"/>
                <a:sym typeface="Calibri"/>
              </a:rPr>
              <a:t>Growth, hormonal changes &amp; continued brain development</a:t>
            </a:r>
            <a:endParaRPr sz="2000">
              <a:latin typeface="Calibri"/>
              <a:ea typeface="Calibri"/>
              <a:cs typeface="Calibri"/>
              <a:sym typeface="Calibri"/>
            </a:endParaRPr>
          </a:p>
          <a:p>
            <a:pPr indent="-355600" lvl="1" marL="914400" marR="0" rtl="0" algn="l">
              <a:lnSpc>
                <a:spcPct val="100000"/>
              </a:lnSpc>
              <a:spcBef>
                <a:spcPts val="1200"/>
              </a:spcBef>
              <a:spcAft>
                <a:spcPts val="0"/>
              </a:spcAft>
              <a:buSzPts val="2000"/>
              <a:buFont typeface="Calibri"/>
              <a:buChar char="○"/>
            </a:pPr>
            <a:r>
              <a:rPr b="1" lang="en-US" sz="2000">
                <a:latin typeface="Calibri"/>
                <a:ea typeface="Calibri"/>
                <a:cs typeface="Calibri"/>
                <a:sym typeface="Calibri"/>
              </a:rPr>
              <a:t>Adulthood: </a:t>
            </a:r>
            <a:r>
              <a:rPr lang="en-US" sz="2000">
                <a:latin typeface="Calibri"/>
                <a:ea typeface="Calibri"/>
                <a:cs typeface="Calibri"/>
                <a:sym typeface="Calibri"/>
              </a:rPr>
              <a:t>Cellular repair, hormone and neurotransmitter metabolism, detoxification &amp; cardiovascular health</a:t>
            </a:r>
            <a:endParaRPr sz="2000">
              <a:latin typeface="Calibri"/>
              <a:ea typeface="Calibri"/>
              <a:cs typeface="Calibri"/>
              <a:sym typeface="Calibri"/>
            </a:endParaRPr>
          </a:p>
          <a:p>
            <a:pPr indent="-355600" lvl="1" marL="914400" marR="0" rtl="0" algn="l">
              <a:lnSpc>
                <a:spcPct val="100000"/>
              </a:lnSpc>
              <a:spcBef>
                <a:spcPts val="1200"/>
              </a:spcBef>
              <a:spcAft>
                <a:spcPts val="0"/>
              </a:spcAft>
              <a:buSzPts val="2000"/>
              <a:buFont typeface="Calibri"/>
              <a:buChar char="○"/>
            </a:pPr>
            <a:r>
              <a:rPr b="1" lang="en-US" sz="2000">
                <a:latin typeface="Calibri"/>
                <a:ea typeface="Calibri"/>
                <a:cs typeface="Calibri"/>
                <a:sym typeface="Calibri"/>
              </a:rPr>
              <a:t>Older adulthood:</a:t>
            </a:r>
            <a:r>
              <a:rPr lang="en-US" sz="2000">
                <a:latin typeface="Calibri"/>
                <a:ea typeface="Calibri"/>
                <a:cs typeface="Calibri"/>
                <a:sym typeface="Calibri"/>
              </a:rPr>
              <a:t> Reduced nutrient absorption and increased oxidative stress may promote broad hypomethylation, while specific genes may become hypermethylated</a:t>
            </a:r>
            <a:endParaRPr sz="2000">
              <a:latin typeface="Calibri"/>
              <a:ea typeface="Calibri"/>
              <a:cs typeface="Calibri"/>
              <a:sym typeface="Calibri"/>
            </a:endParaRPr>
          </a:p>
        </p:txBody>
      </p:sp>
      <p:sp>
        <p:nvSpPr>
          <p:cNvPr id="1377" name="Google Shape;1377;p123"/>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378" name="Google Shape;1378;p12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379" name="Google Shape;1379;p123"/>
          <p:cNvSpPr/>
          <p:nvPr/>
        </p:nvSpPr>
        <p:spPr>
          <a:xfrm>
            <a:off x="16653924" y="760113"/>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sp>
        <p:nvSpPr>
          <p:cNvPr id="1384" name="Google Shape;1384;p12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124"/>
          <p:cNvSpPr txBox="1"/>
          <p:nvPr/>
        </p:nvSpPr>
        <p:spPr>
          <a:xfrm>
            <a:off x="798665" y="407046"/>
            <a:ext cx="17534400" cy="24012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lang="en-US" sz="7200">
                <a:solidFill>
                  <a:srgbClr val="FFFFFF"/>
                </a:solidFill>
                <a:latin typeface="Poppins"/>
                <a:ea typeface="Poppins"/>
                <a:cs typeface="Poppins"/>
                <a:sym typeface="Poppins"/>
              </a:rPr>
              <a:t>Life-Cycle Differences in Methylation Needs:</a:t>
            </a:r>
            <a:r>
              <a:rPr lang="en-US" sz="7200">
                <a:solidFill>
                  <a:srgbClr val="FFFFFF"/>
                </a:solidFill>
                <a:latin typeface="Poppins"/>
                <a:ea typeface="Poppins"/>
                <a:cs typeface="Poppins"/>
                <a:sym typeface="Poppins"/>
              </a:rPr>
              <a:t> Preconception &amp; Pregnancy</a:t>
            </a:r>
            <a:endParaRPr sz="7200"/>
          </a:p>
        </p:txBody>
      </p:sp>
      <p:sp>
        <p:nvSpPr>
          <p:cNvPr id="1386" name="Google Shape;1386;p12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124"/>
          <p:cNvSpPr txBox="1"/>
          <p:nvPr/>
        </p:nvSpPr>
        <p:spPr>
          <a:xfrm>
            <a:off x="678821" y="3784150"/>
            <a:ext cx="7394100" cy="28398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2200">
                <a:solidFill>
                  <a:schemeClr val="dk1"/>
                </a:solidFill>
                <a:latin typeface="Calibri"/>
                <a:ea typeface="Calibri"/>
                <a:cs typeface="Calibri"/>
                <a:sym typeface="Calibri"/>
              </a:rPr>
              <a:t>Preconception: Both Parents</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200">
                <a:solidFill>
                  <a:schemeClr val="dk1"/>
                </a:solidFill>
                <a:latin typeface="Calibri"/>
                <a:ea typeface="Calibri"/>
                <a:cs typeface="Calibri"/>
                <a:sym typeface="Calibri"/>
              </a:rPr>
              <a:t>Methylation supports:</a:t>
            </a:r>
            <a:endParaRPr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DNA integrity</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Egg and sperm development</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Early epigenetic programming</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200">
                <a:solidFill>
                  <a:schemeClr val="dk1"/>
                </a:solidFill>
                <a:latin typeface="Calibri"/>
                <a:ea typeface="Calibri"/>
                <a:cs typeface="Calibri"/>
                <a:sym typeface="Calibri"/>
              </a:rPr>
              <a:t>Key nutrients:</a:t>
            </a:r>
            <a:r>
              <a:rPr lang="en-US" sz="2200">
                <a:solidFill>
                  <a:schemeClr val="dk1"/>
                </a:solidFill>
                <a:latin typeface="Calibri"/>
                <a:ea typeface="Calibri"/>
                <a:cs typeface="Calibri"/>
                <a:sym typeface="Calibri"/>
              </a:rPr>
              <a:t> Folate, B12, choline &amp; betaine</a:t>
            </a:r>
            <a:endParaRPr b="1" sz="2200">
              <a:latin typeface="Calibri"/>
              <a:ea typeface="Calibri"/>
              <a:cs typeface="Calibri"/>
              <a:sym typeface="Calibri"/>
            </a:endParaRPr>
          </a:p>
        </p:txBody>
      </p:sp>
      <p:sp>
        <p:nvSpPr>
          <p:cNvPr id="1388" name="Google Shape;1388;p124"/>
          <p:cNvSpPr txBox="1"/>
          <p:nvPr/>
        </p:nvSpPr>
        <p:spPr>
          <a:xfrm>
            <a:off x="9134180" y="3763750"/>
            <a:ext cx="8475000" cy="3075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2200">
                <a:solidFill>
                  <a:schemeClr val="dk1"/>
                </a:solidFill>
                <a:latin typeface="Calibri"/>
                <a:ea typeface="Calibri"/>
                <a:cs typeface="Calibri"/>
                <a:sym typeface="Calibri"/>
              </a:rPr>
              <a:t>Pregnancy: Increased Demand</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200">
                <a:solidFill>
                  <a:schemeClr val="dk1"/>
                </a:solidFill>
                <a:latin typeface="Calibri"/>
                <a:ea typeface="Calibri"/>
                <a:cs typeface="Calibri"/>
                <a:sym typeface="Calibri"/>
              </a:rPr>
              <a:t>Maternal methyl-donor needs increase to support:</a:t>
            </a:r>
            <a:endParaRPr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Rapid cell division &amp; DNA synthesis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Neural-tube development</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Placental growth</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Fetal brain development</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Epigenetic programming</a:t>
            </a:r>
            <a:endParaRPr b="1" sz="2200">
              <a:latin typeface="Calibri"/>
              <a:ea typeface="Calibri"/>
              <a:cs typeface="Calibri"/>
              <a:sym typeface="Calibri"/>
            </a:endParaRPr>
          </a:p>
        </p:txBody>
      </p:sp>
      <p:sp>
        <p:nvSpPr>
          <p:cNvPr id="1389" name="Google Shape;1389;p124"/>
          <p:cNvSpPr txBox="1"/>
          <p:nvPr>
            <p:ph idx="4294967295" type="sldNum"/>
          </p:nvPr>
        </p:nvSpPr>
        <p:spPr>
          <a:xfrm>
            <a:off x="7731403" y="6199875"/>
            <a:ext cx="1402800" cy="2463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000">
                <a:solidFill>
                  <a:srgbClr val="888888"/>
                </a:solidFill>
              </a:rPr>
              <a:t>‹#›</a:t>
            </a:fld>
            <a:endParaRPr sz="1000"/>
          </a:p>
        </p:txBody>
      </p:sp>
      <p:sp>
        <p:nvSpPr>
          <p:cNvPr id="1390" name="Google Shape;1390;p124"/>
          <p:cNvSpPr txBox="1"/>
          <p:nvPr/>
        </p:nvSpPr>
        <p:spPr>
          <a:xfrm>
            <a:off x="1060050" y="6975825"/>
            <a:ext cx="15928200" cy="238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Why Balance Matters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Inadequate folate or methyl-donor status may impair fetal development and increase pregnancy-related risks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latin typeface="Calibri"/>
                <a:ea typeface="Calibri"/>
                <a:cs typeface="Calibri"/>
                <a:sym typeface="Calibri"/>
              </a:rPr>
              <a:t>Supplementation should be adequate and individualized—</a:t>
            </a:r>
            <a:r>
              <a:rPr b="1" lang="en-US" sz="2200">
                <a:solidFill>
                  <a:schemeClr val="dk1"/>
                </a:solidFill>
                <a:latin typeface="Calibri"/>
                <a:ea typeface="Calibri"/>
                <a:cs typeface="Calibri"/>
                <a:sym typeface="Calibri"/>
              </a:rPr>
              <a:t>more is not always better</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200">
                <a:solidFill>
                  <a:schemeClr val="dk1"/>
                </a:solidFill>
                <a:latin typeface="Calibri"/>
                <a:ea typeface="Calibri"/>
                <a:cs typeface="Calibri"/>
                <a:sym typeface="Calibri"/>
              </a:rPr>
              <a:t>Key concept:</a:t>
            </a:r>
            <a:r>
              <a:rPr lang="en-US" sz="2200">
                <a:solidFill>
                  <a:schemeClr val="dk1"/>
                </a:solidFill>
                <a:latin typeface="Calibri"/>
                <a:ea typeface="Calibri"/>
                <a:cs typeface="Calibri"/>
                <a:sym typeface="Calibri"/>
              </a:rPr>
              <a:t> Preconception establishes the nutritional foundation; pregnancy substantially increases demand for one-carbon metabolism and methylation support.</a:t>
            </a:r>
            <a:endParaRPr sz="2200">
              <a:solidFill>
                <a:schemeClr val="dk1"/>
              </a:solidFill>
              <a:latin typeface="Calibri"/>
              <a:ea typeface="Calibri"/>
              <a:cs typeface="Calibri"/>
              <a:sym typeface="Calibri"/>
            </a:endParaRPr>
          </a:p>
        </p:txBody>
      </p:sp>
      <p:sp>
        <p:nvSpPr>
          <p:cNvPr id="1391" name="Google Shape;1391;p12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sp>
        <p:nvSpPr>
          <p:cNvPr id="1396" name="Google Shape;1396;p12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125"/>
          <p:cNvSpPr txBox="1"/>
          <p:nvPr/>
        </p:nvSpPr>
        <p:spPr>
          <a:xfrm>
            <a:off x="798652" y="637096"/>
            <a:ext cx="17534400" cy="2401200"/>
          </a:xfrm>
          <a:prstGeom prst="rect">
            <a:avLst/>
          </a:prstGeom>
          <a:noFill/>
          <a:ln>
            <a:noFill/>
          </a:ln>
        </p:spPr>
        <p:txBody>
          <a:bodyPr anchorCtr="0" anchor="t" bIns="0" lIns="0" spcFirstLastPara="1" rIns="0" wrap="square" tIns="0">
            <a:spAutoFit/>
          </a:bodyPr>
          <a:lstStyle/>
          <a:p>
            <a:pPr indent="0" lvl="0" marL="0" rtl="0" algn="l">
              <a:lnSpc>
                <a:spcPct val="116666"/>
              </a:lnSpc>
              <a:spcBef>
                <a:spcPts val="0"/>
              </a:spcBef>
              <a:spcAft>
                <a:spcPts val="0"/>
              </a:spcAft>
              <a:buClr>
                <a:schemeClr val="lt1"/>
              </a:buClr>
              <a:buSzPts val="7800"/>
              <a:buFont typeface="Poppins"/>
              <a:buNone/>
            </a:pPr>
            <a:r>
              <a:rPr b="1" lang="en-US" sz="7200">
                <a:solidFill>
                  <a:schemeClr val="lt1"/>
                </a:solidFill>
                <a:latin typeface="Poppins"/>
                <a:ea typeface="Poppins"/>
                <a:cs typeface="Poppins"/>
                <a:sym typeface="Poppins"/>
              </a:rPr>
              <a:t>Life-Cycle Differences in Methylation Needs:</a:t>
            </a:r>
            <a:r>
              <a:rPr lang="en-US" sz="7200">
                <a:solidFill>
                  <a:schemeClr val="lt1"/>
                </a:solidFill>
                <a:latin typeface="Poppins"/>
                <a:ea typeface="Poppins"/>
                <a:cs typeface="Poppins"/>
                <a:sym typeface="Poppins"/>
              </a:rPr>
              <a:t> Infancy - Adulthood</a:t>
            </a:r>
            <a:endParaRPr sz="7800">
              <a:solidFill>
                <a:srgbClr val="FFFFFF"/>
              </a:solidFill>
              <a:latin typeface="Poppins"/>
              <a:ea typeface="Poppins"/>
              <a:cs typeface="Poppins"/>
              <a:sym typeface="Poppins"/>
            </a:endParaRPr>
          </a:p>
        </p:txBody>
      </p:sp>
      <p:sp>
        <p:nvSpPr>
          <p:cNvPr id="1398" name="Google Shape;1398;p12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125"/>
          <p:cNvSpPr txBox="1"/>
          <p:nvPr/>
        </p:nvSpPr>
        <p:spPr>
          <a:xfrm>
            <a:off x="492500" y="3448175"/>
            <a:ext cx="3782700" cy="5171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rPr b="1" i="0" lang="en-US" sz="2000" u="none" cap="none" strike="noStrike">
                <a:solidFill>
                  <a:srgbClr val="000000"/>
                </a:solidFill>
                <a:latin typeface="Calibri"/>
                <a:ea typeface="Calibri"/>
                <a:cs typeface="Calibri"/>
                <a:sym typeface="Calibri"/>
              </a:rPr>
              <a:t>Infancy and Early Childhood</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800"/>
              <a:buFont typeface="Times"/>
              <a:buNone/>
            </a:pPr>
            <a:r>
              <a:rPr i="0" lang="en-US" sz="2000" u="none" cap="none" strike="noStrike">
                <a:solidFill>
                  <a:srgbClr val="000000"/>
                </a:solidFill>
                <a:latin typeface="Calibri"/>
                <a:ea typeface="Calibri"/>
                <a:cs typeface="Calibri"/>
                <a:sym typeface="Calibri"/>
              </a:rPr>
              <a:t>Rapid growth = high DNA turnover → high methylation demand</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800"/>
              <a:buFont typeface="Times"/>
              <a:buNone/>
            </a:pPr>
            <a:r>
              <a:rPr i="0" lang="en-US" sz="2000" u="none" cap="none" strike="noStrike">
                <a:solidFill>
                  <a:srgbClr val="000000"/>
                </a:solidFill>
                <a:latin typeface="Calibri"/>
                <a:ea typeface="Calibri"/>
                <a:cs typeface="Calibri"/>
                <a:sym typeface="Calibri"/>
              </a:rPr>
              <a:t>Examples:</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Brain development</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Immune system programming</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Metabolic pathway imprinting</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Behavior/neurotransmitter gene regulation</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800"/>
              <a:buFont typeface="Times"/>
              <a:buNone/>
            </a:pPr>
            <a:r>
              <a:rPr i="0" lang="en-US" sz="2000" u="none" cap="none" strike="noStrike">
                <a:solidFill>
                  <a:srgbClr val="000000"/>
                </a:solidFill>
                <a:latin typeface="Calibri"/>
                <a:ea typeface="Calibri"/>
                <a:cs typeface="Calibri"/>
                <a:sym typeface="Calibri"/>
              </a:rPr>
              <a:t>Environmental inputs (breastfeeding, choline intake, stress exposure) shape epigenetic patterns long-term.</a:t>
            </a:r>
            <a:endParaRPr sz="2000">
              <a:latin typeface="Calibri"/>
              <a:ea typeface="Calibri"/>
              <a:cs typeface="Calibri"/>
              <a:sym typeface="Calibri"/>
            </a:endParaRPr>
          </a:p>
        </p:txBody>
      </p:sp>
      <p:sp>
        <p:nvSpPr>
          <p:cNvPr id="1400" name="Google Shape;1400;p125"/>
          <p:cNvSpPr txBox="1"/>
          <p:nvPr/>
        </p:nvSpPr>
        <p:spPr>
          <a:xfrm>
            <a:off x="4552078" y="3448175"/>
            <a:ext cx="3522000" cy="5479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rPr b="1" i="0" lang="en-US" sz="2000" u="none" cap="none" strike="noStrike">
                <a:solidFill>
                  <a:srgbClr val="000000"/>
                </a:solidFill>
                <a:latin typeface="Calibri"/>
                <a:ea typeface="Calibri"/>
                <a:cs typeface="Calibri"/>
                <a:sym typeface="Calibri"/>
              </a:rPr>
              <a:t>Adolescence</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600"/>
              <a:buFont typeface="Times"/>
              <a:buNone/>
            </a:pPr>
            <a:r>
              <a:rPr i="0" lang="en-US" sz="2000" u="none" cap="none" strike="noStrike">
                <a:solidFill>
                  <a:srgbClr val="000000"/>
                </a:solidFill>
                <a:latin typeface="Calibri"/>
                <a:ea typeface="Calibri"/>
                <a:cs typeface="Calibri"/>
                <a:sym typeface="Calibri"/>
              </a:rPr>
              <a:t>Another growth surge → increased methyl donors needed.</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600"/>
              <a:buFont typeface="Times"/>
              <a:buNone/>
            </a:pPr>
            <a:r>
              <a:rPr i="0" lang="en-US" sz="2000" u="none" cap="none" strike="noStrike">
                <a:solidFill>
                  <a:srgbClr val="000000"/>
                </a:solidFill>
                <a:latin typeface="Calibri"/>
                <a:ea typeface="Calibri"/>
                <a:cs typeface="Calibri"/>
                <a:sym typeface="Calibri"/>
              </a:rPr>
              <a:t>Methylation supports:</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Hormone development</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Brain maturation</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Growth and metabolism</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Stress-response programming</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600"/>
              <a:buFont typeface="Times"/>
              <a:buNone/>
            </a:pPr>
            <a:r>
              <a:rPr i="0" lang="en-US" sz="2000" u="none" cap="none" strike="noStrike">
                <a:solidFill>
                  <a:srgbClr val="000000"/>
                </a:solidFill>
                <a:latin typeface="Calibri"/>
                <a:ea typeface="Calibri"/>
                <a:cs typeface="Calibri"/>
                <a:sym typeface="Calibri"/>
              </a:rPr>
              <a:t>Deficiency can contribute to mood disorders, poor detox capacity, or inflammatory tendencies.</a:t>
            </a:r>
            <a:endParaRPr sz="2000">
              <a:latin typeface="Calibri"/>
              <a:ea typeface="Calibri"/>
              <a:cs typeface="Calibri"/>
              <a:sym typeface="Calibri"/>
            </a:endParaRPr>
          </a:p>
        </p:txBody>
      </p:sp>
      <p:sp>
        <p:nvSpPr>
          <p:cNvPr id="1401" name="Google Shape;1401;p125"/>
          <p:cNvSpPr txBox="1"/>
          <p:nvPr/>
        </p:nvSpPr>
        <p:spPr>
          <a:xfrm>
            <a:off x="8377525" y="3448175"/>
            <a:ext cx="3943800" cy="4863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rPr b="1" i="0" lang="en-US" sz="2000" u="none" cap="none" strike="noStrike">
                <a:solidFill>
                  <a:srgbClr val="000000"/>
                </a:solidFill>
                <a:latin typeface="Calibri"/>
                <a:ea typeface="Calibri"/>
                <a:cs typeface="Calibri"/>
                <a:sym typeface="Calibri"/>
              </a:rPr>
              <a:t>Adulthood</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600"/>
              <a:buFont typeface="Times"/>
              <a:buNone/>
            </a:pPr>
            <a:r>
              <a:rPr i="0" lang="en-US" sz="2000" u="none" cap="none" strike="noStrike">
                <a:solidFill>
                  <a:srgbClr val="000000"/>
                </a:solidFill>
                <a:latin typeface="Calibri"/>
                <a:ea typeface="Calibri"/>
                <a:cs typeface="Calibri"/>
                <a:sym typeface="Calibri"/>
              </a:rPr>
              <a:t>Methylation stabilizes but remains essential for:</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Detox pathways</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Hormone metabolism</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Immune regulation</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Cardiovascular health (homocysteine control)</a:t>
            </a:r>
            <a:endParaRPr sz="20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DNA repair</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600"/>
              <a:buFont typeface="Times"/>
              <a:buNone/>
            </a:pPr>
            <a:r>
              <a:rPr i="0" lang="en-US" sz="2000" u="none" cap="none" strike="noStrike">
                <a:solidFill>
                  <a:srgbClr val="000000"/>
                </a:solidFill>
                <a:latin typeface="Calibri"/>
                <a:ea typeface="Calibri"/>
                <a:cs typeface="Calibri"/>
                <a:sym typeface="Calibri"/>
              </a:rPr>
              <a:t>Hypomethylation tends to increase with chronic inflammation, stress, and poor diet.</a:t>
            </a:r>
            <a:endParaRPr sz="2000">
              <a:latin typeface="Calibri"/>
              <a:ea typeface="Calibri"/>
              <a:cs typeface="Calibri"/>
              <a:sym typeface="Calibri"/>
            </a:endParaRPr>
          </a:p>
        </p:txBody>
      </p:sp>
      <p:sp>
        <p:nvSpPr>
          <p:cNvPr id="1402" name="Google Shape;1402;p125"/>
          <p:cNvSpPr txBox="1"/>
          <p:nvPr/>
        </p:nvSpPr>
        <p:spPr>
          <a:xfrm>
            <a:off x="12967150" y="3435850"/>
            <a:ext cx="4947900" cy="6249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rPr b="1" i="0" lang="en-US" sz="2000" u="none" cap="none" strike="noStrike">
                <a:solidFill>
                  <a:srgbClr val="000000"/>
                </a:solidFill>
                <a:latin typeface="Calibri"/>
                <a:ea typeface="Calibri"/>
                <a:cs typeface="Calibri"/>
                <a:sym typeface="Calibri"/>
              </a:rPr>
              <a:t>Older Adults</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800"/>
              <a:buFont typeface="Times"/>
              <a:buNone/>
            </a:pPr>
            <a:r>
              <a:rPr i="0" lang="en-US" sz="2000" u="none" cap="none" strike="noStrike">
                <a:solidFill>
                  <a:srgbClr val="000000"/>
                </a:solidFill>
                <a:latin typeface="Calibri"/>
                <a:ea typeface="Calibri"/>
                <a:cs typeface="Calibri"/>
                <a:sym typeface="Calibri"/>
              </a:rPr>
              <a:t>Aging is associated with:</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Calibri"/>
                <a:ea typeface="Calibri"/>
                <a:cs typeface="Calibri"/>
                <a:sym typeface="Calibri"/>
              </a:rPr>
              <a:t>Global hypomethylation</a:t>
            </a:r>
            <a:r>
              <a:rPr i="0" lang="en-US" sz="2000" u="none" cap="none" strike="noStrike">
                <a:solidFill>
                  <a:srgbClr val="000000"/>
                </a:solidFill>
                <a:latin typeface="Calibri"/>
                <a:ea typeface="Calibri"/>
                <a:cs typeface="Calibri"/>
                <a:sym typeface="Calibri"/>
              </a:rPr>
              <a:t> (gene activation, inflammation)</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Calibri"/>
                <a:ea typeface="Calibri"/>
                <a:cs typeface="Calibri"/>
                <a:sym typeface="Calibri"/>
              </a:rPr>
              <a:t>Local hypermethylation</a:t>
            </a:r>
            <a:r>
              <a:rPr i="0" lang="en-US" sz="2000" u="none" cap="none" strike="noStrike">
                <a:solidFill>
                  <a:srgbClr val="000000"/>
                </a:solidFill>
                <a:latin typeface="Calibri"/>
                <a:ea typeface="Calibri"/>
                <a:cs typeface="Calibri"/>
                <a:sym typeface="Calibri"/>
              </a:rPr>
              <a:t> (gene silencing—often tumor suppressor genes)</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800"/>
              <a:buFont typeface="Times"/>
              <a:buNone/>
            </a:pPr>
            <a:r>
              <a:rPr i="0" lang="en-US" sz="2000" u="none" cap="none" strike="noStrike">
                <a:solidFill>
                  <a:srgbClr val="000000"/>
                </a:solidFill>
                <a:latin typeface="Calibri"/>
                <a:ea typeface="Calibri"/>
                <a:cs typeface="Calibri"/>
                <a:sym typeface="Calibri"/>
              </a:rPr>
              <a:t>This imbalance contributes to:</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cognitive decline</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cancer risk</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immune dysregulation</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reduced detoxification</a:t>
            </a:r>
            <a:endParaRPr sz="20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000"/>
              <a:buFont typeface="Calibri"/>
              <a:buChar char="•"/>
            </a:pPr>
            <a:r>
              <a:rPr i="0" lang="en-US" sz="2000" u="none" cap="none" strike="noStrike">
                <a:solidFill>
                  <a:srgbClr val="000000"/>
                </a:solidFill>
                <a:latin typeface="Calibri"/>
                <a:ea typeface="Calibri"/>
                <a:cs typeface="Calibri"/>
                <a:sym typeface="Calibri"/>
              </a:rPr>
              <a:t>frailty and sarcopenia</a:t>
            </a:r>
            <a:endParaRPr sz="2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800"/>
              <a:buFont typeface="Times"/>
              <a:buNone/>
            </a:pPr>
            <a:r>
              <a:rPr i="0" lang="en-US" sz="2000" u="none" cap="none" strike="noStrike">
                <a:solidFill>
                  <a:srgbClr val="000000"/>
                </a:solidFill>
                <a:latin typeface="Calibri"/>
                <a:ea typeface="Calibri"/>
                <a:cs typeface="Calibri"/>
                <a:sym typeface="Calibri"/>
              </a:rPr>
              <a:t>Older adults often need </a:t>
            </a:r>
            <a:r>
              <a:rPr b="1" i="0" lang="en-US" sz="2000" u="none" cap="none" strike="noStrike">
                <a:solidFill>
                  <a:srgbClr val="000000"/>
                </a:solidFill>
                <a:latin typeface="Calibri"/>
                <a:ea typeface="Calibri"/>
                <a:cs typeface="Calibri"/>
                <a:sym typeface="Calibri"/>
              </a:rPr>
              <a:t>more</a:t>
            </a:r>
            <a:r>
              <a:rPr i="0" lang="en-US" sz="2000" u="none" cap="none" strike="noStrike">
                <a:solidFill>
                  <a:srgbClr val="000000"/>
                </a:solidFill>
                <a:latin typeface="Calibri"/>
                <a:ea typeface="Calibri"/>
                <a:cs typeface="Calibri"/>
                <a:sym typeface="Calibri"/>
              </a:rPr>
              <a:t> B12, folate, and choline for methylation support due to reduced absorption.</a:t>
            </a:r>
            <a:endParaRPr sz="2000">
              <a:latin typeface="Calibri"/>
              <a:ea typeface="Calibri"/>
              <a:cs typeface="Calibri"/>
              <a:sym typeface="Calibri"/>
            </a:endParaRPr>
          </a:p>
        </p:txBody>
      </p:sp>
      <p:sp>
        <p:nvSpPr>
          <p:cNvPr id="1403" name="Google Shape;1403;p125"/>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404" name="Google Shape;1404;p12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sp>
        <p:nvSpPr>
          <p:cNvPr id="1409" name="Google Shape;1409;p12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127"/>
          <p:cNvSpPr txBox="1"/>
          <p:nvPr/>
        </p:nvSpPr>
        <p:spPr>
          <a:xfrm>
            <a:off x="874852" y="327392"/>
            <a:ext cx="175344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Summary Table: </a:t>
            </a:r>
            <a:r>
              <a:rPr b="0" i="0" lang="en-US" sz="7800" u="none" cap="none" strike="noStrike">
                <a:solidFill>
                  <a:srgbClr val="FFFFFF"/>
                </a:solidFill>
                <a:latin typeface="Poppins"/>
                <a:ea typeface="Poppins"/>
                <a:cs typeface="Poppins"/>
                <a:sym typeface="Poppins"/>
              </a:rPr>
              <a:t>Epigenetics &amp; Methylation Across the Life Cycle</a:t>
            </a:r>
            <a:endParaRPr/>
          </a:p>
        </p:txBody>
      </p:sp>
      <p:sp>
        <p:nvSpPr>
          <p:cNvPr id="1411" name="Google Shape;1411;p12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12" name="Google Shape;1412;p127"/>
          <p:cNvGraphicFramePr/>
          <p:nvPr/>
        </p:nvGraphicFramePr>
        <p:xfrm>
          <a:off x="347862" y="3108174"/>
          <a:ext cx="3000000" cy="3000000"/>
        </p:xfrm>
        <a:graphic>
          <a:graphicData uri="http://schemas.openxmlformats.org/drawingml/2006/table">
            <a:tbl>
              <a:tblPr bandRow="1">
                <a:noFill/>
                <a:tableStyleId>{15BE6260-15B2-42CF-9ED3-659DF01581FF}</a:tableStyleId>
              </a:tblPr>
              <a:tblGrid>
                <a:gridCol w="2925575"/>
                <a:gridCol w="14666700"/>
              </a:tblGrid>
              <a:tr h="459350">
                <a:tc>
                  <a:txBody>
                    <a:bodyPr/>
                    <a:lstStyle/>
                    <a:p>
                      <a:pPr indent="0" lvl="0" marL="0" marR="0" rtl="0" algn="ctr">
                        <a:lnSpc>
                          <a:spcPct val="100000"/>
                        </a:lnSpc>
                        <a:spcBef>
                          <a:spcPts val="0"/>
                        </a:spcBef>
                        <a:spcAft>
                          <a:spcPts val="0"/>
                        </a:spcAft>
                        <a:buClr>
                          <a:schemeClr val="dk1"/>
                        </a:buClr>
                        <a:buSzPts val="2800"/>
                        <a:buFont typeface="Times"/>
                        <a:buNone/>
                      </a:pPr>
                      <a:r>
                        <a:rPr b="1" lang="en-US" sz="2000" u="none" cap="none" strike="noStrike"/>
                        <a:t>Topic</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000" u="none" cap="none" strike="noStrike"/>
                        <a:t>Key Points</a:t>
                      </a:r>
                      <a:endParaRPr sz="2000"/>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Epigenetics (General)</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Regulates gene expression without changing DNA sequence; primarily through DNA methylation and histone modification.</a:t>
                      </a:r>
                      <a:endParaRPr sz="2000"/>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Methyl Donor Biochemistry</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Uses folate (5-MTHF), B12, choline, betaine, methionine, and SAMe to transfer methyl groups in the one-carbon cycle.</a:t>
                      </a:r>
                      <a:endParaRPr sz="2000"/>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Role of Methylation</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Controls gene activity, supports detoxification, neurotransmitter synthesis, hormone metabolism, inflammation regulation, and DNA integrity.</a:t>
                      </a:r>
                      <a:endParaRPr sz="2000"/>
                    </a:p>
                  </a:txBody>
                  <a:tcPr marT="12700" marB="12700" marR="12700" marL="12700" anchor="ctr"/>
                </a:tc>
              </a:tr>
              <a:tr h="606175">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Hypomethylation</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Too little methylation → can increase inflammation, oxidative stress, genomic instability, and activate harmful genes.</a:t>
                      </a:r>
                      <a:endParaRPr sz="2000"/>
                    </a:p>
                  </a:txBody>
                  <a:tcPr marT="12700" marB="12700" marR="12700" marL="12700" anchor="ctr"/>
                </a:tc>
              </a:tr>
              <a:tr h="45935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Hypermethylation</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Too much methylation → can silence important genes (e.g., tumor suppressor genes), affecting cellular function.</a:t>
                      </a:r>
                      <a:endParaRPr sz="2000"/>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Pregnancy (Highest Demand)</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Rapid fetal DNA synthesis and neural tube formation require high methyl donor intake; maternal status influences lifelong epigenetic programming.</a:t>
                      </a:r>
                      <a:endParaRPr sz="2000"/>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Infancy &amp; Early Childhood</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High methylation needs due to rapid growth, brain development, and immune system programming.</a:t>
                      </a:r>
                      <a:endParaRPr sz="2000"/>
                    </a:p>
                  </a:txBody>
                  <a:tcPr marT="12700" marB="12700" marR="12700" marL="12700" anchor="ctr"/>
                </a:tc>
              </a:tr>
              <a:tr h="45935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Adolescence</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Growth surge and hormonal maturation increase demand for methyl donors and stable epigenetic regulation.</a:t>
                      </a:r>
                      <a:endParaRPr sz="2000"/>
                    </a:p>
                  </a:txBody>
                  <a:tcPr marT="12700" marB="12700" marR="12700" marL="12700" anchor="ctr"/>
                </a:tc>
              </a:tr>
              <a:tr h="45935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Adulthood</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Methylation supports detoxification, cardiovascular health, cognitive function, inflammation control, and hormone balance.</a:t>
                      </a:r>
                      <a:endParaRPr sz="2000"/>
                    </a:p>
                  </a:txBody>
                  <a:tcPr marT="12700" marB="12700" marR="12700" marL="12700" anchor="ctr"/>
                </a:tc>
              </a:tr>
              <a:tr h="712000">
                <a:tc>
                  <a:txBody>
                    <a:bodyPr/>
                    <a:lstStyle/>
                    <a:p>
                      <a:pPr indent="0" lvl="0" marL="0" marR="0" rtl="0" algn="ctr">
                        <a:lnSpc>
                          <a:spcPct val="100000"/>
                        </a:lnSpc>
                        <a:spcBef>
                          <a:spcPts val="0"/>
                        </a:spcBef>
                        <a:spcAft>
                          <a:spcPts val="0"/>
                        </a:spcAft>
                        <a:buClr>
                          <a:schemeClr val="dk1"/>
                        </a:buClr>
                        <a:buSzPts val="2300"/>
                        <a:buFont typeface="Times"/>
                        <a:buNone/>
                      </a:pPr>
                      <a:r>
                        <a:rPr b="1" lang="en-US" sz="2000" u="none" cap="none" strike="noStrike"/>
                        <a:t>Older Adults</a:t>
                      </a:r>
                      <a:endParaRPr sz="2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000" u="none" cap="none" strike="noStrike"/>
                        <a:t>Tendency toward global hypomethylation and local hypermethylation; increased need for B12, folate, and choline due to reduced absorption and higher oxidative stress.</a:t>
                      </a:r>
                      <a:endParaRPr sz="2000"/>
                    </a:p>
                  </a:txBody>
                  <a:tcPr marT="12700" marB="12700" marR="12700" marL="12700" anchor="ctr"/>
                </a:tc>
              </a:tr>
            </a:tbl>
          </a:graphicData>
        </a:graphic>
      </p:graphicFrame>
      <p:sp>
        <p:nvSpPr>
          <p:cNvPr id="1413" name="Google Shape;1413;p127"/>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414" name="Google Shape;1414;p127"/>
          <p:cNvSpPr/>
          <p:nvPr/>
        </p:nvSpPr>
        <p:spPr>
          <a:xfrm>
            <a:off x="16653924" y="760113"/>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8" name="Shape 1418"/>
        <p:cNvGrpSpPr/>
        <p:nvPr/>
      </p:nvGrpSpPr>
      <p:grpSpPr>
        <a:xfrm>
          <a:off x="0" y="0"/>
          <a:ext cx="0" cy="0"/>
          <a:chOff x="0" y="0"/>
          <a:chExt cx="0" cy="0"/>
        </a:xfrm>
      </p:grpSpPr>
      <p:sp>
        <p:nvSpPr>
          <p:cNvPr id="1419" name="Google Shape;1419;p128"/>
          <p:cNvSpPr/>
          <p:nvPr/>
        </p:nvSpPr>
        <p:spPr>
          <a:xfrm rot="10800000">
            <a:off x="-3" y="-22625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12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128"/>
          <p:cNvSpPr txBox="1"/>
          <p:nvPr/>
        </p:nvSpPr>
        <p:spPr>
          <a:xfrm>
            <a:off x="874852" y="1051854"/>
            <a:ext cx="1753430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Sample Quiz Questions</a:t>
            </a:r>
            <a:endParaRPr/>
          </a:p>
        </p:txBody>
      </p:sp>
      <p:sp>
        <p:nvSpPr>
          <p:cNvPr id="1422" name="Google Shape;1422;p12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128"/>
          <p:cNvSpPr txBox="1"/>
          <p:nvPr/>
        </p:nvSpPr>
        <p:spPr>
          <a:xfrm>
            <a:off x="969205" y="3461725"/>
            <a:ext cx="14082000" cy="9112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100"/>
              <a:buFont typeface="Times"/>
              <a:buNone/>
            </a:pPr>
            <a:r>
              <a:rPr b="1" i="0" lang="en-US" sz="2200" u="none" cap="none" strike="noStrike">
                <a:solidFill>
                  <a:srgbClr val="000000"/>
                </a:solidFill>
                <a:latin typeface="Calibri"/>
                <a:ea typeface="Calibri"/>
                <a:cs typeface="Calibri"/>
                <a:sym typeface="Calibri"/>
              </a:rPr>
              <a:t>1. Which metabolic pathway represents the common final route for carbohydrate, fat, and protein metabolism toward energy production?</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i="0" lang="en-US" sz="2200" u="none" cap="none" strike="noStrike">
                <a:solidFill>
                  <a:srgbClr val="000000"/>
                </a:solidFill>
                <a:latin typeface="Calibri"/>
                <a:ea typeface="Calibri"/>
                <a:cs typeface="Calibri"/>
                <a:sym typeface="Calibri"/>
              </a:rPr>
              <a:t>A. Glycolysis</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B. Pentose phosphate pathway</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C. Tricarboxylic acid (TCA) cycle</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D. Urea cycle</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b="1" i="0" lang="en-US" sz="2200" u="none" cap="none" strike="noStrike">
                <a:solidFill>
                  <a:srgbClr val="000000"/>
                </a:solidFill>
                <a:latin typeface="Calibri"/>
                <a:ea typeface="Calibri"/>
                <a:cs typeface="Calibri"/>
                <a:sym typeface="Calibri"/>
              </a:rPr>
              <a:t>2. Which phase of detoxification is primarily responsible for making reactive toxin intermediates water-soluble for excretion?</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i="0" lang="en-US" sz="2200" u="none" cap="none" strike="noStrike">
                <a:solidFill>
                  <a:srgbClr val="000000"/>
                </a:solidFill>
                <a:latin typeface="Calibri"/>
                <a:ea typeface="Calibri"/>
                <a:cs typeface="Calibri"/>
                <a:sym typeface="Calibri"/>
              </a:rPr>
              <a:t>A. Phase I (Oxidation)</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B. Phase II (Conjugation)</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C. Phase III (Transport)</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D. Antioxidant neutralization</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b="1" i="0" lang="en-US" sz="2200" u="none" cap="none" strike="noStrike">
                <a:solidFill>
                  <a:srgbClr val="000000"/>
                </a:solidFill>
                <a:latin typeface="Calibri"/>
                <a:ea typeface="Calibri"/>
                <a:cs typeface="Calibri"/>
                <a:sym typeface="Calibri"/>
              </a:rPr>
              <a:t>3 .Oxidative stress occurs when:</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i="0" lang="en-US" sz="2200" u="none" cap="none" strike="noStrike">
                <a:solidFill>
                  <a:srgbClr val="000000"/>
                </a:solidFill>
                <a:latin typeface="Calibri"/>
                <a:ea typeface="Calibri"/>
                <a:cs typeface="Calibri"/>
                <a:sym typeface="Calibri"/>
              </a:rPr>
              <a:t>A. Antioxidant levels exceed reactive oxygen species</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B. Detoxification enzymes become hyperactive</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C. Reactive oxygen species production exceeds antioxidant capacity</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D. Phase II conjugation decreases free radical formation</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p:txBody>
      </p:sp>
      <p:sp>
        <p:nvSpPr>
          <p:cNvPr id="1424" name="Google Shape;1424;p128"/>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425" name="Google Shape;1425;p12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9" name="Shape 1429"/>
        <p:cNvGrpSpPr/>
        <p:nvPr/>
      </p:nvGrpSpPr>
      <p:grpSpPr>
        <a:xfrm>
          <a:off x="0" y="0"/>
          <a:ext cx="0" cy="0"/>
          <a:chOff x="0" y="0"/>
          <a:chExt cx="0" cy="0"/>
        </a:xfrm>
      </p:grpSpPr>
      <p:sp>
        <p:nvSpPr>
          <p:cNvPr id="1430" name="Google Shape;1430;p12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129"/>
          <p:cNvSpPr txBox="1"/>
          <p:nvPr/>
        </p:nvSpPr>
        <p:spPr>
          <a:xfrm>
            <a:off x="874852" y="1051854"/>
            <a:ext cx="1753430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Sample Quiz Questions</a:t>
            </a:r>
            <a:endParaRPr/>
          </a:p>
        </p:txBody>
      </p:sp>
      <p:sp>
        <p:nvSpPr>
          <p:cNvPr id="1432" name="Google Shape;1432;p12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129"/>
          <p:cNvSpPr txBox="1"/>
          <p:nvPr/>
        </p:nvSpPr>
        <p:spPr>
          <a:xfrm>
            <a:off x="969205" y="3461725"/>
            <a:ext cx="14082000" cy="9266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100"/>
              <a:buFont typeface="Times"/>
              <a:buNone/>
            </a:pPr>
            <a:r>
              <a:rPr b="1" i="0" lang="en-US" sz="2200" u="none" cap="none" strike="noStrike">
                <a:solidFill>
                  <a:srgbClr val="000000"/>
                </a:solidFill>
                <a:latin typeface="Calibri"/>
                <a:ea typeface="Calibri"/>
                <a:cs typeface="Calibri"/>
                <a:sym typeface="Calibri"/>
              </a:rPr>
              <a:t>4. Which eicosanoid class is most directly involved in bronchoconstriction and allergic responses?</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i="0" lang="en-US" sz="2200" u="none" cap="none" strike="noStrike">
                <a:solidFill>
                  <a:srgbClr val="000000"/>
                </a:solidFill>
                <a:latin typeface="Calibri"/>
                <a:ea typeface="Calibri"/>
                <a:cs typeface="Calibri"/>
                <a:sym typeface="Calibri"/>
              </a:rPr>
              <a:t>A. Prostaglandins</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B. Thromboxanes</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C. Leukotrienes</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D. Resolvins</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b="1" i="0" lang="en-US" sz="2200" u="none" cap="none" strike="noStrike">
                <a:solidFill>
                  <a:srgbClr val="000000"/>
                </a:solidFill>
                <a:latin typeface="Calibri"/>
                <a:ea typeface="Calibri"/>
                <a:cs typeface="Calibri"/>
                <a:sym typeface="Calibri"/>
              </a:rPr>
              <a:t>5. Which nutrient acts as a key cofactor for transamination reactions in amino acid metabolism?</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i="0" lang="en-US" sz="2200" u="none" cap="none" strike="noStrike">
                <a:solidFill>
                  <a:srgbClr val="000000"/>
                </a:solidFill>
                <a:latin typeface="Calibri"/>
                <a:ea typeface="Calibri"/>
                <a:cs typeface="Calibri"/>
                <a:sym typeface="Calibri"/>
              </a:rPr>
              <a:t>A. Riboflavin (B2)</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B. Niacin (B3)</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C. Pyridoxal-5-phosphate (B6)</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D. Cobalamin (B12)</a:t>
            </a:r>
            <a:endParaRPr b="1" i="0" sz="2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b="1" i="0" lang="en-US" sz="2200" u="none" cap="none" strike="noStrike">
                <a:solidFill>
                  <a:srgbClr val="000000"/>
                </a:solidFill>
                <a:latin typeface="Calibri"/>
                <a:ea typeface="Calibri"/>
                <a:cs typeface="Calibri"/>
                <a:sym typeface="Calibri"/>
              </a:rPr>
              <a:t>6. During which life-cycle stage is methyl donor demand highest due to intense DNA synthesis and epigenetic programming?</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i="0" lang="en-US" sz="2200" u="none" cap="none" strike="noStrike">
                <a:solidFill>
                  <a:srgbClr val="000000"/>
                </a:solidFill>
                <a:latin typeface="Calibri"/>
                <a:ea typeface="Calibri"/>
                <a:cs typeface="Calibri"/>
                <a:sym typeface="Calibri"/>
              </a:rPr>
              <a:t>A. Adolescence</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B. Pregnancy</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C. Adulthood</a:t>
            </a:r>
            <a:br>
              <a:rPr i="0" lang="en-US" sz="2200" u="none" cap="none" strike="noStrike">
                <a:solidFill>
                  <a:srgbClr val="000000"/>
                </a:solidFill>
                <a:latin typeface="Calibri"/>
                <a:ea typeface="Calibri"/>
                <a:cs typeface="Calibri"/>
                <a:sym typeface="Calibri"/>
              </a:rPr>
            </a:br>
            <a:r>
              <a:rPr i="0" lang="en-US" sz="2200" u="none" cap="none" strike="noStrike">
                <a:solidFill>
                  <a:srgbClr val="000000"/>
                </a:solidFill>
                <a:latin typeface="Calibri"/>
                <a:ea typeface="Calibri"/>
                <a:cs typeface="Calibri"/>
                <a:sym typeface="Calibri"/>
              </a:rPr>
              <a:t>D. Older age</a:t>
            </a:r>
            <a:endParaRPr sz="2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Times"/>
              <a:buNone/>
            </a:pPr>
            <a:r>
              <a:t/>
            </a:r>
            <a:endParaRPr i="0" sz="2200" u="none" cap="none" strike="noStrike">
              <a:solidFill>
                <a:srgbClr val="000000"/>
              </a:solidFill>
              <a:latin typeface="Calibri"/>
              <a:ea typeface="Calibri"/>
              <a:cs typeface="Calibri"/>
              <a:sym typeface="Calibri"/>
            </a:endParaRPr>
          </a:p>
        </p:txBody>
      </p:sp>
      <p:sp>
        <p:nvSpPr>
          <p:cNvPr id="1434" name="Google Shape;1434;p129"/>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435" name="Google Shape;1435;p12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9" name="Shape 1439"/>
        <p:cNvGrpSpPr/>
        <p:nvPr/>
      </p:nvGrpSpPr>
      <p:grpSpPr>
        <a:xfrm>
          <a:off x="0" y="0"/>
          <a:ext cx="0" cy="0"/>
          <a:chOff x="0" y="0"/>
          <a:chExt cx="0" cy="0"/>
        </a:xfrm>
      </p:grpSpPr>
      <p:sp>
        <p:nvSpPr>
          <p:cNvPr id="1440" name="Google Shape;1440;p130"/>
          <p:cNvSpPr/>
          <p:nvPr/>
        </p:nvSpPr>
        <p:spPr>
          <a:xfrm rot="10800000">
            <a:off x="-3" y="-22625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13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130"/>
          <p:cNvSpPr txBox="1"/>
          <p:nvPr/>
        </p:nvSpPr>
        <p:spPr>
          <a:xfrm>
            <a:off x="874852" y="1051854"/>
            <a:ext cx="1753430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References</a:t>
            </a:r>
            <a:endParaRPr/>
          </a:p>
        </p:txBody>
      </p:sp>
      <p:sp>
        <p:nvSpPr>
          <p:cNvPr id="1443" name="Google Shape;1443;p13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130"/>
          <p:cNvSpPr txBox="1"/>
          <p:nvPr/>
        </p:nvSpPr>
        <p:spPr>
          <a:xfrm>
            <a:off x="1029678" y="3491962"/>
            <a:ext cx="16864070" cy="5577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Berg, J. M., Tymoczko, J. L., Gatto, G. J., &amp; Stryer, L. (2023). </a:t>
            </a:r>
            <a:r>
              <a:rPr b="0" i="1" lang="en-US" sz="1200" u="none" cap="none" strike="noStrike">
                <a:solidFill>
                  <a:srgbClr val="000000"/>
                </a:solidFill>
                <a:latin typeface="Times"/>
                <a:ea typeface="Times"/>
                <a:cs typeface="Times"/>
                <a:sym typeface="Times"/>
              </a:rPr>
              <a:t>Biochemistry</a:t>
            </a:r>
            <a:r>
              <a:rPr b="0" i="0" lang="en-US" sz="1200" u="none" cap="none" strike="noStrike">
                <a:solidFill>
                  <a:srgbClr val="000000"/>
                </a:solidFill>
                <a:latin typeface="Times"/>
                <a:ea typeface="Times"/>
                <a:cs typeface="Times"/>
                <a:sym typeface="Times"/>
              </a:rPr>
              <a:t> (9th ed.). W.H. Freeman &amp; Company.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Nelson, D. L., &amp; Cox, M. M. (2021). </a:t>
            </a:r>
            <a:r>
              <a:rPr b="0" i="1" lang="en-US" sz="1200" u="none" cap="none" strike="noStrike">
                <a:solidFill>
                  <a:srgbClr val="000000"/>
                </a:solidFill>
                <a:latin typeface="Times"/>
                <a:ea typeface="Times"/>
                <a:cs typeface="Times"/>
                <a:sym typeface="Times"/>
              </a:rPr>
              <a:t>Lehninger Principles of Biochemistry</a:t>
            </a:r>
            <a:r>
              <a:rPr b="0" i="0" lang="en-US" sz="1200" u="none" cap="none" strike="noStrike">
                <a:solidFill>
                  <a:srgbClr val="000000"/>
                </a:solidFill>
                <a:latin typeface="Times"/>
                <a:ea typeface="Times"/>
                <a:cs typeface="Times"/>
                <a:sym typeface="Times"/>
              </a:rPr>
              <a:t> (8th ed.). W.H. Freeman &amp; Company.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Ferrier, D. (2021). </a:t>
            </a:r>
            <a:r>
              <a:rPr b="0" i="1" lang="en-US" sz="1200" u="none" cap="none" strike="noStrike">
                <a:solidFill>
                  <a:srgbClr val="000000"/>
                </a:solidFill>
                <a:latin typeface="Times"/>
                <a:ea typeface="Times"/>
                <a:cs typeface="Times"/>
                <a:sym typeface="Times"/>
              </a:rPr>
              <a:t>Lippincott’s Illustrated Reviews: Biochemistry</a:t>
            </a:r>
            <a:r>
              <a:rPr b="0" i="0" lang="en-US" sz="1200" u="none" cap="none" strike="noStrike">
                <a:solidFill>
                  <a:srgbClr val="000000"/>
                </a:solidFill>
                <a:latin typeface="Times"/>
                <a:ea typeface="Times"/>
                <a:cs typeface="Times"/>
                <a:sym typeface="Times"/>
              </a:rPr>
              <a:t> (8th ed.). Wolters Kluwer.</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Murray, R. K., Bender, D. A., Botham, K. M., Kennelly, P. J., Rodwell, V. W., &amp; Weil, P. A. (2022). </a:t>
            </a:r>
            <a:r>
              <a:rPr b="0" i="1" lang="en-US" sz="1200" u="none" cap="none" strike="noStrike">
                <a:solidFill>
                  <a:srgbClr val="000000"/>
                </a:solidFill>
                <a:latin typeface="Times"/>
                <a:ea typeface="Times"/>
                <a:cs typeface="Times"/>
                <a:sym typeface="Times"/>
              </a:rPr>
              <a:t>Harper’s Illustrated Biochemistry</a:t>
            </a:r>
            <a:r>
              <a:rPr b="0" i="0" lang="en-US" sz="1200" u="none" cap="none" strike="noStrike">
                <a:solidFill>
                  <a:srgbClr val="000000"/>
                </a:solidFill>
                <a:latin typeface="Times"/>
                <a:ea typeface="Times"/>
                <a:cs typeface="Times"/>
                <a:sym typeface="Times"/>
              </a:rPr>
              <a:t> (32nd ed.). McGraw-Hill Education.</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Institute of Medicine. (2005).</a:t>
            </a:r>
            <a:r>
              <a:rPr b="0" i="1" lang="en-US" sz="1200" u="none" cap="none" strike="noStrike">
                <a:solidFill>
                  <a:srgbClr val="000000"/>
                </a:solidFill>
                <a:latin typeface="Times"/>
                <a:ea typeface="Times"/>
                <a:cs typeface="Times"/>
                <a:sym typeface="Times"/>
              </a:rPr>
              <a:t>Dietary Reference Intakes for Energy, Carbohydrate, Fiber, Fat, Fatty Acids, Cholesterol, Protein, and Amino Acids</a:t>
            </a:r>
            <a:r>
              <a:rPr b="0" i="0" lang="en-US" sz="1200" u="none" cap="none" strike="noStrike">
                <a:solidFill>
                  <a:srgbClr val="000000"/>
                </a:solidFill>
                <a:latin typeface="Times"/>
                <a:ea typeface="Times"/>
                <a:cs typeface="Times"/>
                <a:sym typeface="Times"/>
              </a:rPr>
              <a:t>. National Academies Press.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Frayn, K. N. (2019).</a:t>
            </a:r>
            <a:r>
              <a:rPr b="0" i="1" lang="en-US" sz="1200" u="none" cap="none" strike="noStrike">
                <a:solidFill>
                  <a:srgbClr val="000000"/>
                </a:solidFill>
                <a:latin typeface="Times"/>
                <a:ea typeface="Times"/>
                <a:cs typeface="Times"/>
                <a:sym typeface="Times"/>
              </a:rPr>
              <a:t>Metabolic Regulation: A Human Perspective</a:t>
            </a:r>
            <a:r>
              <a:rPr b="0" i="0" lang="en-US" sz="1200" u="none" cap="none" strike="noStrike">
                <a:solidFill>
                  <a:srgbClr val="000000"/>
                </a:solidFill>
                <a:latin typeface="Times"/>
                <a:ea typeface="Times"/>
                <a:cs typeface="Times"/>
                <a:sym typeface="Times"/>
              </a:rPr>
              <a:t> (4th ed.). Wiley-Blackwell.</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Ferrannini, E., &amp; DeFronzo, R. A. (2015).Insulin action in normal and altered physiological states.</a:t>
            </a:r>
            <a:r>
              <a:rPr b="0" i="1" lang="en-US" sz="1200" u="none" cap="none" strike="noStrike">
                <a:solidFill>
                  <a:srgbClr val="000000"/>
                </a:solidFill>
                <a:latin typeface="Times"/>
                <a:ea typeface="Times"/>
                <a:cs typeface="Times"/>
                <a:sym typeface="Times"/>
              </a:rPr>
              <a:t>European Journal of Clinical Investigation</a:t>
            </a:r>
            <a:r>
              <a:rPr b="0" i="0" lang="en-US" sz="1200" u="none" cap="none" strike="noStrike">
                <a:solidFill>
                  <a:srgbClr val="000000"/>
                </a:solidFill>
                <a:latin typeface="Times"/>
                <a:ea typeface="Times"/>
                <a:cs typeface="Times"/>
                <a:sym typeface="Times"/>
              </a:rPr>
              <a:t>, 45(4), 447–457.</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Klaassen, C. D. (2018). </a:t>
            </a:r>
            <a:r>
              <a:rPr b="0" i="1" lang="en-US" sz="1200" u="none" cap="none" strike="noStrike">
                <a:solidFill>
                  <a:srgbClr val="000000"/>
                </a:solidFill>
                <a:latin typeface="Times"/>
                <a:ea typeface="Times"/>
                <a:cs typeface="Times"/>
                <a:sym typeface="Times"/>
              </a:rPr>
              <a:t>Casarett &amp; Doull’s Toxicology: The Basic Science of Poisons</a:t>
            </a:r>
            <a:r>
              <a:rPr b="0" i="0" lang="en-US" sz="1200" u="none" cap="none" strike="noStrike">
                <a:solidFill>
                  <a:srgbClr val="000000"/>
                </a:solidFill>
                <a:latin typeface="Times"/>
                <a:ea typeface="Times"/>
                <a:cs typeface="Times"/>
                <a:sym typeface="Times"/>
              </a:rPr>
              <a:t> (9th ed.). McGraw-Hill.</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Jancova, P., Anzenbacher, P., &amp; Anzenbacherova, E. (2010). Phase II drug metabolizing enzymes. </a:t>
            </a:r>
            <a:r>
              <a:rPr b="0" i="1" lang="en-US" sz="1200" u="none" cap="none" strike="noStrike">
                <a:solidFill>
                  <a:srgbClr val="000000"/>
                </a:solidFill>
                <a:latin typeface="Times"/>
                <a:ea typeface="Times"/>
                <a:cs typeface="Times"/>
                <a:sym typeface="Times"/>
              </a:rPr>
              <a:t>Biomedical Papers</a:t>
            </a:r>
            <a:r>
              <a:rPr b="0" i="0" lang="en-US" sz="1200" u="none" cap="none" strike="noStrike">
                <a:solidFill>
                  <a:srgbClr val="000000"/>
                </a:solidFill>
                <a:latin typeface="Times"/>
                <a:ea typeface="Times"/>
                <a:cs typeface="Times"/>
                <a:sym typeface="Times"/>
              </a:rPr>
              <a:t>, 154(2), 103–116.</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Lu, S. C. (2013). Glutathione synthesis.</a:t>
            </a:r>
            <a:r>
              <a:rPr b="0" i="1" lang="en-US" sz="1200" u="none" cap="none" strike="noStrike">
                <a:solidFill>
                  <a:srgbClr val="000000"/>
                </a:solidFill>
                <a:latin typeface="Times"/>
                <a:ea typeface="Times"/>
                <a:cs typeface="Times"/>
                <a:sym typeface="Times"/>
              </a:rPr>
              <a:t>Biochimica et Biophysica Acta</a:t>
            </a:r>
            <a:r>
              <a:rPr b="0" i="0" lang="en-US" sz="1200" u="none" cap="none" strike="noStrike">
                <a:solidFill>
                  <a:srgbClr val="000000"/>
                </a:solidFill>
                <a:latin typeface="Times"/>
                <a:ea typeface="Times"/>
                <a:cs typeface="Times"/>
                <a:sym typeface="Times"/>
              </a:rPr>
              <a:t>, 1830(5), 3143–3153.</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Halliwell, B., &amp; Gutteridge, J. M. C. (2015). </a:t>
            </a:r>
            <a:r>
              <a:rPr b="0" i="1" lang="en-US" sz="1200" u="none" cap="none" strike="noStrike">
                <a:solidFill>
                  <a:srgbClr val="000000"/>
                </a:solidFill>
                <a:latin typeface="Times"/>
                <a:ea typeface="Times"/>
                <a:cs typeface="Times"/>
                <a:sym typeface="Times"/>
              </a:rPr>
              <a:t>Free Radicals in Biology and Medicine</a:t>
            </a:r>
            <a:r>
              <a:rPr b="0" i="0" lang="en-US" sz="1200" u="none" cap="none" strike="noStrike">
                <a:solidFill>
                  <a:srgbClr val="000000"/>
                </a:solidFill>
                <a:latin typeface="Times"/>
                <a:ea typeface="Times"/>
                <a:cs typeface="Times"/>
                <a:sym typeface="Times"/>
              </a:rPr>
              <a:t> (5th ed.). Oxford University Press.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Pizzino, G., et al. (2017). Oxidative stress: Harms and benefits for human health. </a:t>
            </a:r>
            <a:r>
              <a:rPr b="0" i="1" lang="en-US" sz="1200" u="none" cap="none" strike="noStrike">
                <a:solidFill>
                  <a:srgbClr val="000000"/>
                </a:solidFill>
                <a:latin typeface="Times"/>
                <a:ea typeface="Times"/>
                <a:cs typeface="Times"/>
                <a:sym typeface="Times"/>
              </a:rPr>
              <a:t>Oxidative Medicine and Cellular Longevity</a:t>
            </a:r>
            <a:r>
              <a:rPr b="0" i="0" lang="en-US" sz="1200" u="none" cap="none" strike="noStrike">
                <a:solidFill>
                  <a:srgbClr val="000000"/>
                </a:solidFill>
                <a:latin typeface="Times"/>
                <a:ea typeface="Times"/>
                <a:cs typeface="Times"/>
                <a:sym typeface="Times"/>
              </a:rPr>
              <a:t>.</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Jones, D. P. (2006). Redefining oxidative stress. </a:t>
            </a:r>
            <a:r>
              <a:rPr b="0" i="1" lang="en-US" sz="1200" u="none" cap="none" strike="noStrike">
                <a:solidFill>
                  <a:srgbClr val="000000"/>
                </a:solidFill>
                <a:latin typeface="Times"/>
                <a:ea typeface="Times"/>
                <a:cs typeface="Times"/>
                <a:sym typeface="Times"/>
              </a:rPr>
              <a:t>Antioxidants &amp; Redox Signaling</a:t>
            </a:r>
            <a:r>
              <a:rPr b="0" i="0" lang="en-US" sz="1200" u="none" cap="none" strike="noStrike">
                <a:solidFill>
                  <a:srgbClr val="000000"/>
                </a:solidFill>
                <a:latin typeface="Times"/>
                <a:ea typeface="Times"/>
                <a:cs typeface="Times"/>
                <a:sym typeface="Times"/>
              </a:rPr>
              <a:t>, 8(9–10), 1865–1879.</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Halliwell, B., &amp; Gutteridge, J. M. C. (2015). </a:t>
            </a:r>
            <a:r>
              <a:rPr b="0" i="1" lang="en-US" sz="1200" u="none" cap="none" strike="noStrike">
                <a:solidFill>
                  <a:srgbClr val="000000"/>
                </a:solidFill>
                <a:latin typeface="Times"/>
                <a:ea typeface="Times"/>
                <a:cs typeface="Times"/>
                <a:sym typeface="Times"/>
              </a:rPr>
              <a:t>Free Radicals in Biology and Medicine</a:t>
            </a:r>
            <a:r>
              <a:rPr b="0" i="0" lang="en-US" sz="1200" u="none" cap="none" strike="noStrike">
                <a:solidFill>
                  <a:srgbClr val="000000"/>
                </a:solidFill>
                <a:latin typeface="Times"/>
                <a:ea typeface="Times"/>
                <a:cs typeface="Times"/>
                <a:sym typeface="Times"/>
              </a:rPr>
              <a:t> (5th ed.). Oxford University Press.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Pizzino, G., et al. (2017). Oxidative stress: Harms and benefits for human health. </a:t>
            </a:r>
            <a:r>
              <a:rPr b="0" i="1" lang="en-US" sz="1200" u="none" cap="none" strike="noStrike">
                <a:solidFill>
                  <a:srgbClr val="000000"/>
                </a:solidFill>
                <a:latin typeface="Times"/>
                <a:ea typeface="Times"/>
                <a:cs typeface="Times"/>
                <a:sym typeface="Times"/>
              </a:rPr>
              <a:t>Oxidative Medicine and Cellular Longevity</a:t>
            </a:r>
            <a:r>
              <a:rPr b="0" i="0" lang="en-US" sz="1200" u="none" cap="none" strike="noStrike">
                <a:solidFill>
                  <a:srgbClr val="000000"/>
                </a:solidFill>
                <a:latin typeface="Times"/>
                <a:ea typeface="Times"/>
                <a:cs typeface="Times"/>
                <a:sym typeface="Times"/>
              </a:rPr>
              <a:t>.</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Jones, D. P. (2006). Redefining oxidative stress. </a:t>
            </a:r>
            <a:r>
              <a:rPr b="0" i="1" lang="en-US" sz="1200" u="none" cap="none" strike="noStrike">
                <a:solidFill>
                  <a:srgbClr val="000000"/>
                </a:solidFill>
                <a:latin typeface="Times"/>
                <a:ea typeface="Times"/>
                <a:cs typeface="Times"/>
                <a:sym typeface="Times"/>
              </a:rPr>
              <a:t>Antioxidants &amp; Redox Signaling</a:t>
            </a:r>
            <a:r>
              <a:rPr b="0" i="0" lang="en-US" sz="1200" u="none" cap="none" strike="noStrike">
                <a:solidFill>
                  <a:srgbClr val="000000"/>
                </a:solidFill>
                <a:latin typeface="Times"/>
                <a:ea typeface="Times"/>
                <a:cs typeface="Times"/>
                <a:sym typeface="Times"/>
              </a:rPr>
              <a:t>, 8(9–10), 1865–1879.</a:t>
            </a:r>
            <a:endParaRPr/>
          </a:p>
          <a:p>
            <a:pPr indent="0" lvl="0" marL="0" marR="0" rtl="0" algn="l">
              <a:lnSpc>
                <a:spcPct val="100000"/>
              </a:lnSpc>
              <a:spcBef>
                <a:spcPts val="0"/>
              </a:spcBef>
              <a:spcAft>
                <a:spcPts val="0"/>
              </a:spcAft>
              <a:buClr>
                <a:srgbClr val="000000"/>
              </a:buClr>
              <a:buSzPts val="1200"/>
              <a:buFont typeface="Times"/>
              <a:buNone/>
            </a:pPr>
            <a:r>
              <a:t/>
            </a:r>
            <a:endParaRPr b="0" i="0" sz="1200" u="none" cap="none" strike="noStrike">
              <a:solidFill>
                <a:srgbClr val="000000"/>
              </a:solidFill>
              <a:latin typeface="Times"/>
              <a:ea typeface="Times"/>
              <a:cs typeface="Times"/>
              <a:sym typeface="Times"/>
            </a:endParaRPr>
          </a:p>
        </p:txBody>
      </p:sp>
      <p:sp>
        <p:nvSpPr>
          <p:cNvPr id="1445" name="Google Shape;1445;p130"/>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9" name="Shape 1449"/>
        <p:cNvGrpSpPr/>
        <p:nvPr/>
      </p:nvGrpSpPr>
      <p:grpSpPr>
        <a:xfrm>
          <a:off x="0" y="0"/>
          <a:ext cx="0" cy="0"/>
          <a:chOff x="0" y="0"/>
          <a:chExt cx="0" cy="0"/>
        </a:xfrm>
      </p:grpSpPr>
      <p:sp>
        <p:nvSpPr>
          <p:cNvPr id="1450" name="Google Shape;1450;p131"/>
          <p:cNvSpPr/>
          <p:nvPr/>
        </p:nvSpPr>
        <p:spPr>
          <a:xfrm rot="10800000">
            <a:off x="-3" y="-22625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13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131"/>
          <p:cNvSpPr txBox="1"/>
          <p:nvPr/>
        </p:nvSpPr>
        <p:spPr>
          <a:xfrm>
            <a:off x="874852" y="1051854"/>
            <a:ext cx="1753430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References</a:t>
            </a:r>
            <a:endParaRPr/>
          </a:p>
        </p:txBody>
      </p:sp>
      <p:sp>
        <p:nvSpPr>
          <p:cNvPr id="1453" name="Google Shape;1453;p13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131"/>
          <p:cNvSpPr txBox="1"/>
          <p:nvPr/>
        </p:nvSpPr>
        <p:spPr>
          <a:xfrm>
            <a:off x="711965" y="3522200"/>
            <a:ext cx="16864070" cy="5222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Voet, D., Voet, J. G., &amp; Pratt, C. W. (2016). </a:t>
            </a:r>
            <a:r>
              <a:rPr b="0" i="1" lang="en-US" sz="1200" u="none" cap="none" strike="noStrike">
                <a:solidFill>
                  <a:srgbClr val="000000"/>
                </a:solidFill>
                <a:latin typeface="Times"/>
                <a:ea typeface="Times"/>
                <a:cs typeface="Times"/>
                <a:sym typeface="Times"/>
              </a:rPr>
              <a:t>Fundamentals of Biochemistry: Life at the Molecular Level</a:t>
            </a:r>
            <a:r>
              <a:rPr b="0" i="0" lang="en-US" sz="1200" u="none" cap="none" strike="noStrike">
                <a:solidFill>
                  <a:srgbClr val="000000"/>
                </a:solidFill>
                <a:latin typeface="Times"/>
                <a:ea typeface="Times"/>
                <a:cs typeface="Times"/>
                <a:sym typeface="Times"/>
              </a:rPr>
              <a:t> (5th ed.). Wiley.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Butterworth, R. F. (2005). Coenzyme function of B vitamins. </a:t>
            </a:r>
            <a:r>
              <a:rPr b="0" i="1" lang="en-US" sz="1200" u="none" cap="none" strike="noStrike">
                <a:solidFill>
                  <a:srgbClr val="000000"/>
                </a:solidFill>
                <a:latin typeface="Times"/>
                <a:ea typeface="Times"/>
                <a:cs typeface="Times"/>
                <a:sym typeface="Times"/>
              </a:rPr>
              <a:t>American Journal of Clinical Nutrition</a:t>
            </a:r>
            <a:r>
              <a:rPr b="0" i="0" lang="en-US" sz="1200" u="none" cap="none" strike="noStrike">
                <a:solidFill>
                  <a:srgbClr val="000000"/>
                </a:solidFill>
                <a:latin typeface="Times"/>
                <a:ea typeface="Times"/>
                <a:cs typeface="Times"/>
                <a:sym typeface="Times"/>
              </a:rPr>
              <a:t>, 82(5), 1126S–1131S.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O’Dell, B. L. (2000). Role of zinc in enzyme structure and function. </a:t>
            </a:r>
            <a:r>
              <a:rPr b="0" i="1" lang="en-US" sz="1200" u="none" cap="none" strike="noStrike">
                <a:solidFill>
                  <a:srgbClr val="000000"/>
                </a:solidFill>
                <a:latin typeface="Times"/>
                <a:ea typeface="Times"/>
                <a:cs typeface="Times"/>
                <a:sym typeface="Times"/>
              </a:rPr>
              <a:t>Journal of Nutrition</a:t>
            </a:r>
            <a:r>
              <a:rPr b="0" i="0" lang="en-US" sz="1200" u="none" cap="none" strike="noStrike">
                <a:solidFill>
                  <a:srgbClr val="000000"/>
                </a:solidFill>
                <a:latin typeface="Times"/>
                <a:ea typeface="Times"/>
                <a:cs typeface="Times"/>
                <a:sym typeface="Times"/>
              </a:rPr>
              <a:t>, 130(5S), 1432S–1436S.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Ferguson, L. R. (2013). Nutrigenomics approaches to functional food development. </a:t>
            </a:r>
            <a:r>
              <a:rPr b="0" i="1" lang="en-US" sz="1200" u="none" cap="none" strike="noStrike">
                <a:solidFill>
                  <a:srgbClr val="000000"/>
                </a:solidFill>
                <a:latin typeface="Times"/>
                <a:ea typeface="Times"/>
                <a:cs typeface="Times"/>
                <a:sym typeface="Times"/>
              </a:rPr>
              <a:t>Journal of the American College of Nutrition</a:t>
            </a:r>
            <a:r>
              <a:rPr b="0" i="0" lang="en-US" sz="1200" u="none" cap="none" strike="noStrike">
                <a:solidFill>
                  <a:srgbClr val="000000"/>
                </a:solidFill>
                <a:latin typeface="Times"/>
                <a:ea typeface="Times"/>
                <a:cs typeface="Times"/>
                <a:sym typeface="Times"/>
              </a:rPr>
              <a:t>, 29(6), 521–526.</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Zeisel, S. H. (2020). Precision nutrition: The role of genetics. </a:t>
            </a:r>
            <a:r>
              <a:rPr b="0" i="1" lang="en-US" sz="1200" u="none" cap="none" strike="noStrike">
                <a:solidFill>
                  <a:srgbClr val="000000"/>
                </a:solidFill>
                <a:latin typeface="Times"/>
                <a:ea typeface="Times"/>
                <a:cs typeface="Times"/>
                <a:sym typeface="Times"/>
              </a:rPr>
              <a:t>American Journal of Clinical Nutrition</a:t>
            </a:r>
            <a:r>
              <a:rPr b="0" i="0" lang="en-US" sz="1200" u="none" cap="none" strike="noStrike">
                <a:solidFill>
                  <a:srgbClr val="000000"/>
                </a:solidFill>
                <a:latin typeface="Times"/>
                <a:ea typeface="Times"/>
                <a:cs typeface="Times"/>
                <a:sym typeface="Times"/>
              </a:rPr>
              <a:t>, 112(4), 873–874.</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Fenech, M., et al. (2011). Nutrigenetics and nutrigenomics: View to improve health. </a:t>
            </a:r>
            <a:r>
              <a:rPr b="0" i="1" lang="en-US" sz="1200" u="none" cap="none" strike="noStrike">
                <a:solidFill>
                  <a:srgbClr val="000000"/>
                </a:solidFill>
                <a:latin typeface="Times"/>
                <a:ea typeface="Times"/>
                <a:cs typeface="Times"/>
                <a:sym typeface="Times"/>
              </a:rPr>
              <a:t>Mutagenesis</a:t>
            </a:r>
            <a:r>
              <a:rPr b="0" i="0" lang="en-US" sz="1200" u="none" cap="none" strike="noStrike">
                <a:solidFill>
                  <a:srgbClr val="000000"/>
                </a:solidFill>
                <a:latin typeface="Times"/>
                <a:ea typeface="Times"/>
                <a:cs typeface="Times"/>
                <a:sym typeface="Times"/>
              </a:rPr>
              <a:t>, 26(2), 207–214.</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Anderson, O. S., Sant, K. E., &amp; Dolinoy, D. C. (2012). Nutrition and epigenetics: Mechanisms and impacts. </a:t>
            </a:r>
            <a:r>
              <a:rPr b="0" i="1" lang="en-US" sz="1200" u="none" cap="none" strike="noStrike">
                <a:solidFill>
                  <a:srgbClr val="000000"/>
                </a:solidFill>
                <a:latin typeface="Times"/>
                <a:ea typeface="Times"/>
                <a:cs typeface="Times"/>
                <a:sym typeface="Times"/>
              </a:rPr>
              <a:t>Annual Review of Nutrition</a:t>
            </a:r>
            <a:r>
              <a:rPr b="0" i="0" lang="en-US" sz="1200" u="none" cap="none" strike="noStrike">
                <a:solidFill>
                  <a:srgbClr val="000000"/>
                </a:solidFill>
                <a:latin typeface="Times"/>
                <a:ea typeface="Times"/>
                <a:cs typeface="Times"/>
                <a:sym typeface="Times"/>
              </a:rPr>
              <a:t>, 32, 81–110.</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Zeisel, S. H., &amp; da Costa, K. A. (2009). Choline and the epigenetic regulation of gene expression. </a:t>
            </a:r>
            <a:r>
              <a:rPr b="0" i="1" lang="en-US" sz="1200" u="none" cap="none" strike="noStrike">
                <a:solidFill>
                  <a:srgbClr val="000000"/>
                </a:solidFill>
                <a:latin typeface="Times"/>
                <a:ea typeface="Times"/>
                <a:cs typeface="Times"/>
                <a:sym typeface="Times"/>
              </a:rPr>
              <a:t>Current Opinion in Clinical Nutrition &amp; Metabolic Care</a:t>
            </a:r>
            <a:r>
              <a:rPr b="0" i="0" lang="en-US" sz="1200" u="none" cap="none" strike="noStrike">
                <a:solidFill>
                  <a:srgbClr val="000000"/>
                </a:solidFill>
                <a:latin typeface="Times"/>
                <a:ea typeface="Times"/>
                <a:cs typeface="Times"/>
                <a:sym typeface="Times"/>
              </a:rPr>
              <a:t>, 12(3), 264–270.</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Niculescu, M. D., &amp; Zeisel, S. H. (2002). Diet, methyl donors, and DNA methylation. </a:t>
            </a:r>
            <a:r>
              <a:rPr b="0" i="1" lang="en-US" sz="1200" u="none" cap="none" strike="noStrike">
                <a:solidFill>
                  <a:srgbClr val="000000"/>
                </a:solidFill>
                <a:latin typeface="Times"/>
                <a:ea typeface="Times"/>
                <a:cs typeface="Times"/>
                <a:sym typeface="Times"/>
              </a:rPr>
              <a:t>American Journal of Clinical Nutrition</a:t>
            </a:r>
            <a:r>
              <a:rPr b="0" i="0" lang="en-US" sz="1200" u="none" cap="none" strike="noStrike">
                <a:solidFill>
                  <a:srgbClr val="000000"/>
                </a:solidFill>
                <a:latin typeface="Times"/>
                <a:ea typeface="Times"/>
                <a:cs typeface="Times"/>
                <a:sym typeface="Times"/>
              </a:rPr>
              <a:t>, 76(2), 275–282.</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Crider, K. S., et al. (2012). Folic acid and neural tube defect prevention. </a:t>
            </a:r>
            <a:r>
              <a:rPr b="0" i="1" lang="en-US" sz="1200" u="none" cap="none" strike="noStrike">
                <a:solidFill>
                  <a:srgbClr val="000000"/>
                </a:solidFill>
                <a:latin typeface="Times"/>
                <a:ea typeface="Times"/>
                <a:cs typeface="Times"/>
                <a:sym typeface="Times"/>
              </a:rPr>
              <a:t>The American Journal of Clinical Nutrition</a:t>
            </a:r>
            <a:r>
              <a:rPr b="0" i="0" lang="en-US" sz="1200" u="none" cap="none" strike="noStrike">
                <a:solidFill>
                  <a:srgbClr val="000000"/>
                </a:solidFill>
                <a:latin typeface="Times"/>
                <a:ea typeface="Times"/>
                <a:cs typeface="Times"/>
                <a:sym typeface="Times"/>
              </a:rPr>
              <a:t>, 85(1), 345–358.</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Institute of Medicine. (2006). </a:t>
            </a:r>
            <a:r>
              <a:rPr b="0" i="1" lang="en-US" sz="1200" u="none" cap="none" strike="noStrike">
                <a:solidFill>
                  <a:srgbClr val="000000"/>
                </a:solidFill>
                <a:latin typeface="Times"/>
                <a:ea typeface="Times"/>
                <a:cs typeface="Times"/>
                <a:sym typeface="Times"/>
              </a:rPr>
              <a:t>Dietary Reference Intakes for Folate, Vitamin B12, and Choline</a:t>
            </a:r>
            <a:r>
              <a:rPr b="0" i="0" lang="en-US" sz="1200" u="none" cap="none" strike="noStrike">
                <a:solidFill>
                  <a:srgbClr val="000000"/>
                </a:solidFill>
                <a:latin typeface="Times"/>
                <a:ea typeface="Times"/>
                <a:cs typeface="Times"/>
                <a:sym typeface="Times"/>
              </a:rPr>
              <a:t>. National Academies Press.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Black, M. M. (2012). Effects of vitamin B12 and folate deficiency during pregnancy. </a:t>
            </a:r>
            <a:r>
              <a:rPr b="0" i="1" lang="en-US" sz="1200" u="none" cap="none" strike="noStrike">
                <a:solidFill>
                  <a:srgbClr val="000000"/>
                </a:solidFill>
                <a:latin typeface="Times"/>
                <a:ea typeface="Times"/>
                <a:cs typeface="Times"/>
                <a:sym typeface="Times"/>
              </a:rPr>
              <a:t>American Journal of Clinical Nutrition</a:t>
            </a:r>
            <a:r>
              <a:rPr b="0" i="0" lang="en-US" sz="1200" u="none" cap="none" strike="noStrike">
                <a:solidFill>
                  <a:srgbClr val="000000"/>
                </a:solidFill>
                <a:latin typeface="Times"/>
                <a:ea typeface="Times"/>
                <a:cs typeface="Times"/>
                <a:sym typeface="Times"/>
              </a:rPr>
              <a:t>, 89(2), 702S–706S.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Steegers-Theunissen, R. P. M., et al. (2014). Periconceptional maternal folate status and epigenetic outcomes. </a:t>
            </a:r>
            <a:r>
              <a:rPr b="0" i="1" lang="en-US" sz="1200" u="none" cap="none" strike="noStrike">
                <a:solidFill>
                  <a:srgbClr val="000000"/>
                </a:solidFill>
                <a:latin typeface="Times"/>
                <a:ea typeface="Times"/>
                <a:cs typeface="Times"/>
                <a:sym typeface="Times"/>
              </a:rPr>
              <a:t>Human Reproduction Update</a:t>
            </a:r>
            <a:r>
              <a:rPr b="0" i="0" lang="en-US" sz="1200" u="none" cap="none" strike="noStrike">
                <a:solidFill>
                  <a:srgbClr val="000000"/>
                </a:solidFill>
                <a:latin typeface="Times"/>
                <a:ea typeface="Times"/>
                <a:cs typeface="Times"/>
                <a:sym typeface="Times"/>
              </a:rPr>
              <a:t>, 20(1), 39–55.</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American College of Nutrition (ACN). </a:t>
            </a:r>
            <a:r>
              <a:rPr b="0" i="1" lang="en-US" sz="1200" u="none" cap="none" strike="noStrike">
                <a:solidFill>
                  <a:srgbClr val="000000"/>
                </a:solidFill>
                <a:latin typeface="Times"/>
                <a:ea typeface="Times"/>
                <a:cs typeface="Times"/>
                <a:sym typeface="Times"/>
              </a:rPr>
              <a:t>Certified Nutrition Specialist Examination Content Guidelines.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Institute for Functional Medicine. </a:t>
            </a:r>
            <a:r>
              <a:rPr b="0" i="1" lang="en-US" sz="1200" u="none" cap="none" strike="noStrike">
                <a:solidFill>
                  <a:srgbClr val="000000"/>
                </a:solidFill>
                <a:latin typeface="Times"/>
                <a:ea typeface="Times"/>
                <a:cs typeface="Times"/>
                <a:sym typeface="Times"/>
              </a:rPr>
              <a:t>Applying Functional Medicine in Clinical Practice.</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World Health Organization. </a:t>
            </a:r>
            <a:r>
              <a:rPr b="0" i="1" lang="en-US" sz="1200" u="none" cap="none" strike="noStrike">
                <a:solidFill>
                  <a:srgbClr val="000000"/>
                </a:solidFill>
                <a:latin typeface="Times"/>
                <a:ea typeface="Times"/>
                <a:cs typeface="Times"/>
                <a:sym typeface="Times"/>
              </a:rPr>
              <a:t>Guidelines on nutrient requirements and maternal nutrition.</a:t>
            </a:r>
            <a:endParaRPr/>
          </a:p>
        </p:txBody>
      </p:sp>
      <p:sp>
        <p:nvSpPr>
          <p:cNvPr id="1455" name="Google Shape;1455;p131"/>
          <p:cNvSpPr txBox="1"/>
          <p:nvPr>
            <p:ph idx="4294967295" type="sldNum"/>
          </p:nvPr>
        </p:nvSpPr>
        <p:spPr>
          <a:xfrm>
            <a:off x="8350939" y="6414761"/>
            <a:ext cx="335862"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6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5" name="Google Shape;195;p66"/>
          <p:cNvSpPr txBox="1"/>
          <p:nvPr/>
        </p:nvSpPr>
        <p:spPr>
          <a:xfrm>
            <a:off x="891929" y="421134"/>
            <a:ext cx="16812960" cy="2249665"/>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Summary Table -</a:t>
            </a:r>
            <a:r>
              <a:rPr b="0" i="0" lang="en-US" sz="5800" u="none" cap="none" strike="noStrike">
                <a:solidFill>
                  <a:srgbClr val="FFFFFF"/>
                </a:solidFill>
                <a:latin typeface="Poppins"/>
                <a:ea typeface="Poppins"/>
                <a:cs typeface="Poppins"/>
                <a:sym typeface="Poppins"/>
              </a:rPr>
              <a:t> Energy Pathways and Required Nutrients</a:t>
            </a:r>
            <a:endParaRPr/>
          </a:p>
        </p:txBody>
      </p:sp>
      <p:sp>
        <p:nvSpPr>
          <p:cNvPr id="196" name="Google Shape;196;p6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97" name="Google Shape;197;p66"/>
          <p:cNvGraphicFramePr/>
          <p:nvPr/>
        </p:nvGraphicFramePr>
        <p:xfrm>
          <a:off x="1036889" y="3240895"/>
          <a:ext cx="3000000" cy="3000000"/>
        </p:xfrm>
        <a:graphic>
          <a:graphicData uri="http://schemas.openxmlformats.org/drawingml/2006/table">
            <a:tbl>
              <a:tblPr bandRow="1">
                <a:noFill/>
                <a:tableStyleId>{15BE6260-15B2-42CF-9ED3-659DF01581FF}</a:tableStyleId>
              </a:tblPr>
              <a:tblGrid>
                <a:gridCol w="5037725"/>
                <a:gridCol w="5663400"/>
                <a:gridCol w="5821925"/>
              </a:tblGrid>
              <a:tr h="784975">
                <a:tc>
                  <a:txBody>
                    <a:bodyPr/>
                    <a:lstStyle/>
                    <a:p>
                      <a:pPr indent="0" lvl="0" marL="0" marR="0" rtl="0" algn="l">
                        <a:lnSpc>
                          <a:spcPct val="100000"/>
                        </a:lnSpc>
                        <a:spcBef>
                          <a:spcPts val="0"/>
                        </a:spcBef>
                        <a:spcAft>
                          <a:spcPts val="0"/>
                        </a:spcAft>
                        <a:buClr>
                          <a:schemeClr val="dk1"/>
                        </a:buClr>
                        <a:buSzPts val="3000"/>
                        <a:buFont typeface="Times"/>
                        <a:buNone/>
                      </a:pPr>
                      <a:r>
                        <a:rPr b="1" lang="en-US" sz="3000" u="none" cap="none" strike="noStrike"/>
                        <a:t>Pathway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b="1" lang="en-US" sz="3000" u="none" cap="none" strike="noStrike"/>
                        <a:t>Key Nutrients Required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b="1" lang="en-US" sz="3000" u="none" cap="none" strike="noStrike"/>
                        <a:t>Why They Matter</a:t>
                      </a:r>
                      <a:endParaRPr/>
                    </a:p>
                  </a:txBody>
                  <a:tcPr marT="12700" marB="12700" marR="12700" marL="12700" anchor="ctr"/>
                </a:tc>
              </a:tr>
              <a:tr h="784975">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Glycolysis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B1, B2, B3, Mg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Glucose → ATP</a:t>
                      </a:r>
                      <a:endParaRPr/>
                    </a:p>
                  </a:txBody>
                  <a:tcPr marT="12700" marB="12700" marR="12700" marL="12700" anchor="ctr"/>
                </a:tc>
              </a:tr>
              <a:tr h="1239700">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Pyruvate → Acetyl-CoA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B1, B2, B3, B5, Lipoic acid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Connects glycolysis → TCA</a:t>
                      </a:r>
                      <a:endParaRPr/>
                    </a:p>
                  </a:txBody>
                  <a:tcPr marT="12700" marB="12700" marR="12700" marL="12700" anchor="ctr"/>
                </a:tc>
              </a:tr>
              <a:tr h="784975">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TCA Cycle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B1, B2, B3, B5, Fe, Mg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Generates NADH/FADH₂</a:t>
                      </a:r>
                      <a:endParaRPr/>
                    </a:p>
                  </a:txBody>
                  <a:tcPr marT="12700" marB="12700" marR="12700" marL="12700" anchor="ctr"/>
                </a:tc>
              </a:tr>
              <a:tr h="784975">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ETC</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Fe, Cu, CoQ10, O₂</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Produces most ATP</a:t>
                      </a:r>
                      <a:endParaRPr/>
                    </a:p>
                  </a:txBody>
                  <a:tcPr marT="12700" marB="12700" marR="12700" marL="12700" anchor="ctr"/>
                </a:tc>
              </a:tr>
              <a:tr h="784975">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Beta-Oxidation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Carnitine, B2, B3, B5, Mg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Fat → ATP</a:t>
                      </a:r>
                      <a:endParaRPr/>
                    </a:p>
                  </a:txBody>
                  <a:tcPr marT="12700" marB="12700" marR="12700" marL="12700" anchor="ctr"/>
                </a:tc>
              </a:tr>
              <a:tr h="784975">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Amino Acid Catabolism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B6, B12, Folate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Protein → energy</a:t>
                      </a:r>
                      <a:endParaRPr/>
                    </a:p>
                  </a:txBody>
                  <a:tcPr marT="12700" marB="12700" marR="12700" marL="12700" anchor="ctr"/>
                </a:tc>
              </a:tr>
              <a:tr h="784975">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Ketogenesis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B2, B3, CoA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000"/>
                        <a:buFont typeface="Times"/>
                        <a:buNone/>
                      </a:pPr>
                      <a:r>
                        <a:rPr lang="en-US" sz="3000" u="none" cap="none" strike="noStrike"/>
                        <a:t>Fats → ketones</a:t>
                      </a:r>
                      <a:endParaRPr/>
                    </a:p>
                  </a:txBody>
                  <a:tcPr marT="12700" marB="12700" marR="12700" marL="12700" anchor="ctr"/>
                </a:tc>
              </a:tr>
            </a:tbl>
          </a:graphicData>
        </a:graphic>
      </p:graphicFrame>
      <p:sp>
        <p:nvSpPr>
          <p:cNvPr id="198" name="Google Shape;198;p6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99" name="Google Shape;199;p6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00" name="Google Shape;200;p66"/>
          <p:cNvSpPr/>
          <p:nvPr/>
        </p:nvSpPr>
        <p:spPr>
          <a:xfrm>
            <a:off x="16731974" y="1459113"/>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6" name="Google Shape;206;p11"/>
          <p:cNvSpPr txBox="1"/>
          <p:nvPr/>
        </p:nvSpPr>
        <p:spPr>
          <a:xfrm>
            <a:off x="842998" y="1211246"/>
            <a:ext cx="17068008"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Glycogenesis &amp; Glycogenolysis</a:t>
            </a:r>
            <a:endParaRPr/>
          </a:p>
        </p:txBody>
      </p:sp>
      <p:sp>
        <p:nvSpPr>
          <p:cNvPr id="207" name="Google Shape;207;p1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8" name="Google Shape;208;p11"/>
          <p:cNvSpPr txBox="1"/>
          <p:nvPr/>
        </p:nvSpPr>
        <p:spPr>
          <a:xfrm>
            <a:off x="653700" y="3358050"/>
            <a:ext cx="8253300" cy="35709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200">
                <a:solidFill>
                  <a:schemeClr val="dk1"/>
                </a:solidFill>
                <a:latin typeface="Calibri"/>
                <a:ea typeface="Calibri"/>
                <a:cs typeface="Calibri"/>
                <a:sym typeface="Calibri"/>
              </a:rPr>
              <a:t>Glyco</a:t>
            </a:r>
            <a:r>
              <a:rPr b="1" i="1" lang="en-US" sz="3200">
                <a:solidFill>
                  <a:schemeClr val="dk1"/>
                </a:solidFill>
                <a:latin typeface="Calibri"/>
                <a:ea typeface="Calibri"/>
                <a:cs typeface="Calibri"/>
                <a:sym typeface="Calibri"/>
              </a:rPr>
              <a:t>genesis</a:t>
            </a:r>
            <a:r>
              <a:rPr b="1" lang="en-US" sz="3200">
                <a:solidFill>
                  <a:schemeClr val="dk1"/>
                </a:solidFill>
                <a:latin typeface="Calibri"/>
                <a:ea typeface="Calibri"/>
                <a:cs typeface="Calibri"/>
                <a:sym typeface="Calibri"/>
              </a:rPr>
              <a:t> = glycogen storage</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Glucose → glycogen</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Occurs mainly in the liver and skeletal muscle</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Stimulated by </a:t>
            </a:r>
            <a:r>
              <a:rPr b="1" lang="en-US" sz="3200">
                <a:solidFill>
                  <a:schemeClr val="dk1"/>
                </a:solidFill>
                <a:latin typeface="Calibri"/>
                <a:ea typeface="Calibri"/>
                <a:cs typeface="Calibri"/>
                <a:sym typeface="Calibri"/>
              </a:rPr>
              <a:t>insulin</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Key enzyme: </a:t>
            </a:r>
            <a:r>
              <a:rPr b="1" lang="en-US" sz="3200">
                <a:solidFill>
                  <a:schemeClr val="dk1"/>
                </a:solidFill>
                <a:latin typeface="Calibri"/>
                <a:ea typeface="Calibri"/>
                <a:cs typeface="Calibri"/>
                <a:sym typeface="Calibri"/>
              </a:rPr>
              <a:t>glycogen synthase</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Prominent in the fed state</a:t>
            </a:r>
            <a:endParaRPr sz="3200">
              <a:latin typeface="Calibri"/>
              <a:ea typeface="Calibri"/>
              <a:cs typeface="Calibri"/>
              <a:sym typeface="Calibri"/>
            </a:endParaRPr>
          </a:p>
        </p:txBody>
      </p:sp>
      <p:sp>
        <p:nvSpPr>
          <p:cNvPr id="209" name="Google Shape;209;p1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10" name="Google Shape;210;p11"/>
          <p:cNvSpPr txBox="1"/>
          <p:nvPr/>
        </p:nvSpPr>
        <p:spPr>
          <a:xfrm>
            <a:off x="11447925" y="9072600"/>
            <a:ext cx="6115500" cy="677100"/>
          </a:xfrm>
          <a:prstGeom prst="rect">
            <a:avLst/>
          </a:prstGeom>
          <a:noFill/>
          <a:ln>
            <a:noFill/>
          </a:ln>
        </p:spPr>
        <p:txBody>
          <a:bodyPr anchorCtr="0" anchor="t" bIns="91425" lIns="91425" spcFirstLastPara="1" rIns="91425" wrap="square" tIns="91425">
            <a:spAutoFit/>
          </a:bodyPr>
          <a:lstStyle/>
          <a:p>
            <a:pPr indent="0" lvl="0" marL="0" rtl="0" algn="ctr">
              <a:spcBef>
                <a:spcPts val="1200"/>
              </a:spcBef>
              <a:spcAft>
                <a:spcPts val="0"/>
              </a:spcAft>
              <a:buNone/>
            </a:pPr>
            <a:r>
              <a:rPr lang="en-US" sz="3200" u="sng">
                <a:solidFill>
                  <a:schemeClr val="hlink"/>
                </a:solidFill>
                <a:latin typeface="Calibri"/>
                <a:ea typeface="Calibri"/>
                <a:cs typeface="Calibri"/>
                <a:sym typeface="Calibri"/>
                <a:hlinkClick r:id="rId4"/>
              </a:rPr>
              <a:t>Helpful video resource here!</a:t>
            </a:r>
            <a:endParaRPr/>
          </a:p>
        </p:txBody>
      </p:sp>
      <p:sp>
        <p:nvSpPr>
          <p:cNvPr id="211" name="Google Shape;211;p11"/>
          <p:cNvSpPr txBox="1"/>
          <p:nvPr/>
        </p:nvSpPr>
        <p:spPr>
          <a:xfrm>
            <a:off x="9778300" y="3358050"/>
            <a:ext cx="8132700" cy="4137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Glycogeno</a:t>
            </a:r>
            <a:r>
              <a:rPr b="1" i="1" lang="en-US" sz="3200">
                <a:solidFill>
                  <a:schemeClr val="dk1"/>
                </a:solidFill>
                <a:latin typeface="Calibri"/>
                <a:ea typeface="Calibri"/>
                <a:cs typeface="Calibri"/>
                <a:sym typeface="Calibri"/>
              </a:rPr>
              <a:t>lysis</a:t>
            </a:r>
            <a:r>
              <a:rPr b="1" lang="en-US" sz="3200">
                <a:solidFill>
                  <a:schemeClr val="dk1"/>
                </a:solidFill>
                <a:latin typeface="Calibri"/>
                <a:ea typeface="Calibri"/>
                <a:cs typeface="Calibri"/>
                <a:sym typeface="Calibri"/>
              </a:rPr>
              <a:t> = glycogen breakdown</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Glycogen → glucose-1-phosphate → glucose-6-phosphate</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Stimulated by </a:t>
            </a:r>
            <a:r>
              <a:rPr b="1" lang="en-US" sz="3200">
                <a:solidFill>
                  <a:schemeClr val="dk1"/>
                </a:solidFill>
                <a:latin typeface="Calibri"/>
                <a:ea typeface="Calibri"/>
                <a:cs typeface="Calibri"/>
                <a:sym typeface="Calibri"/>
              </a:rPr>
              <a:t>glucagon in the liver</a:t>
            </a:r>
            <a:r>
              <a:rPr lang="en-US" sz="3200">
                <a:solidFill>
                  <a:schemeClr val="dk1"/>
                </a:solidFill>
                <a:latin typeface="Calibri"/>
                <a:ea typeface="Calibri"/>
                <a:cs typeface="Calibri"/>
                <a:sym typeface="Calibri"/>
              </a:rPr>
              <a:t> and </a:t>
            </a:r>
            <a:r>
              <a:rPr b="1" lang="en-US" sz="3200">
                <a:solidFill>
                  <a:schemeClr val="dk1"/>
                </a:solidFill>
                <a:latin typeface="Calibri"/>
                <a:ea typeface="Calibri"/>
                <a:cs typeface="Calibri"/>
                <a:sym typeface="Calibri"/>
              </a:rPr>
              <a:t>epinephrine in the liver and muscle</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Key enzyme: </a:t>
            </a:r>
            <a:r>
              <a:rPr b="1" lang="en-US" sz="3200">
                <a:solidFill>
                  <a:schemeClr val="dk1"/>
                </a:solidFill>
                <a:latin typeface="Calibri"/>
                <a:ea typeface="Calibri"/>
                <a:cs typeface="Calibri"/>
                <a:sym typeface="Calibri"/>
              </a:rPr>
              <a:t>glycogen phosphorylase</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Prominent during fasting, stress &amp; exercise</a:t>
            </a:r>
            <a:endParaRPr b="1" sz="3200">
              <a:solidFill>
                <a:schemeClr val="dk1"/>
              </a:solidFill>
              <a:latin typeface="Calibri"/>
              <a:ea typeface="Calibri"/>
              <a:cs typeface="Calibri"/>
              <a:sym typeface="Calibri"/>
            </a:endParaRPr>
          </a:p>
        </p:txBody>
      </p:sp>
      <p:sp>
        <p:nvSpPr>
          <p:cNvPr id="212" name="Google Shape;212;p11"/>
          <p:cNvSpPr txBox="1"/>
          <p:nvPr/>
        </p:nvSpPr>
        <p:spPr>
          <a:xfrm>
            <a:off x="653700" y="7200900"/>
            <a:ext cx="14549100" cy="1871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200">
                <a:solidFill>
                  <a:schemeClr val="dk1"/>
                </a:solidFill>
                <a:latin typeface="Calibri"/>
                <a:ea typeface="Calibri"/>
                <a:cs typeface="Calibri"/>
                <a:sym typeface="Calibri"/>
              </a:rPr>
              <a:t>Liver vs. muscle</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Char char="●"/>
            </a:pPr>
            <a:r>
              <a:rPr b="1" lang="en-US" sz="3200">
                <a:solidFill>
                  <a:schemeClr val="dk1"/>
                </a:solidFill>
                <a:latin typeface="Calibri"/>
                <a:ea typeface="Calibri"/>
                <a:cs typeface="Calibri"/>
                <a:sym typeface="Calibri"/>
              </a:rPr>
              <a:t>Liver glycogen:</a:t>
            </a:r>
            <a:r>
              <a:rPr lang="en-US" sz="3200">
                <a:solidFill>
                  <a:schemeClr val="dk1"/>
                </a:solidFill>
                <a:latin typeface="Calibri"/>
                <a:ea typeface="Calibri"/>
                <a:cs typeface="Calibri"/>
                <a:sym typeface="Calibri"/>
              </a:rPr>
              <a:t> Maintains blood glucose</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Muscle glycogen:</a:t>
            </a:r>
            <a:r>
              <a:rPr lang="en-US" sz="3200">
                <a:solidFill>
                  <a:schemeClr val="dk1"/>
                </a:solidFill>
                <a:latin typeface="Calibri"/>
                <a:ea typeface="Calibri"/>
                <a:cs typeface="Calibri"/>
                <a:sym typeface="Calibri"/>
              </a:rPr>
              <a:t> Provides energy for the muscle itself</a:t>
            </a:r>
            <a:endParaRPr sz="3200">
              <a:solidFill>
                <a:schemeClr val="dk1"/>
              </a:solidFill>
              <a:latin typeface="Calibri"/>
              <a:ea typeface="Calibri"/>
              <a:cs typeface="Calibri"/>
              <a:sym typeface="Calibri"/>
            </a:endParaRPr>
          </a:p>
        </p:txBody>
      </p:sp>
      <p:sp>
        <p:nvSpPr>
          <p:cNvPr id="213" name="Google Shape;213;p1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14" name="Google Shape;214;p11"/>
          <p:cNvSpPr/>
          <p:nvPr/>
        </p:nvSpPr>
        <p:spPr>
          <a:xfrm>
            <a:off x="170525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0" name="Google Shape;220;p12"/>
          <p:cNvSpPr txBox="1"/>
          <p:nvPr/>
        </p:nvSpPr>
        <p:spPr>
          <a:xfrm>
            <a:off x="1392865" y="1051853"/>
            <a:ext cx="12770102"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Gluconeogenesis</a:t>
            </a:r>
            <a:endParaRPr/>
          </a:p>
        </p:txBody>
      </p:sp>
      <p:sp>
        <p:nvSpPr>
          <p:cNvPr id="221" name="Google Shape;221;p1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2" name="Google Shape;222;p12"/>
          <p:cNvSpPr txBox="1"/>
          <p:nvPr/>
        </p:nvSpPr>
        <p:spPr>
          <a:xfrm>
            <a:off x="1392874" y="3568150"/>
            <a:ext cx="15793500" cy="5602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600"/>
              <a:buFont typeface="Times"/>
              <a:buNone/>
            </a:pPr>
            <a:r>
              <a:rPr i="0" lang="en-US" sz="3200" u="none" cap="none" strike="noStrike">
                <a:solidFill>
                  <a:srgbClr val="000000"/>
                </a:solidFill>
                <a:latin typeface="Calibri"/>
                <a:ea typeface="Calibri"/>
                <a:cs typeface="Calibri"/>
                <a:sym typeface="Calibri"/>
              </a:rPr>
              <a:t>Gluco</a:t>
            </a:r>
            <a:r>
              <a:rPr i="1" lang="en-US" sz="3200" u="none" cap="none" strike="noStrike">
                <a:solidFill>
                  <a:srgbClr val="000000"/>
                </a:solidFill>
                <a:latin typeface="Calibri"/>
                <a:ea typeface="Calibri"/>
                <a:cs typeface="Calibri"/>
                <a:sym typeface="Calibri"/>
              </a:rPr>
              <a:t>neogenesis</a:t>
            </a:r>
            <a:r>
              <a:rPr i="0" lang="en-US" sz="3200" u="none" cap="none" strike="noStrike">
                <a:solidFill>
                  <a:srgbClr val="000000"/>
                </a:solidFill>
                <a:latin typeface="Calibri"/>
                <a:ea typeface="Calibri"/>
                <a:cs typeface="Calibri"/>
                <a:sym typeface="Calibri"/>
              </a:rPr>
              <a:t> is the production of new glucose, mainly in the liver but also in the kidneys, during fasting. This pathway is essential when the body’s carbohydrate stores are depleted.</a:t>
            </a:r>
            <a:endParaRPr sz="3200">
              <a:latin typeface="Calibri"/>
              <a:ea typeface="Calibri"/>
              <a:cs typeface="Calibri"/>
              <a:sym typeface="Calibri"/>
            </a:endParaRPr>
          </a:p>
          <a:p>
            <a:pPr indent="-379994" lvl="1" marL="741945" marR="0" rtl="0" algn="l">
              <a:lnSpc>
                <a:spcPct val="100000"/>
              </a:lnSpc>
              <a:spcBef>
                <a:spcPts val="1200"/>
              </a:spcBef>
              <a:spcAft>
                <a:spcPts val="0"/>
              </a:spcAft>
              <a:buClr>
                <a:srgbClr val="000000"/>
              </a:buClr>
              <a:buSzPts val="3200"/>
              <a:buFont typeface="Times"/>
              <a:buChar char="•"/>
            </a:pPr>
            <a:r>
              <a:rPr i="0" lang="en-US" sz="3200" u="none" cap="none" strike="noStrike">
                <a:solidFill>
                  <a:srgbClr val="000000"/>
                </a:solidFill>
                <a:latin typeface="Calibri"/>
                <a:ea typeface="Calibri"/>
                <a:cs typeface="Calibri"/>
                <a:sym typeface="Calibri"/>
              </a:rPr>
              <a:t>Occurs mainly in the </a:t>
            </a:r>
            <a:r>
              <a:rPr b="1" i="0" lang="en-US" sz="3200" u="none" cap="none" strike="noStrike">
                <a:solidFill>
                  <a:srgbClr val="000000"/>
                </a:solidFill>
                <a:latin typeface="Calibri"/>
                <a:ea typeface="Calibri"/>
                <a:cs typeface="Calibri"/>
                <a:sym typeface="Calibri"/>
              </a:rPr>
              <a:t>liver</a:t>
            </a:r>
            <a:r>
              <a:rPr i="0" lang="en-US" sz="3200" u="none" cap="none" strike="noStrike">
                <a:solidFill>
                  <a:srgbClr val="000000"/>
                </a:solidFill>
                <a:latin typeface="Calibri"/>
                <a:ea typeface="Calibri"/>
                <a:cs typeface="Calibri"/>
                <a:sym typeface="Calibri"/>
              </a:rPr>
              <a:t>, some in </a:t>
            </a:r>
            <a:r>
              <a:rPr b="1" i="0" lang="en-US" sz="3200" u="none" cap="none" strike="noStrike">
                <a:solidFill>
                  <a:srgbClr val="000000"/>
                </a:solidFill>
                <a:latin typeface="Calibri"/>
                <a:ea typeface="Calibri"/>
                <a:cs typeface="Calibri"/>
                <a:sym typeface="Calibri"/>
              </a:rPr>
              <a:t>kidney</a:t>
            </a:r>
            <a:endParaRPr sz="3200">
              <a:latin typeface="Calibri"/>
              <a:ea typeface="Calibri"/>
              <a:cs typeface="Calibri"/>
              <a:sym typeface="Calibri"/>
            </a:endParaRPr>
          </a:p>
          <a:p>
            <a:pPr indent="-379994" lvl="1" marL="741945"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Produces glucose during fasting</a:t>
            </a:r>
            <a:endParaRPr sz="3200">
              <a:latin typeface="Calibri"/>
              <a:ea typeface="Calibri"/>
              <a:cs typeface="Calibri"/>
              <a:sym typeface="Calibri"/>
            </a:endParaRPr>
          </a:p>
          <a:p>
            <a:pPr indent="-379994" lvl="1" marL="741945"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Main substrates: Lactate, glycerol, amino acids (alanine)</a:t>
            </a:r>
            <a:endParaRPr sz="3200">
              <a:latin typeface="Calibri"/>
              <a:ea typeface="Calibri"/>
              <a:cs typeface="Calibri"/>
              <a:sym typeface="Calibri"/>
            </a:endParaRPr>
          </a:p>
          <a:p>
            <a:pPr indent="-379994" lvl="1" marL="741945" marR="0" rtl="0" algn="l">
              <a:lnSpc>
                <a:spcPct val="100000"/>
              </a:lnSpc>
              <a:spcBef>
                <a:spcPts val="1200"/>
              </a:spcBef>
              <a:spcAft>
                <a:spcPts val="0"/>
              </a:spcAft>
              <a:buClr>
                <a:srgbClr val="000000"/>
              </a:buClr>
              <a:buSzPts val="3200"/>
              <a:buFont typeface="Times"/>
              <a:buChar char="•"/>
            </a:pPr>
            <a:r>
              <a:rPr i="0" lang="en-US" sz="3200" u="none" cap="none" strike="noStrike">
                <a:solidFill>
                  <a:srgbClr val="000000"/>
                </a:solidFill>
                <a:latin typeface="Calibri"/>
                <a:ea typeface="Calibri"/>
                <a:cs typeface="Calibri"/>
                <a:sym typeface="Calibri"/>
              </a:rPr>
              <a:t>Opposes glycolysis; stimulated by </a:t>
            </a:r>
            <a:r>
              <a:rPr b="1" i="0" lang="en-US" sz="3200" u="none" cap="none" strike="noStrike">
                <a:solidFill>
                  <a:srgbClr val="000000"/>
                </a:solidFill>
                <a:latin typeface="Calibri"/>
                <a:ea typeface="Calibri"/>
                <a:cs typeface="Calibri"/>
                <a:sym typeface="Calibri"/>
              </a:rPr>
              <a:t>glucagon</a:t>
            </a:r>
            <a:r>
              <a:rPr i="0" lang="en-US" sz="3200" u="none" cap="none" strike="noStrike">
                <a:solidFill>
                  <a:srgbClr val="000000"/>
                </a:solidFill>
                <a:latin typeface="Calibri"/>
                <a:ea typeface="Calibri"/>
                <a:cs typeface="Calibri"/>
                <a:sym typeface="Calibri"/>
              </a:rPr>
              <a:t> and </a:t>
            </a:r>
            <a:r>
              <a:rPr b="1" i="0" lang="en-US" sz="3200" u="none" cap="none" strike="noStrike">
                <a:solidFill>
                  <a:srgbClr val="000000"/>
                </a:solidFill>
                <a:latin typeface="Calibri"/>
                <a:ea typeface="Calibri"/>
                <a:cs typeface="Calibri"/>
                <a:sym typeface="Calibri"/>
              </a:rPr>
              <a:t>cortisol</a:t>
            </a:r>
            <a:endParaRPr b="1" i="0" sz="3200" u="none" cap="none" strike="noStrike">
              <a:solidFill>
                <a:srgbClr val="000000"/>
              </a:solidFill>
              <a:latin typeface="Calibri"/>
              <a:ea typeface="Calibri"/>
              <a:cs typeface="Calibri"/>
              <a:sym typeface="Calibri"/>
            </a:endParaRPr>
          </a:p>
          <a:p>
            <a:pPr indent="-379994" lvl="1" marL="741945" marR="0" rtl="0" algn="l">
              <a:lnSpc>
                <a:spcPct val="100000"/>
              </a:lnSpc>
              <a:spcBef>
                <a:spcPts val="1200"/>
              </a:spcBef>
              <a:spcAft>
                <a:spcPts val="0"/>
              </a:spcAft>
              <a:buSzPts val="3200"/>
              <a:buFont typeface="Calibri"/>
              <a:buChar char="•"/>
            </a:pPr>
            <a:r>
              <a:rPr lang="en-US" sz="3200">
                <a:latin typeface="Calibri"/>
                <a:ea typeface="Calibri"/>
                <a:cs typeface="Calibri"/>
                <a:sym typeface="Calibri"/>
              </a:rPr>
              <a:t>Inhibited by insulin</a:t>
            </a:r>
            <a:endParaRPr sz="3200">
              <a:latin typeface="Calibri"/>
              <a:ea typeface="Calibri"/>
              <a:cs typeface="Calibri"/>
              <a:sym typeface="Calibri"/>
            </a:endParaRPr>
          </a:p>
          <a:p>
            <a:pPr indent="-379994" lvl="1" marL="741945"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Essential for maintaining blood glucose during prolonged fasting or low-carb intake.</a:t>
            </a:r>
            <a:endParaRPr i="0" sz="3200" u="none" cap="none" strike="noStrike">
              <a:solidFill>
                <a:srgbClr val="000000"/>
              </a:solidFill>
              <a:latin typeface="Calibri"/>
              <a:ea typeface="Calibri"/>
              <a:cs typeface="Calibri"/>
              <a:sym typeface="Calibri"/>
            </a:endParaRPr>
          </a:p>
          <a:p>
            <a:pPr indent="-379994" lvl="1" marL="741945" marR="0" rtl="0" algn="l">
              <a:lnSpc>
                <a:spcPct val="100000"/>
              </a:lnSpc>
              <a:spcBef>
                <a:spcPts val="1200"/>
              </a:spcBef>
              <a:spcAft>
                <a:spcPts val="0"/>
              </a:spcAft>
              <a:buSzPts val="3200"/>
              <a:buFont typeface="Calibri"/>
              <a:buChar char="•"/>
            </a:pPr>
            <a:r>
              <a:rPr lang="en-US" sz="3200" u="sng">
                <a:solidFill>
                  <a:schemeClr val="hlink"/>
                </a:solidFill>
                <a:latin typeface="Calibri"/>
                <a:ea typeface="Calibri"/>
                <a:cs typeface="Calibri"/>
                <a:sym typeface="Calibri"/>
                <a:hlinkClick r:id="rId4"/>
              </a:rPr>
              <a:t>Helpful video resource here!</a:t>
            </a:r>
            <a:endParaRPr sz="3200">
              <a:latin typeface="Calibri"/>
              <a:ea typeface="Calibri"/>
              <a:cs typeface="Calibri"/>
              <a:sym typeface="Calibri"/>
            </a:endParaRPr>
          </a:p>
        </p:txBody>
      </p:sp>
      <p:sp>
        <p:nvSpPr>
          <p:cNvPr id="223" name="Google Shape;223;p1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24" name="Google Shape;224;p1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25" name="Google Shape;225;p12"/>
          <p:cNvSpPr/>
          <p:nvPr/>
        </p:nvSpPr>
        <p:spPr>
          <a:xfrm>
            <a:off x="170525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1" name="Google Shape;231;p13"/>
          <p:cNvSpPr txBox="1"/>
          <p:nvPr/>
        </p:nvSpPr>
        <p:spPr>
          <a:xfrm>
            <a:off x="1409722" y="1051854"/>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Lipid Metabolism</a:t>
            </a:r>
            <a:endParaRPr/>
          </a:p>
        </p:txBody>
      </p:sp>
      <p:sp>
        <p:nvSpPr>
          <p:cNvPr id="232" name="Google Shape;232;p1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3" name="Google Shape;233;p13"/>
          <p:cNvSpPr txBox="1"/>
          <p:nvPr/>
        </p:nvSpPr>
        <p:spPr>
          <a:xfrm>
            <a:off x="1070826" y="3577625"/>
            <a:ext cx="17449500" cy="6864900"/>
          </a:xfrm>
          <a:prstGeom prst="rect">
            <a:avLst/>
          </a:prstGeom>
          <a:noFill/>
          <a:ln>
            <a:noFill/>
          </a:ln>
        </p:spPr>
        <p:txBody>
          <a:bodyPr anchorCtr="0" anchor="t" bIns="45700" lIns="45700" spcFirstLastPara="1" rIns="45700" wrap="square" tIns="45700">
            <a:spAutoFit/>
          </a:bodyPr>
          <a:lstStyle/>
          <a:p>
            <a:pPr indent="-190500" lvl="0" marL="228600" marR="0" rtl="0" algn="l">
              <a:lnSpc>
                <a:spcPct val="100000"/>
              </a:lnSpc>
              <a:spcBef>
                <a:spcPts val="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 Lipids are the most energy-dense nutrient at 9 calories per gram. They are vital for energy storage, insulation, hormone production, and cell membrane structure.</a:t>
            </a:r>
            <a:endParaRPr sz="3000">
              <a:latin typeface="Calibri"/>
              <a:ea typeface="Calibri"/>
              <a:cs typeface="Calibri"/>
              <a:sym typeface="Calibri"/>
            </a:endParaRPr>
          </a:p>
          <a:p>
            <a:pPr indent="0" lvl="0" marL="245533" marR="0" rtl="0" algn="l">
              <a:lnSpc>
                <a:spcPct val="100000"/>
              </a:lnSpc>
              <a:spcBef>
                <a:spcPts val="0"/>
              </a:spcBef>
              <a:spcAft>
                <a:spcPts val="0"/>
              </a:spcAft>
              <a:buClr>
                <a:srgbClr val="000000"/>
              </a:buClr>
              <a:buSzPts val="3600"/>
              <a:buFont typeface="Times"/>
              <a:buNone/>
            </a:pPr>
            <a:r>
              <a:t/>
            </a:r>
            <a:endParaRPr i="0" sz="3000" u="none" cap="none" strike="noStrike">
              <a:solidFill>
                <a:srgbClr val="000000"/>
              </a:solidFill>
              <a:latin typeface="Calibri"/>
              <a:ea typeface="Calibri"/>
              <a:cs typeface="Calibri"/>
              <a:sym typeface="Calibri"/>
            </a:endParaRPr>
          </a:p>
          <a:p>
            <a:pPr indent="-279400" lvl="0" marL="457200" marR="0" rtl="0" algn="l">
              <a:lnSpc>
                <a:spcPct val="100000"/>
              </a:lnSpc>
              <a:spcBef>
                <a:spcPts val="1200"/>
              </a:spcBef>
              <a:spcAft>
                <a:spcPts val="0"/>
              </a:spcAft>
              <a:buClr>
                <a:srgbClr val="000000"/>
              </a:buClr>
              <a:buSzPts val="3000"/>
              <a:buFont typeface="Calibri"/>
              <a:buChar char="•"/>
            </a:pPr>
            <a:r>
              <a:rPr b="1" i="0" lang="en-US" sz="3000" u="sng" cap="none" strike="noStrike">
                <a:solidFill>
                  <a:srgbClr val="000000"/>
                </a:solidFill>
                <a:latin typeface="Calibri"/>
                <a:ea typeface="Calibri"/>
                <a:cs typeface="Calibri"/>
                <a:sym typeface="Calibri"/>
              </a:rPr>
              <a:t>Key processes:</a:t>
            </a:r>
            <a:endParaRPr b="1" sz="3000" u="sng">
              <a:latin typeface="Calibri"/>
              <a:ea typeface="Calibri"/>
              <a:cs typeface="Calibri"/>
              <a:sym typeface="Calibri"/>
            </a:endParaRPr>
          </a:p>
          <a:p>
            <a:pPr indent="-279400" lvl="1" marL="9144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Lipid digestion &amp; absorption</a:t>
            </a:r>
            <a:endParaRPr sz="3000">
              <a:latin typeface="Calibri"/>
              <a:ea typeface="Calibri"/>
              <a:cs typeface="Calibri"/>
              <a:sym typeface="Calibri"/>
            </a:endParaRPr>
          </a:p>
          <a:p>
            <a:pPr indent="-279400" lvl="1" marL="9144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Fatty acid transport</a:t>
            </a:r>
            <a:endParaRPr sz="3000">
              <a:latin typeface="Calibri"/>
              <a:ea typeface="Calibri"/>
              <a:cs typeface="Calibri"/>
              <a:sym typeface="Calibri"/>
            </a:endParaRPr>
          </a:p>
          <a:p>
            <a:pPr indent="-279400" lvl="1" marL="914400" marR="0" rtl="0" algn="l">
              <a:lnSpc>
                <a:spcPct val="100000"/>
              </a:lnSpc>
              <a:spcBef>
                <a:spcPts val="1200"/>
              </a:spcBef>
              <a:spcAft>
                <a:spcPts val="0"/>
              </a:spcAft>
              <a:buClr>
                <a:srgbClr val="000000"/>
              </a:buClr>
              <a:buSzPts val="3000"/>
              <a:buFont typeface="Times"/>
              <a:buChar char="◦"/>
            </a:pPr>
            <a:r>
              <a:rPr b="1" i="0" lang="en-US" sz="3000" u="none" cap="none" strike="noStrike">
                <a:solidFill>
                  <a:srgbClr val="000000"/>
                </a:solidFill>
                <a:latin typeface="Calibri"/>
                <a:ea typeface="Calibri"/>
                <a:cs typeface="Calibri"/>
                <a:sym typeface="Calibri"/>
              </a:rPr>
              <a:t>Beta-oxidation</a:t>
            </a:r>
            <a:r>
              <a:rPr i="0" lang="en-US" sz="3000" u="none" cap="none" strike="noStrike">
                <a:solidFill>
                  <a:srgbClr val="000000"/>
                </a:solidFill>
                <a:latin typeface="Calibri"/>
                <a:ea typeface="Calibri"/>
                <a:cs typeface="Calibri"/>
                <a:sym typeface="Calibri"/>
              </a:rPr>
              <a:t> (energy production)</a:t>
            </a:r>
            <a:endParaRPr sz="3000">
              <a:latin typeface="Calibri"/>
              <a:ea typeface="Calibri"/>
              <a:cs typeface="Calibri"/>
              <a:sym typeface="Calibri"/>
            </a:endParaRPr>
          </a:p>
          <a:p>
            <a:pPr indent="-279400" lvl="1" marL="914400" marR="0" rtl="0" algn="l">
              <a:lnSpc>
                <a:spcPct val="100000"/>
              </a:lnSpc>
              <a:spcBef>
                <a:spcPts val="1200"/>
              </a:spcBef>
              <a:spcAft>
                <a:spcPts val="0"/>
              </a:spcAft>
              <a:buClr>
                <a:srgbClr val="000000"/>
              </a:buClr>
              <a:buSzPts val="3000"/>
              <a:buFont typeface="Times"/>
              <a:buChar char="◦"/>
            </a:pPr>
            <a:r>
              <a:rPr b="1" i="0" lang="en-US" sz="3000" u="none" cap="none" strike="noStrike">
                <a:solidFill>
                  <a:srgbClr val="000000"/>
                </a:solidFill>
                <a:latin typeface="Calibri"/>
                <a:ea typeface="Calibri"/>
                <a:cs typeface="Calibri"/>
                <a:sym typeface="Calibri"/>
              </a:rPr>
              <a:t>Lipogenesis</a:t>
            </a:r>
            <a:r>
              <a:rPr i="0" lang="en-US" sz="3000" u="none" cap="none" strike="noStrike">
                <a:solidFill>
                  <a:srgbClr val="000000"/>
                </a:solidFill>
                <a:latin typeface="Calibri"/>
                <a:ea typeface="Calibri"/>
                <a:cs typeface="Calibri"/>
                <a:sym typeface="Calibri"/>
              </a:rPr>
              <a:t> (fat creation)</a:t>
            </a:r>
            <a:endParaRPr sz="3000">
              <a:latin typeface="Calibri"/>
              <a:ea typeface="Calibri"/>
              <a:cs typeface="Calibri"/>
              <a:sym typeface="Calibri"/>
            </a:endParaRPr>
          </a:p>
          <a:p>
            <a:pPr indent="-279400" lvl="1" marL="914400" marR="0" rtl="0" algn="l">
              <a:lnSpc>
                <a:spcPct val="100000"/>
              </a:lnSpc>
              <a:spcBef>
                <a:spcPts val="1200"/>
              </a:spcBef>
              <a:spcAft>
                <a:spcPts val="0"/>
              </a:spcAft>
              <a:buClr>
                <a:srgbClr val="000000"/>
              </a:buClr>
              <a:buSzPts val="3000"/>
              <a:buFont typeface="Times"/>
              <a:buChar char="◦"/>
            </a:pPr>
            <a:r>
              <a:rPr b="1" i="0" lang="en-US" sz="3000" u="none" cap="none" strike="noStrike">
                <a:solidFill>
                  <a:srgbClr val="000000"/>
                </a:solidFill>
                <a:latin typeface="Calibri"/>
                <a:ea typeface="Calibri"/>
                <a:cs typeface="Calibri"/>
                <a:sym typeface="Calibri"/>
              </a:rPr>
              <a:t>Ketogenesis</a:t>
            </a:r>
            <a:r>
              <a:rPr i="0" lang="en-US" sz="3000" u="none" cap="none" strike="noStrike">
                <a:solidFill>
                  <a:srgbClr val="000000"/>
                </a:solidFill>
                <a:latin typeface="Calibri"/>
                <a:ea typeface="Calibri"/>
                <a:cs typeface="Calibri"/>
                <a:sym typeface="Calibri"/>
              </a:rPr>
              <a:t> (fuel during fasting)</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None/>
            </a:pPr>
            <a:r>
              <a:rPr b="1" lang="en-US" sz="3000">
                <a:highlight>
                  <a:srgbClr val="FFFB00"/>
                </a:highlight>
                <a:latin typeface="Calibri"/>
                <a:ea typeface="Calibri"/>
                <a:cs typeface="Calibri"/>
                <a:sym typeface="Calibri"/>
              </a:rPr>
              <a:t>Remember:</a:t>
            </a:r>
            <a:r>
              <a:rPr lang="en-US" sz="3000">
                <a:highlight>
                  <a:srgbClr val="FFFB00"/>
                </a:highlight>
                <a:latin typeface="Calibri"/>
                <a:ea typeface="Calibri"/>
                <a:cs typeface="Calibri"/>
                <a:sym typeface="Calibri"/>
              </a:rPr>
              <a:t> Fat metabolism shifts depending on energy status - storage in the fed state, breakdown during fasting.</a:t>
            </a:r>
            <a:endParaRPr sz="3000">
              <a:highlight>
                <a:srgbClr val="FFFB00"/>
              </a:highlight>
              <a:latin typeface="Calibri"/>
              <a:ea typeface="Calibri"/>
              <a:cs typeface="Calibri"/>
              <a:sym typeface="Calibri"/>
            </a:endParaRPr>
          </a:p>
          <a:p>
            <a:pPr indent="0" lvl="0" marL="0" marR="0" rtl="0" algn="l">
              <a:lnSpc>
                <a:spcPct val="100000"/>
              </a:lnSpc>
              <a:spcBef>
                <a:spcPts val="1200"/>
              </a:spcBef>
              <a:spcAft>
                <a:spcPts val="0"/>
              </a:spcAft>
              <a:buNone/>
            </a:pPr>
            <a:r>
              <a:t/>
            </a:r>
            <a:endParaRPr sz="3000">
              <a:latin typeface="Calibri"/>
              <a:ea typeface="Calibri"/>
              <a:cs typeface="Calibri"/>
              <a:sym typeface="Calibri"/>
            </a:endParaRPr>
          </a:p>
        </p:txBody>
      </p:sp>
      <p:sp>
        <p:nvSpPr>
          <p:cNvPr id="234" name="Google Shape;234;p1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35" name="Google Shape;235;p1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36" name="Google Shape;236;p13"/>
          <p:cNvSpPr/>
          <p:nvPr/>
        </p:nvSpPr>
        <p:spPr>
          <a:xfrm>
            <a:off x="170525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2" name="Google Shape;242;p14"/>
          <p:cNvSpPr txBox="1"/>
          <p:nvPr/>
        </p:nvSpPr>
        <p:spPr>
          <a:xfrm>
            <a:off x="1205933" y="1264731"/>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Lipid Digestion &amp; Transport</a:t>
            </a:r>
            <a:endParaRPr/>
          </a:p>
        </p:txBody>
      </p:sp>
      <p:sp>
        <p:nvSpPr>
          <p:cNvPr id="243" name="Google Shape;243;p1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4" name="Google Shape;244;p14"/>
          <p:cNvSpPr txBox="1"/>
          <p:nvPr/>
        </p:nvSpPr>
        <p:spPr>
          <a:xfrm>
            <a:off x="1682948" y="3770775"/>
            <a:ext cx="14937900" cy="6156900"/>
          </a:xfrm>
          <a:prstGeom prst="rect">
            <a:avLst/>
          </a:prstGeom>
          <a:noFill/>
          <a:ln>
            <a:noFill/>
          </a:ln>
        </p:spPr>
        <p:txBody>
          <a:bodyPr anchorCtr="0" anchor="t" bIns="45700" lIns="45700" spcFirstLastPara="1" rIns="45700" wrap="square" tIns="45700">
            <a:spAutoFit/>
          </a:bodyPr>
          <a:lstStyle/>
          <a:p>
            <a:pPr indent="-360947" lvl="0" marL="360947" marR="0" rtl="0" algn="l">
              <a:lnSpc>
                <a:spcPct val="100000"/>
              </a:lnSpc>
              <a:spcBef>
                <a:spcPts val="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Begins in small intestine</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Bile salts emulsify fats → micelles</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Pancreatic lipase breaks triglycerides into FA + monoglycerides</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Times"/>
              <a:buChar char="•"/>
            </a:pPr>
            <a:r>
              <a:rPr i="0" lang="en-US" sz="3600" u="none" cap="none" strike="noStrike">
                <a:solidFill>
                  <a:srgbClr val="000000"/>
                </a:solidFill>
                <a:latin typeface="Calibri"/>
                <a:ea typeface="Calibri"/>
                <a:cs typeface="Calibri"/>
                <a:sym typeface="Calibri"/>
              </a:rPr>
              <a:t>Absorbed into enterocytes → reassembled → packaged into </a:t>
            </a:r>
            <a:r>
              <a:rPr b="1" i="0" lang="en-US" sz="3600" u="none" cap="none" strike="noStrike">
                <a:solidFill>
                  <a:srgbClr val="000000"/>
                </a:solidFill>
                <a:latin typeface="Calibri"/>
                <a:ea typeface="Calibri"/>
                <a:cs typeface="Calibri"/>
                <a:sym typeface="Calibri"/>
              </a:rPr>
              <a:t>chylomicrons</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Chylomicrons enter lymph → bloodstream → deliver dietary fat to tissues</a:t>
            </a:r>
            <a:endParaRPr i="0" sz="36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None/>
            </a:pPr>
            <a:r>
              <a:t/>
            </a:r>
            <a:endParaRPr sz="3600">
              <a:latin typeface="Calibri"/>
              <a:ea typeface="Calibri"/>
              <a:cs typeface="Calibri"/>
              <a:sym typeface="Calibri"/>
            </a:endParaRPr>
          </a:p>
          <a:p>
            <a:pPr indent="0" lvl="0" marL="0" marR="0" rtl="0" algn="l">
              <a:lnSpc>
                <a:spcPct val="100000"/>
              </a:lnSpc>
              <a:spcBef>
                <a:spcPts val="1200"/>
              </a:spcBef>
              <a:spcAft>
                <a:spcPts val="0"/>
              </a:spcAft>
              <a:buNone/>
            </a:pPr>
            <a:r>
              <a:rPr b="1" lang="en-US" sz="3600">
                <a:latin typeface="Calibri"/>
                <a:ea typeface="Calibri"/>
                <a:cs typeface="Calibri"/>
                <a:sym typeface="Calibri"/>
              </a:rPr>
              <a:t>Quick exam tip: </a:t>
            </a:r>
            <a:r>
              <a:rPr lang="en-US" sz="3600">
                <a:latin typeface="Calibri"/>
                <a:ea typeface="Calibri"/>
                <a:cs typeface="Calibri"/>
                <a:sym typeface="Calibri"/>
              </a:rPr>
              <a:t>Most nutrients enter the bloodstream directly, but long-chain dietary fats are packaged into chylomicrons &amp; travel through the lymph </a:t>
            </a:r>
            <a:r>
              <a:rPr i="1" lang="en-US" sz="3600">
                <a:latin typeface="Calibri"/>
                <a:ea typeface="Calibri"/>
                <a:cs typeface="Calibri"/>
                <a:sym typeface="Calibri"/>
              </a:rPr>
              <a:t>first.</a:t>
            </a:r>
            <a:endParaRPr i="1" sz="3600">
              <a:latin typeface="Calibri"/>
              <a:ea typeface="Calibri"/>
              <a:cs typeface="Calibri"/>
              <a:sym typeface="Calibri"/>
            </a:endParaRPr>
          </a:p>
          <a:p>
            <a:pPr indent="0" lvl="0" marL="0" marR="0" rtl="0" algn="l">
              <a:lnSpc>
                <a:spcPct val="100000"/>
              </a:lnSpc>
              <a:spcBef>
                <a:spcPts val="1200"/>
              </a:spcBef>
              <a:spcAft>
                <a:spcPts val="0"/>
              </a:spcAft>
              <a:buNone/>
            </a:pPr>
            <a:r>
              <a:rPr lang="en-US" sz="3600" u="sng">
                <a:solidFill>
                  <a:schemeClr val="hlink"/>
                </a:solidFill>
                <a:latin typeface="Calibri"/>
                <a:ea typeface="Calibri"/>
                <a:cs typeface="Calibri"/>
                <a:sym typeface="Calibri"/>
                <a:hlinkClick r:id="rId4"/>
              </a:rPr>
              <a:t>Helpful video resource here!</a:t>
            </a:r>
            <a:endParaRPr sz="3600">
              <a:latin typeface="Calibri"/>
              <a:ea typeface="Calibri"/>
              <a:cs typeface="Calibri"/>
              <a:sym typeface="Calibri"/>
            </a:endParaRPr>
          </a:p>
        </p:txBody>
      </p:sp>
      <p:sp>
        <p:nvSpPr>
          <p:cNvPr id="245" name="Google Shape;245;p1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46" name="Google Shape;246;p1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47" name="Google Shape;247;p14"/>
          <p:cNvSpPr/>
          <p:nvPr/>
        </p:nvSpPr>
        <p:spPr>
          <a:xfrm>
            <a:off x="170525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3" name="Google Shape;253;p15"/>
          <p:cNvSpPr txBox="1"/>
          <p:nvPr/>
        </p:nvSpPr>
        <p:spPr>
          <a:xfrm>
            <a:off x="1286724" y="1027800"/>
            <a:ext cx="198312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How Fats Feed Into the TCA Cycle</a:t>
            </a:r>
            <a:endParaRPr/>
          </a:p>
        </p:txBody>
      </p:sp>
      <p:sp>
        <p:nvSpPr>
          <p:cNvPr id="254" name="Google Shape;254;p15"/>
          <p:cNvSpPr txBox="1"/>
          <p:nvPr/>
        </p:nvSpPr>
        <p:spPr>
          <a:xfrm>
            <a:off x="891174" y="3825950"/>
            <a:ext cx="9107400" cy="4710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000"/>
              <a:buFont typeface="Times"/>
              <a:buNone/>
            </a:pPr>
            <a:r>
              <a:rPr b="1" i="0" lang="en-US" sz="3000" u="none" cap="none" strike="noStrike">
                <a:solidFill>
                  <a:srgbClr val="000000"/>
                </a:solidFill>
                <a:latin typeface="Calibri"/>
                <a:ea typeface="Calibri"/>
                <a:cs typeface="Calibri"/>
                <a:sym typeface="Calibri"/>
              </a:rPr>
              <a:t>Fat → Fatty Acids → β-oxidation → Acetyl-CoA</a:t>
            </a:r>
            <a:endParaRPr>
              <a:latin typeface="Calibri"/>
              <a:ea typeface="Calibri"/>
              <a:cs typeface="Calibri"/>
              <a:sym typeface="Calibri"/>
            </a:endParaRPr>
          </a:p>
          <a:p>
            <a:pPr indent="-360947" lvl="2" marL="1122945" marR="0" rtl="0" algn="l">
              <a:lnSpc>
                <a:spcPct val="100000"/>
              </a:lnSpc>
              <a:spcBef>
                <a:spcPts val="1200"/>
              </a:spcBef>
              <a:spcAft>
                <a:spcPts val="0"/>
              </a:spcAft>
              <a:buClr>
                <a:srgbClr val="000000"/>
              </a:buClr>
              <a:buSzPts val="3000"/>
              <a:buFont typeface="Times"/>
              <a:buChar char="•"/>
            </a:pPr>
            <a:r>
              <a:rPr i="0" lang="en-US" sz="3000" u="none" cap="none" strike="noStrike">
                <a:solidFill>
                  <a:srgbClr val="000000"/>
                </a:solidFill>
                <a:latin typeface="Calibri"/>
                <a:ea typeface="Calibri"/>
                <a:cs typeface="Calibri"/>
                <a:sym typeface="Calibri"/>
              </a:rPr>
              <a:t>Fatty acids undergo </a:t>
            </a:r>
            <a:r>
              <a:rPr b="1" i="0" lang="en-US" sz="3000" u="none" cap="none" strike="noStrike">
                <a:solidFill>
                  <a:srgbClr val="000000"/>
                </a:solidFill>
                <a:latin typeface="Calibri"/>
                <a:ea typeface="Calibri"/>
                <a:cs typeface="Calibri"/>
                <a:sym typeface="Calibri"/>
              </a:rPr>
              <a:t>β-oxidation</a:t>
            </a:r>
            <a:r>
              <a:rPr i="0" lang="en-US" sz="3000" u="none" cap="none" strike="noStrike">
                <a:solidFill>
                  <a:srgbClr val="000000"/>
                </a:solidFill>
                <a:latin typeface="Calibri"/>
                <a:ea typeface="Calibri"/>
                <a:cs typeface="Calibri"/>
                <a:sym typeface="Calibri"/>
              </a:rPr>
              <a:t> in mitochondria.</a:t>
            </a:r>
            <a:endParaRPr>
              <a:latin typeface="Calibri"/>
              <a:ea typeface="Calibri"/>
              <a:cs typeface="Calibri"/>
              <a:sym typeface="Calibri"/>
            </a:endParaRPr>
          </a:p>
          <a:p>
            <a:pPr indent="-360947" lvl="2" marL="1122945" marR="0" rtl="0" algn="l">
              <a:lnSpc>
                <a:spcPct val="100000"/>
              </a:lnSpc>
              <a:spcBef>
                <a:spcPts val="1200"/>
              </a:spcBef>
              <a:spcAft>
                <a:spcPts val="0"/>
              </a:spcAft>
              <a:buClr>
                <a:srgbClr val="000000"/>
              </a:buClr>
              <a:buSzPts val="3000"/>
              <a:buFont typeface="Times"/>
              <a:buChar char="•"/>
            </a:pPr>
            <a:r>
              <a:rPr i="0" lang="en-US" sz="3000" u="none" cap="none" strike="noStrike">
                <a:solidFill>
                  <a:srgbClr val="000000"/>
                </a:solidFill>
                <a:latin typeface="Calibri"/>
                <a:ea typeface="Calibri"/>
                <a:cs typeface="Calibri"/>
                <a:sym typeface="Calibri"/>
              </a:rPr>
              <a:t>Each cycle of β-oxidation releases </a:t>
            </a:r>
            <a:r>
              <a:rPr b="1" i="0" lang="en-US" sz="3000" u="none" cap="none" strike="noStrike">
                <a:solidFill>
                  <a:srgbClr val="000000"/>
                </a:solidFill>
                <a:latin typeface="Calibri"/>
                <a:ea typeface="Calibri"/>
                <a:cs typeface="Calibri"/>
                <a:sym typeface="Calibri"/>
              </a:rPr>
              <a:t>one Acetyl-CoA</a:t>
            </a:r>
            <a:r>
              <a:rPr i="0" lang="en-US" sz="3000" u="none" cap="none" strike="noStrike">
                <a:solidFill>
                  <a:srgbClr val="000000"/>
                </a:solidFill>
                <a:latin typeface="Calibri"/>
                <a:ea typeface="Calibri"/>
                <a:cs typeface="Calibri"/>
                <a:sym typeface="Calibri"/>
              </a:rPr>
              <a:t>.</a:t>
            </a:r>
            <a:endParaRPr>
              <a:latin typeface="Calibri"/>
              <a:ea typeface="Calibri"/>
              <a:cs typeface="Calibri"/>
              <a:sym typeface="Calibri"/>
            </a:endParaRPr>
          </a:p>
          <a:p>
            <a:pPr indent="-360947" lvl="2" marL="1122945"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These Acetyl-CoA molecules enter the TCA cycle.</a:t>
            </a:r>
            <a:endParaRPr>
              <a:latin typeface="Calibri"/>
              <a:ea typeface="Calibri"/>
              <a:cs typeface="Calibri"/>
              <a:sym typeface="Calibri"/>
            </a:endParaRPr>
          </a:p>
          <a:p>
            <a:pPr indent="-170444" lvl="1" marL="741945" marR="0" rtl="0" algn="l">
              <a:lnSpc>
                <a:spcPct val="100000"/>
              </a:lnSpc>
              <a:spcBef>
                <a:spcPts val="1200"/>
              </a:spcBef>
              <a:spcAft>
                <a:spcPts val="0"/>
              </a:spcAft>
              <a:buClr>
                <a:srgbClr val="000000"/>
              </a:buClr>
              <a:buSzPts val="3000"/>
              <a:buFont typeface="Times"/>
              <a:buNone/>
            </a:pPr>
            <a:r>
              <a:t/>
            </a:r>
            <a:endParaRPr i="0" sz="3000" u="none" cap="none" strike="noStrike">
              <a:solidFill>
                <a:srgbClr val="000000"/>
              </a:solidFill>
              <a:latin typeface="Calibri"/>
              <a:ea typeface="Calibri"/>
              <a:cs typeface="Calibri"/>
              <a:sym typeface="Calibri"/>
            </a:endParaRPr>
          </a:p>
          <a:p>
            <a:pPr indent="228600" lvl="1" marL="0" marR="0" rtl="0" algn="l">
              <a:lnSpc>
                <a:spcPct val="100000"/>
              </a:lnSpc>
              <a:spcBef>
                <a:spcPts val="1200"/>
              </a:spcBef>
              <a:spcAft>
                <a:spcPts val="0"/>
              </a:spcAft>
              <a:buClr>
                <a:srgbClr val="000000"/>
              </a:buClr>
              <a:buSzPts val="3000"/>
              <a:buFont typeface="Times"/>
              <a:buNone/>
            </a:pPr>
            <a:r>
              <a:rPr b="1" i="0" lang="en-US" sz="3000" u="none" cap="none" strike="noStrike">
                <a:solidFill>
                  <a:srgbClr val="000000"/>
                </a:solidFill>
                <a:latin typeface="Calibri"/>
                <a:ea typeface="Calibri"/>
                <a:cs typeface="Calibri"/>
                <a:sym typeface="Calibri"/>
              </a:rPr>
              <a:t>Why fats produce more ATP:</a:t>
            </a:r>
            <a:endParaRPr>
              <a:latin typeface="Calibri"/>
              <a:ea typeface="Calibri"/>
              <a:cs typeface="Calibri"/>
              <a:sym typeface="Calibri"/>
            </a:endParaRPr>
          </a:p>
          <a:p>
            <a:pPr indent="-360947" lvl="2" marL="1122945"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Fatty acids have long carbon chains → many Acetyl-CoA units → multiple turns of the TCA cycle.</a:t>
            </a:r>
            <a:endParaRPr>
              <a:latin typeface="Calibri"/>
              <a:ea typeface="Calibri"/>
              <a:cs typeface="Calibri"/>
              <a:sym typeface="Calibri"/>
            </a:endParaRPr>
          </a:p>
        </p:txBody>
      </p:sp>
      <p:pic>
        <p:nvPicPr>
          <p:cNvPr descr="pasted-movie.png" id="255" name="Google Shape;255;p15"/>
          <p:cNvPicPr preferRelativeResize="0"/>
          <p:nvPr/>
        </p:nvPicPr>
        <p:blipFill rotWithShape="1">
          <a:blip r:embed="rId3">
            <a:alphaModFix/>
          </a:blip>
          <a:srcRect b="0" l="0" r="0" t="0"/>
          <a:stretch/>
        </p:blipFill>
        <p:spPr>
          <a:xfrm>
            <a:off x="10373025" y="3825950"/>
            <a:ext cx="7607251" cy="5071501"/>
          </a:xfrm>
          <a:prstGeom prst="rect">
            <a:avLst/>
          </a:prstGeom>
          <a:noFill/>
          <a:ln>
            <a:noFill/>
          </a:ln>
        </p:spPr>
      </p:pic>
      <p:sp>
        <p:nvSpPr>
          <p:cNvPr id="256" name="Google Shape;256;p1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57" name="Google Shape;257;p15"/>
          <p:cNvSpPr/>
          <p:nvPr/>
        </p:nvSpPr>
        <p:spPr>
          <a:xfrm>
            <a:off x="-2602379" y="0"/>
            <a:ext cx="3256200" cy="3256200"/>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8" name="Google Shape;258;p1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59" name="Google Shape;259;p15"/>
          <p:cNvSpPr txBox="1"/>
          <p:nvPr/>
        </p:nvSpPr>
        <p:spPr>
          <a:xfrm>
            <a:off x="1286725" y="8897450"/>
            <a:ext cx="158727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000">
                <a:solidFill>
                  <a:schemeClr val="dk1"/>
                </a:solidFill>
                <a:latin typeface="Calibri"/>
                <a:ea typeface="Calibri"/>
                <a:cs typeface="Calibri"/>
                <a:sym typeface="Calibri"/>
              </a:rPr>
              <a:t>E</a:t>
            </a:r>
            <a:r>
              <a:rPr b="1" lang="en-US" sz="3000">
                <a:solidFill>
                  <a:schemeClr val="dk1"/>
                </a:solidFill>
                <a:latin typeface="Calibri"/>
                <a:ea typeface="Calibri"/>
                <a:cs typeface="Calibri"/>
                <a:sym typeface="Calibri"/>
              </a:rPr>
              <a:t>xam tip:</a:t>
            </a:r>
            <a:r>
              <a:rPr lang="en-US" sz="3000">
                <a:solidFill>
                  <a:schemeClr val="dk1"/>
                </a:solidFill>
                <a:latin typeface="Calibri"/>
                <a:ea typeface="Calibri"/>
                <a:cs typeface="Calibri"/>
                <a:sym typeface="Calibri"/>
              </a:rPr>
              <a:t> “Fat burns in the flame of carbs” - adequate OAA helps acetyl-CoA enter the TCA cycle; limited OAA favors ketogenesis. </a:t>
            </a:r>
            <a:endParaRPr sz="3000">
              <a:latin typeface="Calibri"/>
              <a:ea typeface="Calibri"/>
              <a:cs typeface="Calibri"/>
              <a:sym typeface="Calibri"/>
            </a:endParaRPr>
          </a:p>
        </p:txBody>
      </p:sp>
      <p:sp>
        <p:nvSpPr>
          <p:cNvPr id="260" name="Google Shape;260;p15"/>
          <p:cNvSpPr/>
          <p:nvPr/>
        </p:nvSpPr>
        <p:spPr>
          <a:xfrm>
            <a:off x="17052599" y="22283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g3f619a3e037_0_89"/>
          <p:cNvSpPr/>
          <p:nvPr/>
        </p:nvSpPr>
        <p:spPr>
          <a:xfrm>
            <a:off x="-528003" y="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6" name="Google Shape;266;g3f619a3e037_0_89"/>
          <p:cNvSpPr txBox="1"/>
          <p:nvPr/>
        </p:nvSpPr>
        <p:spPr>
          <a:xfrm>
            <a:off x="1461737" y="1027791"/>
            <a:ext cx="168129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lang="en-US" sz="7800">
                <a:solidFill>
                  <a:srgbClr val="FFFFFF"/>
                </a:solidFill>
                <a:latin typeface="Poppins"/>
                <a:ea typeface="Poppins"/>
                <a:cs typeface="Poppins"/>
                <a:sym typeface="Poppins"/>
              </a:rPr>
              <a:t>Lipolysis </a:t>
            </a:r>
            <a:endParaRPr sz="7800">
              <a:solidFill>
                <a:srgbClr val="FFFFFF"/>
              </a:solidFill>
              <a:latin typeface="Poppins"/>
              <a:ea typeface="Poppins"/>
              <a:cs typeface="Poppins"/>
              <a:sym typeface="Poppins"/>
            </a:endParaRPr>
          </a:p>
        </p:txBody>
      </p:sp>
      <p:sp>
        <p:nvSpPr>
          <p:cNvPr id="267" name="Google Shape;267;g3f619a3e037_0_89"/>
          <p:cNvSpPr/>
          <p:nvPr/>
        </p:nvSpPr>
        <p:spPr>
          <a:xfrm>
            <a:off x="-2602379" y="0"/>
            <a:ext cx="3256200" cy="32562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8" name="Google Shape;268;g3f619a3e037_0_89"/>
          <p:cNvSpPr txBox="1"/>
          <p:nvPr/>
        </p:nvSpPr>
        <p:spPr>
          <a:xfrm>
            <a:off x="999747" y="3557850"/>
            <a:ext cx="9724500" cy="5990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Lipolysis = breakdown of stored triglycerides</a:t>
            </a:r>
            <a:endParaRPr b="1"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Triglyceride → glycerol + 3 fatty acids</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Occurs primarily in adipose tissue</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Stimulated during fasting, exercise &amp; stress</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Stimulated by epinephrine and norepinephrine</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Inhibited by insulin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Fatty acids travel in blood bound to albumin → beta-oxidation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Glycerol travels to the liver → gluconeogenesis or glycolysis</a:t>
            </a:r>
            <a:endParaRPr sz="3200">
              <a:latin typeface="Calibri"/>
              <a:ea typeface="Calibri"/>
              <a:cs typeface="Calibri"/>
              <a:sym typeface="Calibri"/>
            </a:endParaRPr>
          </a:p>
        </p:txBody>
      </p:sp>
      <p:sp>
        <p:nvSpPr>
          <p:cNvPr id="269" name="Google Shape;269;g3f619a3e037_0_89"/>
          <p:cNvSpPr txBox="1"/>
          <p:nvPr>
            <p:ph idx="4294967295" type="sldNum"/>
          </p:nvPr>
        </p:nvSpPr>
        <p:spPr>
          <a:xfrm>
            <a:off x="8428180" y="6414761"/>
            <a:ext cx="258600" cy="2769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70" name="Google Shape;270;g3f619a3e037_0_8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71" name="Google Shape;271;g3f619a3e037_0_89"/>
          <p:cNvSpPr/>
          <p:nvPr/>
        </p:nvSpPr>
        <p:spPr>
          <a:xfrm>
            <a:off x="170525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72" name="Google Shape;272;g3f619a3e037_0_89"/>
          <p:cNvSpPr txBox="1"/>
          <p:nvPr/>
        </p:nvSpPr>
        <p:spPr>
          <a:xfrm>
            <a:off x="10724250" y="3687650"/>
            <a:ext cx="6652800" cy="567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Key enzymes:</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Adipose triglyceride lipase (ATGL)</a:t>
            </a:r>
            <a:endParaRPr sz="3200">
              <a:solidFill>
                <a:schemeClr val="dk1"/>
              </a:solidFill>
              <a:latin typeface="Calibri"/>
              <a:ea typeface="Calibri"/>
              <a:cs typeface="Calibri"/>
              <a:sym typeface="Calibri"/>
            </a:endParaRPr>
          </a:p>
          <a:p>
            <a:pPr indent="-431800" lvl="1" marL="914400" rtl="0" algn="l">
              <a:lnSpc>
                <a:spcPct val="115000"/>
              </a:lnSpc>
              <a:spcBef>
                <a:spcPts val="0"/>
              </a:spcBef>
              <a:spcAft>
                <a:spcPts val="0"/>
              </a:spcAft>
              <a:buClr>
                <a:schemeClr val="dk1"/>
              </a:buClr>
              <a:buSzPts val="3200"/>
              <a:buFont typeface="Calibri"/>
              <a:buAutoNum type="alphaLcPeriod"/>
            </a:pPr>
            <a:r>
              <a:rPr lang="en-US" sz="3200">
                <a:solidFill>
                  <a:schemeClr val="dk1"/>
                </a:solidFill>
                <a:latin typeface="Calibri"/>
                <a:ea typeface="Calibri"/>
                <a:cs typeface="Calibri"/>
                <a:sym typeface="Calibri"/>
              </a:rPr>
              <a:t>begins triglyceride breakdown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Hormone-sensitive lipase (HSL)</a:t>
            </a:r>
            <a:endParaRPr sz="3200">
              <a:solidFill>
                <a:schemeClr val="dk1"/>
              </a:solidFill>
              <a:latin typeface="Calibri"/>
              <a:ea typeface="Calibri"/>
              <a:cs typeface="Calibri"/>
              <a:sym typeface="Calibri"/>
            </a:endParaRPr>
          </a:p>
          <a:p>
            <a:pPr indent="-431800" lvl="1" marL="914400" rtl="0" algn="l">
              <a:lnSpc>
                <a:spcPct val="115000"/>
              </a:lnSpc>
              <a:spcBef>
                <a:spcPts val="0"/>
              </a:spcBef>
              <a:spcAft>
                <a:spcPts val="0"/>
              </a:spcAft>
              <a:buClr>
                <a:schemeClr val="dk1"/>
              </a:buClr>
              <a:buSzPts val="3200"/>
              <a:buFont typeface="Calibri"/>
              <a:buAutoNum type="alphaLcPeriod"/>
            </a:pPr>
            <a:r>
              <a:rPr lang="en-US" sz="3200">
                <a:solidFill>
                  <a:schemeClr val="dk1"/>
                </a:solidFill>
                <a:latin typeface="Calibri"/>
                <a:ea typeface="Calibri"/>
                <a:cs typeface="Calibri"/>
                <a:sym typeface="Calibri"/>
              </a:rPr>
              <a:t>acts on diglycerides</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Monoglyceride lipase (MGL)</a:t>
            </a:r>
            <a:endParaRPr sz="3200">
              <a:solidFill>
                <a:schemeClr val="dk1"/>
              </a:solidFill>
              <a:latin typeface="Calibri"/>
              <a:ea typeface="Calibri"/>
              <a:cs typeface="Calibri"/>
              <a:sym typeface="Calibri"/>
            </a:endParaRPr>
          </a:p>
          <a:p>
            <a:pPr indent="-431800" lvl="1" marL="914400" rtl="0" algn="l">
              <a:lnSpc>
                <a:spcPct val="115000"/>
              </a:lnSpc>
              <a:spcBef>
                <a:spcPts val="0"/>
              </a:spcBef>
              <a:spcAft>
                <a:spcPts val="0"/>
              </a:spcAft>
              <a:buClr>
                <a:schemeClr val="dk1"/>
              </a:buClr>
              <a:buSzPts val="3200"/>
              <a:buFont typeface="Calibri"/>
              <a:buAutoNum type="alphaLcPeriod"/>
            </a:pPr>
            <a:r>
              <a:rPr lang="en-US" sz="3200">
                <a:solidFill>
                  <a:schemeClr val="dk1"/>
                </a:solidFill>
                <a:latin typeface="Calibri"/>
                <a:ea typeface="Calibri"/>
                <a:cs typeface="Calibri"/>
                <a:sym typeface="Calibri"/>
              </a:rPr>
              <a:t>completes the process</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lang="en-US" sz="3200" u="sng">
                <a:solidFill>
                  <a:schemeClr val="hlink"/>
                </a:solidFill>
                <a:latin typeface="Calibri"/>
                <a:ea typeface="Calibri"/>
                <a:cs typeface="Calibri"/>
                <a:sym typeface="Calibri"/>
                <a:hlinkClick r:id="rId4"/>
              </a:rPr>
              <a:t>Helpful video resource here!</a:t>
            </a:r>
            <a:endParaRPr sz="32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64" name="Shape 64"/>
        <p:cNvGrpSpPr/>
        <p:nvPr/>
      </p:nvGrpSpPr>
      <p:grpSpPr>
        <a:xfrm>
          <a:off x="0" y="0"/>
          <a:ext cx="0" cy="0"/>
          <a:chOff x="0" y="0"/>
          <a:chExt cx="0" cy="0"/>
        </a:xfrm>
      </p:grpSpPr>
      <p:grpSp>
        <p:nvGrpSpPr>
          <p:cNvPr id="65" name="Google Shape;65;p2"/>
          <p:cNvGrpSpPr/>
          <p:nvPr/>
        </p:nvGrpSpPr>
        <p:grpSpPr>
          <a:xfrm>
            <a:off x="1999672" y="1603523"/>
            <a:ext cx="1493827" cy="6325015"/>
            <a:chOff x="-2" y="-2"/>
            <a:chExt cx="1493825" cy="6325014"/>
          </a:xfrm>
        </p:grpSpPr>
        <p:sp>
          <p:nvSpPr>
            <p:cNvPr id="66" name="Google Shape;66;p2"/>
            <p:cNvSpPr/>
            <p:nvPr/>
          </p:nvSpPr>
          <p:spPr>
            <a:xfrm>
              <a:off x="0" y="-2"/>
              <a:ext cx="1493823" cy="6325014"/>
            </a:xfrm>
            <a:custGeom>
              <a:rect b="b" l="l" r="r" t="t"/>
              <a:pathLst>
                <a:path extrusionOk="0" h="21600" w="2160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 name="Google Shape;67;p2"/>
            <p:cNvSpPr txBox="1"/>
            <p:nvPr/>
          </p:nvSpPr>
          <p:spPr>
            <a:xfrm>
              <a:off x="-2" y="1037284"/>
              <a:ext cx="1493822" cy="4250428"/>
            </a:xfrm>
            <a:prstGeom prst="rect">
              <a:avLst/>
            </a:prstGeom>
            <a:noFill/>
            <a:ln>
              <a:noFill/>
            </a:ln>
          </p:spPr>
          <p:txBody>
            <a:bodyPr anchorCtr="0" anchor="ctr" bIns="0" lIns="0" spcFirstLastPara="1" rIns="0" wrap="square" tIns="0">
              <a:spAutoFit/>
            </a:bodyPr>
            <a:lstStyle/>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D</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O</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M</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N</a:t>
              </a:r>
              <a:endParaRPr/>
            </a:p>
            <a:p>
              <a:pPr indent="0" lvl="0" marL="0" marR="0" rtl="0" algn="ctr">
                <a:lnSpc>
                  <a:spcPct val="133333"/>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II</a:t>
              </a:r>
              <a:endParaRPr/>
            </a:p>
          </p:txBody>
        </p:sp>
      </p:grpSp>
      <p:sp>
        <p:nvSpPr>
          <p:cNvPr id="68" name="Google Shape;68;p2"/>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 name="Google Shape;69;p2"/>
          <p:cNvSpPr txBox="1"/>
          <p:nvPr/>
        </p:nvSpPr>
        <p:spPr>
          <a:xfrm>
            <a:off x="3749547" y="1649218"/>
            <a:ext cx="7880700" cy="586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2800"/>
              <a:buFont typeface="Times"/>
              <a:buNone/>
            </a:pPr>
            <a:r>
              <a:rPr b="1" i="0" lang="en-US" sz="2800" u="none" cap="none" strike="noStrike">
                <a:solidFill>
                  <a:srgbClr val="0433FF"/>
                </a:solidFill>
                <a:latin typeface="Calibri"/>
                <a:ea typeface="Calibri"/>
                <a:cs typeface="Calibri"/>
                <a:sym typeface="Calibri"/>
              </a:rPr>
              <a:t>Energy Metabolism</a:t>
            </a:r>
            <a:r>
              <a:rPr i="0" lang="en-US" sz="2800" u="none" cap="none" strike="noStrike">
                <a:solidFill>
                  <a:srgbClr val="0433FF"/>
                </a:solidFill>
                <a:latin typeface="Calibri"/>
                <a:ea typeface="Calibri"/>
                <a:cs typeface="Calibri"/>
                <a:sym typeface="Calibri"/>
              </a:rPr>
              <a:t> </a:t>
            </a:r>
            <a:endParaRPr i="0" sz="1800" u="none" cap="none" strike="noStrike">
              <a:solidFill>
                <a:srgbClr val="231F20"/>
              </a:solidFill>
              <a:latin typeface="Calibri"/>
              <a:ea typeface="Calibri"/>
              <a:cs typeface="Calibri"/>
              <a:sym typeface="Calibri"/>
            </a:endParaRPr>
          </a:p>
          <a:p>
            <a:pPr indent="-250657" lvl="0" marL="250657" marR="0" rtl="0" algn="l">
              <a:lnSpc>
                <a:spcPct val="100000"/>
              </a:lnSpc>
              <a:spcBef>
                <a:spcPts val="1600"/>
              </a:spcBef>
              <a:spcAft>
                <a:spcPts val="0"/>
              </a:spcAft>
              <a:buClr>
                <a:srgbClr val="0433FF"/>
              </a:buClr>
              <a:buSzPts val="2800"/>
              <a:buFont typeface="Calibri"/>
              <a:buChar char="•"/>
            </a:pPr>
            <a:r>
              <a:rPr i="0" lang="en-US" sz="2800" u="none" cap="none" strike="noStrike">
                <a:solidFill>
                  <a:srgbClr val="0433FF"/>
                </a:solidFill>
                <a:latin typeface="Calibri"/>
                <a:ea typeface="Calibri"/>
                <a:cs typeface="Calibri"/>
                <a:sym typeface="Calibri"/>
              </a:rPr>
              <a:t>Metabolism (biochemical pathways and reactions) of carbohydrates, lipids, proteins, and micronutrients</a:t>
            </a:r>
            <a:endParaRPr>
              <a:latin typeface="Calibri"/>
              <a:ea typeface="Calibri"/>
              <a:cs typeface="Calibri"/>
              <a:sym typeface="Calibri"/>
            </a:endParaRPr>
          </a:p>
          <a:p>
            <a:pPr indent="-250657" lvl="0" marL="250657" marR="0" rtl="0" algn="l">
              <a:lnSpc>
                <a:spcPct val="100000"/>
              </a:lnSpc>
              <a:spcBef>
                <a:spcPts val="1600"/>
              </a:spcBef>
              <a:spcAft>
                <a:spcPts val="0"/>
              </a:spcAft>
              <a:buClr>
                <a:srgbClr val="0433FF"/>
              </a:buClr>
              <a:buSzPts val="2800"/>
              <a:buFont typeface="Calibri"/>
              <a:buChar char="•"/>
            </a:pPr>
            <a:r>
              <a:rPr i="0" lang="en-US" sz="2800" u="none" cap="none" strike="noStrike">
                <a:solidFill>
                  <a:srgbClr val="0433FF"/>
                </a:solidFill>
                <a:latin typeface="Calibri"/>
                <a:ea typeface="Calibri"/>
                <a:cs typeface="Calibri"/>
                <a:sym typeface="Calibri"/>
              </a:rPr>
              <a:t>Nutritional biochemical pathways, including energy production and detoxification</a:t>
            </a:r>
            <a:endParaRPr>
              <a:latin typeface="Calibri"/>
              <a:ea typeface="Calibri"/>
              <a:cs typeface="Calibri"/>
              <a:sym typeface="Calibri"/>
            </a:endParaRPr>
          </a:p>
          <a:p>
            <a:pPr indent="-250657" lvl="0" marL="250657" marR="0" rtl="0" algn="l">
              <a:lnSpc>
                <a:spcPct val="100000"/>
              </a:lnSpc>
              <a:spcBef>
                <a:spcPts val="1600"/>
              </a:spcBef>
              <a:spcAft>
                <a:spcPts val="0"/>
              </a:spcAft>
              <a:buClr>
                <a:srgbClr val="0433FF"/>
              </a:buClr>
              <a:buSzPts val="2800"/>
              <a:buFont typeface="Calibri"/>
              <a:buChar char="•"/>
            </a:pPr>
            <a:r>
              <a:rPr i="0" lang="en-US" sz="2800" u="none" cap="none" strike="noStrike">
                <a:solidFill>
                  <a:srgbClr val="0433FF"/>
                </a:solidFill>
                <a:latin typeface="Calibri"/>
                <a:ea typeface="Calibri"/>
                <a:cs typeface="Calibri"/>
                <a:sym typeface="Calibri"/>
              </a:rPr>
              <a:t>Role of oxidative stress and detoxification pathways on health status</a:t>
            </a:r>
            <a:endParaRPr>
              <a:latin typeface="Calibri"/>
              <a:ea typeface="Calibri"/>
              <a:cs typeface="Calibri"/>
              <a:sym typeface="Calibri"/>
            </a:endParaRPr>
          </a:p>
          <a:p>
            <a:pPr indent="-250657" lvl="0" marL="250657" marR="0" rtl="0" algn="l">
              <a:lnSpc>
                <a:spcPct val="100000"/>
              </a:lnSpc>
              <a:spcBef>
                <a:spcPts val="1600"/>
              </a:spcBef>
              <a:spcAft>
                <a:spcPts val="0"/>
              </a:spcAft>
              <a:buClr>
                <a:srgbClr val="0433FF"/>
              </a:buClr>
              <a:buSzPts val="2800"/>
              <a:buFont typeface="Calibri"/>
              <a:buChar char="•"/>
            </a:pPr>
            <a:r>
              <a:rPr i="0" lang="en-US" sz="2800" u="none" cap="none" strike="noStrike">
                <a:solidFill>
                  <a:srgbClr val="0433FF"/>
                </a:solidFill>
                <a:latin typeface="Calibri"/>
                <a:ea typeface="Calibri"/>
                <a:cs typeface="Calibri"/>
                <a:sym typeface="Calibri"/>
              </a:rPr>
              <a:t>Lipid metabolism, including cytokine and eicosanoid pathways</a:t>
            </a:r>
            <a:endParaRPr>
              <a:latin typeface="Calibri"/>
              <a:ea typeface="Calibri"/>
              <a:cs typeface="Calibri"/>
              <a:sym typeface="Calibri"/>
            </a:endParaRPr>
          </a:p>
          <a:p>
            <a:pPr indent="0" lvl="0" marL="0" marR="0" rtl="0" algn="l">
              <a:lnSpc>
                <a:spcPct val="100000"/>
              </a:lnSpc>
              <a:spcBef>
                <a:spcPts val="1600"/>
              </a:spcBef>
              <a:spcAft>
                <a:spcPts val="0"/>
              </a:spcAft>
              <a:buClr>
                <a:srgbClr val="0433FF"/>
              </a:buClr>
              <a:buSzPts val="2800"/>
              <a:buFont typeface="Arial"/>
              <a:buNone/>
            </a:pPr>
            <a:r>
              <a:t/>
            </a:r>
            <a:endParaRPr i="0" sz="2800" u="none" cap="none" strike="noStrike">
              <a:solidFill>
                <a:srgbClr val="0433FF"/>
              </a:solidFill>
              <a:latin typeface="Calibri"/>
              <a:ea typeface="Calibri"/>
              <a:cs typeface="Calibri"/>
              <a:sym typeface="Calibri"/>
            </a:endParaRPr>
          </a:p>
          <a:p>
            <a:pPr indent="0" lvl="0" marL="0" marR="0" rtl="0" algn="l">
              <a:lnSpc>
                <a:spcPct val="100000"/>
              </a:lnSpc>
              <a:spcBef>
                <a:spcPts val="1500"/>
              </a:spcBef>
              <a:spcAft>
                <a:spcPts val="0"/>
              </a:spcAft>
              <a:buClr>
                <a:srgbClr val="0433FF"/>
              </a:buClr>
              <a:buSzPts val="2200"/>
              <a:buFont typeface="Arial"/>
              <a:buNone/>
            </a:pPr>
            <a:r>
              <a:rPr b="1" i="0" lang="en-US" sz="2200" u="none" cap="none" strike="noStrike">
                <a:solidFill>
                  <a:srgbClr val="0433FF"/>
                </a:solidFill>
                <a:latin typeface="Calibri"/>
                <a:ea typeface="Calibri"/>
                <a:cs typeface="Calibri"/>
                <a:sym typeface="Calibri"/>
              </a:rPr>
              <a:t>**Slides will separate the above domain areas via a blue heading</a:t>
            </a:r>
            <a:endParaRPr>
              <a:latin typeface="Calibri"/>
              <a:ea typeface="Calibri"/>
              <a:cs typeface="Calibri"/>
              <a:sym typeface="Calibri"/>
            </a:endParaRPr>
          </a:p>
        </p:txBody>
      </p:sp>
      <p:sp>
        <p:nvSpPr>
          <p:cNvPr id="70" name="Google Shape;70;p2"/>
          <p:cNvSpPr txBox="1"/>
          <p:nvPr/>
        </p:nvSpPr>
        <p:spPr>
          <a:xfrm>
            <a:off x="17258512" y="9210674"/>
            <a:ext cx="153964"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231F20"/>
              </a:buClr>
              <a:buSzPts val="2000"/>
              <a:buFont typeface="Arial"/>
              <a:buNone/>
            </a:pPr>
            <a:r>
              <a:rPr b="0" i="0" lang="en-US" sz="2000" u="none" cap="none" strike="noStrike">
                <a:solidFill>
                  <a:srgbClr val="231F20"/>
                </a:solidFill>
                <a:latin typeface="Arial"/>
                <a:ea typeface="Arial"/>
                <a:cs typeface="Arial"/>
                <a:sym typeface="Arial"/>
              </a:rPr>
              <a:t>2</a:t>
            </a:r>
            <a:endParaRPr/>
          </a:p>
        </p:txBody>
      </p:sp>
      <p:grpSp>
        <p:nvGrpSpPr>
          <p:cNvPr id="71" name="Google Shape;71;p2"/>
          <p:cNvGrpSpPr/>
          <p:nvPr/>
        </p:nvGrpSpPr>
        <p:grpSpPr>
          <a:xfrm>
            <a:off x="12261261" y="-9941"/>
            <a:ext cx="6038480" cy="10843363"/>
            <a:chOff x="-1" y="-1"/>
            <a:chExt cx="6038478" cy="10843362"/>
          </a:xfrm>
        </p:grpSpPr>
        <p:pic>
          <p:nvPicPr>
            <p:cNvPr descr="dna-5695421_1280.jpg" id="72" name="Google Shape;72;p2"/>
            <p:cNvPicPr preferRelativeResize="0"/>
            <p:nvPr/>
          </p:nvPicPr>
          <p:blipFill rotWithShape="1">
            <a:blip r:embed="rId3">
              <a:alphaModFix/>
            </a:blip>
            <a:srcRect b="0" l="31194" r="31194" t="0"/>
            <a:stretch/>
          </p:blipFill>
          <p:spPr>
            <a:xfrm>
              <a:off x="-1" y="-1"/>
              <a:ext cx="6038478" cy="10335370"/>
            </a:xfrm>
            <a:prstGeom prst="rect">
              <a:avLst/>
            </a:prstGeom>
            <a:noFill/>
            <a:ln>
              <a:noFill/>
            </a:ln>
          </p:spPr>
        </p:pic>
        <p:sp>
          <p:nvSpPr>
            <p:cNvPr id="73" name="Google Shape;73;p2"/>
            <p:cNvSpPr txBox="1"/>
            <p:nvPr/>
          </p:nvSpPr>
          <p:spPr>
            <a:xfrm>
              <a:off x="-1" y="10411560"/>
              <a:ext cx="6038477" cy="431801"/>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Helvetica Neue"/>
                <a:buNone/>
              </a:pPr>
              <a:r>
                <a:rPr b="0" i="0" lang="en-US" sz="1800" u="none" cap="none" strike="noStrike">
                  <a:solidFill>
                    <a:srgbClr val="000000"/>
                  </a:solidFill>
                  <a:latin typeface="Helvetica Neue"/>
                  <a:ea typeface="Helvetica Neue"/>
                  <a:cs typeface="Helvetica Neue"/>
                  <a:sym typeface="Helvetica Neue"/>
                </a:rPr>
                <a:t>Caption</a:t>
              </a:r>
              <a:endParaRPr/>
            </a:p>
          </p:txBody>
        </p:sp>
      </p:grpSp>
      <p:sp>
        <p:nvSpPr>
          <p:cNvPr id="74" name="Google Shape;74;p2"/>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8" name="Google Shape;278;p16"/>
          <p:cNvSpPr txBox="1"/>
          <p:nvPr/>
        </p:nvSpPr>
        <p:spPr>
          <a:xfrm>
            <a:off x="1221087" y="242391"/>
            <a:ext cx="168129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Beta-Oxidation</a:t>
            </a:r>
            <a:endParaRPr b="0" i="0" sz="7800" u="none" cap="none" strike="noStrike">
              <a:solidFill>
                <a:srgbClr val="FFFFFF"/>
              </a:solidFill>
              <a:latin typeface="Poppins"/>
              <a:ea typeface="Poppins"/>
              <a:cs typeface="Poppins"/>
              <a:sym typeface="Poppins"/>
            </a:endParaRPr>
          </a:p>
          <a:p>
            <a:pPr indent="0" lvl="0" marL="0" marR="0" rtl="0" algn="l">
              <a:lnSpc>
                <a:spcPct val="116666"/>
              </a:lnSpc>
              <a:spcBef>
                <a:spcPts val="0"/>
              </a:spcBef>
              <a:spcAft>
                <a:spcPts val="0"/>
              </a:spcAft>
              <a:buClr>
                <a:srgbClr val="FFFFFF"/>
              </a:buClr>
              <a:buSzPts val="7800"/>
              <a:buFont typeface="Poppins"/>
              <a:buNone/>
            </a:pPr>
            <a:r>
              <a:rPr lang="en-US" sz="7800">
                <a:solidFill>
                  <a:srgbClr val="FFFFFF"/>
                </a:solidFill>
                <a:latin typeface="Poppins"/>
                <a:ea typeface="Poppins"/>
                <a:cs typeface="Poppins"/>
                <a:sym typeface="Poppins"/>
              </a:rPr>
              <a:t>(Fatty acid oxidation)</a:t>
            </a:r>
            <a:endParaRPr sz="7800">
              <a:solidFill>
                <a:srgbClr val="FFFFFF"/>
              </a:solidFill>
              <a:latin typeface="Poppins"/>
              <a:ea typeface="Poppins"/>
              <a:cs typeface="Poppins"/>
              <a:sym typeface="Poppins"/>
            </a:endParaRPr>
          </a:p>
        </p:txBody>
      </p:sp>
      <p:sp>
        <p:nvSpPr>
          <p:cNvPr id="279" name="Google Shape;279;p1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0" name="Google Shape;280;p16"/>
          <p:cNvSpPr txBox="1"/>
          <p:nvPr/>
        </p:nvSpPr>
        <p:spPr>
          <a:xfrm>
            <a:off x="1461714" y="4166613"/>
            <a:ext cx="12607200" cy="4186800"/>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600"/>
              <a:buFont typeface="Times"/>
              <a:buChar char="•"/>
            </a:pPr>
            <a:r>
              <a:rPr i="0" lang="en-US" sz="3600" u="none" cap="none" strike="noStrike">
                <a:solidFill>
                  <a:srgbClr val="000000"/>
                </a:solidFill>
                <a:latin typeface="Calibri"/>
                <a:ea typeface="Calibri"/>
                <a:cs typeface="Calibri"/>
                <a:sym typeface="Calibri"/>
              </a:rPr>
              <a:t>Occurs in </a:t>
            </a:r>
            <a:r>
              <a:rPr b="1" i="0" lang="en-US" sz="3600" u="none" cap="none" strike="noStrike">
                <a:solidFill>
                  <a:srgbClr val="000000"/>
                </a:solidFill>
                <a:latin typeface="Calibri"/>
                <a:ea typeface="Calibri"/>
                <a:cs typeface="Calibri"/>
                <a:sym typeface="Calibri"/>
              </a:rPr>
              <a:t>mitochondria</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Fatty acids broken down 2 carbons at a time → acetyl-CoA</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Produces large amounts of NADH/FADH₂ → ATP</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3600"/>
              <a:buFont typeface="Times"/>
              <a:buChar char="•"/>
            </a:pPr>
            <a:r>
              <a:rPr i="0" lang="en-US" sz="3600" u="none" cap="none" strike="noStrike">
                <a:solidFill>
                  <a:srgbClr val="000000"/>
                </a:solidFill>
                <a:latin typeface="Calibri"/>
                <a:ea typeface="Calibri"/>
                <a:cs typeface="Calibri"/>
                <a:sym typeface="Calibri"/>
              </a:rPr>
              <a:t>Example: </a:t>
            </a:r>
            <a:r>
              <a:rPr b="1" i="0" lang="en-US" sz="3600" u="none" cap="none" strike="noStrike">
                <a:solidFill>
                  <a:srgbClr val="000000"/>
                </a:solidFill>
                <a:latin typeface="Calibri"/>
                <a:ea typeface="Calibri"/>
                <a:cs typeface="Calibri"/>
                <a:sym typeface="Calibri"/>
              </a:rPr>
              <a:t>Palmitate produces ~106 ATP</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Activated during fasting, aerobic exercise, and low-carb diets.</a:t>
            </a:r>
            <a:endParaRPr i="0" sz="3600" u="none" cap="none" strike="noStrike">
              <a:solidFill>
                <a:srgbClr val="000000"/>
              </a:solidFill>
              <a:latin typeface="Calibri"/>
              <a:ea typeface="Calibri"/>
              <a:cs typeface="Calibri"/>
              <a:sym typeface="Calibri"/>
            </a:endParaRPr>
          </a:p>
          <a:p>
            <a:pPr indent="-317500" lvl="0" marL="457200" marR="0" rtl="0" algn="l">
              <a:lnSpc>
                <a:spcPct val="100000"/>
              </a:lnSpc>
              <a:spcBef>
                <a:spcPts val="1200"/>
              </a:spcBef>
              <a:spcAft>
                <a:spcPts val="0"/>
              </a:spcAft>
              <a:buSzPts val="3600"/>
              <a:buFont typeface="Calibri"/>
              <a:buChar char="•"/>
            </a:pPr>
            <a:r>
              <a:rPr lang="en-US" sz="3600" u="sng">
                <a:solidFill>
                  <a:schemeClr val="hlink"/>
                </a:solidFill>
                <a:latin typeface="Calibri"/>
                <a:ea typeface="Calibri"/>
                <a:cs typeface="Calibri"/>
                <a:sym typeface="Calibri"/>
                <a:hlinkClick r:id="rId4"/>
              </a:rPr>
              <a:t>Helpful video resource here!</a:t>
            </a:r>
            <a:endParaRPr sz="3600">
              <a:latin typeface="Calibri"/>
              <a:ea typeface="Calibri"/>
              <a:cs typeface="Calibri"/>
              <a:sym typeface="Calibri"/>
            </a:endParaRPr>
          </a:p>
        </p:txBody>
      </p:sp>
      <p:sp>
        <p:nvSpPr>
          <p:cNvPr id="281" name="Google Shape;281;p1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82" name="Google Shape;282;p1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83" name="Google Shape;283;p16"/>
          <p:cNvSpPr/>
          <p:nvPr/>
        </p:nvSpPr>
        <p:spPr>
          <a:xfrm>
            <a:off x="170525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9" name="Google Shape;289;p17"/>
          <p:cNvSpPr txBox="1"/>
          <p:nvPr/>
        </p:nvSpPr>
        <p:spPr>
          <a:xfrm>
            <a:off x="1252498" y="814545"/>
            <a:ext cx="170355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Lipogenesis </a:t>
            </a:r>
            <a:r>
              <a:rPr b="0" i="0" lang="en-US" sz="7700" u="none" cap="none" strike="noStrike">
                <a:solidFill>
                  <a:srgbClr val="FFFFFF"/>
                </a:solidFill>
                <a:latin typeface="Poppins"/>
                <a:ea typeface="Poppins"/>
                <a:cs typeface="Poppins"/>
                <a:sym typeface="Poppins"/>
              </a:rPr>
              <a:t>(De </a:t>
            </a:r>
            <a:r>
              <a:rPr lang="en-US" sz="7700">
                <a:solidFill>
                  <a:srgbClr val="FFFFFF"/>
                </a:solidFill>
                <a:latin typeface="Poppins"/>
                <a:ea typeface="Poppins"/>
                <a:cs typeface="Poppins"/>
                <a:sym typeface="Poppins"/>
              </a:rPr>
              <a:t>Novo Lipogenesis)</a:t>
            </a:r>
            <a:endParaRPr sz="1300"/>
          </a:p>
        </p:txBody>
      </p:sp>
      <p:sp>
        <p:nvSpPr>
          <p:cNvPr id="290" name="Google Shape;290;p17"/>
          <p:cNvSpPr txBox="1"/>
          <p:nvPr/>
        </p:nvSpPr>
        <p:spPr>
          <a:xfrm>
            <a:off x="968276" y="3737500"/>
            <a:ext cx="12878700" cy="5756700"/>
          </a:xfrm>
          <a:prstGeom prst="rect">
            <a:avLst/>
          </a:prstGeom>
          <a:noFill/>
          <a:ln>
            <a:noFill/>
          </a:ln>
        </p:spPr>
        <p:txBody>
          <a:bodyPr anchorCtr="0" anchor="t" bIns="45700" lIns="45700" spcFirstLastPara="1" rIns="45700" wrap="square" tIns="45700">
            <a:spAutoFit/>
          </a:bodyPr>
          <a:lstStyle/>
          <a:p>
            <a:pPr indent="-292100" lvl="0" marL="457200" marR="0" rtl="0" algn="l">
              <a:lnSpc>
                <a:spcPct val="100000"/>
              </a:lnSpc>
              <a:spcBef>
                <a:spcPts val="0"/>
              </a:spcBef>
              <a:spcAft>
                <a:spcPts val="0"/>
              </a:spcAft>
              <a:buClr>
                <a:srgbClr val="000000"/>
              </a:buClr>
              <a:buSzPts val="3200"/>
              <a:buFont typeface="Calibri"/>
              <a:buChar char="•"/>
            </a:pPr>
            <a:r>
              <a:rPr lang="en-US" sz="3200">
                <a:latin typeface="Calibri"/>
                <a:ea typeface="Calibri"/>
                <a:cs typeface="Calibri"/>
                <a:sym typeface="Calibri"/>
              </a:rPr>
              <a:t>Lipo</a:t>
            </a:r>
            <a:r>
              <a:rPr i="1" lang="en-US" sz="3200">
                <a:latin typeface="Calibri"/>
                <a:ea typeface="Calibri"/>
                <a:cs typeface="Calibri"/>
                <a:sym typeface="Calibri"/>
              </a:rPr>
              <a:t>genesis</a:t>
            </a:r>
            <a:r>
              <a:rPr lang="en-US" sz="3200">
                <a:latin typeface="Calibri"/>
                <a:ea typeface="Calibri"/>
                <a:cs typeface="Calibri"/>
                <a:sym typeface="Calibri"/>
              </a:rPr>
              <a:t> = </a:t>
            </a:r>
            <a:r>
              <a:rPr i="0" lang="en-US" sz="3200" u="none" cap="none" strike="noStrike">
                <a:solidFill>
                  <a:srgbClr val="000000"/>
                </a:solidFill>
                <a:latin typeface="Calibri"/>
                <a:ea typeface="Calibri"/>
                <a:cs typeface="Calibri"/>
                <a:sym typeface="Calibri"/>
              </a:rPr>
              <a:t>"Creating fat" from carbohydrates and protein</a:t>
            </a:r>
            <a:endParaRPr sz="3200">
              <a:latin typeface="Calibri"/>
              <a:ea typeface="Calibri"/>
              <a:cs typeface="Calibri"/>
              <a:sym typeface="Calibri"/>
            </a:endParaRPr>
          </a:p>
          <a:p>
            <a:pPr indent="-292100" lvl="0" marL="457200"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Occurs in liver &amp; adipose</a:t>
            </a:r>
            <a:endParaRPr sz="3200">
              <a:latin typeface="Calibri"/>
              <a:ea typeface="Calibri"/>
              <a:cs typeface="Calibri"/>
              <a:sym typeface="Calibri"/>
            </a:endParaRPr>
          </a:p>
          <a:p>
            <a:pPr indent="-292100" lvl="0" marL="457200"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Insulin stimulates lipogenesis after high-carb meals</a:t>
            </a:r>
            <a:endParaRPr sz="3200">
              <a:latin typeface="Calibri"/>
              <a:ea typeface="Calibri"/>
              <a:cs typeface="Calibri"/>
              <a:sym typeface="Calibri"/>
            </a:endParaRPr>
          </a:p>
          <a:p>
            <a:pPr indent="-292100" lvl="0" marL="457200"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Fatty acid synthase is key enzyme</a:t>
            </a:r>
            <a:endParaRPr sz="3200">
              <a:latin typeface="Calibri"/>
              <a:ea typeface="Calibri"/>
              <a:cs typeface="Calibri"/>
              <a:sym typeface="Calibri"/>
            </a:endParaRPr>
          </a:p>
          <a:p>
            <a:pPr indent="-292100" lvl="0" marL="457200"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Stores excess energy as triglycerides</a:t>
            </a:r>
            <a:endParaRPr i="0" sz="3200" u="none" cap="none" strike="noStrike">
              <a:solidFill>
                <a:srgbClr val="000000"/>
              </a:solidFill>
              <a:latin typeface="Calibri"/>
              <a:ea typeface="Calibri"/>
              <a:cs typeface="Calibri"/>
              <a:sym typeface="Calibri"/>
            </a:endParaRPr>
          </a:p>
          <a:p>
            <a:pPr indent="-292100" lvl="0" marL="457200" marR="0" rtl="0" algn="l">
              <a:lnSpc>
                <a:spcPct val="100000"/>
              </a:lnSpc>
              <a:spcBef>
                <a:spcPts val="1200"/>
              </a:spcBef>
              <a:spcAft>
                <a:spcPts val="0"/>
              </a:spcAft>
              <a:buSzPts val="3200"/>
              <a:buFont typeface="Calibri"/>
              <a:buChar char="•"/>
            </a:pPr>
            <a:r>
              <a:rPr lang="en-US" sz="3200" u="sng">
                <a:solidFill>
                  <a:schemeClr val="hlink"/>
                </a:solidFill>
                <a:latin typeface="Calibri"/>
                <a:ea typeface="Calibri"/>
                <a:cs typeface="Calibri"/>
                <a:sym typeface="Calibri"/>
                <a:hlinkClick r:id="rId3"/>
              </a:rPr>
              <a:t>Helpful video </a:t>
            </a:r>
            <a:r>
              <a:rPr lang="en-US" sz="3200" u="sng">
                <a:solidFill>
                  <a:schemeClr val="hlink"/>
                </a:solidFill>
                <a:latin typeface="Calibri"/>
                <a:ea typeface="Calibri"/>
                <a:cs typeface="Calibri"/>
                <a:sym typeface="Calibri"/>
                <a:hlinkClick r:id="rId4"/>
              </a:rPr>
              <a:t>resource</a:t>
            </a:r>
            <a:r>
              <a:rPr lang="en-US" sz="3200" u="sng">
                <a:solidFill>
                  <a:schemeClr val="hlink"/>
                </a:solidFill>
                <a:latin typeface="Calibri"/>
                <a:ea typeface="Calibri"/>
                <a:cs typeface="Calibri"/>
                <a:sym typeface="Calibri"/>
                <a:hlinkClick r:id="rId5"/>
              </a:rPr>
              <a:t> here!</a:t>
            </a:r>
            <a:endParaRPr sz="3200">
              <a:latin typeface="Calibri"/>
              <a:ea typeface="Calibri"/>
              <a:cs typeface="Calibri"/>
              <a:sym typeface="Calibri"/>
            </a:endParaRPr>
          </a:p>
          <a:p>
            <a:pPr indent="0" lvl="0" marL="0" marR="0" rtl="0" algn="l">
              <a:lnSpc>
                <a:spcPct val="100000"/>
              </a:lnSpc>
              <a:spcBef>
                <a:spcPts val="1200"/>
              </a:spcBef>
              <a:spcAft>
                <a:spcPts val="0"/>
              </a:spcAft>
              <a:buNone/>
            </a:pPr>
            <a:r>
              <a:t/>
            </a:r>
            <a:endParaRPr sz="3200">
              <a:latin typeface="Calibri"/>
              <a:ea typeface="Calibri"/>
              <a:cs typeface="Calibri"/>
              <a:sym typeface="Calibri"/>
            </a:endParaRPr>
          </a:p>
          <a:p>
            <a:pPr indent="0" lvl="0" marL="0" marR="0" rtl="0" algn="l">
              <a:lnSpc>
                <a:spcPct val="100000"/>
              </a:lnSpc>
              <a:spcBef>
                <a:spcPts val="1200"/>
              </a:spcBef>
              <a:spcAft>
                <a:spcPts val="0"/>
              </a:spcAft>
              <a:buNone/>
            </a:pPr>
            <a:r>
              <a:rPr b="1" lang="en-US" sz="3200">
                <a:latin typeface="Calibri"/>
                <a:ea typeface="Calibri"/>
                <a:cs typeface="Calibri"/>
                <a:sym typeface="Calibri"/>
              </a:rPr>
              <a:t>Remember: </a:t>
            </a:r>
            <a:r>
              <a:rPr lang="en-US" sz="3200">
                <a:latin typeface="Calibri"/>
                <a:ea typeface="Calibri"/>
                <a:cs typeface="Calibri"/>
                <a:sym typeface="Calibri"/>
              </a:rPr>
              <a:t>Insulin promotes fat storage by stimulating lipogenesis.</a:t>
            </a:r>
            <a:endParaRPr sz="3200">
              <a:latin typeface="Calibri"/>
              <a:ea typeface="Calibri"/>
              <a:cs typeface="Calibri"/>
              <a:sym typeface="Calibri"/>
            </a:endParaRPr>
          </a:p>
          <a:p>
            <a:pPr indent="0" lvl="0" marL="0" marR="0" rtl="0" algn="l">
              <a:lnSpc>
                <a:spcPct val="100000"/>
              </a:lnSpc>
              <a:spcBef>
                <a:spcPts val="1200"/>
              </a:spcBef>
              <a:spcAft>
                <a:spcPts val="0"/>
              </a:spcAft>
              <a:buNone/>
            </a:pPr>
            <a:r>
              <a:t/>
            </a:r>
            <a:endParaRPr sz="3200">
              <a:latin typeface="Calibri"/>
              <a:ea typeface="Calibri"/>
              <a:cs typeface="Calibri"/>
              <a:sym typeface="Calibri"/>
            </a:endParaRPr>
          </a:p>
        </p:txBody>
      </p:sp>
      <p:sp>
        <p:nvSpPr>
          <p:cNvPr id="291" name="Google Shape;291;p1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92" name="Google Shape;292;p17"/>
          <p:cNvSpPr/>
          <p:nvPr/>
        </p:nvSpPr>
        <p:spPr>
          <a:xfrm>
            <a:off x="-2602379" y="0"/>
            <a:ext cx="3256200" cy="3256200"/>
          </a:xfrm>
          <a:prstGeom prst="rect">
            <a:avLst/>
          </a:prstGeom>
          <a:blipFill rotWithShape="1">
            <a:blip r:embed="rId6">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3" name="Google Shape;293;p17"/>
          <p:cNvSpPr/>
          <p:nvPr/>
        </p:nvSpPr>
        <p:spPr>
          <a:xfrm>
            <a:off x="17052599" y="22070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94" name="Google Shape;294;p1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0" name="Google Shape;300;p18"/>
          <p:cNvSpPr txBox="1"/>
          <p:nvPr/>
        </p:nvSpPr>
        <p:spPr>
          <a:xfrm>
            <a:off x="1381312" y="1251978"/>
            <a:ext cx="17035418"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Ketogenesis</a:t>
            </a:r>
            <a:endParaRPr/>
          </a:p>
        </p:txBody>
      </p:sp>
      <p:sp>
        <p:nvSpPr>
          <p:cNvPr id="301" name="Google Shape;301;p18"/>
          <p:cNvSpPr txBox="1"/>
          <p:nvPr/>
        </p:nvSpPr>
        <p:spPr>
          <a:xfrm>
            <a:off x="1281497" y="3956025"/>
            <a:ext cx="14208300" cy="6310800"/>
          </a:xfrm>
          <a:prstGeom prst="rect">
            <a:avLst/>
          </a:prstGeom>
          <a:noFill/>
          <a:ln>
            <a:noFill/>
          </a:ln>
        </p:spPr>
        <p:txBody>
          <a:bodyPr anchorCtr="0" anchor="t" bIns="45700" lIns="45700" spcFirstLastPara="1" rIns="45700" wrap="square" tIns="45700">
            <a:spAutoFit/>
          </a:bodyPr>
          <a:lstStyle/>
          <a:p>
            <a:pPr indent="-360947" lvl="0" marL="360947" marR="0" rtl="0" algn="l">
              <a:lnSpc>
                <a:spcPct val="100000"/>
              </a:lnSpc>
              <a:spcBef>
                <a:spcPts val="0"/>
              </a:spcBef>
              <a:spcAft>
                <a:spcPts val="0"/>
              </a:spcAft>
              <a:buClr>
                <a:srgbClr val="000000"/>
              </a:buClr>
              <a:buSzPts val="3600"/>
              <a:buFont typeface="Times"/>
              <a:buChar char="•"/>
            </a:pPr>
            <a:r>
              <a:rPr i="0" lang="en-US" sz="3600" u="none" cap="none" strike="noStrike">
                <a:solidFill>
                  <a:srgbClr val="000000"/>
                </a:solidFill>
                <a:latin typeface="Calibri"/>
                <a:ea typeface="Calibri"/>
                <a:cs typeface="Calibri"/>
                <a:sym typeface="Calibri"/>
              </a:rPr>
              <a:t>Occurs in </a:t>
            </a:r>
            <a:r>
              <a:rPr b="1" i="0" lang="en-US" sz="3600" u="none" cap="none" strike="noStrike">
                <a:solidFill>
                  <a:srgbClr val="000000"/>
                </a:solidFill>
                <a:latin typeface="Calibri"/>
                <a:ea typeface="Calibri"/>
                <a:cs typeface="Calibri"/>
                <a:sym typeface="Calibri"/>
              </a:rPr>
              <a:t>liver mitochondria</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When carbs are low: acetyl-CoA builds up → ketone bodies</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Provides energy for brain, heart, and muscle during fasting</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Ketones: acetoacetate, β-hydroxybutyrate, acetone</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Important adaptation for starvation.</a:t>
            </a:r>
            <a:endParaRPr i="0" sz="3600" u="none" cap="none" strike="noStrike">
              <a:solidFill>
                <a:srgbClr val="000000"/>
              </a:solidFill>
              <a:latin typeface="Calibri"/>
              <a:ea typeface="Calibri"/>
              <a:cs typeface="Calibri"/>
              <a:sym typeface="Calibri"/>
            </a:endParaRPr>
          </a:p>
          <a:p>
            <a:pPr indent="-360947" lvl="0" marL="360947" marR="0" rtl="0" algn="l">
              <a:lnSpc>
                <a:spcPct val="100000"/>
              </a:lnSpc>
              <a:spcBef>
                <a:spcPts val="1200"/>
              </a:spcBef>
              <a:spcAft>
                <a:spcPts val="0"/>
              </a:spcAft>
              <a:buSzPts val="3600"/>
              <a:buFont typeface="Calibri"/>
              <a:buChar char="•"/>
            </a:pPr>
            <a:r>
              <a:rPr lang="en-US" sz="3600" u="sng">
                <a:solidFill>
                  <a:schemeClr val="hlink"/>
                </a:solidFill>
                <a:latin typeface="Calibri"/>
                <a:ea typeface="Calibri"/>
                <a:cs typeface="Calibri"/>
                <a:sym typeface="Calibri"/>
                <a:hlinkClick r:id="rId3"/>
              </a:rPr>
              <a:t>Helpful video resource here!</a:t>
            </a:r>
            <a:endParaRPr sz="3600">
              <a:latin typeface="Calibri"/>
              <a:ea typeface="Calibri"/>
              <a:cs typeface="Calibri"/>
              <a:sym typeface="Calibri"/>
            </a:endParaRPr>
          </a:p>
          <a:p>
            <a:pPr indent="0" lvl="0" marL="0" marR="0" rtl="0" algn="l">
              <a:lnSpc>
                <a:spcPct val="100000"/>
              </a:lnSpc>
              <a:spcBef>
                <a:spcPts val="1200"/>
              </a:spcBef>
              <a:spcAft>
                <a:spcPts val="0"/>
              </a:spcAft>
              <a:buNone/>
            </a:pPr>
            <a:r>
              <a:t/>
            </a:r>
            <a:endParaRPr sz="3600">
              <a:latin typeface="Calibri"/>
              <a:ea typeface="Calibri"/>
              <a:cs typeface="Calibri"/>
              <a:sym typeface="Calibri"/>
            </a:endParaRPr>
          </a:p>
          <a:p>
            <a:pPr indent="0" lvl="0" marL="0" marR="0" rtl="0" algn="l">
              <a:lnSpc>
                <a:spcPct val="100000"/>
              </a:lnSpc>
              <a:spcBef>
                <a:spcPts val="1200"/>
              </a:spcBef>
              <a:spcAft>
                <a:spcPts val="0"/>
              </a:spcAft>
              <a:buNone/>
            </a:pPr>
            <a:r>
              <a:rPr b="1" lang="en-US" sz="3600">
                <a:latin typeface="Calibri"/>
                <a:ea typeface="Calibri"/>
                <a:cs typeface="Calibri"/>
                <a:sym typeface="Calibri"/>
              </a:rPr>
              <a:t>Remember: </a:t>
            </a:r>
            <a:r>
              <a:rPr lang="en-US" sz="3600">
                <a:latin typeface="Calibri"/>
                <a:ea typeface="Calibri"/>
                <a:cs typeface="Calibri"/>
                <a:sym typeface="Calibri"/>
              </a:rPr>
              <a:t>Low carbs → increased acetyl-CoA → ketone production.</a:t>
            </a:r>
            <a:endParaRPr sz="3600">
              <a:latin typeface="Calibri"/>
              <a:ea typeface="Calibri"/>
              <a:cs typeface="Calibri"/>
              <a:sym typeface="Calibri"/>
            </a:endParaRPr>
          </a:p>
          <a:p>
            <a:pPr indent="0" lvl="0" marL="0" marR="0" rtl="0" algn="l">
              <a:lnSpc>
                <a:spcPct val="100000"/>
              </a:lnSpc>
              <a:spcBef>
                <a:spcPts val="1200"/>
              </a:spcBef>
              <a:spcAft>
                <a:spcPts val="0"/>
              </a:spcAft>
              <a:buNone/>
            </a:pPr>
            <a:r>
              <a:t/>
            </a:r>
            <a:endParaRPr sz="3600">
              <a:latin typeface="Calibri"/>
              <a:ea typeface="Calibri"/>
              <a:cs typeface="Calibri"/>
              <a:sym typeface="Calibri"/>
            </a:endParaRPr>
          </a:p>
        </p:txBody>
      </p:sp>
      <p:sp>
        <p:nvSpPr>
          <p:cNvPr id="302" name="Google Shape;302;p1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03" name="Google Shape;303;p18"/>
          <p:cNvSpPr/>
          <p:nvPr/>
        </p:nvSpPr>
        <p:spPr>
          <a:xfrm>
            <a:off x="-2602379" y="0"/>
            <a:ext cx="3256200" cy="3256200"/>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4" name="Google Shape;304;p18"/>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05" name="Google Shape;305;p1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1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1" name="Google Shape;311;p19"/>
          <p:cNvSpPr txBox="1"/>
          <p:nvPr/>
        </p:nvSpPr>
        <p:spPr>
          <a:xfrm>
            <a:off x="1448765" y="1051854"/>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Protein Metabolism</a:t>
            </a:r>
            <a:endParaRPr/>
          </a:p>
        </p:txBody>
      </p:sp>
      <p:sp>
        <p:nvSpPr>
          <p:cNvPr id="312" name="Google Shape;312;p1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3" name="Google Shape;313;p19"/>
          <p:cNvSpPr txBox="1"/>
          <p:nvPr/>
        </p:nvSpPr>
        <p:spPr>
          <a:xfrm>
            <a:off x="1806526" y="4107326"/>
            <a:ext cx="13998900" cy="3540300"/>
          </a:xfrm>
          <a:prstGeom prst="rect">
            <a:avLst/>
          </a:prstGeom>
          <a:noFill/>
          <a:ln>
            <a:noFill/>
          </a:ln>
        </p:spPr>
        <p:txBody>
          <a:bodyPr anchorCtr="0" anchor="t" bIns="45700" lIns="45700" spcFirstLastPara="1" rIns="45700" wrap="square" tIns="45700">
            <a:spAutoFit/>
          </a:bodyPr>
          <a:lstStyle/>
          <a:p>
            <a:pPr indent="-431800" lvl="0" marL="457200" marR="0" rtl="0" algn="l">
              <a:lnSpc>
                <a:spcPct val="100000"/>
              </a:lnSpc>
              <a:spcBef>
                <a:spcPts val="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Proteins are broken down into amino acids, used for:</a:t>
            </a:r>
            <a:endParaRPr sz="3200">
              <a:latin typeface="Calibri"/>
              <a:ea typeface="Calibri"/>
              <a:cs typeface="Calibri"/>
              <a:sym typeface="Calibri"/>
            </a:endParaRPr>
          </a:p>
          <a:p>
            <a:pPr indent="-431800" lvl="0" marL="457200" marR="0" rtl="0" algn="l">
              <a:lnSpc>
                <a:spcPct val="100000"/>
              </a:lnSpc>
              <a:spcBef>
                <a:spcPts val="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Muscle &amp; tissue growth</a:t>
            </a:r>
            <a:endParaRPr sz="3200">
              <a:latin typeface="Calibri"/>
              <a:ea typeface="Calibri"/>
              <a:cs typeface="Calibri"/>
              <a:sym typeface="Calibri"/>
            </a:endParaRPr>
          </a:p>
          <a:p>
            <a:pPr indent="-431800" lvl="0" marL="457200" marR="0" rtl="0" algn="l">
              <a:lnSpc>
                <a:spcPct val="100000"/>
              </a:lnSpc>
              <a:spcBef>
                <a:spcPts val="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Enzymes, hormones, immune function</a:t>
            </a:r>
            <a:endParaRPr sz="3200">
              <a:latin typeface="Calibri"/>
              <a:ea typeface="Calibri"/>
              <a:cs typeface="Calibri"/>
              <a:sym typeface="Calibri"/>
            </a:endParaRPr>
          </a:p>
          <a:p>
            <a:pPr indent="-431800" lvl="0" marL="457200" marR="0" rtl="0" algn="l">
              <a:lnSpc>
                <a:spcPct val="100000"/>
              </a:lnSpc>
              <a:spcBef>
                <a:spcPts val="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Energy production when needed</a:t>
            </a:r>
            <a:endParaRPr i="0" sz="3200" u="none" cap="none" strike="noStrike">
              <a:solidFill>
                <a:srgbClr val="000000"/>
              </a:solidFill>
              <a:latin typeface="Calibri"/>
              <a:ea typeface="Calibri"/>
              <a:cs typeface="Calibri"/>
              <a:sym typeface="Calibri"/>
            </a:endParaRPr>
          </a:p>
          <a:p>
            <a:pPr indent="-431800" lvl="0" marL="457200" marR="0" rtl="0" algn="l">
              <a:lnSpc>
                <a:spcPct val="100000"/>
              </a:lnSpc>
              <a:spcBef>
                <a:spcPts val="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Not a primary energy source unless fasting, illness, or low-carb states.</a:t>
            </a:r>
            <a:endParaRPr sz="3200">
              <a:latin typeface="Calibri"/>
              <a:ea typeface="Calibri"/>
              <a:cs typeface="Calibri"/>
              <a:sym typeface="Calibri"/>
            </a:endParaRPr>
          </a:p>
          <a:p>
            <a:pPr indent="-431800" lvl="0" marL="457200" marR="0" rtl="0" algn="l">
              <a:lnSpc>
                <a:spcPct val="100000"/>
              </a:lnSpc>
              <a:spcBef>
                <a:spcPts val="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4 kcal/g</a:t>
            </a:r>
            <a:endParaRPr sz="3200">
              <a:latin typeface="Calibri"/>
              <a:ea typeface="Calibri"/>
              <a:cs typeface="Calibri"/>
              <a:sym typeface="Calibri"/>
            </a:endParaRPr>
          </a:p>
          <a:p>
            <a:pPr indent="-431800" lvl="0" marL="457200" marR="0" rtl="0" algn="l">
              <a:lnSpc>
                <a:spcPct val="100000"/>
              </a:lnSpc>
              <a:spcBef>
                <a:spcPts val="0"/>
              </a:spcBef>
              <a:spcAft>
                <a:spcPts val="0"/>
              </a:spcAft>
              <a:buClr>
                <a:srgbClr val="000000"/>
              </a:buClr>
              <a:buSzPts val="3200"/>
              <a:buFont typeface="Times"/>
              <a:buChar char="•"/>
            </a:pPr>
            <a:r>
              <a:rPr b="1" i="0" lang="en-US" sz="3200" u="none" cap="none" strike="noStrike">
                <a:solidFill>
                  <a:srgbClr val="000000"/>
                </a:solidFill>
                <a:latin typeface="Calibri"/>
                <a:ea typeface="Calibri"/>
                <a:cs typeface="Calibri"/>
                <a:sym typeface="Calibri"/>
              </a:rPr>
              <a:t>Roles: </a:t>
            </a:r>
            <a:r>
              <a:rPr i="0" lang="en-US" sz="3200" u="none" cap="none" strike="noStrike">
                <a:solidFill>
                  <a:srgbClr val="000000"/>
                </a:solidFill>
                <a:latin typeface="Calibri"/>
                <a:ea typeface="Calibri"/>
                <a:cs typeface="Calibri"/>
                <a:sym typeface="Calibri"/>
              </a:rPr>
              <a:t>structure, enzymes, hormones, transport, acid–base balance</a:t>
            </a:r>
            <a:endParaRPr sz="3200">
              <a:latin typeface="Calibri"/>
              <a:ea typeface="Calibri"/>
              <a:cs typeface="Calibri"/>
              <a:sym typeface="Calibri"/>
            </a:endParaRPr>
          </a:p>
        </p:txBody>
      </p:sp>
      <p:sp>
        <p:nvSpPr>
          <p:cNvPr id="314" name="Google Shape;314;p1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15" name="Google Shape;315;p1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16" name="Google Shape;316;p19"/>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20"/>
          <p:cNvSpPr/>
          <p:nvPr/>
        </p:nvSpPr>
        <p:spPr>
          <a:xfrm>
            <a:off x="-528000" y="0"/>
            <a:ext cx="19048200" cy="28923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2" name="Google Shape;322;p20"/>
          <p:cNvSpPr txBox="1"/>
          <p:nvPr/>
        </p:nvSpPr>
        <p:spPr>
          <a:xfrm>
            <a:off x="1098918" y="327391"/>
            <a:ext cx="16812900" cy="2334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lang="en-US" sz="7000">
                <a:solidFill>
                  <a:srgbClr val="FFFFFF"/>
                </a:solidFill>
                <a:latin typeface="Poppins"/>
                <a:ea typeface="Poppins"/>
                <a:cs typeface="Poppins"/>
                <a:sym typeface="Poppins"/>
              </a:rPr>
              <a:t>Proteins: </a:t>
            </a:r>
            <a:endParaRPr b="1" sz="7000">
              <a:solidFill>
                <a:srgbClr val="FFFFFF"/>
              </a:solidFill>
              <a:latin typeface="Poppins"/>
              <a:ea typeface="Poppins"/>
              <a:cs typeface="Poppins"/>
              <a:sym typeface="Poppins"/>
            </a:endParaRPr>
          </a:p>
          <a:p>
            <a:pPr indent="0" lvl="0" marL="0" marR="0" rtl="0" algn="l">
              <a:lnSpc>
                <a:spcPct val="116666"/>
              </a:lnSpc>
              <a:spcBef>
                <a:spcPts val="0"/>
              </a:spcBef>
              <a:spcAft>
                <a:spcPts val="0"/>
              </a:spcAft>
              <a:buClr>
                <a:srgbClr val="FFFFFF"/>
              </a:buClr>
              <a:buSzPts val="7800"/>
              <a:buFont typeface="Poppins"/>
              <a:buNone/>
            </a:pPr>
            <a:r>
              <a:rPr b="0" i="0" lang="en-US" sz="7000" u="none" cap="none" strike="noStrike">
                <a:solidFill>
                  <a:srgbClr val="FFFFFF"/>
                </a:solidFill>
                <a:latin typeface="Poppins"/>
                <a:ea typeface="Poppins"/>
                <a:cs typeface="Poppins"/>
                <a:sym typeface="Poppins"/>
              </a:rPr>
              <a:t>Digestion </a:t>
            </a:r>
            <a:r>
              <a:rPr lang="en-US" sz="7000">
                <a:solidFill>
                  <a:srgbClr val="FFFFFF"/>
                </a:solidFill>
                <a:latin typeface="Poppins"/>
                <a:ea typeface="Poppins"/>
                <a:cs typeface="Poppins"/>
                <a:sym typeface="Poppins"/>
              </a:rPr>
              <a:t>&amp; </a:t>
            </a:r>
            <a:r>
              <a:rPr b="0" i="0" lang="en-US" sz="7000" u="none" cap="none" strike="noStrike">
                <a:solidFill>
                  <a:srgbClr val="FFFFFF"/>
                </a:solidFill>
                <a:latin typeface="Poppins"/>
                <a:ea typeface="Poppins"/>
                <a:cs typeface="Poppins"/>
                <a:sym typeface="Poppins"/>
              </a:rPr>
              <a:t>Absorption</a:t>
            </a:r>
            <a:endParaRPr sz="7000"/>
          </a:p>
        </p:txBody>
      </p:sp>
      <p:sp>
        <p:nvSpPr>
          <p:cNvPr id="323" name="Google Shape;323;p2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4" name="Google Shape;324;p20"/>
          <p:cNvSpPr txBox="1"/>
          <p:nvPr/>
        </p:nvSpPr>
        <p:spPr>
          <a:xfrm>
            <a:off x="1098925" y="3256075"/>
            <a:ext cx="8274900" cy="43221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Stomach</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HCl denatures proteins and activates pepsin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Pepsin begins breaking proteins into smaller polypeptides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Small intestine</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Pancreatic proteases continue digestion:</a:t>
            </a:r>
            <a:endParaRPr sz="2400">
              <a:solidFill>
                <a:schemeClr val="dk1"/>
              </a:solidFill>
              <a:latin typeface="Calibri"/>
              <a:ea typeface="Calibri"/>
              <a:cs typeface="Calibri"/>
              <a:sym typeface="Calibri"/>
            </a:endParaRPr>
          </a:p>
          <a:p>
            <a:pPr indent="-381000" lvl="1" marL="9144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Trypsin</a:t>
            </a:r>
            <a:endParaRPr sz="2400">
              <a:solidFill>
                <a:schemeClr val="dk1"/>
              </a:solidFill>
              <a:latin typeface="Calibri"/>
              <a:ea typeface="Calibri"/>
              <a:cs typeface="Calibri"/>
              <a:sym typeface="Calibri"/>
            </a:endParaRPr>
          </a:p>
          <a:p>
            <a:pPr indent="-381000" lvl="1" marL="9144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Chymotrypsin</a:t>
            </a:r>
            <a:endParaRPr sz="2400">
              <a:solidFill>
                <a:schemeClr val="dk1"/>
              </a:solidFill>
              <a:latin typeface="Calibri"/>
              <a:ea typeface="Calibri"/>
              <a:cs typeface="Calibri"/>
              <a:sym typeface="Calibri"/>
            </a:endParaRPr>
          </a:p>
          <a:p>
            <a:pPr indent="-381000" lvl="1" marL="9144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Carboxypeptidases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Brush-border peptidases complete digestion</a:t>
            </a:r>
            <a:endParaRPr sz="2400">
              <a:latin typeface="Calibri"/>
              <a:ea typeface="Calibri"/>
              <a:cs typeface="Calibri"/>
              <a:sym typeface="Calibri"/>
            </a:endParaRPr>
          </a:p>
        </p:txBody>
      </p:sp>
      <p:sp>
        <p:nvSpPr>
          <p:cNvPr id="325" name="Google Shape;325;p2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26" name="Google Shape;326;p20"/>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27" name="Google Shape;327;p2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28" name="Google Shape;328;p20"/>
          <p:cNvSpPr txBox="1"/>
          <p:nvPr/>
        </p:nvSpPr>
        <p:spPr>
          <a:xfrm>
            <a:off x="9879000" y="3256075"/>
            <a:ext cx="7280100" cy="635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US" sz="2400">
                <a:solidFill>
                  <a:schemeClr val="dk1"/>
                </a:solidFill>
                <a:latin typeface="Calibri"/>
                <a:ea typeface="Calibri"/>
                <a:cs typeface="Calibri"/>
                <a:sym typeface="Calibri"/>
              </a:rPr>
              <a:t>Absorption and transport</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Absorbed as amino acids, dipeptides and tripeptides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Small peptides are broken into amino acids inside enterocytes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Amino acids enter the portal blood → liver → systemic circulation</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i="1" lang="en-US" sz="2400">
                <a:solidFill>
                  <a:schemeClr val="dk1"/>
                </a:solidFill>
                <a:latin typeface="Calibri"/>
                <a:ea typeface="Calibri"/>
                <a:cs typeface="Calibri"/>
                <a:sym typeface="Calibri"/>
              </a:rPr>
              <a:t>Pancreatic proteases are secreted as inactive zymogens to protect the pancreas from self-digestion.</a:t>
            </a:r>
            <a:endParaRPr sz="2500">
              <a:latin typeface="Calibri"/>
              <a:ea typeface="Calibri"/>
              <a:cs typeface="Calibri"/>
              <a:sym typeface="Calibri"/>
            </a:endParaRPr>
          </a:p>
          <a:p>
            <a:pPr indent="0" lvl="0" marL="0" rtl="0" algn="l">
              <a:spcBef>
                <a:spcPts val="1200"/>
              </a:spcBef>
              <a:spcAft>
                <a:spcPts val="0"/>
              </a:spcAft>
              <a:buNone/>
            </a:pPr>
            <a:r>
              <a:t/>
            </a:r>
            <a:endParaRPr b="1" sz="2500">
              <a:latin typeface="Calibri"/>
              <a:ea typeface="Calibri"/>
              <a:cs typeface="Calibri"/>
              <a:sym typeface="Calibri"/>
            </a:endParaRPr>
          </a:p>
          <a:p>
            <a:pPr indent="0" lvl="0" marL="0" rtl="0" algn="l">
              <a:spcBef>
                <a:spcPts val="0"/>
              </a:spcBef>
              <a:spcAft>
                <a:spcPts val="0"/>
              </a:spcAft>
              <a:buNone/>
            </a:pPr>
            <a:r>
              <a:rPr b="1" lang="en-US" sz="2500">
                <a:latin typeface="Calibri"/>
                <a:ea typeface="Calibri"/>
                <a:cs typeface="Calibri"/>
                <a:sym typeface="Calibri"/>
              </a:rPr>
              <a:t>Cheat Sheet:</a:t>
            </a:r>
            <a:endParaRPr b="1" sz="2500">
              <a:latin typeface="Calibri"/>
              <a:ea typeface="Calibri"/>
              <a:cs typeface="Calibri"/>
              <a:sym typeface="Calibri"/>
            </a:endParaRPr>
          </a:p>
          <a:p>
            <a:pPr indent="-387350" lvl="0" marL="457200" rtl="0" algn="l">
              <a:spcBef>
                <a:spcPts val="0"/>
              </a:spcBef>
              <a:spcAft>
                <a:spcPts val="0"/>
              </a:spcAft>
              <a:buSzPts val="2500"/>
              <a:buFont typeface="Calibri"/>
              <a:buChar char="●"/>
            </a:pPr>
            <a:r>
              <a:rPr lang="en-US" sz="2500">
                <a:latin typeface="Calibri"/>
                <a:ea typeface="Calibri"/>
                <a:cs typeface="Calibri"/>
                <a:sym typeface="Calibri"/>
              </a:rPr>
              <a:t>Pepsin = stomach</a:t>
            </a:r>
            <a:endParaRPr sz="2500">
              <a:latin typeface="Calibri"/>
              <a:ea typeface="Calibri"/>
              <a:cs typeface="Calibri"/>
              <a:sym typeface="Calibri"/>
            </a:endParaRPr>
          </a:p>
          <a:p>
            <a:pPr indent="-387350" lvl="0" marL="457200" rtl="0" algn="l">
              <a:spcBef>
                <a:spcPts val="0"/>
              </a:spcBef>
              <a:spcAft>
                <a:spcPts val="0"/>
              </a:spcAft>
              <a:buSzPts val="2500"/>
              <a:buFont typeface="Calibri"/>
              <a:buChar char="●"/>
            </a:pPr>
            <a:r>
              <a:rPr lang="en-US" sz="2500">
                <a:latin typeface="Calibri"/>
                <a:ea typeface="Calibri"/>
                <a:cs typeface="Calibri"/>
                <a:sym typeface="Calibri"/>
              </a:rPr>
              <a:t>Pancreatic proteases = small intestine</a:t>
            </a:r>
            <a:endParaRPr sz="2500">
              <a:latin typeface="Calibri"/>
              <a:ea typeface="Calibri"/>
              <a:cs typeface="Calibri"/>
              <a:sym typeface="Calibri"/>
            </a:endParaRPr>
          </a:p>
          <a:p>
            <a:pPr indent="-387350" lvl="0" marL="457200" rtl="0" algn="l">
              <a:spcBef>
                <a:spcPts val="0"/>
              </a:spcBef>
              <a:spcAft>
                <a:spcPts val="0"/>
              </a:spcAft>
              <a:buSzPts val="2500"/>
              <a:buFont typeface="Calibri"/>
              <a:buChar char="●"/>
            </a:pPr>
            <a:r>
              <a:rPr lang="en-US" sz="2500">
                <a:latin typeface="Calibri"/>
                <a:ea typeface="Calibri"/>
                <a:cs typeface="Calibri"/>
                <a:sym typeface="Calibri"/>
              </a:rPr>
              <a:t>Amino acids enter portal blood before systemic circulation. </a:t>
            </a:r>
            <a:endParaRPr sz="25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4" name="Google Shape;334;p21"/>
          <p:cNvSpPr txBox="1"/>
          <p:nvPr/>
        </p:nvSpPr>
        <p:spPr>
          <a:xfrm>
            <a:off x="1377936" y="1333435"/>
            <a:ext cx="16812954"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Amino Acid Pool</a:t>
            </a:r>
            <a:endParaRPr/>
          </a:p>
        </p:txBody>
      </p:sp>
      <p:sp>
        <p:nvSpPr>
          <p:cNvPr id="335" name="Google Shape;335;p2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6" name="Google Shape;336;p21"/>
          <p:cNvSpPr txBox="1"/>
          <p:nvPr/>
        </p:nvSpPr>
        <p:spPr>
          <a:xfrm>
            <a:off x="1084678" y="3348651"/>
            <a:ext cx="16593600" cy="61146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lang="en-US" sz="2500">
                <a:solidFill>
                  <a:schemeClr val="dk1"/>
                </a:solidFill>
                <a:latin typeface="Calibri"/>
                <a:ea typeface="Calibri"/>
                <a:cs typeface="Calibri"/>
                <a:sym typeface="Calibri"/>
              </a:rPr>
              <a:t>The amino acid pool is the body’s dynamic supply of free amino acids available in the blood and cells.</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Sources:</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Dietary protein digestion and absorption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Breakdown and turnover of body proteins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De novo synthesis of nonessential amino acids</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Amino acids may be used for:</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Protein and tissue synthesis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Enzymes, hormones and neurotransmitters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Immune function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Glucose production through gluconeogenesis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Energy production when needed</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500">
                <a:solidFill>
                  <a:schemeClr val="dk1"/>
                </a:solidFill>
                <a:highlight>
                  <a:srgbClr val="FFFB00"/>
                </a:highlight>
                <a:latin typeface="Calibri"/>
                <a:ea typeface="Calibri"/>
                <a:cs typeface="Calibri"/>
                <a:sym typeface="Calibri"/>
              </a:rPr>
              <a:t>Key concept:</a:t>
            </a:r>
            <a:r>
              <a:rPr lang="en-US" sz="2500">
                <a:solidFill>
                  <a:schemeClr val="dk1"/>
                </a:solidFill>
                <a:highlight>
                  <a:srgbClr val="FFFB00"/>
                </a:highlight>
                <a:latin typeface="Calibri"/>
                <a:ea typeface="Calibri"/>
                <a:cs typeface="Calibri"/>
                <a:sym typeface="Calibri"/>
              </a:rPr>
              <a:t> The body has no dedicated storage form for excess AAs, so the pool must be continuously replenished.</a:t>
            </a:r>
            <a:endParaRPr sz="2500">
              <a:highlight>
                <a:srgbClr val="FFFB00"/>
              </a:highlight>
              <a:latin typeface="Calibri"/>
              <a:ea typeface="Calibri"/>
              <a:cs typeface="Calibri"/>
              <a:sym typeface="Calibri"/>
            </a:endParaRPr>
          </a:p>
        </p:txBody>
      </p:sp>
      <p:sp>
        <p:nvSpPr>
          <p:cNvPr id="337" name="Google Shape;337;p2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38" name="Google Shape;338;p2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2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4" name="Google Shape;344;p22"/>
          <p:cNvSpPr txBox="1"/>
          <p:nvPr/>
        </p:nvSpPr>
        <p:spPr>
          <a:xfrm>
            <a:off x="1265408" y="473999"/>
            <a:ext cx="16812954"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How Amino Acids Feed into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the TCA Cycle</a:t>
            </a:r>
            <a:endParaRPr/>
          </a:p>
        </p:txBody>
      </p:sp>
      <p:sp>
        <p:nvSpPr>
          <p:cNvPr id="345" name="Google Shape;345;p2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6" name="Google Shape;346;p22"/>
          <p:cNvSpPr txBox="1"/>
          <p:nvPr/>
        </p:nvSpPr>
        <p:spPr>
          <a:xfrm>
            <a:off x="1116125" y="3390725"/>
            <a:ext cx="14104200" cy="67110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lang="en-US" sz="2500">
                <a:solidFill>
                  <a:schemeClr val="dk1"/>
                </a:solidFill>
                <a:latin typeface="Calibri"/>
                <a:ea typeface="Calibri"/>
                <a:cs typeface="Calibri"/>
                <a:sym typeface="Calibri"/>
              </a:rPr>
              <a:t>Before AAs can be used for energy, their nitrogen must be removed:</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Transamination:</a:t>
            </a:r>
            <a:r>
              <a:rPr lang="en-US" sz="2500">
                <a:solidFill>
                  <a:schemeClr val="dk1"/>
                </a:solidFill>
                <a:latin typeface="Calibri"/>
                <a:ea typeface="Calibri"/>
                <a:cs typeface="Calibri"/>
                <a:sym typeface="Calibri"/>
              </a:rPr>
              <a:t> Transfers the amino group, leaving an α-keto acid</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Deamination:</a:t>
            </a:r>
            <a:r>
              <a:rPr lang="en-US" sz="2500">
                <a:solidFill>
                  <a:schemeClr val="dk1"/>
                </a:solidFill>
                <a:latin typeface="Calibri"/>
                <a:ea typeface="Calibri"/>
                <a:cs typeface="Calibri"/>
                <a:sym typeface="Calibri"/>
              </a:rPr>
              <a:t> Removes the amino group as ammonia</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lang="en-US" sz="2500">
                <a:solidFill>
                  <a:schemeClr val="dk1"/>
                </a:solidFill>
                <a:latin typeface="Calibri"/>
                <a:ea typeface="Calibri"/>
                <a:cs typeface="Calibri"/>
                <a:sym typeface="Calibri"/>
              </a:rPr>
              <a:t>Ammonia is converted to </a:t>
            </a:r>
            <a:r>
              <a:rPr b="1" lang="en-US" sz="2500">
                <a:solidFill>
                  <a:schemeClr val="dk1"/>
                </a:solidFill>
                <a:latin typeface="Calibri"/>
                <a:ea typeface="Calibri"/>
                <a:cs typeface="Calibri"/>
                <a:sym typeface="Calibri"/>
              </a:rPr>
              <a:t>urea</a:t>
            </a:r>
            <a:r>
              <a:rPr lang="en-US" sz="2500">
                <a:solidFill>
                  <a:schemeClr val="dk1"/>
                </a:solidFill>
                <a:latin typeface="Calibri"/>
                <a:ea typeface="Calibri"/>
                <a:cs typeface="Calibri"/>
                <a:sym typeface="Calibri"/>
              </a:rPr>
              <a:t> for safe excretion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500">
                <a:solidFill>
                  <a:schemeClr val="dk1"/>
                </a:solidFill>
                <a:latin typeface="Calibri"/>
                <a:ea typeface="Calibri"/>
                <a:cs typeface="Calibri"/>
                <a:sym typeface="Calibri"/>
              </a:rPr>
              <a:t>The remaining </a:t>
            </a:r>
            <a:r>
              <a:rPr b="1" lang="en-US" sz="2500">
                <a:solidFill>
                  <a:schemeClr val="dk1"/>
                </a:solidFill>
                <a:latin typeface="Calibri"/>
                <a:ea typeface="Calibri"/>
                <a:cs typeface="Calibri"/>
                <a:sym typeface="Calibri"/>
              </a:rPr>
              <a:t>carbon skeleton</a:t>
            </a:r>
            <a:r>
              <a:rPr lang="en-US" sz="2500">
                <a:solidFill>
                  <a:schemeClr val="dk1"/>
                </a:solidFill>
                <a:latin typeface="Calibri"/>
                <a:ea typeface="Calibri"/>
                <a:cs typeface="Calibri"/>
                <a:sym typeface="Calibri"/>
              </a:rPr>
              <a:t> may become:</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Pyruvate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Acetyl-CoA</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 TCA cycle intermediate</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500">
                <a:solidFill>
                  <a:schemeClr val="dk1"/>
                </a:solidFill>
                <a:latin typeface="Calibri"/>
                <a:ea typeface="Calibri"/>
                <a:cs typeface="Calibri"/>
                <a:sym typeface="Calibri"/>
              </a:rPr>
              <a:t>Carbon skeletons can then support:</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ATP production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Gluconeogenesis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Ketone production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AAs connect protein metabolism with energy production, glucose production and ketogenesis.</a:t>
            </a:r>
            <a:endParaRPr sz="2500">
              <a:latin typeface="Calibri"/>
              <a:ea typeface="Calibri"/>
              <a:cs typeface="Calibri"/>
              <a:sym typeface="Calibri"/>
            </a:endParaRPr>
          </a:p>
        </p:txBody>
      </p:sp>
      <p:pic>
        <p:nvPicPr>
          <p:cNvPr descr="pasted-movie.png" id="347" name="Google Shape;347;p22"/>
          <p:cNvPicPr preferRelativeResize="0"/>
          <p:nvPr/>
        </p:nvPicPr>
        <p:blipFill rotWithShape="1">
          <a:blip r:embed="rId4">
            <a:alphaModFix/>
          </a:blip>
          <a:srcRect b="0" l="9837" r="0" t="0"/>
          <a:stretch/>
        </p:blipFill>
        <p:spPr>
          <a:xfrm>
            <a:off x="11800425" y="3256075"/>
            <a:ext cx="6080874" cy="4496200"/>
          </a:xfrm>
          <a:prstGeom prst="rect">
            <a:avLst/>
          </a:prstGeom>
          <a:noFill/>
          <a:ln>
            <a:noFill/>
          </a:ln>
        </p:spPr>
      </p:pic>
      <p:sp>
        <p:nvSpPr>
          <p:cNvPr id="348" name="Google Shape;348;p2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49" name="Google Shape;349;p2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50" name="Google Shape;350;p22"/>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3f619a3e037_0_124"/>
          <p:cNvSpPr/>
          <p:nvPr/>
        </p:nvSpPr>
        <p:spPr>
          <a:xfrm>
            <a:off x="-528003" y="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6" name="Google Shape;356;g3f619a3e037_0_124"/>
          <p:cNvSpPr txBox="1"/>
          <p:nvPr/>
        </p:nvSpPr>
        <p:spPr>
          <a:xfrm>
            <a:off x="1265408" y="473999"/>
            <a:ext cx="168129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How Amino Acids Feed into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the TCA Cycle</a:t>
            </a:r>
            <a:endParaRPr/>
          </a:p>
        </p:txBody>
      </p:sp>
      <p:sp>
        <p:nvSpPr>
          <p:cNvPr id="357" name="Google Shape;357;g3f619a3e037_0_124"/>
          <p:cNvSpPr/>
          <p:nvPr/>
        </p:nvSpPr>
        <p:spPr>
          <a:xfrm>
            <a:off x="-2602379" y="0"/>
            <a:ext cx="3256200" cy="32562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8" name="Google Shape;358;g3f619a3e037_0_124"/>
          <p:cNvSpPr txBox="1"/>
          <p:nvPr/>
        </p:nvSpPr>
        <p:spPr>
          <a:xfrm>
            <a:off x="1116125" y="3390725"/>
            <a:ext cx="14104200" cy="67110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lang="en-US" sz="2500">
                <a:solidFill>
                  <a:schemeClr val="dk1"/>
                </a:solidFill>
                <a:latin typeface="Calibri"/>
                <a:ea typeface="Calibri"/>
                <a:cs typeface="Calibri"/>
                <a:sym typeface="Calibri"/>
              </a:rPr>
              <a:t>Before AAs can be used for energy, their nitrogen must be removed:</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Transamination:</a:t>
            </a:r>
            <a:r>
              <a:rPr lang="en-US" sz="2500">
                <a:solidFill>
                  <a:schemeClr val="dk1"/>
                </a:solidFill>
                <a:latin typeface="Calibri"/>
                <a:ea typeface="Calibri"/>
                <a:cs typeface="Calibri"/>
                <a:sym typeface="Calibri"/>
              </a:rPr>
              <a:t> Transfers the amino group, leaving an α-keto acid</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Deamination:</a:t>
            </a:r>
            <a:r>
              <a:rPr lang="en-US" sz="2500">
                <a:solidFill>
                  <a:schemeClr val="dk1"/>
                </a:solidFill>
                <a:latin typeface="Calibri"/>
                <a:ea typeface="Calibri"/>
                <a:cs typeface="Calibri"/>
                <a:sym typeface="Calibri"/>
              </a:rPr>
              <a:t> Removes the amino group as ammonia</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lang="en-US" sz="2500">
                <a:solidFill>
                  <a:schemeClr val="dk1"/>
                </a:solidFill>
                <a:latin typeface="Calibri"/>
                <a:ea typeface="Calibri"/>
                <a:cs typeface="Calibri"/>
                <a:sym typeface="Calibri"/>
              </a:rPr>
              <a:t>Ammonia is converted to </a:t>
            </a:r>
            <a:r>
              <a:rPr b="1" lang="en-US" sz="2500">
                <a:solidFill>
                  <a:schemeClr val="dk1"/>
                </a:solidFill>
                <a:latin typeface="Calibri"/>
                <a:ea typeface="Calibri"/>
                <a:cs typeface="Calibri"/>
                <a:sym typeface="Calibri"/>
              </a:rPr>
              <a:t>urea</a:t>
            </a:r>
            <a:r>
              <a:rPr lang="en-US" sz="2500">
                <a:solidFill>
                  <a:schemeClr val="dk1"/>
                </a:solidFill>
                <a:latin typeface="Calibri"/>
                <a:ea typeface="Calibri"/>
                <a:cs typeface="Calibri"/>
                <a:sym typeface="Calibri"/>
              </a:rPr>
              <a:t> for safe excretion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500">
                <a:solidFill>
                  <a:schemeClr val="dk1"/>
                </a:solidFill>
                <a:latin typeface="Calibri"/>
                <a:ea typeface="Calibri"/>
                <a:cs typeface="Calibri"/>
                <a:sym typeface="Calibri"/>
              </a:rPr>
              <a:t>The remaining </a:t>
            </a:r>
            <a:r>
              <a:rPr b="1" lang="en-US" sz="2500">
                <a:solidFill>
                  <a:schemeClr val="dk1"/>
                </a:solidFill>
                <a:latin typeface="Calibri"/>
                <a:ea typeface="Calibri"/>
                <a:cs typeface="Calibri"/>
                <a:sym typeface="Calibri"/>
              </a:rPr>
              <a:t>carbon skeleton</a:t>
            </a:r>
            <a:r>
              <a:rPr lang="en-US" sz="2500">
                <a:solidFill>
                  <a:schemeClr val="dk1"/>
                </a:solidFill>
                <a:latin typeface="Calibri"/>
                <a:ea typeface="Calibri"/>
                <a:cs typeface="Calibri"/>
                <a:sym typeface="Calibri"/>
              </a:rPr>
              <a:t> may become:</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Pyruvate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Acetyl-CoA</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 TCA cycle intermediate</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500">
                <a:solidFill>
                  <a:schemeClr val="dk1"/>
                </a:solidFill>
                <a:latin typeface="Calibri"/>
                <a:ea typeface="Calibri"/>
                <a:cs typeface="Calibri"/>
                <a:sym typeface="Calibri"/>
              </a:rPr>
              <a:t>Carbon skeletons can then support:</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ATP production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Gluconeogenesis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Ketone production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AAs connect protein metabolism with energy production, glucose production and ketogenesis.</a:t>
            </a:r>
            <a:endParaRPr sz="2500">
              <a:latin typeface="Calibri"/>
              <a:ea typeface="Calibri"/>
              <a:cs typeface="Calibri"/>
              <a:sym typeface="Calibri"/>
            </a:endParaRPr>
          </a:p>
        </p:txBody>
      </p:sp>
      <p:pic>
        <p:nvPicPr>
          <p:cNvPr descr="pasted-movie.png" id="359" name="Google Shape;359;g3f619a3e037_0_124"/>
          <p:cNvPicPr preferRelativeResize="0"/>
          <p:nvPr/>
        </p:nvPicPr>
        <p:blipFill rotWithShape="1">
          <a:blip r:embed="rId4">
            <a:alphaModFix/>
          </a:blip>
          <a:srcRect b="0" l="9837" r="0" t="0"/>
          <a:stretch/>
        </p:blipFill>
        <p:spPr>
          <a:xfrm>
            <a:off x="11800425" y="3256075"/>
            <a:ext cx="6080874" cy="4496200"/>
          </a:xfrm>
          <a:prstGeom prst="rect">
            <a:avLst/>
          </a:prstGeom>
          <a:noFill/>
          <a:ln>
            <a:noFill/>
          </a:ln>
        </p:spPr>
      </p:pic>
      <p:sp>
        <p:nvSpPr>
          <p:cNvPr id="360" name="Google Shape;360;g3f619a3e037_0_124"/>
          <p:cNvSpPr txBox="1"/>
          <p:nvPr>
            <p:ph idx="4294967295" type="sldNum"/>
          </p:nvPr>
        </p:nvSpPr>
        <p:spPr>
          <a:xfrm>
            <a:off x="8428180" y="6414761"/>
            <a:ext cx="258600" cy="2769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61" name="Google Shape;361;g3f619a3e037_0_12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62" name="Google Shape;362;g3f619a3e037_0_124"/>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g3f619a3e037_0_135"/>
          <p:cNvSpPr/>
          <p:nvPr/>
        </p:nvSpPr>
        <p:spPr>
          <a:xfrm>
            <a:off x="-528003" y="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8" name="Google Shape;368;g3f619a3e037_0_135"/>
          <p:cNvSpPr txBox="1"/>
          <p:nvPr/>
        </p:nvSpPr>
        <p:spPr>
          <a:xfrm>
            <a:off x="1265408" y="327449"/>
            <a:ext cx="168129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lang="en-US" sz="7800">
                <a:solidFill>
                  <a:srgbClr val="FFFFFF"/>
                </a:solidFill>
                <a:latin typeface="Poppins"/>
                <a:ea typeface="Poppins"/>
                <a:cs typeface="Poppins"/>
                <a:sym typeface="Poppins"/>
              </a:rPr>
              <a:t>Amino Acid Entry Points into Energy Metabolism </a:t>
            </a:r>
            <a:endParaRPr/>
          </a:p>
        </p:txBody>
      </p:sp>
      <p:sp>
        <p:nvSpPr>
          <p:cNvPr id="369" name="Google Shape;369;g3f619a3e037_0_135"/>
          <p:cNvSpPr/>
          <p:nvPr/>
        </p:nvSpPr>
        <p:spPr>
          <a:xfrm>
            <a:off x="-2602379" y="0"/>
            <a:ext cx="3256200" cy="32562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0" name="Google Shape;370;g3f619a3e037_0_135"/>
          <p:cNvSpPr txBox="1"/>
          <p:nvPr>
            <p:ph idx="4294967295" type="sldNum"/>
          </p:nvPr>
        </p:nvSpPr>
        <p:spPr>
          <a:xfrm>
            <a:off x="8428180" y="6414761"/>
            <a:ext cx="258600" cy="2769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71" name="Google Shape;371;g3f619a3e037_0_13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72" name="Google Shape;372;g3f619a3e037_0_135"/>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aphicFrame>
        <p:nvGraphicFramePr>
          <p:cNvPr id="373" name="Google Shape;373;g3f619a3e037_0_135"/>
          <p:cNvGraphicFramePr/>
          <p:nvPr/>
        </p:nvGraphicFramePr>
        <p:xfrm>
          <a:off x="1265400" y="4568800"/>
          <a:ext cx="3000000" cy="3000000"/>
        </p:xfrm>
        <a:graphic>
          <a:graphicData uri="http://schemas.openxmlformats.org/drawingml/2006/table">
            <a:tbl>
              <a:tblPr>
                <a:noFill/>
                <a:tableStyleId>{28FA3431-D340-4667-B991-7A69ACCA2807}</a:tableStyleId>
              </a:tblPr>
              <a:tblGrid>
                <a:gridCol w="3689775"/>
                <a:gridCol w="11483725"/>
              </a:tblGrid>
              <a:tr h="496575">
                <a:tc>
                  <a:txBody>
                    <a:bodyPr/>
                    <a:lstStyle/>
                    <a:p>
                      <a:pPr indent="0" lvl="0" marL="0" rtl="0" algn="ctr">
                        <a:lnSpc>
                          <a:spcPct val="115000"/>
                        </a:lnSpc>
                        <a:spcBef>
                          <a:spcPts val="0"/>
                        </a:spcBef>
                        <a:spcAft>
                          <a:spcPts val="0"/>
                        </a:spcAft>
                        <a:buNone/>
                      </a:pPr>
                      <a:r>
                        <a:rPr b="1" lang="en-US" sz="2500">
                          <a:highlight>
                            <a:srgbClr val="FFFB00"/>
                          </a:highlight>
                          <a:latin typeface="Calibri"/>
                          <a:ea typeface="Calibri"/>
                          <a:cs typeface="Calibri"/>
                          <a:sym typeface="Calibri"/>
                        </a:rPr>
                        <a:t>Metabolic entry point</a:t>
                      </a:r>
                      <a:endParaRPr b="1" sz="2500">
                        <a:highlight>
                          <a:srgbClr val="FFFB00"/>
                        </a:highlight>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500">
                          <a:highlight>
                            <a:srgbClr val="FFFB00"/>
                          </a:highlight>
                          <a:latin typeface="Calibri"/>
                          <a:ea typeface="Calibri"/>
                          <a:cs typeface="Calibri"/>
                          <a:sym typeface="Calibri"/>
                        </a:rPr>
                        <a:t>Amino</a:t>
                      </a:r>
                      <a:r>
                        <a:rPr b="1" lang="en-US" sz="2500">
                          <a:highlight>
                            <a:srgbClr val="FFFB00"/>
                          </a:highlight>
                          <a:latin typeface="Calibri"/>
                          <a:ea typeface="Calibri"/>
                          <a:cs typeface="Calibri"/>
                          <a:sym typeface="Calibri"/>
                        </a:rPr>
                        <a:t> acids</a:t>
                      </a:r>
                      <a:endParaRPr b="1" sz="2500">
                        <a:highlight>
                          <a:srgbClr val="FFFB00"/>
                        </a:highlight>
                        <a:latin typeface="Calibri"/>
                        <a:ea typeface="Calibri"/>
                        <a:cs typeface="Calibri"/>
                        <a:sym typeface="Calibri"/>
                      </a:endParaRPr>
                    </a:p>
                  </a:txBody>
                  <a:tcPr marT="91425" marB="91425" marR="91425" marL="91425"/>
                </a:tc>
              </a:tr>
              <a:tr h="521925">
                <a:tc>
                  <a:txBody>
                    <a:bodyPr/>
                    <a:lstStyle/>
                    <a:p>
                      <a:pPr indent="0" lvl="0" marL="0" rtl="0" algn="l">
                        <a:spcBef>
                          <a:spcPts val="0"/>
                        </a:spcBef>
                        <a:spcAft>
                          <a:spcPts val="0"/>
                        </a:spcAft>
                        <a:buNone/>
                      </a:pPr>
                      <a:r>
                        <a:rPr b="1" lang="en-US" sz="2500">
                          <a:latin typeface="Calibri"/>
                          <a:ea typeface="Calibri"/>
                          <a:cs typeface="Calibri"/>
                          <a:sym typeface="Calibri"/>
                        </a:rPr>
                        <a:t>Pyruvate</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Alanine, cysteine, glycine, serine, threonine, tryptophan</a:t>
                      </a:r>
                      <a:endParaRPr sz="2500">
                        <a:latin typeface="Calibri"/>
                        <a:ea typeface="Calibri"/>
                        <a:cs typeface="Calibri"/>
                        <a:sym typeface="Calibri"/>
                      </a:endParaRPr>
                    </a:p>
                  </a:txBody>
                  <a:tcPr marT="91425" marB="91425" marR="91425" marL="91425"/>
                </a:tc>
              </a:tr>
              <a:tr h="800625">
                <a:tc>
                  <a:txBody>
                    <a:bodyPr/>
                    <a:lstStyle/>
                    <a:p>
                      <a:pPr indent="0" lvl="0" marL="0" rtl="0" algn="l">
                        <a:spcBef>
                          <a:spcPts val="0"/>
                        </a:spcBef>
                        <a:spcAft>
                          <a:spcPts val="0"/>
                        </a:spcAft>
                        <a:buNone/>
                      </a:pPr>
                      <a:r>
                        <a:rPr b="1" lang="en-US" sz="2500">
                          <a:latin typeface="Calibri"/>
                          <a:ea typeface="Calibri"/>
                          <a:cs typeface="Calibri"/>
                          <a:sym typeface="Calibri"/>
                        </a:rPr>
                        <a:t>Acetyl-CoA or acetoacetate</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Leucine, lysine + portions of isoleucine, phenylalanine, threonine, tryptophan and tyrosine</a:t>
                      </a:r>
                      <a:endParaRPr sz="2500">
                        <a:latin typeface="Calibri"/>
                        <a:ea typeface="Calibri"/>
                        <a:cs typeface="Calibri"/>
                        <a:sym typeface="Calibri"/>
                      </a:endParaRPr>
                    </a:p>
                  </a:txBody>
                  <a:tcPr marT="91425" marB="91425" marR="91425" marL="91425"/>
                </a:tc>
              </a:tr>
              <a:tr h="521925">
                <a:tc>
                  <a:txBody>
                    <a:bodyPr/>
                    <a:lstStyle/>
                    <a:p>
                      <a:pPr indent="0" lvl="0" marL="0" rtl="0" algn="l">
                        <a:spcBef>
                          <a:spcPts val="0"/>
                        </a:spcBef>
                        <a:spcAft>
                          <a:spcPts val="0"/>
                        </a:spcAft>
                        <a:buNone/>
                      </a:pPr>
                      <a:r>
                        <a:rPr b="1" lang="en-US" sz="2500">
                          <a:latin typeface="Calibri"/>
                          <a:ea typeface="Calibri"/>
                          <a:cs typeface="Calibri"/>
                          <a:sym typeface="Calibri"/>
                        </a:rPr>
                        <a:t>α-Ketoglutarate</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Glutamate, glutamine, proline, arginine, histidine</a:t>
                      </a:r>
                      <a:endParaRPr sz="2500">
                        <a:latin typeface="Calibri"/>
                        <a:ea typeface="Calibri"/>
                        <a:cs typeface="Calibri"/>
                        <a:sym typeface="Calibri"/>
                      </a:endParaRPr>
                    </a:p>
                  </a:txBody>
                  <a:tcPr marT="91425" marB="91425" marR="91425" marL="91425"/>
                </a:tc>
              </a:tr>
              <a:tr h="521925">
                <a:tc>
                  <a:txBody>
                    <a:bodyPr/>
                    <a:lstStyle/>
                    <a:p>
                      <a:pPr indent="0" lvl="0" marL="0" rtl="0" algn="l">
                        <a:spcBef>
                          <a:spcPts val="0"/>
                        </a:spcBef>
                        <a:spcAft>
                          <a:spcPts val="0"/>
                        </a:spcAft>
                        <a:buNone/>
                      </a:pPr>
                      <a:r>
                        <a:rPr b="1" lang="en-US" sz="2500">
                          <a:latin typeface="Calibri"/>
                          <a:ea typeface="Calibri"/>
                          <a:cs typeface="Calibri"/>
                          <a:sym typeface="Calibri"/>
                        </a:rPr>
                        <a:t>Succinyl-CoA</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Valine, isoleucine, methionine, threonine</a:t>
                      </a:r>
                      <a:endParaRPr sz="2500">
                        <a:latin typeface="Calibri"/>
                        <a:ea typeface="Calibri"/>
                        <a:cs typeface="Calibri"/>
                        <a:sym typeface="Calibri"/>
                      </a:endParaRPr>
                    </a:p>
                  </a:txBody>
                  <a:tcPr marT="91425" marB="91425" marR="91425" marL="91425"/>
                </a:tc>
              </a:tr>
              <a:tr h="521925">
                <a:tc>
                  <a:txBody>
                    <a:bodyPr/>
                    <a:lstStyle/>
                    <a:p>
                      <a:pPr indent="0" lvl="0" marL="0" rtl="0" algn="l">
                        <a:spcBef>
                          <a:spcPts val="0"/>
                        </a:spcBef>
                        <a:spcAft>
                          <a:spcPts val="0"/>
                        </a:spcAft>
                        <a:buNone/>
                      </a:pPr>
                      <a:r>
                        <a:rPr b="1" lang="en-US" sz="2500">
                          <a:latin typeface="Calibri"/>
                          <a:ea typeface="Calibri"/>
                          <a:cs typeface="Calibri"/>
                          <a:sym typeface="Calibri"/>
                        </a:rPr>
                        <a:t>Fumarate</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Phenylalanine, tyrosine</a:t>
                      </a:r>
                      <a:endParaRPr sz="2500">
                        <a:latin typeface="Calibri"/>
                        <a:ea typeface="Calibri"/>
                        <a:cs typeface="Calibri"/>
                        <a:sym typeface="Calibri"/>
                      </a:endParaRPr>
                    </a:p>
                  </a:txBody>
                  <a:tcPr marT="91425" marB="91425" marR="91425" marL="91425"/>
                </a:tc>
              </a:tr>
              <a:tr h="521925">
                <a:tc>
                  <a:txBody>
                    <a:bodyPr/>
                    <a:lstStyle/>
                    <a:p>
                      <a:pPr indent="0" lvl="0" marL="0" rtl="0" algn="l">
                        <a:spcBef>
                          <a:spcPts val="0"/>
                        </a:spcBef>
                        <a:spcAft>
                          <a:spcPts val="0"/>
                        </a:spcAft>
                        <a:buNone/>
                      </a:pPr>
                      <a:r>
                        <a:rPr b="1" lang="en-US" sz="2500">
                          <a:latin typeface="Calibri"/>
                          <a:ea typeface="Calibri"/>
                          <a:cs typeface="Calibri"/>
                          <a:sym typeface="Calibri"/>
                        </a:rPr>
                        <a:t>Oxaloacetate</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Aspartate, asparagine</a:t>
                      </a:r>
                      <a:endParaRPr sz="2500">
                        <a:latin typeface="Calibri"/>
                        <a:ea typeface="Calibri"/>
                        <a:cs typeface="Calibri"/>
                        <a:sym typeface="Calibri"/>
                      </a:endParaRPr>
                    </a:p>
                  </a:txBody>
                  <a:tcPr marT="91425" marB="91425" marR="91425" marL="91425"/>
                </a:tc>
              </a:tr>
            </a:tbl>
          </a:graphicData>
        </a:graphic>
      </p:graphicFrame>
      <p:sp>
        <p:nvSpPr>
          <p:cNvPr id="374" name="Google Shape;374;g3f619a3e037_0_135"/>
          <p:cNvSpPr txBox="1"/>
          <p:nvPr/>
        </p:nvSpPr>
        <p:spPr>
          <a:xfrm>
            <a:off x="1265400" y="2977300"/>
            <a:ext cx="16594200" cy="1591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US" sz="2500">
                <a:latin typeface="Calibri"/>
                <a:ea typeface="Calibri"/>
                <a:cs typeface="Calibri"/>
                <a:sym typeface="Calibri"/>
              </a:rPr>
              <a:t>Amino acids are highly tested!</a:t>
            </a:r>
            <a:r>
              <a:rPr lang="en-US" sz="2500">
                <a:latin typeface="Calibri"/>
                <a:ea typeface="Calibri"/>
                <a:cs typeface="Calibri"/>
                <a:sym typeface="Calibri"/>
              </a:rPr>
              <a:t> We’ll revisit individual amino acids as they apply throughout the course. For now, focus on how their carbon skeletons connect protein metabolism with energy metabolism.</a:t>
            </a:r>
            <a:endParaRPr sz="2500">
              <a:latin typeface="Calibri"/>
              <a:ea typeface="Calibri"/>
              <a:cs typeface="Calibri"/>
              <a:sym typeface="Calibri"/>
            </a:endParaRPr>
          </a:p>
        </p:txBody>
      </p:sp>
      <p:sp>
        <p:nvSpPr>
          <p:cNvPr id="375" name="Google Shape;375;g3f619a3e037_0_135"/>
          <p:cNvSpPr txBox="1"/>
          <p:nvPr/>
        </p:nvSpPr>
        <p:spPr>
          <a:xfrm>
            <a:off x="1265400" y="9368925"/>
            <a:ext cx="16244100" cy="56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2500">
                <a:solidFill>
                  <a:schemeClr val="dk1"/>
                </a:solidFill>
                <a:highlight>
                  <a:srgbClr val="FFFB00"/>
                </a:highlight>
                <a:latin typeface="Calibri"/>
                <a:ea typeface="Calibri"/>
                <a:cs typeface="Calibri"/>
                <a:sym typeface="Calibri"/>
              </a:rPr>
              <a:t>Quick exam tip:</a:t>
            </a:r>
            <a:r>
              <a:rPr lang="en-US" sz="2500">
                <a:solidFill>
                  <a:schemeClr val="dk1"/>
                </a:solidFill>
                <a:highlight>
                  <a:srgbClr val="FFFB00"/>
                </a:highlight>
                <a:latin typeface="Calibri"/>
                <a:ea typeface="Calibri"/>
                <a:cs typeface="Calibri"/>
                <a:sym typeface="Calibri"/>
              </a:rPr>
              <a:t> Leucine and lysine are the only exclusively ketogenic amino acids; all others are at least partly glucogenic.</a:t>
            </a:r>
            <a:endParaRPr sz="2500">
              <a:solidFill>
                <a:schemeClr val="dk1"/>
              </a:solidFill>
              <a:highlight>
                <a:srgbClr val="FFFB00"/>
              </a:highlight>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2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1" name="Google Shape;381;p23"/>
          <p:cNvSpPr txBox="1"/>
          <p:nvPr/>
        </p:nvSpPr>
        <p:spPr>
          <a:xfrm>
            <a:off x="1208845" y="1051850"/>
            <a:ext cx="168129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Deamination &amp; Transamination</a:t>
            </a:r>
            <a:endParaRPr/>
          </a:p>
        </p:txBody>
      </p:sp>
      <p:sp>
        <p:nvSpPr>
          <p:cNvPr id="382" name="Google Shape;382;p2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3" name="Google Shape;383;p23"/>
          <p:cNvSpPr txBox="1"/>
          <p:nvPr/>
        </p:nvSpPr>
        <p:spPr>
          <a:xfrm>
            <a:off x="1036620" y="3967475"/>
            <a:ext cx="8771100" cy="2832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latin typeface="Calibri"/>
                <a:ea typeface="Calibri"/>
                <a:cs typeface="Calibri"/>
                <a:sym typeface="Calibri"/>
              </a:rPr>
              <a:t>Transamination = transfers nitrogen</a:t>
            </a:r>
            <a:endParaRPr b="1" sz="3000">
              <a:solidFill>
                <a:schemeClr val="dk1"/>
              </a:solidFill>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Transfers an amino group to an α-keto acid</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lang="en-US" sz="3000">
                <a:solidFill>
                  <a:schemeClr val="dk1"/>
                </a:solidFill>
                <a:latin typeface="Calibri"/>
                <a:ea typeface="Calibri"/>
                <a:cs typeface="Calibri"/>
                <a:sym typeface="Calibri"/>
              </a:rPr>
              <a:t>Often collects nitrogen in </a:t>
            </a:r>
            <a:r>
              <a:rPr b="1" lang="en-US" sz="3000">
                <a:solidFill>
                  <a:schemeClr val="dk1"/>
                </a:solidFill>
                <a:latin typeface="Calibri"/>
                <a:ea typeface="Calibri"/>
                <a:cs typeface="Calibri"/>
                <a:sym typeface="Calibri"/>
              </a:rPr>
              <a:t>glutamate</a:t>
            </a:r>
            <a:endParaRPr b="1"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Produces a new amino acid + carbon skeleton</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lang="en-US" sz="3000">
                <a:solidFill>
                  <a:schemeClr val="dk1"/>
                </a:solidFill>
                <a:latin typeface="Calibri"/>
                <a:ea typeface="Calibri"/>
                <a:cs typeface="Calibri"/>
                <a:sym typeface="Calibri"/>
              </a:rPr>
              <a:t>Requires </a:t>
            </a:r>
            <a:r>
              <a:rPr b="1" lang="en-US" sz="3000">
                <a:solidFill>
                  <a:schemeClr val="dk1"/>
                </a:solidFill>
                <a:latin typeface="Calibri"/>
                <a:ea typeface="Calibri"/>
                <a:cs typeface="Calibri"/>
                <a:sym typeface="Calibri"/>
              </a:rPr>
              <a:t>vitamin B6 (PLP)</a:t>
            </a:r>
            <a:endParaRPr sz="3000">
              <a:latin typeface="Calibri"/>
              <a:ea typeface="Calibri"/>
              <a:cs typeface="Calibri"/>
              <a:sym typeface="Calibri"/>
            </a:endParaRPr>
          </a:p>
        </p:txBody>
      </p:sp>
      <p:sp>
        <p:nvSpPr>
          <p:cNvPr id="384" name="Google Shape;384;p2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85" name="Google Shape;385;p23"/>
          <p:cNvSpPr txBox="1"/>
          <p:nvPr/>
        </p:nvSpPr>
        <p:spPr>
          <a:xfrm>
            <a:off x="9250645" y="3967475"/>
            <a:ext cx="8771100" cy="3363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3000">
                <a:solidFill>
                  <a:schemeClr val="dk1"/>
                </a:solidFill>
                <a:latin typeface="Calibri"/>
                <a:ea typeface="Calibri"/>
                <a:cs typeface="Calibri"/>
                <a:sym typeface="Calibri"/>
              </a:rPr>
              <a:t>Deamination = releases nitrogen</a:t>
            </a:r>
            <a:endParaRPr b="1" sz="3000">
              <a:solidFill>
                <a:schemeClr val="dk1"/>
              </a:solidFill>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Removes the amino group from glutamate</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Releases ammonia (NH₃/NH₄⁺)</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lang="en-US" sz="3000">
                <a:solidFill>
                  <a:schemeClr val="dk1"/>
                </a:solidFill>
                <a:latin typeface="Calibri"/>
                <a:ea typeface="Calibri"/>
                <a:cs typeface="Calibri"/>
                <a:sym typeface="Calibri"/>
              </a:rPr>
              <a:t>Ammonia enters the </a:t>
            </a:r>
            <a:r>
              <a:rPr b="1" lang="en-US" sz="3000">
                <a:solidFill>
                  <a:schemeClr val="dk1"/>
                </a:solidFill>
                <a:latin typeface="Calibri"/>
                <a:ea typeface="Calibri"/>
                <a:cs typeface="Calibri"/>
                <a:sym typeface="Calibri"/>
              </a:rPr>
              <a:t>urea cycle</a:t>
            </a:r>
            <a:r>
              <a:rPr lang="en-US" sz="3000">
                <a:solidFill>
                  <a:schemeClr val="dk1"/>
                </a:solidFill>
                <a:latin typeface="Calibri"/>
                <a:ea typeface="Calibri"/>
                <a:cs typeface="Calibri"/>
                <a:sym typeface="Calibri"/>
              </a:rPr>
              <a:t> for safe excretion</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Carbon skeletons can support energy, glucose or fat production</a:t>
            </a:r>
            <a:endParaRPr b="1" sz="3000">
              <a:solidFill>
                <a:schemeClr val="dk1"/>
              </a:solidFill>
              <a:latin typeface="Calibri"/>
              <a:ea typeface="Calibri"/>
              <a:cs typeface="Calibri"/>
              <a:sym typeface="Calibri"/>
            </a:endParaRPr>
          </a:p>
        </p:txBody>
      </p:sp>
      <p:sp>
        <p:nvSpPr>
          <p:cNvPr id="386" name="Google Shape;386;p23"/>
          <p:cNvSpPr txBox="1"/>
          <p:nvPr/>
        </p:nvSpPr>
        <p:spPr>
          <a:xfrm>
            <a:off x="1020600" y="7971100"/>
            <a:ext cx="162468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000">
                <a:highlight>
                  <a:srgbClr val="FFFB00"/>
                </a:highlight>
                <a:latin typeface="Calibri"/>
                <a:ea typeface="Calibri"/>
                <a:cs typeface="Calibri"/>
                <a:sym typeface="Calibri"/>
              </a:rPr>
              <a:t>Transamination moves nitrogen → Deamination releases it → Urea cycle removes it </a:t>
            </a:r>
            <a:endParaRPr sz="3000">
              <a:highlight>
                <a:srgbClr val="FFFB00"/>
              </a:highlight>
              <a:latin typeface="Calibri"/>
              <a:ea typeface="Calibri"/>
              <a:cs typeface="Calibri"/>
              <a:sym typeface="Calibri"/>
            </a:endParaRPr>
          </a:p>
        </p:txBody>
      </p:sp>
      <p:sp>
        <p:nvSpPr>
          <p:cNvPr id="387" name="Google Shape;387;p2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88" name="Google Shape;388;p23"/>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 name="Google Shape;80;p3"/>
          <p:cNvSpPr txBox="1"/>
          <p:nvPr/>
        </p:nvSpPr>
        <p:spPr>
          <a:xfrm>
            <a:off x="1176073" y="398562"/>
            <a:ext cx="16812960" cy="2240902"/>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0433FF"/>
              </a:buClr>
              <a:buSzPts val="7800"/>
              <a:buFont typeface="Poppins"/>
              <a:buNone/>
            </a:pPr>
            <a:r>
              <a:rPr b="0" i="0" lang="en-US" sz="7800" u="none" cap="none" strike="noStrike">
                <a:solidFill>
                  <a:srgbClr val="0433FF"/>
                </a:solidFill>
                <a:latin typeface="Poppins"/>
                <a:ea typeface="Poppins"/>
                <a:cs typeface="Poppins"/>
                <a:sym typeface="Poppins"/>
              </a:rPr>
              <a:t>Macronutrient Metabolism-</a:t>
            </a:r>
            <a:r>
              <a:rPr b="0" i="0" lang="en-US" sz="7800" u="none" cap="none" strike="noStrike">
                <a:solidFill>
                  <a:srgbClr val="FFFFFF"/>
                </a:solidFill>
                <a:latin typeface="Poppins"/>
                <a:ea typeface="Poppins"/>
                <a:cs typeface="Poppins"/>
                <a:sym typeface="Poppins"/>
              </a:rPr>
              <a:t> </a:t>
            </a:r>
            <a:endParaRPr b="0" i="0" sz="1800" u="none" cap="none" strike="noStrike">
              <a:solidFill>
                <a:srgbClr val="FFFFFF"/>
              </a:solidFill>
              <a:latin typeface="Calibri"/>
              <a:ea typeface="Calibri"/>
              <a:cs typeface="Calibri"/>
              <a:sym typeface="Calibri"/>
            </a:endParaRPr>
          </a:p>
          <a:p>
            <a:pPr indent="0" lvl="0" marL="0" marR="0" rtl="0" algn="l">
              <a:lnSpc>
                <a:spcPct val="165454"/>
              </a:lnSpc>
              <a:spcBef>
                <a:spcPts val="0"/>
              </a:spcBef>
              <a:spcAft>
                <a:spcPts val="0"/>
              </a:spcAft>
              <a:buClr>
                <a:srgbClr val="0433FF"/>
              </a:buClr>
              <a:buSzPts val="5500"/>
              <a:buFont typeface="Poppins"/>
              <a:buNone/>
            </a:pPr>
            <a:r>
              <a:rPr b="0" i="0" lang="en-US" sz="5500" u="none" cap="none" strike="noStrike">
                <a:solidFill>
                  <a:srgbClr val="0433FF"/>
                </a:solidFill>
                <a:latin typeface="Poppins"/>
                <a:ea typeface="Poppins"/>
                <a:cs typeface="Poppins"/>
                <a:sym typeface="Poppins"/>
              </a:rPr>
              <a:t>(biochemical</a:t>
            </a:r>
            <a:r>
              <a:rPr b="0" i="0" lang="en-US" sz="5200" u="none" cap="none" strike="noStrike">
                <a:solidFill>
                  <a:srgbClr val="0433FF"/>
                </a:solidFill>
                <a:latin typeface="Poppins"/>
                <a:ea typeface="Poppins"/>
                <a:cs typeface="Poppins"/>
                <a:sym typeface="Poppins"/>
              </a:rPr>
              <a:t> pathways &amp; reactions)</a:t>
            </a:r>
            <a:endParaRPr/>
          </a:p>
        </p:txBody>
      </p:sp>
      <p:sp>
        <p:nvSpPr>
          <p:cNvPr id="81" name="Google Shape;81;p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 name="Google Shape;82;p3"/>
          <p:cNvSpPr txBox="1"/>
          <p:nvPr/>
        </p:nvSpPr>
        <p:spPr>
          <a:xfrm>
            <a:off x="1243727" y="3562324"/>
            <a:ext cx="15800400" cy="6095400"/>
          </a:xfrm>
          <a:prstGeom prst="rect">
            <a:avLst/>
          </a:prstGeom>
          <a:noFill/>
          <a:ln>
            <a:noFill/>
          </a:ln>
        </p:spPr>
        <p:txBody>
          <a:bodyPr anchorCtr="0" anchor="t" bIns="45700" lIns="45700" spcFirstLastPara="1" rIns="45700" wrap="square" tIns="45700">
            <a:spAutoFit/>
          </a:bodyPr>
          <a:lstStyle/>
          <a:p>
            <a:pPr indent="-360947" lvl="0" marL="360947" marR="0" rtl="0" algn="l">
              <a:lnSpc>
                <a:spcPct val="100000"/>
              </a:lnSpc>
              <a:spcBef>
                <a:spcPts val="0"/>
              </a:spcBef>
              <a:spcAft>
                <a:spcPts val="0"/>
              </a:spcAft>
              <a:buClr>
                <a:srgbClr val="000000"/>
              </a:buClr>
              <a:buSzPts val="3000"/>
              <a:buFont typeface="Times"/>
              <a:buChar char="•"/>
            </a:pPr>
            <a:r>
              <a:rPr i="0" lang="en-US" sz="3000" u="none" cap="none" strike="noStrike">
                <a:solidFill>
                  <a:srgbClr val="000000"/>
                </a:solidFill>
                <a:latin typeface="Calibri"/>
                <a:ea typeface="Calibri"/>
                <a:cs typeface="Calibri"/>
                <a:sym typeface="Calibri"/>
              </a:rPr>
              <a:t>Macronutrient metabolism is the process by which the body breaks down </a:t>
            </a:r>
            <a:r>
              <a:rPr b="1" i="0" lang="en-US" sz="3000" u="none" cap="none" strike="noStrike">
                <a:solidFill>
                  <a:srgbClr val="000000"/>
                </a:solidFill>
                <a:latin typeface="Calibri"/>
                <a:ea typeface="Calibri"/>
                <a:cs typeface="Calibri"/>
                <a:sym typeface="Calibri"/>
              </a:rPr>
              <a:t>carbohydrates, fats, and proteins</a:t>
            </a:r>
            <a:r>
              <a:rPr i="0" lang="en-US" sz="3000" u="none" cap="none" strike="noStrike">
                <a:solidFill>
                  <a:srgbClr val="000000"/>
                </a:solidFill>
                <a:latin typeface="Calibri"/>
                <a:ea typeface="Calibri"/>
                <a:cs typeface="Calibri"/>
                <a:sym typeface="Calibri"/>
              </a:rPr>
              <a:t> to produce </a:t>
            </a:r>
            <a:r>
              <a:rPr b="1" i="0" lang="en-US" sz="3000" u="none" cap="none" strike="noStrike">
                <a:solidFill>
                  <a:srgbClr val="000000"/>
                </a:solidFill>
                <a:latin typeface="Calibri"/>
                <a:ea typeface="Calibri"/>
                <a:cs typeface="Calibri"/>
                <a:sym typeface="Calibri"/>
              </a:rPr>
              <a:t>ATP</a:t>
            </a:r>
            <a:r>
              <a:rPr i="0" lang="en-US" sz="3000" u="none" cap="none" strike="noStrike">
                <a:solidFill>
                  <a:srgbClr val="000000"/>
                </a:solidFill>
                <a:latin typeface="Calibri"/>
                <a:ea typeface="Calibri"/>
                <a:cs typeface="Calibri"/>
                <a:sym typeface="Calibri"/>
              </a:rPr>
              <a:t>, the energy currency of the cell. </a:t>
            </a:r>
            <a:endParaRPr>
              <a:latin typeface="Calibri"/>
              <a:ea typeface="Calibri"/>
              <a:cs typeface="Calibri"/>
              <a:sym typeface="Calibri"/>
            </a:endParaRPr>
          </a:p>
          <a:p>
            <a:pPr indent="-170447" lvl="0" marL="360947" marR="0" rtl="0" algn="l">
              <a:lnSpc>
                <a:spcPct val="100000"/>
              </a:lnSpc>
              <a:spcBef>
                <a:spcPts val="0"/>
              </a:spcBef>
              <a:spcAft>
                <a:spcPts val="0"/>
              </a:spcAft>
              <a:buClr>
                <a:srgbClr val="000000"/>
              </a:buClr>
              <a:buSzPts val="3000"/>
              <a:buFont typeface="Times"/>
              <a:buNone/>
            </a:pPr>
            <a:r>
              <a:t/>
            </a:r>
            <a:endParaRPr i="0" sz="3000" u="none" cap="none" strike="noStrike">
              <a:solidFill>
                <a:srgbClr val="000000"/>
              </a:solidFill>
              <a:latin typeface="Calibri"/>
              <a:ea typeface="Calibri"/>
              <a:cs typeface="Calibri"/>
              <a:sym typeface="Calibri"/>
            </a:endParaRPr>
          </a:p>
          <a:p>
            <a:pPr indent="-360947" lvl="0" marL="360947" marR="0" rtl="0" algn="l">
              <a:lnSpc>
                <a:spcPct val="100000"/>
              </a:lnSpc>
              <a:spcBef>
                <a:spcPts val="0"/>
              </a:spcBef>
              <a:spcAft>
                <a:spcPts val="0"/>
              </a:spcAft>
              <a:buClr>
                <a:srgbClr val="000000"/>
              </a:buClr>
              <a:buSzPts val="3000"/>
              <a:buFont typeface="Times"/>
              <a:buChar char="•"/>
            </a:pPr>
            <a:r>
              <a:rPr i="0" lang="en-US" sz="3000" u="none" cap="none" strike="noStrike">
                <a:solidFill>
                  <a:srgbClr val="000000"/>
                </a:solidFill>
                <a:latin typeface="Calibri"/>
                <a:ea typeface="Calibri"/>
                <a:cs typeface="Calibri"/>
                <a:sym typeface="Calibri"/>
              </a:rPr>
              <a:t>Although each macronutrient enters through different pathways, they eventually converge in the </a:t>
            </a:r>
            <a:r>
              <a:rPr b="1" i="0" lang="en-US" sz="3000" u="none" cap="none" strike="noStrike">
                <a:solidFill>
                  <a:srgbClr val="000000"/>
                </a:solidFill>
                <a:latin typeface="Calibri"/>
                <a:ea typeface="Calibri"/>
                <a:cs typeface="Calibri"/>
                <a:sym typeface="Calibri"/>
              </a:rPr>
              <a:t>TCA cycle</a:t>
            </a:r>
            <a:r>
              <a:rPr i="0" lang="en-US" sz="3000" u="none" cap="none" strike="noStrike">
                <a:solidFill>
                  <a:srgbClr val="000000"/>
                </a:solidFill>
                <a:latin typeface="Calibri"/>
                <a:ea typeface="Calibri"/>
                <a:cs typeface="Calibri"/>
                <a:sym typeface="Calibri"/>
              </a:rPr>
              <a:t> and the </a:t>
            </a:r>
            <a:r>
              <a:rPr b="1" i="0" lang="en-US" sz="3000" u="none" cap="none" strike="noStrike">
                <a:solidFill>
                  <a:srgbClr val="000000"/>
                </a:solidFill>
                <a:latin typeface="Calibri"/>
                <a:ea typeface="Calibri"/>
                <a:cs typeface="Calibri"/>
                <a:sym typeface="Calibri"/>
              </a:rPr>
              <a:t>electron transport chain (ETC)</a:t>
            </a:r>
            <a:r>
              <a:rPr i="0" lang="en-US" sz="3000" u="none" cap="none" strike="noStrike">
                <a:solidFill>
                  <a:srgbClr val="000000"/>
                </a:solidFill>
                <a:latin typeface="Calibri"/>
                <a:ea typeface="Calibri"/>
                <a:cs typeface="Calibri"/>
                <a:sym typeface="Calibri"/>
              </a:rPr>
              <a:t> to generate energy.</a:t>
            </a:r>
            <a:endParaRPr>
              <a:latin typeface="Calibri"/>
              <a:ea typeface="Calibri"/>
              <a:cs typeface="Calibri"/>
              <a:sym typeface="Calibri"/>
            </a:endParaRPr>
          </a:p>
          <a:p>
            <a:pPr indent="-110289" lvl="0" marL="300789" marR="0" rtl="0" algn="l">
              <a:lnSpc>
                <a:spcPct val="100000"/>
              </a:lnSpc>
              <a:spcBef>
                <a:spcPts val="1200"/>
              </a:spcBef>
              <a:spcAft>
                <a:spcPts val="0"/>
              </a:spcAft>
              <a:buClr>
                <a:srgbClr val="000000"/>
              </a:buClr>
              <a:buSzPts val="3000"/>
              <a:buFont typeface="Times"/>
              <a:buNone/>
            </a:pPr>
            <a:r>
              <a:t/>
            </a:r>
            <a:endParaRPr i="0" sz="3000" u="none" cap="none" strike="noStrike">
              <a:solidFill>
                <a:srgbClr val="000000"/>
              </a:solidFill>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000"/>
              <a:buFont typeface="Calibri"/>
              <a:buChar char="•"/>
            </a:pPr>
            <a:r>
              <a:rPr b="1" i="0" lang="en-US" sz="3000" u="none" cap="none" strike="noStrike">
                <a:solidFill>
                  <a:srgbClr val="000000"/>
                </a:solidFill>
                <a:latin typeface="Calibri"/>
                <a:ea typeface="Calibri"/>
                <a:cs typeface="Calibri"/>
                <a:sym typeface="Calibri"/>
              </a:rPr>
              <a:t>Macronutrient metabolism allows the body to:</a:t>
            </a:r>
            <a:endParaRPr b="1">
              <a:latin typeface="Calibri"/>
              <a:ea typeface="Calibri"/>
              <a:cs typeface="Calibri"/>
              <a:sym typeface="Calibri"/>
            </a:endParaRPr>
          </a:p>
          <a:p>
            <a:pPr indent="-317500" lvl="2" marL="7366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Produce ATP for all cellular functions</a:t>
            </a:r>
            <a:endParaRPr>
              <a:latin typeface="Calibri"/>
              <a:ea typeface="Calibri"/>
              <a:cs typeface="Calibri"/>
              <a:sym typeface="Calibri"/>
            </a:endParaRPr>
          </a:p>
          <a:p>
            <a:pPr indent="-317500" lvl="2" marL="7366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Maintain blood glucose and energy balance</a:t>
            </a:r>
            <a:endParaRPr>
              <a:latin typeface="Calibri"/>
              <a:ea typeface="Calibri"/>
              <a:cs typeface="Calibri"/>
              <a:sym typeface="Calibri"/>
            </a:endParaRPr>
          </a:p>
          <a:p>
            <a:pPr indent="-317500" lvl="2" marL="7366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Store excess energy (fat storage) or release stored energy (lipolysis)</a:t>
            </a:r>
            <a:endParaRPr>
              <a:latin typeface="Calibri"/>
              <a:ea typeface="Calibri"/>
              <a:cs typeface="Calibri"/>
              <a:sym typeface="Calibri"/>
            </a:endParaRPr>
          </a:p>
          <a:p>
            <a:pPr indent="-317500" lvl="2" marL="7366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Adapt to fed vs fasting states</a:t>
            </a:r>
            <a:endParaRPr>
              <a:latin typeface="Calibri"/>
              <a:ea typeface="Calibri"/>
              <a:cs typeface="Calibri"/>
              <a:sym typeface="Calibri"/>
            </a:endParaRPr>
          </a:p>
        </p:txBody>
      </p:sp>
      <p:sp>
        <p:nvSpPr>
          <p:cNvPr id="83" name="Google Shape;83;p3"/>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4" name="Google Shape;84;p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2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4" name="Google Shape;394;p24"/>
          <p:cNvSpPr txBox="1"/>
          <p:nvPr/>
        </p:nvSpPr>
        <p:spPr>
          <a:xfrm>
            <a:off x="1413665" y="1251978"/>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Urea Cycle</a:t>
            </a:r>
            <a:endParaRPr/>
          </a:p>
        </p:txBody>
      </p:sp>
      <p:sp>
        <p:nvSpPr>
          <p:cNvPr id="395" name="Google Shape;395;p2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6" name="Google Shape;396;p24"/>
          <p:cNvSpPr txBox="1"/>
          <p:nvPr/>
        </p:nvSpPr>
        <p:spPr>
          <a:xfrm>
            <a:off x="1154388" y="3422090"/>
            <a:ext cx="15979200" cy="6864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600"/>
              <a:buFont typeface="Times"/>
              <a:buNone/>
            </a:pPr>
            <a:r>
              <a:rPr i="0" lang="en-US" sz="3000" u="none" cap="none" strike="noStrike">
                <a:solidFill>
                  <a:srgbClr val="000000"/>
                </a:solidFill>
                <a:latin typeface="Calibri"/>
                <a:ea typeface="Calibri"/>
                <a:cs typeface="Calibri"/>
                <a:sym typeface="Calibri"/>
              </a:rPr>
              <a:t>The </a:t>
            </a:r>
            <a:r>
              <a:rPr b="1" i="0" lang="en-US" sz="3000" u="none" cap="none" strike="noStrike">
                <a:solidFill>
                  <a:srgbClr val="000000"/>
                </a:solidFill>
                <a:latin typeface="Calibri"/>
                <a:ea typeface="Calibri"/>
                <a:cs typeface="Calibri"/>
                <a:sym typeface="Calibri"/>
              </a:rPr>
              <a:t>urea cycle</a:t>
            </a:r>
            <a:r>
              <a:rPr i="0" lang="en-US" sz="3000" u="none" cap="none" strike="noStrike">
                <a:solidFill>
                  <a:srgbClr val="000000"/>
                </a:solidFill>
                <a:latin typeface="Calibri"/>
                <a:ea typeface="Calibri"/>
                <a:cs typeface="Calibri"/>
                <a:sym typeface="Calibri"/>
              </a:rPr>
              <a:t> (also called the </a:t>
            </a:r>
            <a:r>
              <a:rPr b="1" i="0" lang="en-US" sz="3000" u="none" cap="none" strike="noStrike">
                <a:solidFill>
                  <a:srgbClr val="000000"/>
                </a:solidFill>
                <a:latin typeface="Calibri"/>
                <a:ea typeface="Calibri"/>
                <a:cs typeface="Calibri"/>
                <a:sym typeface="Calibri"/>
              </a:rPr>
              <a:t>ornithine cycle</a:t>
            </a:r>
            <a:r>
              <a:rPr i="0" lang="en-US" sz="3000" u="none" cap="none" strike="noStrike">
                <a:solidFill>
                  <a:srgbClr val="000000"/>
                </a:solidFill>
                <a:latin typeface="Calibri"/>
                <a:ea typeface="Calibri"/>
                <a:cs typeface="Calibri"/>
                <a:sym typeface="Calibri"/>
              </a:rPr>
              <a:t>) is the body’s primary pathway for safely eliminating </a:t>
            </a:r>
            <a:r>
              <a:rPr b="1" i="0" lang="en-US" sz="3000" u="none" cap="none" strike="noStrike">
                <a:solidFill>
                  <a:srgbClr val="000000"/>
                </a:solidFill>
                <a:latin typeface="Calibri"/>
                <a:ea typeface="Calibri"/>
                <a:cs typeface="Calibri"/>
                <a:sym typeface="Calibri"/>
              </a:rPr>
              <a:t>ammonia</a:t>
            </a:r>
            <a:r>
              <a:rPr i="0" lang="en-US" sz="3000" u="none" cap="none" strike="noStrike">
                <a:solidFill>
                  <a:srgbClr val="000000"/>
                </a:solidFill>
                <a:latin typeface="Calibri"/>
                <a:ea typeface="Calibri"/>
                <a:cs typeface="Calibri"/>
                <a:sym typeface="Calibri"/>
              </a:rPr>
              <a:t>, a toxic byproduct of amino acid catabolism. It primarily occurs in the liver, with some activity also present in the kidneys.</a:t>
            </a:r>
            <a:endParaRPr sz="3000">
              <a:latin typeface="Calibri"/>
              <a:ea typeface="Calibri"/>
              <a:cs typeface="Calibri"/>
              <a:sym typeface="Calibri"/>
            </a:endParaRPr>
          </a:p>
          <a:p>
            <a:pPr indent="-132347" lvl="0" marL="360947" marR="0" rtl="0" algn="l">
              <a:lnSpc>
                <a:spcPct val="100000"/>
              </a:lnSpc>
              <a:spcBef>
                <a:spcPts val="0"/>
              </a:spcBef>
              <a:spcAft>
                <a:spcPts val="0"/>
              </a:spcAft>
              <a:buClr>
                <a:srgbClr val="000000"/>
              </a:buClr>
              <a:buSzPts val="3600"/>
              <a:buFont typeface="Times"/>
              <a:buNone/>
            </a:pPr>
            <a:r>
              <a:t/>
            </a:r>
            <a:endParaRPr i="0" sz="3000" u="none" cap="none" strike="noStrike">
              <a:solidFill>
                <a:srgbClr val="000000"/>
              </a:solidFill>
              <a:latin typeface="Calibri"/>
              <a:ea typeface="Calibri"/>
              <a:cs typeface="Calibri"/>
              <a:sym typeface="Calibri"/>
            </a:endParaRPr>
          </a:p>
          <a:p>
            <a:pPr indent="-322847" lvl="0" marL="360947" marR="0" rtl="0" algn="l">
              <a:lnSpc>
                <a:spcPct val="100000"/>
              </a:lnSpc>
              <a:spcBef>
                <a:spcPts val="1200"/>
              </a:spcBef>
              <a:spcAft>
                <a:spcPts val="0"/>
              </a:spcAft>
              <a:buClr>
                <a:srgbClr val="000000"/>
              </a:buClr>
              <a:buSzPts val="3000"/>
              <a:buFont typeface="Times"/>
              <a:buChar char="•"/>
            </a:pPr>
            <a:r>
              <a:rPr b="1" i="0" lang="en-US" sz="3000" u="none" cap="none" strike="noStrike">
                <a:solidFill>
                  <a:srgbClr val="000000"/>
                </a:solidFill>
                <a:latin typeface="Calibri"/>
                <a:ea typeface="Calibri"/>
                <a:cs typeface="Calibri"/>
                <a:sym typeface="Calibri"/>
              </a:rPr>
              <a:t>Amino acids are deaminated</a:t>
            </a:r>
            <a:r>
              <a:rPr i="0" lang="en-US" sz="3000" u="none" cap="none" strike="noStrike">
                <a:solidFill>
                  <a:srgbClr val="000000"/>
                </a:solidFill>
                <a:latin typeface="Calibri"/>
                <a:ea typeface="Calibri"/>
                <a:cs typeface="Calibri"/>
                <a:sym typeface="Calibri"/>
              </a:rPr>
              <a:t>, removing the amino (NH₂) group.</a:t>
            </a:r>
            <a:endParaRPr sz="3000">
              <a:latin typeface="Calibri"/>
              <a:ea typeface="Calibri"/>
              <a:cs typeface="Calibri"/>
              <a:sym typeface="Calibri"/>
            </a:endParaRPr>
          </a:p>
          <a:p>
            <a:pPr indent="-322847" lvl="0" marL="360947" marR="0" rtl="0" algn="l">
              <a:lnSpc>
                <a:spcPct val="100000"/>
              </a:lnSpc>
              <a:spcBef>
                <a:spcPts val="1200"/>
              </a:spcBef>
              <a:spcAft>
                <a:spcPts val="0"/>
              </a:spcAft>
              <a:buClr>
                <a:srgbClr val="000000"/>
              </a:buClr>
              <a:buSzPts val="3000"/>
              <a:buFont typeface="Times"/>
              <a:buChar char="•"/>
            </a:pPr>
            <a:r>
              <a:rPr i="0" lang="en-US" sz="3000" u="none" cap="none" strike="noStrike">
                <a:solidFill>
                  <a:srgbClr val="000000"/>
                </a:solidFill>
                <a:latin typeface="Calibri"/>
                <a:ea typeface="Calibri"/>
                <a:cs typeface="Calibri"/>
                <a:sym typeface="Calibri"/>
              </a:rPr>
              <a:t>This produces </a:t>
            </a:r>
            <a:r>
              <a:rPr b="1" i="0" lang="en-US" sz="3000" u="none" cap="none" strike="noStrike">
                <a:solidFill>
                  <a:srgbClr val="000000"/>
                </a:solidFill>
                <a:latin typeface="Calibri"/>
                <a:ea typeface="Calibri"/>
                <a:cs typeface="Calibri"/>
                <a:sym typeface="Calibri"/>
              </a:rPr>
              <a:t>ammonia (NH₃)</a:t>
            </a:r>
            <a:r>
              <a:rPr i="0" lang="en-US" sz="3000" u="none" cap="none" strike="noStrike">
                <a:solidFill>
                  <a:srgbClr val="000000"/>
                </a:solidFill>
                <a:latin typeface="Calibri"/>
                <a:ea typeface="Calibri"/>
                <a:cs typeface="Calibri"/>
                <a:sym typeface="Calibri"/>
              </a:rPr>
              <a:t> — extremely toxic to the brain even at modest levels.</a:t>
            </a:r>
            <a:endParaRPr sz="3000">
              <a:latin typeface="Calibri"/>
              <a:ea typeface="Calibri"/>
              <a:cs typeface="Calibri"/>
              <a:sym typeface="Calibri"/>
            </a:endParaRPr>
          </a:p>
          <a:p>
            <a:pPr indent="-322847" lvl="0" marL="360947" marR="0" rtl="0" algn="l">
              <a:lnSpc>
                <a:spcPct val="100000"/>
              </a:lnSpc>
              <a:spcBef>
                <a:spcPts val="1200"/>
              </a:spcBef>
              <a:spcAft>
                <a:spcPts val="0"/>
              </a:spcAft>
              <a:buClr>
                <a:srgbClr val="000000"/>
              </a:buClr>
              <a:buSzPts val="3000"/>
              <a:buFont typeface="Times"/>
              <a:buChar char="•"/>
            </a:pPr>
            <a:r>
              <a:rPr i="0" lang="en-US" sz="3000" u="none" cap="none" strike="noStrike">
                <a:solidFill>
                  <a:srgbClr val="000000"/>
                </a:solidFill>
                <a:latin typeface="Calibri"/>
                <a:ea typeface="Calibri"/>
                <a:cs typeface="Calibri"/>
                <a:sym typeface="Calibri"/>
              </a:rPr>
              <a:t>The liver converts ammonia → </a:t>
            </a:r>
            <a:r>
              <a:rPr b="1" i="0" lang="en-US" sz="3000" u="none" cap="none" strike="noStrike">
                <a:solidFill>
                  <a:srgbClr val="000000"/>
                </a:solidFill>
                <a:latin typeface="Calibri"/>
                <a:ea typeface="Calibri"/>
                <a:cs typeface="Calibri"/>
                <a:sym typeface="Calibri"/>
              </a:rPr>
              <a:t>urea</a:t>
            </a:r>
            <a:r>
              <a:rPr i="0" lang="en-US" sz="3000" u="none" cap="none" strike="noStrike">
                <a:solidFill>
                  <a:srgbClr val="000000"/>
                </a:solidFill>
                <a:latin typeface="Calibri"/>
                <a:ea typeface="Calibri"/>
                <a:cs typeface="Calibri"/>
                <a:sym typeface="Calibri"/>
              </a:rPr>
              <a:t>, which is far less toxic and water-soluble.</a:t>
            </a:r>
            <a:endParaRPr sz="3000">
              <a:latin typeface="Calibri"/>
              <a:ea typeface="Calibri"/>
              <a:cs typeface="Calibri"/>
              <a:sym typeface="Calibri"/>
            </a:endParaRPr>
          </a:p>
          <a:p>
            <a:pPr indent="-322847" lvl="0" marL="360947"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Urea travels via the bloodstream → kidneys → urine.</a:t>
            </a:r>
            <a:endParaRPr i="0" sz="3000" u="none" cap="none" strike="noStrike">
              <a:solidFill>
                <a:srgbClr val="000000"/>
              </a:solidFill>
              <a:latin typeface="Calibri"/>
              <a:ea typeface="Calibri"/>
              <a:cs typeface="Calibri"/>
              <a:sym typeface="Calibri"/>
            </a:endParaRPr>
          </a:p>
          <a:p>
            <a:pPr indent="-322847" lvl="0" marL="360947" marR="0" rtl="0" algn="l">
              <a:lnSpc>
                <a:spcPct val="100000"/>
              </a:lnSpc>
              <a:spcBef>
                <a:spcPts val="1200"/>
              </a:spcBef>
              <a:spcAft>
                <a:spcPts val="0"/>
              </a:spcAft>
              <a:buSzPts val="3000"/>
              <a:buFont typeface="Calibri"/>
              <a:buChar char="•"/>
            </a:pPr>
            <a:r>
              <a:rPr lang="en-US" sz="3000" u="sng">
                <a:solidFill>
                  <a:schemeClr val="hlink"/>
                </a:solidFill>
                <a:latin typeface="Calibri"/>
                <a:ea typeface="Calibri"/>
                <a:cs typeface="Calibri"/>
                <a:sym typeface="Calibri"/>
                <a:hlinkClick r:id="rId4"/>
              </a:rPr>
              <a:t>Helpful video resource here!</a:t>
            </a:r>
            <a:endParaRPr sz="3000">
              <a:latin typeface="Calibri"/>
              <a:ea typeface="Calibri"/>
              <a:cs typeface="Calibri"/>
              <a:sym typeface="Calibri"/>
            </a:endParaRPr>
          </a:p>
          <a:p>
            <a:pPr indent="0" lvl="0" marL="0" marR="0" rtl="0" algn="l">
              <a:lnSpc>
                <a:spcPct val="100000"/>
              </a:lnSpc>
              <a:spcBef>
                <a:spcPts val="1200"/>
              </a:spcBef>
              <a:spcAft>
                <a:spcPts val="0"/>
              </a:spcAft>
              <a:buNone/>
            </a:pPr>
            <a:r>
              <a:t/>
            </a:r>
            <a:endParaRPr sz="3000">
              <a:latin typeface="Calibri"/>
              <a:ea typeface="Calibri"/>
              <a:cs typeface="Calibri"/>
              <a:sym typeface="Calibri"/>
            </a:endParaRPr>
          </a:p>
          <a:p>
            <a:pPr indent="0" lvl="0" marL="0" marR="0" rtl="0" algn="l">
              <a:lnSpc>
                <a:spcPct val="100000"/>
              </a:lnSpc>
              <a:spcBef>
                <a:spcPts val="1200"/>
              </a:spcBef>
              <a:spcAft>
                <a:spcPts val="0"/>
              </a:spcAft>
              <a:buNone/>
            </a:pPr>
            <a:r>
              <a:rPr b="1" lang="en-US" sz="3000">
                <a:latin typeface="Calibri"/>
                <a:ea typeface="Calibri"/>
                <a:cs typeface="Calibri"/>
                <a:sym typeface="Calibri"/>
              </a:rPr>
              <a:t>Remember this flow: </a:t>
            </a:r>
            <a:r>
              <a:rPr lang="en-US" sz="3000">
                <a:latin typeface="Calibri"/>
                <a:ea typeface="Calibri"/>
                <a:cs typeface="Calibri"/>
                <a:sym typeface="Calibri"/>
              </a:rPr>
              <a:t>Ammonia → liver → converted to urea → excreted by kidneys.</a:t>
            </a:r>
            <a:endParaRPr sz="3000">
              <a:latin typeface="Calibri"/>
              <a:ea typeface="Calibri"/>
              <a:cs typeface="Calibri"/>
              <a:sym typeface="Calibri"/>
            </a:endParaRPr>
          </a:p>
          <a:p>
            <a:pPr indent="0" lvl="0" marL="0" marR="0" rtl="0" algn="l">
              <a:lnSpc>
                <a:spcPct val="100000"/>
              </a:lnSpc>
              <a:spcBef>
                <a:spcPts val="1200"/>
              </a:spcBef>
              <a:spcAft>
                <a:spcPts val="0"/>
              </a:spcAft>
              <a:buNone/>
            </a:pPr>
            <a:r>
              <a:t/>
            </a:r>
            <a:endParaRPr sz="3000">
              <a:latin typeface="Calibri"/>
              <a:ea typeface="Calibri"/>
              <a:cs typeface="Calibri"/>
              <a:sym typeface="Calibri"/>
            </a:endParaRPr>
          </a:p>
        </p:txBody>
      </p:sp>
      <p:sp>
        <p:nvSpPr>
          <p:cNvPr id="397" name="Google Shape;397;p2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98" name="Google Shape;398;p24"/>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99" name="Google Shape;399;p2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25"/>
          <p:cNvSpPr/>
          <p:nvPr/>
        </p:nvSpPr>
        <p:spPr>
          <a:xfrm rot="10800000">
            <a:off x="2866273" y="-2"/>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5" name="Google Shape;405;p2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6" name="Google Shape;406;p25"/>
          <p:cNvSpPr txBox="1"/>
          <p:nvPr/>
        </p:nvSpPr>
        <p:spPr>
          <a:xfrm>
            <a:off x="1352571" y="473997"/>
            <a:ext cx="16812954" cy="2235061"/>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Summary Table: </a:t>
            </a:r>
            <a:r>
              <a:rPr b="0" i="0" lang="en-US" sz="5300" u="none" cap="none" strike="noStrike">
                <a:solidFill>
                  <a:srgbClr val="FFFFFF"/>
                </a:solidFill>
                <a:latin typeface="Poppins"/>
                <a:ea typeface="Poppins"/>
                <a:cs typeface="Poppins"/>
                <a:sym typeface="Poppins"/>
              </a:rPr>
              <a:t>Metabolism &amp; Biochemical Pathways of Macronutrients</a:t>
            </a:r>
            <a:endParaRPr/>
          </a:p>
        </p:txBody>
      </p:sp>
      <p:sp>
        <p:nvSpPr>
          <p:cNvPr id="407" name="Google Shape;407;p2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408" name="Google Shape;408;p25"/>
          <p:cNvGraphicFramePr/>
          <p:nvPr/>
        </p:nvGraphicFramePr>
        <p:xfrm>
          <a:off x="979422" y="3269243"/>
          <a:ext cx="3000000" cy="3000000"/>
        </p:xfrm>
        <a:graphic>
          <a:graphicData uri="http://schemas.openxmlformats.org/drawingml/2006/table">
            <a:tbl>
              <a:tblPr bandRow="1">
                <a:noFill/>
                <a:tableStyleId>{15BE6260-15B2-42CF-9ED3-659DF01581FF}</a:tableStyleId>
              </a:tblPr>
              <a:tblGrid>
                <a:gridCol w="4322375"/>
                <a:gridCol w="6543950"/>
                <a:gridCol w="5946650"/>
              </a:tblGrid>
              <a:tr h="1694200">
                <a:tc>
                  <a:txBody>
                    <a:bodyPr/>
                    <a:lstStyle/>
                    <a:p>
                      <a:pPr indent="0" lvl="0" marL="0" marR="0" rtl="0" algn="ctr">
                        <a:lnSpc>
                          <a:spcPct val="100000"/>
                        </a:lnSpc>
                        <a:spcBef>
                          <a:spcPts val="0"/>
                        </a:spcBef>
                        <a:spcAft>
                          <a:spcPts val="0"/>
                        </a:spcAft>
                        <a:buClr>
                          <a:schemeClr val="dk1"/>
                        </a:buClr>
                        <a:buSzPts val="4100"/>
                        <a:buFont typeface="Times"/>
                        <a:buNone/>
                      </a:pPr>
                      <a:r>
                        <a:rPr b="1" lang="en-US" sz="4100" u="none" cap="none" strike="noStrike"/>
                        <a:t>Macronutrient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4100"/>
                        <a:buFont typeface="Times"/>
                        <a:buNone/>
                      </a:pPr>
                      <a:r>
                        <a:rPr b="1" lang="en-US" sz="4100" u="none" cap="none" strike="noStrike"/>
                        <a:t>Entry to TCA Cycle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4100"/>
                        <a:buFont typeface="Times"/>
                        <a:buNone/>
                      </a:pPr>
                      <a:r>
                        <a:rPr b="1" lang="en-US" sz="4100" u="none" cap="none" strike="noStrike"/>
                        <a:t>Key Notes</a:t>
                      </a:r>
                      <a:endParaRPr/>
                    </a:p>
                  </a:txBody>
                  <a:tcPr marT="12700" marB="12700" marR="12700" marL="12700" anchor="ctr"/>
                </a:tc>
              </a:tr>
              <a:tr h="1712725">
                <a:tc>
                  <a:txBody>
                    <a:bodyPr/>
                    <a:lstStyle/>
                    <a:p>
                      <a:pPr indent="0" lvl="0" marL="0" marR="0" rtl="0" algn="ctr">
                        <a:lnSpc>
                          <a:spcPct val="100000"/>
                        </a:lnSpc>
                        <a:spcBef>
                          <a:spcPts val="0"/>
                        </a:spcBef>
                        <a:spcAft>
                          <a:spcPts val="0"/>
                        </a:spcAft>
                        <a:buClr>
                          <a:schemeClr val="dk1"/>
                        </a:buClr>
                        <a:buSzPts val="4100"/>
                        <a:buFont typeface="Times"/>
                        <a:buNone/>
                      </a:pPr>
                      <a:r>
                        <a:rPr b="1" lang="en-US" sz="4100" u="none" cap="none" strike="noStrike"/>
                        <a:t>Carbohydrates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4100"/>
                        <a:buFont typeface="Times"/>
                        <a:buNone/>
                      </a:pPr>
                      <a:r>
                        <a:rPr lang="en-US" sz="4100" u="none" cap="none" strike="noStrike"/>
                        <a:t>Pyruvate → Acetyl-CoA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4100"/>
                        <a:buFont typeface="Times"/>
                        <a:buNone/>
                      </a:pPr>
                      <a:r>
                        <a:rPr lang="en-US" sz="4100" u="none" cap="none" strike="noStrike"/>
                        <a:t>Requires O₂; depends on B1</a:t>
                      </a:r>
                      <a:endParaRPr/>
                    </a:p>
                  </a:txBody>
                  <a:tcPr marT="12700" marB="12700" marR="12700" marL="12700" anchor="ctr"/>
                </a:tc>
              </a:tr>
              <a:tr h="1525075">
                <a:tc>
                  <a:txBody>
                    <a:bodyPr/>
                    <a:lstStyle/>
                    <a:p>
                      <a:pPr indent="0" lvl="0" marL="0" marR="0" rtl="0" algn="ctr">
                        <a:lnSpc>
                          <a:spcPct val="100000"/>
                        </a:lnSpc>
                        <a:spcBef>
                          <a:spcPts val="0"/>
                        </a:spcBef>
                        <a:spcAft>
                          <a:spcPts val="0"/>
                        </a:spcAft>
                        <a:buClr>
                          <a:schemeClr val="dk1"/>
                        </a:buClr>
                        <a:buSzPts val="4100"/>
                        <a:buFont typeface="Times"/>
                        <a:buNone/>
                      </a:pPr>
                      <a:r>
                        <a:rPr b="1" lang="en-US" sz="4100" u="none" cap="none" strike="noStrike"/>
                        <a:t>Fats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4100"/>
                        <a:buFont typeface="Times"/>
                        <a:buNone/>
                      </a:pPr>
                      <a:r>
                        <a:rPr lang="en-US" sz="4100" u="none" cap="none" strike="noStrike"/>
                        <a:t>β-oxidation → Acetyl-CoA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4100"/>
                        <a:buFont typeface="Times"/>
                        <a:buNone/>
                      </a:pPr>
                      <a:r>
                        <a:rPr lang="en-US" sz="4100" u="none" cap="none" strike="noStrike"/>
                        <a:t>High ATP yield; requires B2, B3, B5, Carnitine</a:t>
                      </a:r>
                      <a:endParaRPr/>
                    </a:p>
                  </a:txBody>
                  <a:tcPr marT="12700" marB="12700" marR="12700" marL="12700" anchor="ctr"/>
                </a:tc>
              </a:tr>
              <a:tr h="1552125">
                <a:tc>
                  <a:txBody>
                    <a:bodyPr/>
                    <a:lstStyle/>
                    <a:p>
                      <a:pPr indent="0" lvl="0" marL="0" marR="0" rtl="0" algn="ctr">
                        <a:lnSpc>
                          <a:spcPct val="100000"/>
                        </a:lnSpc>
                        <a:spcBef>
                          <a:spcPts val="0"/>
                        </a:spcBef>
                        <a:spcAft>
                          <a:spcPts val="0"/>
                        </a:spcAft>
                        <a:buClr>
                          <a:schemeClr val="dk1"/>
                        </a:buClr>
                        <a:buSzPts val="4100"/>
                        <a:buFont typeface="Times"/>
                        <a:buNone/>
                      </a:pPr>
                      <a:r>
                        <a:rPr b="1" lang="en-US" sz="4100" u="none" cap="none" strike="noStrike"/>
                        <a:t>Proteins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4100"/>
                        <a:buFont typeface="Times"/>
                        <a:buNone/>
                      </a:pPr>
                      <a:r>
                        <a:rPr lang="en-US" sz="4100" u="none" cap="none" strike="noStrike"/>
                        <a:t>Various intermediates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4100"/>
                        <a:buFont typeface="Times"/>
                        <a:buNone/>
                      </a:pPr>
                      <a:r>
                        <a:rPr lang="en-US" sz="4100" u="none" cap="none" strike="noStrike"/>
                        <a:t>Requires B6, B9, B12</a:t>
                      </a:r>
                      <a:endParaRPr/>
                    </a:p>
                  </a:txBody>
                  <a:tcPr marT="12700" marB="12700" marR="12700" marL="12700" anchor="ctr"/>
                </a:tc>
              </a:tr>
            </a:tbl>
          </a:graphicData>
        </a:graphic>
      </p:graphicFrame>
      <p:sp>
        <p:nvSpPr>
          <p:cNvPr id="409" name="Google Shape;409;p2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410" name="Google Shape;410;p25"/>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26"/>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6" name="Google Shape;416;p26"/>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7" name="Google Shape;417;p26"/>
          <p:cNvSpPr txBox="1"/>
          <p:nvPr/>
        </p:nvSpPr>
        <p:spPr>
          <a:xfrm>
            <a:off x="1407912" y="415611"/>
            <a:ext cx="16812960" cy="2240902"/>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0433FF"/>
              </a:buClr>
              <a:buSzPts val="7800"/>
              <a:buFont typeface="Poppins"/>
              <a:buNone/>
            </a:pPr>
            <a:r>
              <a:rPr b="0" i="0" lang="en-US" sz="7800" u="none" cap="none" strike="noStrike">
                <a:solidFill>
                  <a:srgbClr val="0433FF"/>
                </a:solidFill>
                <a:latin typeface="Poppins"/>
                <a:ea typeface="Poppins"/>
                <a:cs typeface="Poppins"/>
                <a:sym typeface="Poppins"/>
              </a:rPr>
              <a:t>Micronutrient Metabolism- </a:t>
            </a:r>
            <a:endParaRPr/>
          </a:p>
          <a:p>
            <a:pPr indent="0" lvl="0" marL="0" marR="0" rtl="0" algn="l">
              <a:lnSpc>
                <a:spcPct val="165454"/>
              </a:lnSpc>
              <a:spcBef>
                <a:spcPts val="0"/>
              </a:spcBef>
              <a:spcAft>
                <a:spcPts val="0"/>
              </a:spcAft>
              <a:buClr>
                <a:srgbClr val="0433FF"/>
              </a:buClr>
              <a:buSzPts val="5500"/>
              <a:buFont typeface="Poppins"/>
              <a:buNone/>
            </a:pPr>
            <a:r>
              <a:rPr b="0" i="0" lang="en-US" sz="5500" u="none" cap="none" strike="noStrike">
                <a:solidFill>
                  <a:srgbClr val="0433FF"/>
                </a:solidFill>
                <a:latin typeface="Poppins"/>
                <a:ea typeface="Poppins"/>
                <a:cs typeface="Poppins"/>
                <a:sym typeface="Poppins"/>
              </a:rPr>
              <a:t>(biochemical</a:t>
            </a:r>
            <a:r>
              <a:rPr b="0" i="0" lang="en-US" sz="5200" u="none" cap="none" strike="noStrike">
                <a:solidFill>
                  <a:srgbClr val="0433FF"/>
                </a:solidFill>
                <a:latin typeface="Poppins"/>
                <a:ea typeface="Poppins"/>
                <a:cs typeface="Poppins"/>
                <a:sym typeface="Poppins"/>
              </a:rPr>
              <a:t> pathways &amp; reactions)</a:t>
            </a:r>
            <a:endParaRPr/>
          </a:p>
        </p:txBody>
      </p:sp>
      <p:sp>
        <p:nvSpPr>
          <p:cNvPr id="418" name="Google Shape;418;p2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9" name="Google Shape;419;p26"/>
          <p:cNvSpPr txBox="1"/>
          <p:nvPr/>
        </p:nvSpPr>
        <p:spPr>
          <a:xfrm>
            <a:off x="1396301" y="3803450"/>
            <a:ext cx="16436400" cy="5448900"/>
          </a:xfrm>
          <a:prstGeom prst="rect">
            <a:avLst/>
          </a:prstGeom>
          <a:noFill/>
          <a:ln>
            <a:noFill/>
          </a:ln>
        </p:spPr>
        <p:txBody>
          <a:bodyPr anchorCtr="0" anchor="t" bIns="45700" lIns="45700" spcFirstLastPara="1" rIns="45700" wrap="square" tIns="45700">
            <a:spAutoFit/>
          </a:bodyPr>
          <a:lstStyle/>
          <a:p>
            <a:pPr indent="-360947" lvl="0" marL="360947" marR="0" rtl="0" algn="l">
              <a:lnSpc>
                <a:spcPct val="100000"/>
              </a:lnSpc>
              <a:spcBef>
                <a:spcPts val="0"/>
              </a:spcBef>
              <a:spcAft>
                <a:spcPts val="0"/>
              </a:spcAft>
              <a:buClr>
                <a:srgbClr val="000000"/>
              </a:buClr>
              <a:buSzPts val="3600"/>
              <a:buFont typeface="Calibri"/>
              <a:buChar char="•"/>
            </a:pPr>
            <a:r>
              <a:rPr b="1" i="0" lang="en-US" sz="3600" u="none" cap="none" strike="noStrike">
                <a:solidFill>
                  <a:srgbClr val="000000"/>
                </a:solidFill>
                <a:latin typeface="Calibri"/>
                <a:ea typeface="Calibri"/>
                <a:cs typeface="Calibri"/>
                <a:sym typeface="Calibri"/>
              </a:rPr>
              <a:t>B-vitamins</a:t>
            </a:r>
            <a:r>
              <a:rPr b="1" lang="en-US" sz="3600">
                <a:latin typeface="Calibri"/>
                <a:ea typeface="Calibri"/>
                <a:cs typeface="Calibri"/>
                <a:sym typeface="Calibri"/>
              </a:rPr>
              <a:t>:</a:t>
            </a:r>
            <a:endParaRPr b="1" sz="3600">
              <a:latin typeface="Calibri"/>
              <a:ea typeface="Calibri"/>
              <a:cs typeface="Calibri"/>
              <a:sym typeface="Calibri"/>
            </a:endParaRPr>
          </a:p>
          <a:p>
            <a:pPr indent="-457200" lvl="1" marL="914400" marR="0" rtl="0" algn="l">
              <a:lnSpc>
                <a:spcPct val="100000"/>
              </a:lnSpc>
              <a:spcBef>
                <a:spcPts val="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act as coenzymes in metabolic pathways (glycolysis, TCA, AA metabolism)</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b="1" i="0" lang="en-US" sz="3600" u="none" cap="none" strike="noStrike">
                <a:solidFill>
                  <a:srgbClr val="000000"/>
                </a:solidFill>
                <a:latin typeface="Calibri"/>
                <a:ea typeface="Calibri"/>
                <a:cs typeface="Calibri"/>
                <a:sym typeface="Calibri"/>
              </a:rPr>
              <a:t>Vitamin C:</a:t>
            </a:r>
            <a:r>
              <a:rPr i="0" lang="en-US" sz="3600" u="none" cap="none" strike="noStrike">
                <a:solidFill>
                  <a:srgbClr val="000000"/>
                </a:solidFill>
                <a:latin typeface="Calibri"/>
                <a:ea typeface="Calibri"/>
                <a:cs typeface="Calibri"/>
                <a:sym typeface="Calibri"/>
              </a:rPr>
              <a:t> </a:t>
            </a:r>
            <a:endParaRPr i="0" sz="3600" u="none" cap="none" strike="noStrike">
              <a:solidFill>
                <a:srgbClr val="000000"/>
              </a:solidFill>
              <a:latin typeface="Calibri"/>
              <a:ea typeface="Calibri"/>
              <a:cs typeface="Calibri"/>
              <a:sym typeface="Calibri"/>
            </a:endParaRPr>
          </a:p>
          <a:p>
            <a:pPr indent="-457200" lvl="1" marL="914400"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collagen synthesis, immune support, antioxidant</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b="1" i="0" lang="en-US" sz="3600" u="none" cap="none" strike="noStrike">
                <a:solidFill>
                  <a:srgbClr val="000000"/>
                </a:solidFill>
                <a:latin typeface="Calibri"/>
                <a:ea typeface="Calibri"/>
                <a:cs typeface="Calibri"/>
                <a:sym typeface="Calibri"/>
              </a:rPr>
              <a:t>Minerals &amp; trace elements:</a:t>
            </a:r>
            <a:endParaRPr b="1" i="0" sz="3600" u="none" cap="none" strike="noStrike">
              <a:solidFill>
                <a:srgbClr val="000000"/>
              </a:solidFill>
              <a:latin typeface="Calibri"/>
              <a:ea typeface="Calibri"/>
              <a:cs typeface="Calibri"/>
              <a:sym typeface="Calibri"/>
            </a:endParaRPr>
          </a:p>
          <a:p>
            <a:pPr indent="-457200" lvl="1" marL="914400" marR="0" rtl="0" algn="l">
              <a:lnSpc>
                <a:spcPct val="100000"/>
              </a:lnSpc>
              <a:spcBef>
                <a:spcPts val="1200"/>
              </a:spcBef>
              <a:spcAft>
                <a:spcPts val="0"/>
              </a:spcAft>
              <a:buSzPts val="3600"/>
              <a:buFont typeface="Calibri"/>
              <a:buChar char="○"/>
            </a:pPr>
            <a:r>
              <a:rPr lang="en-US" sz="3600">
                <a:latin typeface="Calibri"/>
                <a:ea typeface="Calibri"/>
                <a:cs typeface="Calibri"/>
                <a:sym typeface="Calibri"/>
              </a:rPr>
              <a:t>support enzyme activity, structural functions, and many metabolic reactions.</a:t>
            </a:r>
            <a:endParaRPr sz="3600">
              <a:latin typeface="Calibri"/>
              <a:ea typeface="Calibri"/>
              <a:cs typeface="Calibri"/>
              <a:sym typeface="Calibri"/>
            </a:endParaRPr>
          </a:p>
          <a:p>
            <a:pPr indent="0" lvl="0" marL="0" marR="0" rtl="0" algn="l">
              <a:lnSpc>
                <a:spcPct val="100000"/>
              </a:lnSpc>
              <a:spcBef>
                <a:spcPts val="1200"/>
              </a:spcBef>
              <a:spcAft>
                <a:spcPts val="0"/>
              </a:spcAft>
              <a:buNone/>
            </a:pPr>
            <a:r>
              <a:t/>
            </a:r>
            <a:endParaRPr sz="3600">
              <a:latin typeface="Calibri"/>
              <a:ea typeface="Calibri"/>
              <a:cs typeface="Calibri"/>
              <a:sym typeface="Calibri"/>
            </a:endParaRPr>
          </a:p>
          <a:p>
            <a:pPr indent="0" lvl="0" marL="0" marR="0" rtl="0" algn="l">
              <a:lnSpc>
                <a:spcPct val="100000"/>
              </a:lnSpc>
              <a:spcBef>
                <a:spcPts val="1200"/>
              </a:spcBef>
              <a:spcAft>
                <a:spcPts val="0"/>
              </a:spcAft>
              <a:buNone/>
            </a:pPr>
            <a:r>
              <a:rPr lang="en-US" sz="3600">
                <a:latin typeface="Calibri"/>
                <a:ea typeface="Calibri"/>
                <a:cs typeface="Calibri"/>
                <a:sym typeface="Calibri"/>
              </a:rPr>
              <a:t>*</a:t>
            </a:r>
            <a:r>
              <a:rPr lang="en-US" sz="3600">
                <a:solidFill>
                  <a:schemeClr val="dk1"/>
                </a:solidFill>
                <a:latin typeface="Calibri"/>
                <a:ea typeface="Calibri"/>
                <a:cs typeface="Calibri"/>
                <a:sym typeface="Calibri"/>
              </a:rPr>
              <a:t>Excess water-soluble vitamins are generally excreted, not stored</a:t>
            </a:r>
            <a:endParaRPr sz="3600">
              <a:latin typeface="Calibri"/>
              <a:ea typeface="Calibri"/>
              <a:cs typeface="Calibri"/>
              <a:sym typeface="Calibri"/>
            </a:endParaRPr>
          </a:p>
        </p:txBody>
      </p:sp>
      <p:sp>
        <p:nvSpPr>
          <p:cNvPr id="420" name="Google Shape;420;p2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421" name="Google Shape;421;p2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27"/>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7" name="Google Shape;427;p27"/>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Key Water-Soluble Vitamins</a:t>
            </a:r>
            <a:endParaRPr/>
          </a:p>
        </p:txBody>
      </p:sp>
      <p:sp>
        <p:nvSpPr>
          <p:cNvPr id="428" name="Google Shape;428;p2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9" name="Google Shape;429;p27"/>
          <p:cNvSpPr txBox="1"/>
          <p:nvPr/>
        </p:nvSpPr>
        <p:spPr>
          <a:xfrm>
            <a:off x="1486829" y="3537402"/>
            <a:ext cx="16045500" cy="5448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600"/>
              <a:buFont typeface="Times"/>
              <a:buNone/>
            </a:pPr>
            <a:r>
              <a:rPr i="0" lang="en-US" sz="3600" u="none" cap="none" strike="noStrike">
                <a:solidFill>
                  <a:srgbClr val="000000"/>
                </a:solidFill>
                <a:latin typeface="Calibri"/>
                <a:ea typeface="Calibri"/>
                <a:cs typeface="Calibri"/>
                <a:sym typeface="Calibri"/>
              </a:rPr>
              <a:t>Water-soluble vitamins serve primarily as </a:t>
            </a:r>
            <a:r>
              <a:rPr b="1" i="0" lang="en-US" sz="3600" u="none" cap="none" strike="noStrike">
                <a:solidFill>
                  <a:srgbClr val="000000"/>
                </a:solidFill>
                <a:latin typeface="Calibri"/>
                <a:ea typeface="Calibri"/>
                <a:cs typeface="Calibri"/>
                <a:sym typeface="Calibri"/>
              </a:rPr>
              <a:t>coenzymes</a:t>
            </a:r>
            <a:r>
              <a:rPr lang="en-US" sz="3600">
                <a:latin typeface="Calibri"/>
                <a:ea typeface="Calibri"/>
                <a:cs typeface="Calibri"/>
                <a:sym typeface="Calibri"/>
              </a:rPr>
              <a:t> - </a:t>
            </a:r>
            <a:r>
              <a:rPr i="0" lang="en-US" sz="3600" u="none" cap="none" strike="noStrike">
                <a:solidFill>
                  <a:srgbClr val="000000"/>
                </a:solidFill>
                <a:latin typeface="Calibri"/>
                <a:ea typeface="Calibri"/>
                <a:cs typeface="Calibri"/>
                <a:sym typeface="Calibri"/>
              </a:rPr>
              <a:t>helpers that activate metabolic enzymes. They are not stored extensively, </a:t>
            </a:r>
            <a:r>
              <a:rPr i="0" lang="en-US" sz="3600" u="sng" cap="none" strike="noStrike">
                <a:solidFill>
                  <a:srgbClr val="000000"/>
                </a:solidFill>
                <a:latin typeface="Calibri"/>
                <a:ea typeface="Calibri"/>
                <a:cs typeface="Calibri"/>
                <a:sym typeface="Calibri"/>
              </a:rPr>
              <a:t>so regular dietary intake is essential.</a:t>
            </a:r>
            <a:endParaRPr u="sng">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600"/>
              <a:buFont typeface="Times"/>
              <a:buNone/>
            </a:pPr>
            <a:r>
              <a:t/>
            </a:r>
            <a:endParaRPr i="0" sz="3600" u="none" cap="none" strike="noStrike">
              <a:solidFill>
                <a:srgbClr val="000000"/>
              </a:solidFill>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b="1" i="0" lang="en-US" sz="3600" u="none" cap="none" strike="noStrike">
                <a:solidFill>
                  <a:srgbClr val="000000"/>
                </a:solidFill>
                <a:latin typeface="Calibri"/>
                <a:ea typeface="Calibri"/>
                <a:cs typeface="Calibri"/>
                <a:sym typeface="Calibri"/>
              </a:rPr>
              <a:t>B-vitamins as coenzymes in:</a:t>
            </a:r>
            <a:endParaRPr b="1">
              <a:latin typeface="Calibri"/>
              <a:ea typeface="Calibri"/>
              <a:cs typeface="Calibri"/>
              <a:sym typeface="Calibri"/>
            </a:endParaRPr>
          </a:p>
          <a:p>
            <a:pPr indent="-360947" lvl="2" marL="1122945"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Carbohydrate metabolism (B1, B2, B3)</a:t>
            </a:r>
            <a:endParaRPr>
              <a:latin typeface="Calibri"/>
              <a:ea typeface="Calibri"/>
              <a:cs typeface="Calibri"/>
              <a:sym typeface="Calibri"/>
            </a:endParaRPr>
          </a:p>
          <a:p>
            <a:pPr indent="-360947" lvl="2" marL="1122945"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Amino acid metabolism (B6)</a:t>
            </a:r>
            <a:endParaRPr>
              <a:latin typeface="Calibri"/>
              <a:ea typeface="Calibri"/>
              <a:cs typeface="Calibri"/>
              <a:sym typeface="Calibri"/>
            </a:endParaRPr>
          </a:p>
          <a:p>
            <a:pPr indent="-360947" lvl="2" marL="1122945"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DNA synthesis (B9, B12)</a:t>
            </a:r>
            <a:endParaRPr>
              <a:latin typeface="Calibri"/>
              <a:ea typeface="Calibri"/>
              <a:cs typeface="Calibri"/>
              <a:sym typeface="Calibri"/>
            </a:endParaRPr>
          </a:p>
          <a:p>
            <a:pPr indent="-360947" lvl="0" marL="360947" marR="0" rtl="0" algn="l">
              <a:lnSpc>
                <a:spcPct val="100000"/>
              </a:lnSpc>
              <a:spcBef>
                <a:spcPts val="1200"/>
              </a:spcBef>
              <a:spcAft>
                <a:spcPts val="0"/>
              </a:spcAft>
              <a:buClr>
                <a:srgbClr val="000000"/>
              </a:buClr>
              <a:buSzPts val="3600"/>
              <a:buFont typeface="Calibri"/>
              <a:buChar char="•"/>
            </a:pPr>
            <a:r>
              <a:rPr b="1" i="0" lang="en-US" sz="3600" u="none" cap="none" strike="noStrike">
                <a:solidFill>
                  <a:srgbClr val="000000"/>
                </a:solidFill>
                <a:latin typeface="Calibri"/>
                <a:ea typeface="Calibri"/>
                <a:cs typeface="Calibri"/>
                <a:sym typeface="Calibri"/>
              </a:rPr>
              <a:t>Vitamin C:</a:t>
            </a:r>
            <a:r>
              <a:rPr i="0" lang="en-US" sz="3600" u="none" cap="none" strike="noStrike">
                <a:solidFill>
                  <a:srgbClr val="000000"/>
                </a:solidFill>
                <a:latin typeface="Calibri"/>
                <a:ea typeface="Calibri"/>
                <a:cs typeface="Calibri"/>
                <a:sym typeface="Calibri"/>
              </a:rPr>
              <a:t> antioxidant, collagen synthesis</a:t>
            </a:r>
            <a:endParaRPr>
              <a:latin typeface="Calibri"/>
              <a:ea typeface="Calibri"/>
              <a:cs typeface="Calibri"/>
              <a:sym typeface="Calibri"/>
            </a:endParaRPr>
          </a:p>
        </p:txBody>
      </p:sp>
      <p:sp>
        <p:nvSpPr>
          <p:cNvPr id="430" name="Google Shape;430;p2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431" name="Google Shape;431;p2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32" name="Google Shape;432;p27"/>
          <p:cNvSpPr/>
          <p:nvPr/>
        </p:nvSpPr>
        <p:spPr>
          <a:xfrm>
            <a:off x="16756374"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28"/>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8" name="Google Shape;438;p28"/>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B1 (Thiamine)</a:t>
            </a:r>
            <a:endParaRPr/>
          </a:p>
        </p:txBody>
      </p:sp>
      <p:sp>
        <p:nvSpPr>
          <p:cNvPr id="439" name="Google Shape;439;p2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0" name="Google Shape;440;p28"/>
          <p:cNvSpPr txBox="1"/>
          <p:nvPr/>
        </p:nvSpPr>
        <p:spPr>
          <a:xfrm>
            <a:off x="1121286" y="3287340"/>
            <a:ext cx="16045500" cy="7011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latin typeface="Calibri"/>
                <a:ea typeface="Calibri"/>
                <a:cs typeface="Calibri"/>
                <a:sym typeface="Calibri"/>
              </a:rPr>
              <a:t>Active coenzyme form: Thiamin pyrophosphate (TPP)</a:t>
            </a:r>
            <a:endParaRPr b="1"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3000">
                <a:solidFill>
                  <a:schemeClr val="dk1"/>
                </a:solidFill>
                <a:latin typeface="Calibri"/>
                <a:ea typeface="Calibri"/>
                <a:cs typeface="Calibri"/>
                <a:sym typeface="Calibri"/>
              </a:rPr>
              <a:t>TPP is required for:</a:t>
            </a:r>
            <a:endParaRPr sz="3000">
              <a:solidFill>
                <a:schemeClr val="dk1"/>
              </a:solidFill>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Char char="●"/>
            </a:pPr>
            <a:r>
              <a:rPr b="1" lang="en-US" sz="3000">
                <a:solidFill>
                  <a:schemeClr val="dk1"/>
                </a:solidFill>
                <a:latin typeface="Calibri"/>
                <a:ea typeface="Calibri"/>
                <a:cs typeface="Calibri"/>
                <a:sym typeface="Calibri"/>
              </a:rPr>
              <a:t>Pyruvate → acetyl-CoA</a:t>
            </a:r>
            <a:br>
              <a:rPr b="1"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Connects glycolysis to the TCA cycle</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US" sz="3000">
                <a:solidFill>
                  <a:schemeClr val="dk1"/>
                </a:solidFill>
                <a:latin typeface="Calibri"/>
                <a:ea typeface="Calibri"/>
                <a:cs typeface="Calibri"/>
                <a:sym typeface="Calibri"/>
              </a:rPr>
              <a:t>α-Ketoglutarate → succinyl-CoA</a:t>
            </a:r>
            <a:br>
              <a:rPr b="1"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Supports the TCA cycle</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US" sz="3000">
                <a:solidFill>
                  <a:schemeClr val="dk1"/>
                </a:solidFill>
                <a:latin typeface="Calibri"/>
                <a:ea typeface="Calibri"/>
                <a:cs typeface="Calibri"/>
                <a:sym typeface="Calibri"/>
              </a:rPr>
              <a:t>Branched-chain amino acid metabolism</a:t>
            </a:r>
            <a:br>
              <a:rPr b="1"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Leucine, isoleucine &amp; valine</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US" sz="3000">
                <a:solidFill>
                  <a:schemeClr val="dk1"/>
                </a:solidFill>
                <a:latin typeface="Calibri"/>
                <a:ea typeface="Calibri"/>
                <a:cs typeface="Calibri"/>
                <a:sym typeface="Calibri"/>
              </a:rPr>
              <a:t>Pentose phosphate pathway</a:t>
            </a:r>
            <a:br>
              <a:rPr b="1"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Transketolase helps generate NADPH</a:t>
            </a:r>
            <a:endParaRPr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latin typeface="Calibri"/>
                <a:ea typeface="Calibri"/>
                <a:cs typeface="Calibri"/>
                <a:sym typeface="Calibri"/>
              </a:rPr>
              <a:t>Key concept:</a:t>
            </a:r>
            <a:r>
              <a:rPr lang="en-US" sz="3000">
                <a:solidFill>
                  <a:schemeClr val="dk1"/>
                </a:solidFill>
                <a:latin typeface="Calibri"/>
                <a:ea typeface="Calibri"/>
                <a:cs typeface="Calibri"/>
                <a:sym typeface="Calibri"/>
              </a:rPr>
              <a:t> B1 is essential for carbohydrate oxidation, ATP production &amp; antioxidant defense.</a:t>
            </a:r>
            <a:endParaRPr sz="30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900"/>
              <a:buFont typeface="Times"/>
              <a:buNone/>
            </a:pPr>
            <a:r>
              <a:t/>
            </a:r>
            <a:endParaRPr b="1" sz="3000">
              <a:latin typeface="Calibri"/>
              <a:ea typeface="Calibri"/>
              <a:cs typeface="Calibri"/>
              <a:sym typeface="Calibri"/>
            </a:endParaRPr>
          </a:p>
        </p:txBody>
      </p:sp>
      <p:sp>
        <p:nvSpPr>
          <p:cNvPr id="441" name="Google Shape;441;p2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29"/>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7" name="Google Shape;447;p29"/>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B2 (Riboflavin)</a:t>
            </a:r>
            <a:endParaRPr/>
          </a:p>
        </p:txBody>
      </p:sp>
      <p:sp>
        <p:nvSpPr>
          <p:cNvPr id="448" name="Google Shape;448;p2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9" name="Google Shape;449;p29"/>
          <p:cNvSpPr txBox="1"/>
          <p:nvPr/>
        </p:nvSpPr>
        <p:spPr>
          <a:xfrm>
            <a:off x="1486877" y="3301229"/>
            <a:ext cx="16045500" cy="6423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Metabolic Role</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Converted to:</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FAD (Flavin Adenine Dinucleotide)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FMN (Flavin Mononucleotide)</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These are critical electron carriers.</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Key Pathways Requiring FAD or FMN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TCA cycle:</a:t>
            </a:r>
            <a:r>
              <a:rPr i="0" lang="en-US" sz="2800" u="none" cap="none" strike="noStrike">
                <a:solidFill>
                  <a:srgbClr val="000000"/>
                </a:solidFill>
                <a:latin typeface="Calibri"/>
                <a:ea typeface="Calibri"/>
                <a:cs typeface="Calibri"/>
                <a:sym typeface="Calibri"/>
              </a:rPr>
              <a:t> succinate → fumarate (succinate dehydrogenase uses FAD)</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Fatty acid β-oxidation:</a:t>
            </a:r>
            <a:r>
              <a:rPr i="0" lang="en-US" sz="2800" u="none" cap="none" strike="noStrike">
                <a:solidFill>
                  <a:srgbClr val="000000"/>
                </a:solidFill>
                <a:latin typeface="Calibri"/>
                <a:ea typeface="Calibri"/>
                <a:cs typeface="Calibri"/>
                <a:sym typeface="Calibri"/>
              </a:rPr>
              <a:t> acyl-CoA dehydrogenase requires FAD</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Electron Transport Chain:</a:t>
            </a:r>
            <a:r>
              <a:rPr i="0" lang="en-US" sz="2800" u="none" cap="none" strike="noStrike">
                <a:solidFill>
                  <a:srgbClr val="000000"/>
                </a:solidFill>
                <a:latin typeface="Calibri"/>
                <a:ea typeface="Calibri"/>
                <a:cs typeface="Calibri"/>
                <a:sym typeface="Calibri"/>
              </a:rPr>
              <a:t> Complex I and II use FMN/FAD</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Why It Matters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Riboflavin deficiency reduces ATP generation from </a:t>
            </a:r>
            <a:r>
              <a:rPr b="1" i="0" lang="en-US" sz="2800" u="none" cap="none" strike="noStrike">
                <a:solidFill>
                  <a:srgbClr val="000000"/>
                </a:solidFill>
                <a:latin typeface="Calibri"/>
                <a:ea typeface="Calibri"/>
                <a:cs typeface="Calibri"/>
                <a:sym typeface="Calibri"/>
              </a:rPr>
              <a:t>both fats and carbohydrates</a:t>
            </a:r>
            <a:r>
              <a:rPr i="0" lang="en-US" sz="2800" u="none" cap="none" strike="noStrike">
                <a:solidFill>
                  <a:srgbClr val="000000"/>
                </a:solidFill>
                <a:latin typeface="Calibri"/>
                <a:ea typeface="Calibri"/>
                <a:cs typeface="Calibri"/>
                <a:sym typeface="Calibri"/>
              </a:rPr>
              <a:t>.</a:t>
            </a:r>
            <a:endParaRPr>
              <a:latin typeface="Calibri"/>
              <a:ea typeface="Calibri"/>
              <a:cs typeface="Calibri"/>
              <a:sym typeface="Calibri"/>
            </a:endParaRPr>
          </a:p>
        </p:txBody>
      </p:sp>
      <p:sp>
        <p:nvSpPr>
          <p:cNvPr id="450" name="Google Shape;450;p2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30"/>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6" name="Google Shape;456;p30"/>
          <p:cNvSpPr/>
          <p:nvPr/>
        </p:nvSpPr>
        <p:spPr>
          <a:xfrm>
            <a:off x="-14575" y="-6976"/>
            <a:ext cx="19048200" cy="27915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7" name="Google Shape;457;p30"/>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B3 (Niacin)</a:t>
            </a:r>
            <a:endParaRPr/>
          </a:p>
        </p:txBody>
      </p:sp>
      <p:sp>
        <p:nvSpPr>
          <p:cNvPr id="458" name="Google Shape;458;p3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9" name="Google Shape;459;p30"/>
          <p:cNvSpPr txBox="1"/>
          <p:nvPr/>
        </p:nvSpPr>
        <p:spPr>
          <a:xfrm>
            <a:off x="1121252" y="3034610"/>
            <a:ext cx="16045500" cy="6800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200"/>
              <a:buFont typeface="Times"/>
              <a:buNone/>
            </a:pPr>
            <a:r>
              <a:rPr b="1" lang="en-US" sz="2500">
                <a:latin typeface="Calibri"/>
                <a:ea typeface="Calibri"/>
                <a:cs typeface="Calibri"/>
                <a:sym typeface="Calibri"/>
              </a:rPr>
              <a:t>Active coenzyme forms: NAD⁺ and NADP⁺</a:t>
            </a:r>
            <a:endParaRPr sz="2500">
              <a:latin typeface="Calibri"/>
              <a:ea typeface="Calibri"/>
              <a:cs typeface="Calibri"/>
              <a:sym typeface="Calibri"/>
            </a:endParaRPr>
          </a:p>
          <a:p>
            <a:pPr indent="0" lvl="0" marL="0" rtl="0" algn="l">
              <a:lnSpc>
                <a:spcPct val="115000"/>
              </a:lnSpc>
              <a:spcBef>
                <a:spcPts val="1200"/>
              </a:spcBef>
              <a:spcAft>
                <a:spcPts val="0"/>
              </a:spcAft>
              <a:buNone/>
            </a:pPr>
            <a:r>
              <a:t/>
            </a:r>
            <a:endParaRPr b="1" sz="2500">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NAD⁺ supports catabolic pathways:</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Glycolysis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Pyruvate → acetyl-CoA</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TCA cycle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Fatty acid beta-oxidation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NADPH supports anabolic and protective pathways:</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Fatty acid and cholesterol synthesis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Cytochrome P450 detoxification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Antioxidant defense</a:t>
            </a:r>
            <a:endParaRPr b="1" sz="25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200"/>
              <a:buFont typeface="Times"/>
              <a:buNone/>
            </a:pPr>
            <a:r>
              <a:t/>
            </a:r>
            <a:endParaRPr b="1" sz="25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200"/>
              <a:buFont typeface="Times"/>
              <a:buNone/>
            </a:pPr>
            <a:r>
              <a:rPr b="1" i="0" lang="en-US" sz="2500" u="none" cap="none" strike="noStrike">
                <a:solidFill>
                  <a:srgbClr val="000000"/>
                </a:solidFill>
                <a:latin typeface="Calibri"/>
                <a:ea typeface="Calibri"/>
                <a:cs typeface="Calibri"/>
                <a:sym typeface="Calibri"/>
              </a:rPr>
              <a:t>Special Note</a:t>
            </a:r>
            <a:r>
              <a:rPr lang="en-US" sz="2500">
                <a:latin typeface="Calibri"/>
                <a:ea typeface="Calibri"/>
                <a:cs typeface="Calibri"/>
                <a:sym typeface="Calibri"/>
              </a:rPr>
              <a:t> - </a:t>
            </a:r>
            <a:r>
              <a:rPr i="0" lang="en-US" sz="2500" u="none" cap="none" strike="noStrike">
                <a:solidFill>
                  <a:srgbClr val="000000"/>
                </a:solidFill>
                <a:latin typeface="Calibri"/>
                <a:ea typeface="Calibri"/>
                <a:cs typeface="Calibri"/>
                <a:sym typeface="Calibri"/>
              </a:rPr>
              <a:t>The body can synthesize niacin from </a:t>
            </a:r>
            <a:r>
              <a:rPr b="1" i="0" lang="en-US" sz="2500" u="none" cap="none" strike="noStrike">
                <a:solidFill>
                  <a:srgbClr val="000000"/>
                </a:solidFill>
                <a:latin typeface="Calibri"/>
                <a:ea typeface="Calibri"/>
                <a:cs typeface="Calibri"/>
                <a:sym typeface="Calibri"/>
              </a:rPr>
              <a:t>tryptophan</a:t>
            </a:r>
            <a:r>
              <a:rPr lang="en-US" sz="2500">
                <a:latin typeface="Calibri"/>
                <a:ea typeface="Calibri"/>
                <a:cs typeface="Calibri"/>
                <a:sym typeface="Calibri"/>
              </a:rPr>
              <a:t> but it </a:t>
            </a:r>
            <a:r>
              <a:rPr i="0" lang="en-US" sz="2500" u="none" cap="none" strike="noStrike">
                <a:solidFill>
                  <a:srgbClr val="000000"/>
                </a:solidFill>
                <a:latin typeface="Calibri"/>
                <a:ea typeface="Calibri"/>
                <a:cs typeface="Calibri"/>
                <a:sym typeface="Calibri"/>
              </a:rPr>
              <a:t>needs </a:t>
            </a:r>
            <a:r>
              <a:rPr b="1" i="0" lang="en-US" sz="2500" u="none" cap="none" strike="noStrike">
                <a:solidFill>
                  <a:srgbClr val="000000"/>
                </a:solidFill>
                <a:latin typeface="Calibri"/>
                <a:ea typeface="Calibri"/>
                <a:cs typeface="Calibri"/>
                <a:sym typeface="Calibri"/>
              </a:rPr>
              <a:t>B6</a:t>
            </a:r>
            <a:r>
              <a:rPr i="0" lang="en-US" sz="2500" u="none" cap="none" strike="noStrike">
                <a:solidFill>
                  <a:srgbClr val="000000"/>
                </a:solidFill>
                <a:latin typeface="Calibri"/>
                <a:ea typeface="Calibri"/>
                <a:cs typeface="Calibri"/>
                <a:sym typeface="Calibri"/>
              </a:rPr>
              <a:t> for conversion.</a:t>
            </a:r>
            <a:endParaRPr sz="2500">
              <a:latin typeface="Calibri"/>
              <a:ea typeface="Calibri"/>
              <a:cs typeface="Calibri"/>
              <a:sym typeface="Calibri"/>
            </a:endParaRPr>
          </a:p>
        </p:txBody>
      </p:sp>
      <p:sp>
        <p:nvSpPr>
          <p:cNvPr id="460" name="Google Shape;460;p3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31"/>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6" name="Google Shape;466;p31"/>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B5 (Pantothenic Acid)</a:t>
            </a:r>
            <a:endParaRPr/>
          </a:p>
        </p:txBody>
      </p:sp>
      <p:sp>
        <p:nvSpPr>
          <p:cNvPr id="467" name="Google Shape;467;p3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8" name="Google Shape;468;p31"/>
          <p:cNvSpPr txBox="1"/>
          <p:nvPr/>
        </p:nvSpPr>
        <p:spPr>
          <a:xfrm>
            <a:off x="1002150" y="3415875"/>
            <a:ext cx="17799900" cy="65649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3000">
                <a:solidFill>
                  <a:schemeClr val="dk1"/>
                </a:solidFill>
                <a:latin typeface="Calibri"/>
                <a:ea typeface="Calibri"/>
                <a:cs typeface="Calibri"/>
                <a:sym typeface="Calibri"/>
              </a:rPr>
              <a:t>Coenzyme forms: Coenzyme A (CoA) and Acyl Carrier Protein (ACP)</a:t>
            </a:r>
            <a:endParaRPr b="1"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3000">
                <a:solidFill>
                  <a:schemeClr val="dk1"/>
                </a:solidFill>
                <a:latin typeface="Calibri"/>
                <a:ea typeface="Calibri"/>
                <a:cs typeface="Calibri"/>
                <a:sym typeface="Calibri"/>
              </a:rPr>
              <a:t>B5 supports:</a:t>
            </a:r>
            <a:endParaRPr sz="3000">
              <a:solidFill>
                <a:schemeClr val="dk1"/>
              </a:solidFill>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Char char="●"/>
            </a:pPr>
            <a:r>
              <a:rPr b="1" lang="en-US" sz="3000">
                <a:solidFill>
                  <a:schemeClr val="dk1"/>
                </a:solidFill>
                <a:latin typeface="Calibri"/>
                <a:ea typeface="Calibri"/>
                <a:cs typeface="Calibri"/>
                <a:sym typeface="Calibri"/>
              </a:rPr>
              <a:t>Acetyl-CoA formation</a:t>
            </a:r>
            <a:br>
              <a:rPr b="1"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Connects carbohydrate, fat and protein metabolism</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US" sz="3000">
                <a:solidFill>
                  <a:schemeClr val="dk1"/>
                </a:solidFill>
                <a:latin typeface="Calibri"/>
                <a:ea typeface="Calibri"/>
                <a:cs typeface="Calibri"/>
                <a:sym typeface="Calibri"/>
              </a:rPr>
              <a:t>Fatty acid metabolism</a:t>
            </a:r>
            <a:br>
              <a:rPr b="1"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Required for fatty acid synthesis and oxidation</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Cholesterol synthesis</a:t>
            </a:r>
            <a:endParaRPr b="1"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Steroid hormone synthesis</a:t>
            </a:r>
            <a:endParaRPr b="1"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3000">
                <a:solidFill>
                  <a:schemeClr val="dk1"/>
                </a:solidFill>
                <a:latin typeface="Calibri"/>
                <a:ea typeface="Calibri"/>
                <a:cs typeface="Calibri"/>
                <a:sym typeface="Calibri"/>
              </a:rPr>
              <a:t>Key concept:</a:t>
            </a:r>
            <a:r>
              <a:rPr lang="en-US" sz="3000">
                <a:solidFill>
                  <a:schemeClr val="dk1"/>
                </a:solidFill>
                <a:latin typeface="Calibri"/>
                <a:ea typeface="Calibri"/>
                <a:cs typeface="Calibri"/>
                <a:sym typeface="Calibri"/>
              </a:rPr>
              <a:t> B5 helps transfer acyl groups throughout energy metabolism and biosynthesis.</a:t>
            </a:r>
            <a:endParaRPr sz="3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400"/>
              <a:buFont typeface="Times"/>
              <a:buNone/>
            </a:pPr>
            <a:r>
              <a:rPr i="0" lang="en-US" sz="3000" u="none" cap="none" strike="noStrike">
                <a:solidFill>
                  <a:srgbClr val="000000"/>
                </a:solidFill>
                <a:latin typeface="Calibri"/>
                <a:ea typeface="Calibri"/>
                <a:cs typeface="Calibri"/>
                <a:sym typeface="Calibri"/>
              </a:rPr>
              <a:t>Pantothenic acid is everywhere in metabolism</a:t>
            </a:r>
            <a:r>
              <a:rPr lang="en-US" sz="3000">
                <a:latin typeface="Calibri"/>
                <a:ea typeface="Calibri"/>
                <a:cs typeface="Calibri"/>
                <a:sym typeface="Calibri"/>
              </a:rPr>
              <a:t> - </a:t>
            </a:r>
            <a:r>
              <a:rPr i="0" lang="en-US" sz="3000" u="none" cap="none" strike="noStrike">
                <a:solidFill>
                  <a:srgbClr val="000000"/>
                </a:solidFill>
                <a:latin typeface="Calibri"/>
                <a:ea typeface="Calibri"/>
                <a:cs typeface="Calibri"/>
                <a:sym typeface="Calibri"/>
              </a:rPr>
              <a:t>deficiency is rare.</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400"/>
              <a:buFont typeface="Times"/>
              <a:buNone/>
            </a:pPr>
            <a:r>
              <a:rPr i="1" lang="en-US" sz="3000">
                <a:latin typeface="Calibri"/>
                <a:ea typeface="Calibri"/>
                <a:cs typeface="Calibri"/>
                <a:sym typeface="Calibri"/>
              </a:rPr>
              <a:t>*The name pantothenic actually comes from the Greek word “pantothen,” meaning “from everywhere.”</a:t>
            </a:r>
            <a:endParaRPr i="1" sz="3000">
              <a:latin typeface="Calibri"/>
              <a:ea typeface="Calibri"/>
              <a:cs typeface="Calibri"/>
              <a:sym typeface="Calibri"/>
            </a:endParaRPr>
          </a:p>
        </p:txBody>
      </p:sp>
      <p:sp>
        <p:nvSpPr>
          <p:cNvPr id="469" name="Google Shape;469;p3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32"/>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5" name="Google Shape;475;p32"/>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B6 (Pyridoxine)</a:t>
            </a:r>
            <a:endParaRPr/>
          </a:p>
        </p:txBody>
      </p:sp>
      <p:sp>
        <p:nvSpPr>
          <p:cNvPr id="476" name="Google Shape;476;p3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7" name="Google Shape;477;p32"/>
          <p:cNvSpPr txBox="1"/>
          <p:nvPr/>
        </p:nvSpPr>
        <p:spPr>
          <a:xfrm>
            <a:off x="1121252" y="3414266"/>
            <a:ext cx="16045500" cy="6249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500">
                <a:solidFill>
                  <a:schemeClr val="dk1"/>
                </a:solidFill>
                <a:latin typeface="Calibri"/>
                <a:ea typeface="Calibri"/>
                <a:cs typeface="Calibri"/>
                <a:sym typeface="Calibri"/>
              </a:rPr>
              <a:t>Active coenzyme form: Pyridoxal phosphate (PLP)</a:t>
            </a:r>
            <a:endParaRPr b="1"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500">
                <a:solidFill>
                  <a:schemeClr val="dk1"/>
                </a:solidFill>
                <a:latin typeface="Calibri"/>
                <a:ea typeface="Calibri"/>
                <a:cs typeface="Calibri"/>
                <a:sym typeface="Calibri"/>
              </a:rPr>
              <a:t>PLP is required for:</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Amino acid metabolism</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Transamination and deamination reactions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Neurotransmitter synthesis</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Serotonin, dopamine, GABA and norepinephrine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Glycogen breakdown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Cofactor for glycogen phosphorylase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b="1" lang="en-US" sz="2500">
                <a:solidFill>
                  <a:schemeClr val="dk1"/>
                </a:solidFill>
                <a:latin typeface="Calibri"/>
                <a:ea typeface="Calibri"/>
                <a:cs typeface="Calibri"/>
                <a:sym typeface="Calibri"/>
              </a:rPr>
              <a:t>Heme synthesis</a:t>
            </a:r>
            <a:endParaRPr b="1"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Key amino acid conversions</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Tryptophan → niacin</a:t>
            </a:r>
            <a:br>
              <a:rPr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Homocysteine → cysteine</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500">
                <a:solidFill>
                  <a:schemeClr val="dk1"/>
                </a:solidFill>
                <a:highlight>
                  <a:srgbClr val="FFFB00"/>
                </a:highlight>
                <a:latin typeface="Calibri"/>
                <a:ea typeface="Calibri"/>
                <a:cs typeface="Calibri"/>
                <a:sym typeface="Calibri"/>
              </a:rPr>
              <a:t>Key concept:</a:t>
            </a:r>
            <a:r>
              <a:rPr lang="en-US" sz="2500">
                <a:solidFill>
                  <a:schemeClr val="dk1"/>
                </a:solidFill>
                <a:highlight>
                  <a:srgbClr val="FFFB00"/>
                </a:highlight>
                <a:latin typeface="Calibri"/>
                <a:ea typeface="Calibri"/>
                <a:cs typeface="Calibri"/>
                <a:sym typeface="Calibri"/>
              </a:rPr>
              <a:t> B6 is central to amino acid metabolism, neurotransmitter production and glycogen utilization.</a:t>
            </a:r>
            <a:endParaRPr b="1" sz="2500">
              <a:highlight>
                <a:srgbClr val="FFFB00"/>
              </a:highlight>
              <a:latin typeface="Calibri"/>
              <a:ea typeface="Calibri"/>
              <a:cs typeface="Calibri"/>
              <a:sym typeface="Calibri"/>
            </a:endParaRPr>
          </a:p>
        </p:txBody>
      </p:sp>
      <p:sp>
        <p:nvSpPr>
          <p:cNvPr id="478" name="Google Shape;478;p3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33"/>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84" name="Google Shape;484;p33"/>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B7 (Biotin)</a:t>
            </a:r>
            <a:endParaRPr/>
          </a:p>
        </p:txBody>
      </p:sp>
      <p:sp>
        <p:nvSpPr>
          <p:cNvPr id="485" name="Google Shape;485;p3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86" name="Google Shape;486;p33"/>
          <p:cNvSpPr txBox="1"/>
          <p:nvPr/>
        </p:nvSpPr>
        <p:spPr>
          <a:xfrm>
            <a:off x="1486877" y="3342361"/>
            <a:ext cx="16045500" cy="7134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500">
                <a:solidFill>
                  <a:schemeClr val="dk1"/>
                </a:solidFill>
                <a:highlight>
                  <a:srgbClr val="FFFB00"/>
                </a:highlight>
                <a:latin typeface="Calibri"/>
                <a:ea typeface="Calibri"/>
                <a:cs typeface="Calibri"/>
                <a:sym typeface="Calibri"/>
              </a:rPr>
              <a:t>Coenzyme role: </a:t>
            </a:r>
            <a:r>
              <a:rPr lang="en-US" sz="2500">
                <a:solidFill>
                  <a:schemeClr val="dk1"/>
                </a:solidFill>
                <a:highlight>
                  <a:srgbClr val="FFFB00"/>
                </a:highlight>
                <a:latin typeface="Calibri"/>
                <a:ea typeface="Calibri"/>
                <a:cs typeface="Calibri"/>
                <a:sym typeface="Calibri"/>
              </a:rPr>
              <a:t>Transfers CO₂ in carboxylation reactions (if you see anything involving carboxyl - think biotin!)</a:t>
            </a:r>
            <a:endParaRPr sz="2500">
              <a:solidFill>
                <a:schemeClr val="dk1"/>
              </a:solidFill>
              <a:highlight>
                <a:srgbClr val="FFFB00"/>
              </a:highlight>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b="1" lang="en-US" sz="2500">
                <a:solidFill>
                  <a:schemeClr val="dk1"/>
                </a:solidFill>
                <a:latin typeface="Calibri"/>
                <a:ea typeface="Calibri"/>
                <a:cs typeface="Calibri"/>
                <a:sym typeface="Calibri"/>
              </a:rPr>
              <a:t>Key Functions</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Carboxylation reactions → fatty acid synthesis and metabolic regulation</a:t>
            </a:r>
            <a:br>
              <a:rPr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Gluconeogenesis: </a:t>
            </a:r>
            <a:r>
              <a:rPr b="1" lang="en-US" sz="2500">
                <a:solidFill>
                  <a:schemeClr val="dk1"/>
                </a:solidFill>
                <a:latin typeface="Calibri"/>
                <a:ea typeface="Calibri"/>
                <a:cs typeface="Calibri"/>
                <a:sym typeface="Calibri"/>
              </a:rPr>
              <a:t>pyruvate carboxylase requires biotin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Fatty acid synthesis: </a:t>
            </a:r>
            <a:r>
              <a:rPr b="1" lang="en-US" sz="2500">
                <a:solidFill>
                  <a:schemeClr val="dk1"/>
                </a:solidFill>
                <a:latin typeface="Calibri"/>
                <a:ea typeface="Calibri"/>
                <a:cs typeface="Calibri"/>
                <a:sym typeface="Calibri"/>
              </a:rPr>
              <a:t>acetyl-CoA carboxylase requires biotin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Amino acid metabolism (especially leucine metabolism)</a:t>
            </a:r>
            <a:br>
              <a:rPr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Odd-chain fatty acid metabolism</a:t>
            </a:r>
            <a:br>
              <a:rPr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Supports gene regulation through </a:t>
            </a:r>
            <a:r>
              <a:rPr b="1" lang="en-US" sz="2500">
                <a:solidFill>
                  <a:schemeClr val="dk1"/>
                </a:solidFill>
                <a:latin typeface="Calibri"/>
                <a:ea typeface="Calibri"/>
                <a:cs typeface="Calibri"/>
                <a:sym typeface="Calibri"/>
              </a:rPr>
              <a:t>histone biotinylation</a:t>
            </a:r>
            <a:endParaRPr b="1"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b="1" lang="en-US" sz="2500">
                <a:solidFill>
                  <a:schemeClr val="dk1"/>
                </a:solidFill>
                <a:latin typeface="Calibri"/>
                <a:ea typeface="Calibri"/>
                <a:cs typeface="Calibri"/>
                <a:sym typeface="Calibri"/>
              </a:rPr>
              <a:t>Required for conversion of:</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pyruvate → oxaloacetate</a:t>
            </a:r>
            <a:br>
              <a:rPr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acetyl-CoA → malonyl-CoA</a:t>
            </a:r>
            <a:br>
              <a:rPr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propionyl-CoA → methylmalonyl-CoA</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2500">
                <a:solidFill>
                  <a:schemeClr val="dk1"/>
                </a:solidFill>
                <a:latin typeface="Calibri"/>
                <a:ea typeface="Calibri"/>
                <a:cs typeface="Calibri"/>
                <a:sym typeface="Calibri"/>
              </a:rPr>
              <a:t>Importance: </a:t>
            </a:r>
            <a:r>
              <a:rPr lang="en-US" sz="2500">
                <a:solidFill>
                  <a:schemeClr val="dk1"/>
                </a:solidFill>
                <a:latin typeface="Calibri"/>
                <a:ea typeface="Calibri"/>
                <a:cs typeface="Calibri"/>
                <a:sym typeface="Calibri"/>
              </a:rPr>
              <a:t>Central to </a:t>
            </a:r>
            <a:r>
              <a:rPr b="1" lang="en-US" sz="2500">
                <a:solidFill>
                  <a:schemeClr val="dk1"/>
                </a:solidFill>
                <a:latin typeface="Calibri"/>
                <a:ea typeface="Calibri"/>
                <a:cs typeface="Calibri"/>
                <a:sym typeface="Calibri"/>
              </a:rPr>
              <a:t>energy metabolism, fatty acid synthesis, and glucose regulation</a:t>
            </a:r>
            <a:r>
              <a:rPr lang="en-US" sz="2500">
                <a:solidFill>
                  <a:schemeClr val="dk1"/>
                </a:solidFill>
                <a:latin typeface="Calibri"/>
                <a:ea typeface="Calibri"/>
                <a:cs typeface="Calibri"/>
                <a:sym typeface="Calibri"/>
              </a:rPr>
              <a:t>, while also supporting </a:t>
            </a:r>
            <a:r>
              <a:rPr b="1" lang="en-US" sz="2500">
                <a:solidFill>
                  <a:schemeClr val="dk1"/>
                </a:solidFill>
                <a:latin typeface="Calibri"/>
                <a:ea typeface="Calibri"/>
                <a:cs typeface="Calibri"/>
                <a:sym typeface="Calibri"/>
              </a:rPr>
              <a:t>skin, hair, and nail integrity and proper cellular metabolic function</a:t>
            </a:r>
            <a:r>
              <a:rPr lang="en-US" sz="2500">
                <a:solidFill>
                  <a:schemeClr val="dk1"/>
                </a:solidFill>
                <a:latin typeface="Calibri"/>
                <a:ea typeface="Calibri"/>
                <a:cs typeface="Calibri"/>
                <a:sym typeface="Calibri"/>
              </a:rPr>
              <a:t>.</a:t>
            </a:r>
            <a:endParaRPr sz="25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t/>
            </a:r>
            <a:endParaRPr b="1" sz="2500">
              <a:latin typeface="Calibri"/>
              <a:ea typeface="Calibri"/>
              <a:cs typeface="Calibri"/>
              <a:sym typeface="Calibri"/>
            </a:endParaRPr>
          </a:p>
        </p:txBody>
      </p:sp>
      <p:sp>
        <p:nvSpPr>
          <p:cNvPr id="487" name="Google Shape;487;p3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0" name="Google Shape;90;p4"/>
          <p:cNvSpPr txBox="1"/>
          <p:nvPr/>
        </p:nvSpPr>
        <p:spPr>
          <a:xfrm>
            <a:off x="1128002" y="1167697"/>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Carbohydrate Metabolism</a:t>
            </a:r>
            <a:endParaRPr/>
          </a:p>
        </p:txBody>
      </p:sp>
      <p:sp>
        <p:nvSpPr>
          <p:cNvPr id="91" name="Google Shape;91;p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2" name="Google Shape;92;p4"/>
          <p:cNvSpPr txBox="1"/>
          <p:nvPr/>
        </p:nvSpPr>
        <p:spPr>
          <a:xfrm>
            <a:off x="653825" y="3431700"/>
            <a:ext cx="8423700" cy="5325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1200"/>
              </a:spcBef>
              <a:spcAft>
                <a:spcPts val="0"/>
              </a:spcAft>
              <a:buNone/>
            </a:pPr>
            <a:r>
              <a:rPr b="1" lang="en-US" sz="3000">
                <a:latin typeface="Calibri"/>
                <a:ea typeface="Calibri"/>
                <a:cs typeface="Calibri"/>
                <a:sym typeface="Calibri"/>
              </a:rPr>
              <a:t>Primary role: </a:t>
            </a:r>
            <a:r>
              <a:rPr lang="en-US" sz="3000">
                <a:latin typeface="Calibri"/>
                <a:ea typeface="Calibri"/>
                <a:cs typeface="Calibri"/>
                <a:sym typeface="Calibri"/>
              </a:rPr>
              <a:t>Rapid energy production</a:t>
            </a:r>
            <a:endParaRPr sz="3000">
              <a:latin typeface="Calibri"/>
              <a:ea typeface="Calibri"/>
              <a:cs typeface="Calibri"/>
              <a:sym typeface="Calibri"/>
            </a:endParaRPr>
          </a:p>
          <a:p>
            <a:pPr indent="0" lvl="0" marL="0" marR="0" rtl="0" algn="l">
              <a:lnSpc>
                <a:spcPct val="100000"/>
              </a:lnSpc>
              <a:spcBef>
                <a:spcPts val="1200"/>
              </a:spcBef>
              <a:spcAft>
                <a:spcPts val="0"/>
              </a:spcAft>
              <a:buNone/>
            </a:pPr>
            <a:r>
              <a:rPr b="1" lang="en-US" sz="3000">
                <a:latin typeface="Calibri"/>
                <a:ea typeface="Calibri"/>
                <a:cs typeface="Calibri"/>
                <a:sym typeface="Calibri"/>
              </a:rPr>
              <a:t>Energy yield: </a:t>
            </a:r>
            <a:r>
              <a:rPr lang="en-US" sz="3000">
                <a:latin typeface="Calibri"/>
                <a:ea typeface="Calibri"/>
                <a:cs typeface="Calibri"/>
                <a:sym typeface="Calibri"/>
              </a:rPr>
              <a:t>4 kcal/g</a:t>
            </a:r>
            <a:endParaRPr sz="3000">
              <a:latin typeface="Calibri"/>
              <a:ea typeface="Calibri"/>
              <a:cs typeface="Calibri"/>
              <a:sym typeface="Calibri"/>
            </a:endParaRPr>
          </a:p>
          <a:p>
            <a:pPr indent="0" lvl="0" marL="0" marR="0" rtl="0" algn="l">
              <a:lnSpc>
                <a:spcPct val="100000"/>
              </a:lnSpc>
              <a:spcBef>
                <a:spcPts val="1200"/>
              </a:spcBef>
              <a:spcAft>
                <a:spcPts val="0"/>
              </a:spcAft>
              <a:buNone/>
            </a:pPr>
            <a:r>
              <a:t/>
            </a:r>
            <a:endParaRPr sz="3000">
              <a:latin typeface="Calibri"/>
              <a:ea typeface="Calibri"/>
              <a:cs typeface="Calibri"/>
              <a:sym typeface="Calibri"/>
            </a:endParaRPr>
          </a:p>
          <a:p>
            <a:pPr indent="0" lvl="0" marL="0" marR="0" rtl="0" algn="l">
              <a:lnSpc>
                <a:spcPct val="100000"/>
              </a:lnSpc>
              <a:spcBef>
                <a:spcPts val="1200"/>
              </a:spcBef>
              <a:spcAft>
                <a:spcPts val="0"/>
              </a:spcAft>
              <a:buNone/>
            </a:pPr>
            <a:r>
              <a:rPr lang="en-US" sz="3000">
                <a:latin typeface="Calibri"/>
                <a:ea typeface="Calibri"/>
                <a:cs typeface="Calibri"/>
                <a:sym typeface="Calibri"/>
              </a:rPr>
              <a:t>After digestion, carbs become glucose, which may be:</a:t>
            </a:r>
            <a:endParaRPr sz="3000">
              <a:latin typeface="Calibri"/>
              <a:ea typeface="Calibri"/>
              <a:cs typeface="Calibri"/>
              <a:sym typeface="Calibri"/>
            </a:endParaRPr>
          </a:p>
          <a:p>
            <a:pPr indent="-419100" lvl="0" marL="457200" marR="0" rtl="0" algn="l">
              <a:lnSpc>
                <a:spcPct val="100000"/>
              </a:lnSpc>
              <a:spcBef>
                <a:spcPts val="1200"/>
              </a:spcBef>
              <a:spcAft>
                <a:spcPts val="0"/>
              </a:spcAft>
              <a:buSzPts val="3000"/>
              <a:buFont typeface="Calibri"/>
              <a:buChar char="●"/>
            </a:pPr>
            <a:r>
              <a:rPr lang="en-US" sz="3000">
                <a:latin typeface="Calibri"/>
                <a:ea typeface="Calibri"/>
                <a:cs typeface="Calibri"/>
                <a:sym typeface="Calibri"/>
              </a:rPr>
              <a:t>Used for energy: </a:t>
            </a:r>
            <a:r>
              <a:rPr b="1" lang="en-US" sz="3000">
                <a:latin typeface="Calibri"/>
                <a:ea typeface="Calibri"/>
                <a:cs typeface="Calibri"/>
                <a:sym typeface="Calibri"/>
              </a:rPr>
              <a:t>Glycolysis → TCA cycle → ETC</a:t>
            </a:r>
            <a:endParaRPr b="1" sz="3000">
              <a:latin typeface="Calibri"/>
              <a:ea typeface="Calibri"/>
              <a:cs typeface="Calibri"/>
              <a:sym typeface="Calibri"/>
            </a:endParaRPr>
          </a:p>
          <a:p>
            <a:pPr indent="-419100" lvl="0" marL="457200" marR="0" rtl="0" algn="l">
              <a:lnSpc>
                <a:spcPct val="100000"/>
              </a:lnSpc>
              <a:spcBef>
                <a:spcPts val="0"/>
              </a:spcBef>
              <a:spcAft>
                <a:spcPts val="0"/>
              </a:spcAft>
              <a:buSzPts val="3000"/>
              <a:buFont typeface="Calibri"/>
              <a:buChar char="●"/>
            </a:pPr>
            <a:r>
              <a:rPr lang="en-US" sz="3000">
                <a:latin typeface="Calibri"/>
                <a:ea typeface="Calibri"/>
                <a:cs typeface="Calibri"/>
                <a:sym typeface="Calibri"/>
              </a:rPr>
              <a:t>Stored for later: </a:t>
            </a:r>
            <a:r>
              <a:rPr b="1" lang="en-US" sz="3000">
                <a:latin typeface="Calibri"/>
                <a:ea typeface="Calibri"/>
                <a:cs typeface="Calibri"/>
                <a:sym typeface="Calibri"/>
              </a:rPr>
              <a:t>Glycogenesis</a:t>
            </a:r>
            <a:endParaRPr b="1" sz="3000">
              <a:latin typeface="Calibri"/>
              <a:ea typeface="Calibri"/>
              <a:cs typeface="Calibri"/>
              <a:sym typeface="Calibri"/>
            </a:endParaRPr>
          </a:p>
          <a:p>
            <a:pPr indent="-419100" lvl="0" marL="457200" marR="0" rtl="0" algn="l">
              <a:lnSpc>
                <a:spcPct val="100000"/>
              </a:lnSpc>
              <a:spcBef>
                <a:spcPts val="0"/>
              </a:spcBef>
              <a:spcAft>
                <a:spcPts val="0"/>
              </a:spcAft>
              <a:buSzPts val="3000"/>
              <a:buFont typeface="Calibri"/>
              <a:buChar char="●"/>
            </a:pPr>
            <a:r>
              <a:rPr lang="en-US" sz="3000">
                <a:latin typeface="Calibri"/>
                <a:ea typeface="Calibri"/>
                <a:cs typeface="Calibri"/>
                <a:sym typeface="Calibri"/>
              </a:rPr>
              <a:t>Released from storage: </a:t>
            </a:r>
            <a:r>
              <a:rPr b="1" lang="en-US" sz="3000">
                <a:latin typeface="Calibri"/>
                <a:ea typeface="Calibri"/>
                <a:cs typeface="Calibri"/>
                <a:sym typeface="Calibri"/>
              </a:rPr>
              <a:t>Glycogenolysis</a:t>
            </a:r>
            <a:endParaRPr b="1" sz="3000">
              <a:latin typeface="Calibri"/>
              <a:ea typeface="Calibri"/>
              <a:cs typeface="Calibri"/>
              <a:sym typeface="Calibri"/>
            </a:endParaRPr>
          </a:p>
          <a:p>
            <a:pPr indent="-419100" lvl="0" marL="457200" marR="0" rtl="0" algn="l">
              <a:lnSpc>
                <a:spcPct val="100000"/>
              </a:lnSpc>
              <a:spcBef>
                <a:spcPts val="0"/>
              </a:spcBef>
              <a:spcAft>
                <a:spcPts val="0"/>
              </a:spcAft>
              <a:buSzPts val="3000"/>
              <a:buFont typeface="Calibri"/>
              <a:buChar char="●"/>
            </a:pPr>
            <a:r>
              <a:rPr lang="en-US" sz="3000">
                <a:latin typeface="Calibri"/>
                <a:ea typeface="Calibri"/>
                <a:cs typeface="Calibri"/>
                <a:sym typeface="Calibri"/>
              </a:rPr>
              <a:t>Made when needed: </a:t>
            </a:r>
            <a:r>
              <a:rPr b="1" lang="en-US" sz="3000">
                <a:latin typeface="Calibri"/>
                <a:ea typeface="Calibri"/>
                <a:cs typeface="Calibri"/>
                <a:sym typeface="Calibri"/>
              </a:rPr>
              <a:t>Gluconeogenesis</a:t>
            </a:r>
            <a:endParaRPr b="1" sz="3000">
              <a:latin typeface="Calibri"/>
              <a:ea typeface="Calibri"/>
              <a:cs typeface="Calibri"/>
              <a:sym typeface="Calibri"/>
            </a:endParaRPr>
          </a:p>
          <a:p>
            <a:pPr indent="-419100" lvl="0" marL="457200" marR="0" rtl="0" algn="l">
              <a:lnSpc>
                <a:spcPct val="100000"/>
              </a:lnSpc>
              <a:spcBef>
                <a:spcPts val="0"/>
              </a:spcBef>
              <a:spcAft>
                <a:spcPts val="0"/>
              </a:spcAft>
              <a:buSzPts val="3000"/>
              <a:buFont typeface="Calibri"/>
              <a:buChar char="●"/>
            </a:pPr>
            <a:r>
              <a:rPr lang="en-US" sz="3000">
                <a:latin typeface="Calibri"/>
                <a:ea typeface="Calibri"/>
                <a:cs typeface="Calibri"/>
                <a:sym typeface="Calibri"/>
              </a:rPr>
              <a:t>Redirected for other functions: </a:t>
            </a:r>
            <a:r>
              <a:rPr b="1" lang="en-US" sz="3000">
                <a:latin typeface="Calibri"/>
                <a:ea typeface="Calibri"/>
                <a:cs typeface="Calibri"/>
                <a:sym typeface="Calibri"/>
              </a:rPr>
              <a:t>Pentose phosphate pathway (PPP)</a:t>
            </a:r>
            <a:endParaRPr b="1" sz="3000">
              <a:latin typeface="Calibri"/>
              <a:ea typeface="Calibri"/>
              <a:cs typeface="Calibri"/>
              <a:sym typeface="Calibri"/>
            </a:endParaRPr>
          </a:p>
        </p:txBody>
      </p:sp>
      <p:sp>
        <p:nvSpPr>
          <p:cNvPr id="93" name="Google Shape;93;p4"/>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4" name="Google Shape;94;p4"/>
          <p:cNvSpPr/>
          <p:nvPr/>
        </p:nvSpPr>
        <p:spPr>
          <a:xfrm>
            <a:off x="16705549"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5" name="Google Shape;95;p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6" name="Google Shape;96;p4"/>
          <p:cNvSpPr txBox="1"/>
          <p:nvPr/>
        </p:nvSpPr>
        <p:spPr>
          <a:xfrm>
            <a:off x="9517250" y="3431700"/>
            <a:ext cx="8423700" cy="5325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1200"/>
              </a:spcBef>
              <a:spcAft>
                <a:spcPts val="0"/>
              </a:spcAft>
              <a:buNone/>
            </a:pPr>
            <a:r>
              <a:rPr b="1" lang="en-US" sz="3000">
                <a:latin typeface="Calibri"/>
                <a:ea typeface="Calibri"/>
                <a:cs typeface="Calibri"/>
                <a:sym typeface="Calibri"/>
              </a:rPr>
              <a:t>Hormonal regulation</a:t>
            </a:r>
            <a:endParaRPr b="1" sz="3000">
              <a:latin typeface="Calibri"/>
              <a:ea typeface="Calibri"/>
              <a:cs typeface="Calibri"/>
              <a:sym typeface="Calibri"/>
            </a:endParaRPr>
          </a:p>
          <a:p>
            <a:pPr indent="-419100" lvl="0" marL="457200" marR="0" rtl="0" algn="l">
              <a:lnSpc>
                <a:spcPct val="100000"/>
              </a:lnSpc>
              <a:spcBef>
                <a:spcPts val="1200"/>
              </a:spcBef>
              <a:spcAft>
                <a:spcPts val="0"/>
              </a:spcAft>
              <a:buSzPts val="3000"/>
              <a:buFont typeface="Calibri"/>
              <a:buChar char="●"/>
            </a:pPr>
            <a:r>
              <a:rPr lang="en-US" sz="3000">
                <a:latin typeface="Calibri"/>
                <a:ea typeface="Calibri"/>
                <a:cs typeface="Calibri"/>
                <a:sym typeface="Calibri"/>
              </a:rPr>
              <a:t>Insulin: Promotes glucose uptake and storage</a:t>
            </a:r>
            <a:endParaRPr sz="3000">
              <a:latin typeface="Calibri"/>
              <a:ea typeface="Calibri"/>
              <a:cs typeface="Calibri"/>
              <a:sym typeface="Calibri"/>
            </a:endParaRPr>
          </a:p>
          <a:p>
            <a:pPr indent="-419100" lvl="0" marL="457200" marR="0" rtl="0" algn="l">
              <a:lnSpc>
                <a:spcPct val="100000"/>
              </a:lnSpc>
              <a:spcBef>
                <a:spcPts val="0"/>
              </a:spcBef>
              <a:spcAft>
                <a:spcPts val="0"/>
              </a:spcAft>
              <a:buSzPts val="3000"/>
              <a:buFont typeface="Calibri"/>
              <a:buChar char="●"/>
            </a:pPr>
            <a:r>
              <a:rPr lang="en-US" sz="3000">
                <a:latin typeface="Calibri"/>
                <a:ea typeface="Calibri"/>
                <a:cs typeface="Calibri"/>
                <a:sym typeface="Calibri"/>
              </a:rPr>
              <a:t>Glucagon: Promotes glucose production and release</a:t>
            </a:r>
            <a:endParaRPr sz="3000">
              <a:latin typeface="Calibri"/>
              <a:ea typeface="Calibri"/>
              <a:cs typeface="Calibri"/>
              <a:sym typeface="Calibri"/>
            </a:endParaRPr>
          </a:p>
          <a:p>
            <a:pPr indent="0" lvl="0" marL="0" marR="0" rtl="0" algn="l">
              <a:lnSpc>
                <a:spcPct val="100000"/>
              </a:lnSpc>
              <a:spcBef>
                <a:spcPts val="1200"/>
              </a:spcBef>
              <a:spcAft>
                <a:spcPts val="0"/>
              </a:spcAft>
              <a:buNone/>
            </a:pPr>
            <a:r>
              <a:t/>
            </a:r>
            <a:endParaRPr sz="3000">
              <a:latin typeface="Calibri"/>
              <a:ea typeface="Calibri"/>
              <a:cs typeface="Calibri"/>
              <a:sym typeface="Calibri"/>
            </a:endParaRPr>
          </a:p>
          <a:p>
            <a:pPr indent="0" lvl="0" marL="0" marR="0" rtl="0" algn="l">
              <a:lnSpc>
                <a:spcPct val="100000"/>
              </a:lnSpc>
              <a:spcBef>
                <a:spcPts val="1200"/>
              </a:spcBef>
              <a:spcAft>
                <a:spcPts val="0"/>
              </a:spcAft>
              <a:buNone/>
            </a:pPr>
            <a:r>
              <a:rPr b="1" lang="en-US" sz="3000">
                <a:latin typeface="Calibri"/>
                <a:ea typeface="Calibri"/>
                <a:cs typeface="Calibri"/>
                <a:sym typeface="Calibri"/>
              </a:rPr>
              <a:t>Glucose-dependent tissues</a:t>
            </a:r>
            <a:endParaRPr sz="3000">
              <a:latin typeface="Calibri"/>
              <a:ea typeface="Calibri"/>
              <a:cs typeface="Calibri"/>
              <a:sym typeface="Calibri"/>
            </a:endParaRPr>
          </a:p>
          <a:p>
            <a:pPr indent="-419100" lvl="0" marL="457200" marR="0" rtl="0" algn="l">
              <a:lnSpc>
                <a:spcPct val="100000"/>
              </a:lnSpc>
              <a:spcBef>
                <a:spcPts val="1200"/>
              </a:spcBef>
              <a:spcAft>
                <a:spcPts val="0"/>
              </a:spcAft>
              <a:buSzPts val="3000"/>
              <a:buFont typeface="Calibri"/>
              <a:buChar char="●"/>
            </a:pPr>
            <a:r>
              <a:rPr lang="en-US" sz="3000">
                <a:latin typeface="Calibri"/>
                <a:ea typeface="Calibri"/>
                <a:cs typeface="Calibri"/>
                <a:sym typeface="Calibri"/>
              </a:rPr>
              <a:t>RBCs rely entirely on glucose because they lack mitochondria</a:t>
            </a:r>
            <a:endParaRPr sz="3000">
              <a:latin typeface="Calibri"/>
              <a:ea typeface="Calibri"/>
              <a:cs typeface="Calibri"/>
              <a:sym typeface="Calibri"/>
            </a:endParaRPr>
          </a:p>
          <a:p>
            <a:pPr indent="-419100" lvl="0" marL="457200" marR="0" rtl="0" algn="l">
              <a:lnSpc>
                <a:spcPct val="100000"/>
              </a:lnSpc>
              <a:spcBef>
                <a:spcPts val="0"/>
              </a:spcBef>
              <a:spcAft>
                <a:spcPts val="0"/>
              </a:spcAft>
              <a:buSzPts val="3000"/>
              <a:buFont typeface="Calibri"/>
              <a:buChar char="●"/>
            </a:pPr>
            <a:r>
              <a:rPr lang="en-US" sz="3000">
                <a:latin typeface="Calibri"/>
                <a:ea typeface="Calibri"/>
                <a:cs typeface="Calibri"/>
                <a:sym typeface="Calibri"/>
              </a:rPr>
              <a:t>The brain primarily uses glucose under normal conditions</a:t>
            </a:r>
            <a:endParaRPr sz="3000">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34"/>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3" name="Google Shape;493;p34"/>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B9 (Folate)</a:t>
            </a:r>
            <a:endParaRPr/>
          </a:p>
        </p:txBody>
      </p:sp>
      <p:sp>
        <p:nvSpPr>
          <p:cNvPr id="494" name="Google Shape;494;p3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5" name="Google Shape;495;p34"/>
          <p:cNvSpPr txBox="1"/>
          <p:nvPr/>
        </p:nvSpPr>
        <p:spPr>
          <a:xfrm>
            <a:off x="1475100" y="3256075"/>
            <a:ext cx="16812900" cy="67110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200">
                <a:solidFill>
                  <a:schemeClr val="dk1"/>
                </a:solidFill>
                <a:latin typeface="Calibri"/>
                <a:ea typeface="Calibri"/>
                <a:cs typeface="Calibri"/>
                <a:sym typeface="Calibri"/>
              </a:rPr>
              <a:t>Active coenzyme forms: Tetrahydrofolate (THF) derivatives</a:t>
            </a:r>
            <a:endParaRPr b="1"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latin typeface="Calibri"/>
                <a:ea typeface="Calibri"/>
                <a:cs typeface="Calibri"/>
                <a:sym typeface="Calibri"/>
              </a:rPr>
              <a:t>Folate carries one-carbon units needed for:</a:t>
            </a:r>
            <a:endParaRPr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Char char="●"/>
            </a:pPr>
            <a:r>
              <a:rPr b="1" lang="en-US" sz="3200">
                <a:solidFill>
                  <a:schemeClr val="dk1"/>
                </a:solidFill>
                <a:latin typeface="Calibri"/>
                <a:ea typeface="Calibri"/>
                <a:cs typeface="Calibri"/>
                <a:sym typeface="Calibri"/>
              </a:rPr>
              <a:t>DNA &amp; RNA synthesis</a:t>
            </a:r>
            <a:br>
              <a:rPr b="1"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Purine and thymidine production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Methionine cycle</a:t>
            </a:r>
            <a:br>
              <a:rPr b="1"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Homocysteine → methionine</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Cell division &amp; growth</a:t>
            </a:r>
            <a:br>
              <a:rPr b="1"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Especially important during pregnancy</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RBC production</a:t>
            </a:r>
            <a:endParaRPr b="1" sz="3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3200">
                <a:solidFill>
                  <a:schemeClr val="dk1"/>
                </a:solidFill>
                <a:highlight>
                  <a:srgbClr val="FFFF00"/>
                </a:highlight>
                <a:latin typeface="Calibri"/>
                <a:ea typeface="Calibri"/>
                <a:cs typeface="Calibri"/>
                <a:sym typeface="Calibri"/>
              </a:rPr>
              <a:t>Key concept:</a:t>
            </a:r>
            <a:r>
              <a:rPr lang="en-US" sz="3200">
                <a:solidFill>
                  <a:schemeClr val="dk1"/>
                </a:solidFill>
                <a:highlight>
                  <a:srgbClr val="FFFF00"/>
                </a:highlight>
                <a:latin typeface="Calibri"/>
                <a:ea typeface="Calibri"/>
                <a:cs typeface="Calibri"/>
                <a:sym typeface="Calibri"/>
              </a:rPr>
              <a:t> Folate works closely with vitamin B12 to support DNA synthesis, methylation &amp; homocysteine metabolism.</a:t>
            </a:r>
            <a:endParaRPr b="1" sz="3200">
              <a:highlight>
                <a:srgbClr val="FFFF00"/>
              </a:highlight>
              <a:latin typeface="Calibri"/>
              <a:ea typeface="Calibri"/>
              <a:cs typeface="Calibri"/>
              <a:sym typeface="Calibri"/>
            </a:endParaRPr>
          </a:p>
        </p:txBody>
      </p:sp>
      <p:sp>
        <p:nvSpPr>
          <p:cNvPr id="496" name="Google Shape;496;p3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35"/>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2" name="Google Shape;502;p35"/>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B12 (Cobalamin)</a:t>
            </a:r>
            <a:endParaRPr/>
          </a:p>
        </p:txBody>
      </p:sp>
      <p:sp>
        <p:nvSpPr>
          <p:cNvPr id="503" name="Google Shape;503;p3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4" name="Google Shape;504;p35"/>
          <p:cNvSpPr txBox="1"/>
          <p:nvPr/>
        </p:nvSpPr>
        <p:spPr>
          <a:xfrm>
            <a:off x="1486875" y="3295775"/>
            <a:ext cx="17842800" cy="73992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600">
                <a:solidFill>
                  <a:schemeClr val="dk1"/>
                </a:solidFill>
                <a:latin typeface="Calibri"/>
                <a:ea typeface="Calibri"/>
                <a:cs typeface="Calibri"/>
                <a:sym typeface="Calibri"/>
              </a:rPr>
              <a:t>Active coenzyme forms: Methylcobalamin &amp; adenosylcobalamin</a:t>
            </a:r>
            <a:endParaRPr b="1" sz="26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600">
                <a:solidFill>
                  <a:schemeClr val="dk1"/>
                </a:solidFill>
                <a:latin typeface="Calibri"/>
                <a:ea typeface="Calibri"/>
                <a:cs typeface="Calibri"/>
                <a:sym typeface="Calibri"/>
              </a:rPr>
              <a:t>B12 is required for:</a:t>
            </a:r>
            <a:endParaRPr sz="2600">
              <a:solidFill>
                <a:schemeClr val="dk1"/>
              </a:solidFill>
              <a:latin typeface="Calibri"/>
              <a:ea typeface="Calibri"/>
              <a:cs typeface="Calibri"/>
              <a:sym typeface="Calibri"/>
            </a:endParaRPr>
          </a:p>
          <a:p>
            <a:pPr indent="-393700" lvl="0" marL="457200" rtl="0" algn="l">
              <a:lnSpc>
                <a:spcPct val="115000"/>
              </a:lnSpc>
              <a:spcBef>
                <a:spcPts val="1200"/>
              </a:spcBef>
              <a:spcAft>
                <a:spcPts val="0"/>
              </a:spcAft>
              <a:buClr>
                <a:schemeClr val="dk1"/>
              </a:buClr>
              <a:buSzPts val="2600"/>
              <a:buChar char="●"/>
            </a:pPr>
            <a:r>
              <a:rPr b="1" lang="en-US" sz="2600">
                <a:solidFill>
                  <a:schemeClr val="dk1"/>
                </a:solidFill>
                <a:latin typeface="Calibri"/>
                <a:ea typeface="Calibri"/>
                <a:cs typeface="Calibri"/>
                <a:sym typeface="Calibri"/>
              </a:rPr>
              <a:t>Methionine synthase</a:t>
            </a:r>
            <a:br>
              <a:rPr b="1" lang="en-US" sz="2600">
                <a:solidFill>
                  <a:schemeClr val="dk1"/>
                </a:solidFill>
                <a:latin typeface="Calibri"/>
                <a:ea typeface="Calibri"/>
                <a:cs typeface="Calibri"/>
                <a:sym typeface="Calibri"/>
              </a:rPr>
            </a:br>
            <a:r>
              <a:rPr lang="en-US" sz="2600">
                <a:solidFill>
                  <a:schemeClr val="dk1"/>
                </a:solidFill>
                <a:latin typeface="Calibri"/>
                <a:ea typeface="Calibri"/>
                <a:cs typeface="Calibri"/>
                <a:sym typeface="Calibri"/>
              </a:rPr>
              <a:t> Homocysteine → methionine</a:t>
            </a:r>
            <a:br>
              <a:rPr lang="en-US" sz="2600">
                <a:solidFill>
                  <a:schemeClr val="dk1"/>
                </a:solidFill>
                <a:latin typeface="Calibri"/>
                <a:ea typeface="Calibri"/>
                <a:cs typeface="Calibri"/>
                <a:sym typeface="Calibri"/>
              </a:rPr>
            </a:br>
            <a:r>
              <a:rPr lang="en-US" sz="2600">
                <a:solidFill>
                  <a:schemeClr val="dk1"/>
                </a:solidFill>
                <a:latin typeface="Calibri"/>
                <a:ea typeface="Calibri"/>
                <a:cs typeface="Calibri"/>
                <a:sym typeface="Calibri"/>
              </a:rPr>
              <a:t> Works with folate in methylation &amp; DNA synthesis</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Char char="●"/>
            </a:pPr>
            <a:r>
              <a:rPr b="1" lang="en-US" sz="2600">
                <a:solidFill>
                  <a:schemeClr val="dk1"/>
                </a:solidFill>
                <a:latin typeface="Calibri"/>
                <a:ea typeface="Calibri"/>
                <a:cs typeface="Calibri"/>
                <a:sym typeface="Calibri"/>
              </a:rPr>
              <a:t>Methylmalonyl-CoA mutase</a:t>
            </a:r>
            <a:br>
              <a:rPr b="1" lang="en-US" sz="2600">
                <a:solidFill>
                  <a:schemeClr val="dk1"/>
                </a:solidFill>
                <a:latin typeface="Calibri"/>
                <a:ea typeface="Calibri"/>
                <a:cs typeface="Calibri"/>
                <a:sym typeface="Calibri"/>
              </a:rPr>
            </a:br>
            <a:r>
              <a:rPr lang="en-US" sz="2600">
                <a:solidFill>
                  <a:schemeClr val="dk1"/>
                </a:solidFill>
                <a:latin typeface="Calibri"/>
                <a:ea typeface="Calibri"/>
                <a:cs typeface="Calibri"/>
                <a:sym typeface="Calibri"/>
              </a:rPr>
              <a:t> Methylmalonyl-CoA → succinyl-CoA</a:t>
            </a:r>
            <a:br>
              <a:rPr lang="en-US" sz="2600">
                <a:solidFill>
                  <a:schemeClr val="dk1"/>
                </a:solidFill>
                <a:latin typeface="Calibri"/>
                <a:ea typeface="Calibri"/>
                <a:cs typeface="Calibri"/>
                <a:sym typeface="Calibri"/>
              </a:rPr>
            </a:br>
            <a:r>
              <a:rPr lang="en-US" sz="2600">
                <a:solidFill>
                  <a:schemeClr val="dk1"/>
                </a:solidFill>
                <a:latin typeface="Calibri"/>
                <a:ea typeface="Calibri"/>
                <a:cs typeface="Calibri"/>
                <a:sym typeface="Calibri"/>
              </a:rPr>
              <a:t> Connects fat &amp; amino acid metabolism to the TCA cycle</a:t>
            </a:r>
            <a:endParaRPr sz="26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2600">
                <a:solidFill>
                  <a:schemeClr val="dk1"/>
                </a:solidFill>
                <a:latin typeface="Calibri"/>
                <a:ea typeface="Calibri"/>
                <a:cs typeface="Calibri"/>
                <a:sym typeface="Calibri"/>
              </a:rPr>
              <a:t>Absorption requires:</a:t>
            </a:r>
            <a:endParaRPr b="1" sz="2600">
              <a:solidFill>
                <a:schemeClr val="dk1"/>
              </a:solidFill>
              <a:latin typeface="Calibri"/>
              <a:ea typeface="Calibri"/>
              <a:cs typeface="Calibri"/>
              <a:sym typeface="Calibri"/>
            </a:endParaRPr>
          </a:p>
          <a:p>
            <a:pPr indent="-393700" lvl="0" marL="457200" rtl="0" algn="l">
              <a:lnSpc>
                <a:spcPct val="115000"/>
              </a:lnSpc>
              <a:spcBef>
                <a:spcPts val="12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Stomach acid to release food-bound B12</a:t>
            </a:r>
            <a:endParaRPr sz="2600">
              <a:solidFill>
                <a:schemeClr val="dk1"/>
              </a:solidFill>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highlight>
                  <a:srgbClr val="FFFB00"/>
                </a:highlight>
                <a:latin typeface="Calibri"/>
                <a:ea typeface="Calibri"/>
                <a:cs typeface="Calibri"/>
                <a:sym typeface="Calibri"/>
              </a:rPr>
              <a:t>Intrinsic factor -&gt; really important to remember for compromised populations including aging adults</a:t>
            </a:r>
            <a:endParaRPr sz="2600">
              <a:solidFill>
                <a:schemeClr val="dk1"/>
              </a:solidFill>
              <a:highlight>
                <a:srgbClr val="FFFB00"/>
              </a:highlight>
              <a:latin typeface="Calibri"/>
              <a:ea typeface="Calibri"/>
              <a:cs typeface="Calibri"/>
              <a:sym typeface="Calibri"/>
            </a:endParaRPr>
          </a:p>
          <a:p>
            <a:pPr indent="-393700" lvl="0" marL="457200" rtl="0" algn="l">
              <a:lnSpc>
                <a:spcPct val="115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A healthy terminal ileum</a:t>
            </a:r>
            <a:endParaRPr sz="26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2600">
                <a:solidFill>
                  <a:schemeClr val="dk1"/>
                </a:solidFill>
                <a:highlight>
                  <a:srgbClr val="FFFB00"/>
                </a:highlight>
                <a:latin typeface="Calibri"/>
                <a:ea typeface="Calibri"/>
                <a:cs typeface="Calibri"/>
                <a:sym typeface="Calibri"/>
              </a:rPr>
              <a:t>Key concept:</a:t>
            </a:r>
            <a:r>
              <a:rPr lang="en-US" sz="2600">
                <a:solidFill>
                  <a:schemeClr val="dk1"/>
                </a:solidFill>
                <a:highlight>
                  <a:srgbClr val="FFFB00"/>
                </a:highlight>
                <a:latin typeface="Calibri"/>
                <a:ea typeface="Calibri"/>
                <a:cs typeface="Calibri"/>
                <a:sym typeface="Calibri"/>
              </a:rPr>
              <a:t> B12 supports neurological function, RBC production, DNA synthesis &amp; energy metabolism.</a:t>
            </a:r>
            <a:endParaRPr sz="2600">
              <a:solidFill>
                <a:schemeClr val="dk1"/>
              </a:solidFill>
              <a:highlight>
                <a:srgbClr val="FFFB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t/>
            </a:r>
            <a:endParaRPr b="1" sz="2600">
              <a:latin typeface="Calibri"/>
              <a:ea typeface="Calibri"/>
              <a:cs typeface="Calibri"/>
              <a:sym typeface="Calibri"/>
            </a:endParaRPr>
          </a:p>
        </p:txBody>
      </p:sp>
      <p:sp>
        <p:nvSpPr>
          <p:cNvPr id="505" name="Google Shape;505;p3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36"/>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1" name="Google Shape;511;p36"/>
          <p:cNvSpPr txBox="1"/>
          <p:nvPr/>
        </p:nvSpPr>
        <p:spPr>
          <a:xfrm>
            <a:off x="1571525" y="1051853"/>
            <a:ext cx="1681295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 C (Ascorbic Acid)</a:t>
            </a:r>
            <a:endParaRPr/>
          </a:p>
        </p:txBody>
      </p:sp>
      <p:sp>
        <p:nvSpPr>
          <p:cNvPr id="512" name="Google Shape;512;p3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3" name="Google Shape;513;p36"/>
          <p:cNvSpPr txBox="1"/>
          <p:nvPr/>
        </p:nvSpPr>
        <p:spPr>
          <a:xfrm>
            <a:off x="1021800" y="3256075"/>
            <a:ext cx="17912400" cy="6932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Metabolic role: Antioxidant &amp; enzyme cofactor</a:t>
            </a:r>
            <a:endParaRPr b="1"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800">
                <a:solidFill>
                  <a:schemeClr val="dk1"/>
                </a:solidFill>
                <a:latin typeface="Calibri"/>
                <a:ea typeface="Calibri"/>
                <a:cs typeface="Calibri"/>
                <a:sym typeface="Calibri"/>
              </a:rPr>
              <a:t>Vitamin C supports:</a:t>
            </a:r>
            <a:endParaRPr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Char char="●"/>
            </a:pPr>
            <a:r>
              <a:rPr b="1" lang="en-US" sz="2800">
                <a:solidFill>
                  <a:schemeClr val="dk1"/>
                </a:solidFill>
                <a:latin typeface="Calibri"/>
                <a:ea typeface="Calibri"/>
                <a:cs typeface="Calibri"/>
                <a:sym typeface="Calibri"/>
              </a:rPr>
              <a:t>Collagen synthesis</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Cofactor for prolyl &amp; lysyl hydroxylases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Non-heme iron absorption</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Converts Fe³⁺ → Fe²⁺</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Catecholamine synthesis</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Dopamine → norepinephrine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b="1" lang="en-US" sz="2800">
                <a:solidFill>
                  <a:schemeClr val="dk1"/>
                </a:solidFill>
                <a:latin typeface="Calibri"/>
                <a:ea typeface="Calibri"/>
                <a:cs typeface="Calibri"/>
                <a:sym typeface="Calibri"/>
              </a:rPr>
              <a:t>Bile acid synthesis</a:t>
            </a:r>
            <a:endParaRPr b="1"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Antioxidant defense</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Regenerates vitamin 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b="1" lang="en-US" sz="2800">
                <a:solidFill>
                  <a:schemeClr val="dk1"/>
                </a:solidFill>
                <a:latin typeface="Calibri"/>
                <a:ea typeface="Calibri"/>
                <a:cs typeface="Calibri"/>
                <a:sym typeface="Calibri"/>
              </a:rPr>
              <a:t>Immune function</a:t>
            </a:r>
            <a:endParaRPr b="1" sz="28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800">
                <a:solidFill>
                  <a:schemeClr val="dk1"/>
                </a:solidFill>
                <a:latin typeface="Calibri"/>
                <a:ea typeface="Calibri"/>
                <a:cs typeface="Calibri"/>
                <a:sym typeface="Calibri"/>
              </a:rPr>
              <a:t>Key concept:</a:t>
            </a:r>
            <a:r>
              <a:rPr lang="en-US" sz="2800">
                <a:solidFill>
                  <a:schemeClr val="dk1"/>
                </a:solidFill>
                <a:latin typeface="Calibri"/>
                <a:ea typeface="Calibri"/>
                <a:cs typeface="Calibri"/>
                <a:sym typeface="Calibri"/>
              </a:rPr>
              <a:t> Vitamin C supports connective tissue integrity, wound healing, iron absorption &amp; antioxidant protection.</a:t>
            </a:r>
            <a:endParaRPr sz="2800">
              <a:latin typeface="Calibri"/>
              <a:ea typeface="Calibri"/>
              <a:cs typeface="Calibri"/>
              <a:sym typeface="Calibri"/>
            </a:endParaRPr>
          </a:p>
        </p:txBody>
      </p:sp>
      <p:sp>
        <p:nvSpPr>
          <p:cNvPr id="514" name="Google Shape;514;p3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37"/>
          <p:cNvSpPr/>
          <p:nvPr/>
        </p:nvSpPr>
        <p:spPr>
          <a:xfrm>
            <a:off x="107623" y="84993"/>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0" name="Google Shape;520;p37"/>
          <p:cNvSpPr txBox="1"/>
          <p:nvPr/>
        </p:nvSpPr>
        <p:spPr>
          <a:xfrm>
            <a:off x="1263004" y="308306"/>
            <a:ext cx="17892900" cy="2216400"/>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Summary Table: </a:t>
            </a:r>
            <a:r>
              <a:rPr b="0" i="0" lang="en-US" sz="5300" u="none" cap="none" strike="noStrike">
                <a:solidFill>
                  <a:srgbClr val="FFFFFF"/>
                </a:solidFill>
                <a:latin typeface="Poppins"/>
                <a:ea typeface="Poppins"/>
                <a:cs typeface="Poppins"/>
                <a:sym typeface="Poppins"/>
              </a:rPr>
              <a:t>Metabolism &amp; Biochemical Pathways of Water-Soluble Vitamins</a:t>
            </a:r>
            <a:endParaRPr/>
          </a:p>
        </p:txBody>
      </p:sp>
      <p:sp>
        <p:nvSpPr>
          <p:cNvPr id="521" name="Google Shape;521;p3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522" name="Google Shape;522;p37"/>
          <p:cNvGraphicFramePr/>
          <p:nvPr/>
        </p:nvGraphicFramePr>
        <p:xfrm>
          <a:off x="1262988" y="3313872"/>
          <a:ext cx="3000000" cy="3000000"/>
        </p:xfrm>
        <a:graphic>
          <a:graphicData uri="http://schemas.openxmlformats.org/drawingml/2006/table">
            <a:tbl>
              <a:tblPr bandRow="1">
                <a:noFill/>
                <a:tableStyleId>{15BE6260-15B2-42CF-9ED3-659DF01581FF}</a:tableStyleId>
              </a:tblPr>
              <a:tblGrid>
                <a:gridCol w="2373200"/>
                <a:gridCol w="6057700"/>
                <a:gridCol w="8643925"/>
              </a:tblGrid>
              <a:tr h="875800">
                <a:tc>
                  <a:txBody>
                    <a:bodyPr/>
                    <a:lstStyle/>
                    <a:p>
                      <a:pPr indent="0" lvl="0" marL="0" marR="0" rtl="0" algn="ctr">
                        <a:lnSpc>
                          <a:spcPct val="100000"/>
                        </a:lnSpc>
                        <a:spcBef>
                          <a:spcPts val="0"/>
                        </a:spcBef>
                        <a:spcAft>
                          <a:spcPts val="0"/>
                        </a:spcAft>
                        <a:buClr>
                          <a:schemeClr val="dk1"/>
                        </a:buClr>
                        <a:buSzPts val="3300"/>
                        <a:buFont typeface="Times"/>
                        <a:buNone/>
                      </a:pPr>
                      <a:r>
                        <a:rPr b="1" lang="en-US" sz="3100" u="none" cap="none" strike="noStrike"/>
                        <a:t>Vitamin</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b="1" lang="en-US" sz="3100" u="none" cap="none" strike="noStrike"/>
                        <a:t>Coenzyme Form</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b="1" lang="en-US" sz="3100" u="none" cap="none" strike="noStrike"/>
                        <a:t>Major Metabolic Role</a:t>
                      </a:r>
                      <a:endParaRPr sz="1200"/>
                    </a:p>
                  </a:txBody>
                  <a:tcPr marT="12700" marB="12700" marR="12700" marL="12700" anchor="ctr"/>
                </a:tc>
              </a:tr>
              <a:tr h="565025">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B1</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TPP</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Carbohydrate metabolism, TCA entry, PPP</a:t>
                      </a:r>
                      <a:endParaRPr sz="1200"/>
                    </a:p>
                  </a:txBody>
                  <a:tcPr marT="12700" marB="12700" marR="12700" marL="12700" anchor="ctr"/>
                </a:tc>
              </a:tr>
              <a:tr h="565025">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B2</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FAD/FMN</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Redox reactions, ETC, beta-oxidation</a:t>
                      </a:r>
                      <a:endParaRPr sz="1200"/>
                    </a:p>
                  </a:txBody>
                  <a:tcPr marT="12700" marB="12700" marR="12700" marL="12700" anchor="ctr"/>
                </a:tc>
              </a:tr>
              <a:tr h="565025">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B3</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NAD⁺/NADP⁺</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Energy metabolism &amp; anabolic synthesis</a:t>
                      </a:r>
                      <a:endParaRPr sz="1200"/>
                    </a:p>
                  </a:txBody>
                  <a:tcPr marT="12700" marB="12700" marR="12700" marL="12700" anchor="ctr"/>
                </a:tc>
              </a:tr>
              <a:tr h="565025">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B5</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CoA</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Central hub for carbs, fats, proteins</a:t>
                      </a:r>
                      <a:endParaRPr sz="1200"/>
                    </a:p>
                  </a:txBody>
                  <a:tcPr marT="12700" marB="12700" marR="12700" marL="12700" anchor="ctr"/>
                </a:tc>
              </a:tr>
              <a:tr h="565025">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B6</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PLP</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Amino acid metabolism, neurotransmitters</a:t>
                      </a:r>
                      <a:endParaRPr sz="1200"/>
                    </a:p>
                  </a:txBody>
                  <a:tcPr marT="12700" marB="12700" marR="12700" marL="12700" anchor="ctr"/>
                </a:tc>
              </a:tr>
              <a:tr h="565025">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B7</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Biotin</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Carboxylation reactions</a:t>
                      </a:r>
                      <a:endParaRPr sz="1200"/>
                    </a:p>
                  </a:txBody>
                  <a:tcPr marT="12700" marB="12700" marR="12700" marL="12700" anchor="ctr"/>
                </a:tc>
              </a:tr>
              <a:tr h="565025">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B9</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THF</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DNA synthesis, one-carbon metabolism</a:t>
                      </a:r>
                      <a:endParaRPr sz="1200"/>
                    </a:p>
                  </a:txBody>
                  <a:tcPr marT="12700" marB="12700" marR="12700" marL="12700" anchor="ctr"/>
                </a:tc>
              </a:tr>
              <a:tr h="1054100">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B12</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Methylcobalamin/adenosylcobalamin</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Fat &amp; amino acid metabolism, methionine cycle</a:t>
                      </a:r>
                      <a:endParaRPr sz="1200"/>
                    </a:p>
                  </a:txBody>
                  <a:tcPr marT="12700" marB="12700" marR="12700" marL="12700" anchor="ctr"/>
                </a:tc>
              </a:tr>
              <a:tr h="565025">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C</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Ascorbate</a:t>
                      </a:r>
                      <a:endParaRPr sz="1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300"/>
                        <a:buFont typeface="Times"/>
                        <a:buNone/>
                      </a:pPr>
                      <a:r>
                        <a:rPr lang="en-US" sz="3100" u="none" cap="none" strike="noStrike"/>
                        <a:t>Antioxidant, collagen formation</a:t>
                      </a:r>
                      <a:endParaRPr sz="1200"/>
                    </a:p>
                  </a:txBody>
                  <a:tcPr marT="12700" marB="12700" marR="12700" marL="12700" anchor="ctr"/>
                </a:tc>
              </a:tr>
            </a:tbl>
          </a:graphicData>
        </a:graphic>
      </p:graphicFrame>
      <p:sp>
        <p:nvSpPr>
          <p:cNvPr id="523" name="Google Shape;523;p3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524" name="Google Shape;524;p37"/>
          <p:cNvSpPr/>
          <p:nvPr/>
        </p:nvSpPr>
        <p:spPr>
          <a:xfrm>
            <a:off x="17175149" y="13316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25" name="Google Shape;525;p3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38"/>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1" name="Google Shape;531;p38"/>
          <p:cNvSpPr txBox="1"/>
          <p:nvPr/>
        </p:nvSpPr>
        <p:spPr>
          <a:xfrm>
            <a:off x="1359760" y="1249374"/>
            <a:ext cx="16812960" cy="1143617"/>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Fat Soluble Vitamins</a:t>
            </a:r>
            <a:endParaRPr/>
          </a:p>
        </p:txBody>
      </p:sp>
      <p:sp>
        <p:nvSpPr>
          <p:cNvPr id="532" name="Google Shape;532;p3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3" name="Google Shape;533;p38"/>
          <p:cNvSpPr txBox="1"/>
          <p:nvPr/>
        </p:nvSpPr>
        <p:spPr>
          <a:xfrm>
            <a:off x="850475" y="3744075"/>
            <a:ext cx="8004600" cy="5990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Vitamins A, D, E &amp; K require dietary fat for absorption</a:t>
            </a:r>
            <a:endParaRPr b="1"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3200">
                <a:solidFill>
                  <a:schemeClr val="dk1"/>
                </a:solidFill>
                <a:latin typeface="Calibri"/>
                <a:ea typeface="Calibri"/>
                <a:cs typeface="Calibri"/>
                <a:sym typeface="Calibri"/>
              </a:rPr>
              <a:t>They are:</a:t>
            </a:r>
            <a:endParaRPr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Absorbed with dietary lipids in the small intestine</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Packaged into </a:t>
            </a:r>
            <a:r>
              <a:rPr b="1" lang="en-US" sz="3200">
                <a:solidFill>
                  <a:schemeClr val="dk1"/>
                </a:solidFill>
                <a:latin typeface="Calibri"/>
                <a:ea typeface="Calibri"/>
                <a:cs typeface="Calibri"/>
                <a:sym typeface="Calibri"/>
              </a:rPr>
              <a:t>chylomicrons</a:t>
            </a:r>
            <a:r>
              <a:rPr lang="en-US" sz="3200">
                <a:solidFill>
                  <a:schemeClr val="dk1"/>
                </a:solidFill>
                <a:latin typeface="Calibri"/>
                <a:ea typeface="Calibri"/>
                <a:cs typeface="Calibri"/>
                <a:sym typeface="Calibri"/>
              </a:rPr>
              <a:t> for transport</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Stored primarily in the </a:t>
            </a:r>
            <a:r>
              <a:rPr b="1" lang="en-US" sz="3200">
                <a:solidFill>
                  <a:schemeClr val="dk1"/>
                </a:solidFill>
                <a:latin typeface="Calibri"/>
                <a:ea typeface="Calibri"/>
                <a:cs typeface="Calibri"/>
                <a:sym typeface="Calibri"/>
              </a:rPr>
              <a:t>liver and adipose tissue</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Dependent on normal fat digestion, bile flow &amp; intestinal absorption</a:t>
            </a:r>
            <a:endParaRPr sz="3200">
              <a:latin typeface="Calibri"/>
              <a:ea typeface="Calibri"/>
              <a:cs typeface="Calibri"/>
              <a:sym typeface="Calibri"/>
            </a:endParaRPr>
          </a:p>
        </p:txBody>
      </p:sp>
      <p:sp>
        <p:nvSpPr>
          <p:cNvPr id="534" name="Google Shape;534;p3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35" name="Google Shape;535;p38"/>
          <p:cNvSpPr txBox="1"/>
          <p:nvPr/>
        </p:nvSpPr>
        <p:spPr>
          <a:xfrm>
            <a:off x="9818000" y="3744075"/>
            <a:ext cx="8004600" cy="551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Key functions:</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Char char="●"/>
            </a:pPr>
            <a:r>
              <a:rPr b="1" lang="en-US" sz="3200">
                <a:solidFill>
                  <a:schemeClr val="dk1"/>
                </a:solidFill>
                <a:latin typeface="Calibri"/>
                <a:ea typeface="Calibri"/>
                <a:cs typeface="Calibri"/>
                <a:sym typeface="Calibri"/>
              </a:rPr>
              <a:t>Vitamin A:</a:t>
            </a:r>
            <a:r>
              <a:rPr lang="en-US" sz="3200">
                <a:solidFill>
                  <a:schemeClr val="dk1"/>
                </a:solidFill>
                <a:latin typeface="Calibri"/>
                <a:ea typeface="Calibri"/>
                <a:cs typeface="Calibri"/>
                <a:sym typeface="Calibri"/>
              </a:rPr>
              <a:t> Vision, epithelial health &amp; gene expression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Vitamin D:</a:t>
            </a:r>
            <a:r>
              <a:rPr lang="en-US" sz="3200">
                <a:solidFill>
                  <a:schemeClr val="dk1"/>
                </a:solidFill>
                <a:latin typeface="Calibri"/>
                <a:ea typeface="Calibri"/>
                <a:cs typeface="Calibri"/>
                <a:sym typeface="Calibri"/>
              </a:rPr>
              <a:t> Calcium absorption &amp; bone health</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Vitamin E:</a:t>
            </a:r>
            <a:r>
              <a:rPr lang="en-US" sz="3200">
                <a:solidFill>
                  <a:schemeClr val="dk1"/>
                </a:solidFill>
                <a:latin typeface="Calibri"/>
                <a:ea typeface="Calibri"/>
                <a:cs typeface="Calibri"/>
                <a:sym typeface="Calibri"/>
              </a:rPr>
              <a:t> Antioxidant protection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Vitamin K:</a:t>
            </a:r>
            <a:r>
              <a:rPr lang="en-US" sz="3200">
                <a:solidFill>
                  <a:schemeClr val="dk1"/>
                </a:solidFill>
                <a:latin typeface="Calibri"/>
                <a:ea typeface="Calibri"/>
                <a:cs typeface="Calibri"/>
                <a:sym typeface="Calibri"/>
              </a:rPr>
              <a:t> Blood clotting &amp; bone proteins</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3200">
                <a:solidFill>
                  <a:schemeClr val="dk1"/>
                </a:solidFill>
                <a:highlight>
                  <a:srgbClr val="FFFB00"/>
                </a:highlight>
                <a:latin typeface="Calibri"/>
                <a:ea typeface="Calibri"/>
                <a:cs typeface="Calibri"/>
                <a:sym typeface="Calibri"/>
              </a:rPr>
              <a:t>Key concept:</a:t>
            </a:r>
            <a:r>
              <a:rPr lang="en-US" sz="3200">
                <a:solidFill>
                  <a:schemeClr val="dk1"/>
                </a:solidFill>
                <a:highlight>
                  <a:srgbClr val="FFFB00"/>
                </a:highlight>
                <a:latin typeface="Calibri"/>
                <a:ea typeface="Calibri"/>
                <a:cs typeface="Calibri"/>
                <a:sym typeface="Calibri"/>
              </a:rPr>
              <a:t> Impaired fat absorption can cause deficiencies in vitamins A, D, E &amp; K.</a:t>
            </a:r>
            <a:endParaRPr sz="3200">
              <a:solidFill>
                <a:schemeClr val="dk1"/>
              </a:solidFill>
              <a:highlight>
                <a:srgbClr val="FFFB00"/>
              </a:highlight>
              <a:latin typeface="Calibri"/>
              <a:ea typeface="Calibri"/>
              <a:cs typeface="Calibri"/>
              <a:sym typeface="Calibri"/>
            </a:endParaRPr>
          </a:p>
        </p:txBody>
      </p:sp>
      <p:sp>
        <p:nvSpPr>
          <p:cNvPr id="536" name="Google Shape;536;p38"/>
          <p:cNvSpPr/>
          <p:nvPr/>
        </p:nvSpPr>
        <p:spPr>
          <a:xfrm>
            <a:off x="164559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39"/>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2" name="Google Shape;542;p39"/>
          <p:cNvSpPr txBox="1"/>
          <p:nvPr/>
        </p:nvSpPr>
        <p:spPr>
          <a:xfrm>
            <a:off x="1384850" y="478383"/>
            <a:ext cx="16812900" cy="2555100"/>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Vitamin A:</a:t>
            </a:r>
            <a:endParaRPr b="0" i="0" sz="7500" u="none" cap="none" strike="noStrike">
              <a:solidFill>
                <a:srgbClr val="FFFFFF"/>
              </a:solidFill>
              <a:latin typeface="Poppins"/>
              <a:ea typeface="Poppins"/>
              <a:cs typeface="Poppins"/>
              <a:sym typeface="Poppins"/>
            </a:endParaRPr>
          </a:p>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Retinoids &amp; Carotenoids</a:t>
            </a:r>
            <a:endParaRPr/>
          </a:p>
        </p:txBody>
      </p:sp>
      <p:sp>
        <p:nvSpPr>
          <p:cNvPr id="543" name="Google Shape;543;p3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4" name="Google Shape;544;p39"/>
          <p:cNvSpPr txBox="1"/>
          <p:nvPr/>
        </p:nvSpPr>
        <p:spPr>
          <a:xfrm>
            <a:off x="1384854" y="3287406"/>
            <a:ext cx="14746800" cy="69996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Active forms: Retinal &amp; retinoic acid</a:t>
            </a:r>
            <a:endParaRPr b="1"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500">
                <a:solidFill>
                  <a:schemeClr val="dk1"/>
                </a:solidFill>
                <a:latin typeface="Calibri"/>
                <a:ea typeface="Calibri"/>
                <a:cs typeface="Calibri"/>
                <a:sym typeface="Calibri"/>
              </a:rPr>
              <a:t>Vitamin A supports:</a:t>
            </a:r>
            <a:endParaRPr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Vision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11-cis-retinal forms rhodopsin for low-light vision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Gene regulation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Retinoic acid binds RAR &amp; RXR nuclear receptors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Epithelial integrity</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Supports the skin, GI tract &amp; respiratory tissues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b="1" lang="en-US" sz="2500">
                <a:solidFill>
                  <a:schemeClr val="dk1"/>
                </a:solidFill>
                <a:latin typeface="Calibri"/>
                <a:ea typeface="Calibri"/>
                <a:cs typeface="Calibri"/>
                <a:sym typeface="Calibri"/>
              </a:rPr>
              <a:t>Immune function, growth, reproduction &amp; tissue repair</a:t>
            </a:r>
            <a:endParaRPr b="1"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Transport &amp; storage:</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Retinol is transported in chylomicrons to the liver</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Stored primarily as retinyl esters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Released bound to retinol-binding protein (RBP)</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Retinal supports vision, while retinoic acid regulates gene expression and cell differentiation.</a:t>
            </a:r>
            <a:endParaRPr b="1" sz="2500">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40"/>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0" name="Google Shape;550;p40"/>
          <p:cNvSpPr txBox="1"/>
          <p:nvPr/>
        </p:nvSpPr>
        <p:spPr>
          <a:xfrm>
            <a:off x="1583252" y="1056233"/>
            <a:ext cx="16812960" cy="1143617"/>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Vitamin D (D₂/D₃)</a:t>
            </a:r>
            <a:endParaRPr/>
          </a:p>
        </p:txBody>
      </p:sp>
      <p:sp>
        <p:nvSpPr>
          <p:cNvPr id="551" name="Google Shape;551;p4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2" name="Google Shape;552;p40"/>
          <p:cNvSpPr txBox="1"/>
          <p:nvPr/>
        </p:nvSpPr>
        <p:spPr>
          <a:xfrm>
            <a:off x="653700" y="3490800"/>
            <a:ext cx="7774500" cy="68589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700">
                <a:solidFill>
                  <a:schemeClr val="dk1"/>
                </a:solidFill>
                <a:latin typeface="Calibri"/>
                <a:ea typeface="Calibri"/>
                <a:cs typeface="Calibri"/>
                <a:sym typeface="Calibri"/>
              </a:rPr>
              <a:t>Vitamin D functions as a steroid-like hormone</a:t>
            </a:r>
            <a:endParaRPr b="1" sz="27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700">
                <a:solidFill>
                  <a:schemeClr val="dk1"/>
                </a:solidFill>
                <a:latin typeface="Calibri"/>
                <a:ea typeface="Calibri"/>
                <a:cs typeface="Calibri"/>
                <a:sym typeface="Calibri"/>
              </a:rPr>
              <a:t>Sources &amp; absorption</a:t>
            </a:r>
            <a:endParaRPr b="1" sz="2700">
              <a:solidFill>
                <a:schemeClr val="dk1"/>
              </a:solidFill>
              <a:latin typeface="Calibri"/>
              <a:ea typeface="Calibri"/>
              <a:cs typeface="Calibri"/>
              <a:sym typeface="Calibri"/>
            </a:endParaRPr>
          </a:p>
          <a:p>
            <a:pPr indent="-400050" lvl="0" marL="457200" rtl="0" algn="l">
              <a:lnSpc>
                <a:spcPct val="115000"/>
              </a:lnSpc>
              <a:spcBef>
                <a:spcPts val="1200"/>
              </a:spcBef>
              <a:spcAft>
                <a:spcPts val="0"/>
              </a:spcAft>
              <a:buClr>
                <a:schemeClr val="dk1"/>
              </a:buClr>
              <a:buSzPts val="2700"/>
              <a:buChar char="●"/>
            </a:pPr>
            <a:r>
              <a:rPr b="1" lang="en-US" sz="2700">
                <a:solidFill>
                  <a:schemeClr val="dk1"/>
                </a:solidFill>
                <a:latin typeface="Calibri"/>
                <a:ea typeface="Calibri"/>
                <a:cs typeface="Calibri"/>
                <a:sym typeface="Calibri"/>
              </a:rPr>
              <a:t>Skin:</a:t>
            </a:r>
            <a:r>
              <a:rPr lang="en-US" sz="2700">
                <a:solidFill>
                  <a:schemeClr val="dk1"/>
                </a:solidFill>
                <a:latin typeface="Calibri"/>
                <a:ea typeface="Calibri"/>
                <a:cs typeface="Calibri"/>
                <a:sym typeface="Calibri"/>
              </a:rPr>
              <a:t> UVB converts 7-dehydrocholesterol → vitamin D₃</a:t>
            </a:r>
            <a:endParaRPr sz="2700">
              <a:solidFill>
                <a:schemeClr val="dk1"/>
              </a:solidFill>
              <a:latin typeface="Calibri"/>
              <a:ea typeface="Calibri"/>
              <a:cs typeface="Calibri"/>
              <a:sym typeface="Calibri"/>
            </a:endParaRPr>
          </a:p>
          <a:p>
            <a:pPr indent="-400050" lvl="0" marL="457200" rtl="0" algn="l">
              <a:lnSpc>
                <a:spcPct val="115000"/>
              </a:lnSpc>
              <a:spcBef>
                <a:spcPts val="0"/>
              </a:spcBef>
              <a:spcAft>
                <a:spcPts val="0"/>
              </a:spcAft>
              <a:buClr>
                <a:schemeClr val="dk1"/>
              </a:buClr>
              <a:buSzPts val="2700"/>
              <a:buChar char="●"/>
            </a:pPr>
            <a:r>
              <a:rPr b="1" lang="en-US" sz="2700">
                <a:solidFill>
                  <a:schemeClr val="dk1"/>
                </a:solidFill>
                <a:latin typeface="Calibri"/>
                <a:ea typeface="Calibri"/>
                <a:cs typeface="Calibri"/>
                <a:sym typeface="Calibri"/>
              </a:rPr>
              <a:t>Diet:</a:t>
            </a:r>
            <a:r>
              <a:rPr lang="en-US" sz="2700">
                <a:solidFill>
                  <a:schemeClr val="dk1"/>
                </a:solidFill>
                <a:latin typeface="Calibri"/>
                <a:ea typeface="Calibri"/>
                <a:cs typeface="Calibri"/>
                <a:sym typeface="Calibri"/>
              </a:rPr>
              <a:t> D₂ and D₃ are absorbed with fat → transported in chylomicrons</a:t>
            </a:r>
            <a:endParaRPr sz="27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700">
                <a:solidFill>
                  <a:schemeClr val="dk1"/>
                </a:solidFill>
                <a:latin typeface="Calibri"/>
                <a:ea typeface="Calibri"/>
                <a:cs typeface="Calibri"/>
                <a:sym typeface="Calibri"/>
              </a:rPr>
              <a:t>Two-step activation</a:t>
            </a:r>
            <a:endParaRPr b="1" sz="2700">
              <a:solidFill>
                <a:schemeClr val="dk1"/>
              </a:solidFill>
              <a:latin typeface="Calibri"/>
              <a:ea typeface="Calibri"/>
              <a:cs typeface="Calibri"/>
              <a:sym typeface="Calibri"/>
            </a:endParaRPr>
          </a:p>
          <a:p>
            <a:pPr indent="-400050" lvl="0" marL="457200" rtl="0" algn="l">
              <a:lnSpc>
                <a:spcPct val="115000"/>
              </a:lnSpc>
              <a:spcBef>
                <a:spcPts val="1200"/>
              </a:spcBef>
              <a:spcAft>
                <a:spcPts val="0"/>
              </a:spcAft>
              <a:buClr>
                <a:schemeClr val="dk1"/>
              </a:buClr>
              <a:buSzPts val="2700"/>
              <a:buAutoNum type="arabicPeriod"/>
            </a:pPr>
            <a:r>
              <a:rPr b="1" lang="en-US" sz="2700">
                <a:solidFill>
                  <a:schemeClr val="dk1"/>
                </a:solidFill>
                <a:latin typeface="Calibri"/>
                <a:ea typeface="Calibri"/>
                <a:cs typeface="Calibri"/>
                <a:sym typeface="Calibri"/>
              </a:rPr>
              <a:t>Liver:</a:t>
            </a:r>
            <a:r>
              <a:rPr lang="en-US" sz="2700">
                <a:solidFill>
                  <a:schemeClr val="dk1"/>
                </a:solidFill>
                <a:latin typeface="Calibri"/>
                <a:ea typeface="Calibri"/>
                <a:cs typeface="Calibri"/>
                <a:sym typeface="Calibri"/>
              </a:rPr>
              <a:t> Vitamin D → </a:t>
            </a:r>
            <a:r>
              <a:rPr b="1" lang="en-US" sz="2700">
                <a:solidFill>
                  <a:schemeClr val="dk1"/>
                </a:solidFill>
                <a:latin typeface="Calibri"/>
                <a:ea typeface="Calibri"/>
                <a:cs typeface="Calibri"/>
                <a:sym typeface="Calibri"/>
              </a:rPr>
              <a:t>25(OH)D (calci</a:t>
            </a:r>
            <a:r>
              <a:rPr b="1" lang="en-US" sz="2700">
                <a:solidFill>
                  <a:schemeClr val="dk1"/>
                </a:solidFill>
                <a:highlight>
                  <a:srgbClr val="FFFB00"/>
                </a:highlight>
                <a:latin typeface="Calibri"/>
                <a:ea typeface="Calibri"/>
                <a:cs typeface="Calibri"/>
                <a:sym typeface="Calibri"/>
              </a:rPr>
              <a:t>d</a:t>
            </a:r>
            <a:r>
              <a:rPr b="1" lang="en-US" sz="2700">
                <a:solidFill>
                  <a:schemeClr val="dk1"/>
                </a:solidFill>
                <a:latin typeface="Calibri"/>
                <a:ea typeface="Calibri"/>
                <a:cs typeface="Calibri"/>
                <a:sym typeface="Calibri"/>
              </a:rPr>
              <a:t>iol)</a:t>
            </a:r>
            <a:br>
              <a:rPr b="1" lang="en-US" sz="2700">
                <a:solidFill>
                  <a:schemeClr val="dk1"/>
                </a:solidFill>
                <a:latin typeface="Calibri"/>
                <a:ea typeface="Calibri"/>
                <a:cs typeface="Calibri"/>
                <a:sym typeface="Calibri"/>
              </a:rPr>
            </a:br>
            <a:r>
              <a:rPr lang="en-US" sz="2700">
                <a:solidFill>
                  <a:schemeClr val="dk1"/>
                </a:solidFill>
                <a:latin typeface="Calibri"/>
                <a:ea typeface="Calibri"/>
                <a:cs typeface="Calibri"/>
                <a:sym typeface="Calibri"/>
              </a:rPr>
              <a:t> Main circulating form &amp; best marker of vitamin D status</a:t>
            </a:r>
            <a:endParaRPr sz="2700">
              <a:solidFill>
                <a:schemeClr val="dk1"/>
              </a:solidFill>
              <a:latin typeface="Calibri"/>
              <a:ea typeface="Calibri"/>
              <a:cs typeface="Calibri"/>
              <a:sym typeface="Calibri"/>
            </a:endParaRPr>
          </a:p>
          <a:p>
            <a:pPr indent="-400050" lvl="0" marL="457200" rtl="0" algn="l">
              <a:lnSpc>
                <a:spcPct val="115000"/>
              </a:lnSpc>
              <a:spcBef>
                <a:spcPts val="0"/>
              </a:spcBef>
              <a:spcAft>
                <a:spcPts val="0"/>
              </a:spcAft>
              <a:buClr>
                <a:schemeClr val="dk1"/>
              </a:buClr>
              <a:buSzPts val="2700"/>
              <a:buAutoNum type="arabicPeriod"/>
            </a:pPr>
            <a:r>
              <a:rPr b="1" lang="en-US" sz="2700">
                <a:solidFill>
                  <a:schemeClr val="dk1"/>
                </a:solidFill>
                <a:latin typeface="Calibri"/>
                <a:ea typeface="Calibri"/>
                <a:cs typeface="Calibri"/>
                <a:sym typeface="Calibri"/>
              </a:rPr>
              <a:t>Kidney:</a:t>
            </a:r>
            <a:r>
              <a:rPr lang="en-US" sz="2700">
                <a:solidFill>
                  <a:schemeClr val="dk1"/>
                </a:solidFill>
                <a:latin typeface="Calibri"/>
                <a:ea typeface="Calibri"/>
                <a:cs typeface="Calibri"/>
                <a:sym typeface="Calibri"/>
              </a:rPr>
              <a:t> 25(OH)D → </a:t>
            </a:r>
            <a:r>
              <a:rPr b="1" lang="en-US" sz="2700">
                <a:solidFill>
                  <a:schemeClr val="dk1"/>
                </a:solidFill>
                <a:latin typeface="Calibri"/>
                <a:ea typeface="Calibri"/>
                <a:cs typeface="Calibri"/>
                <a:sym typeface="Calibri"/>
              </a:rPr>
              <a:t>1,25(OH)₂D (calci</a:t>
            </a:r>
            <a:r>
              <a:rPr b="1" lang="en-US" sz="2700">
                <a:solidFill>
                  <a:schemeClr val="dk1"/>
                </a:solidFill>
                <a:highlight>
                  <a:srgbClr val="FFFF00"/>
                </a:highlight>
                <a:latin typeface="Calibri"/>
                <a:ea typeface="Calibri"/>
                <a:cs typeface="Calibri"/>
                <a:sym typeface="Calibri"/>
              </a:rPr>
              <a:t>tr</a:t>
            </a:r>
            <a:r>
              <a:rPr b="1" lang="en-US" sz="2700">
                <a:solidFill>
                  <a:schemeClr val="dk1"/>
                </a:solidFill>
                <a:latin typeface="Calibri"/>
                <a:ea typeface="Calibri"/>
                <a:cs typeface="Calibri"/>
                <a:sym typeface="Calibri"/>
              </a:rPr>
              <a:t>iol)</a:t>
            </a:r>
            <a:br>
              <a:rPr b="1" lang="en-US" sz="2700">
                <a:solidFill>
                  <a:schemeClr val="dk1"/>
                </a:solidFill>
                <a:latin typeface="Calibri"/>
                <a:ea typeface="Calibri"/>
                <a:cs typeface="Calibri"/>
                <a:sym typeface="Calibri"/>
              </a:rPr>
            </a:br>
            <a:r>
              <a:rPr lang="en-US" sz="2700">
                <a:solidFill>
                  <a:schemeClr val="dk1"/>
                </a:solidFill>
                <a:latin typeface="Calibri"/>
                <a:ea typeface="Calibri"/>
                <a:cs typeface="Calibri"/>
                <a:sym typeface="Calibri"/>
              </a:rPr>
              <a:t> Active hormone; regulated by PTH, calcium &amp; phosphate</a:t>
            </a:r>
            <a:endParaRPr b="1" sz="2700">
              <a:latin typeface="Calibri"/>
              <a:ea typeface="Calibri"/>
              <a:cs typeface="Calibri"/>
              <a:sym typeface="Calibri"/>
            </a:endParaRPr>
          </a:p>
        </p:txBody>
      </p:sp>
      <p:sp>
        <p:nvSpPr>
          <p:cNvPr id="553" name="Google Shape;553;p40"/>
          <p:cNvSpPr txBox="1"/>
          <p:nvPr/>
        </p:nvSpPr>
        <p:spPr>
          <a:xfrm>
            <a:off x="9893217" y="3490812"/>
            <a:ext cx="7531200" cy="62271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700">
                <a:solidFill>
                  <a:schemeClr val="dk1"/>
                </a:solidFill>
                <a:latin typeface="Calibri"/>
                <a:ea typeface="Calibri"/>
                <a:cs typeface="Calibri"/>
                <a:sym typeface="Calibri"/>
              </a:rPr>
              <a:t>Major actions of calcitriol</a:t>
            </a:r>
            <a:endParaRPr b="1" sz="2700">
              <a:solidFill>
                <a:schemeClr val="dk1"/>
              </a:solidFill>
              <a:latin typeface="Calibri"/>
              <a:ea typeface="Calibri"/>
              <a:cs typeface="Calibri"/>
              <a:sym typeface="Calibri"/>
            </a:endParaRPr>
          </a:p>
          <a:p>
            <a:pPr indent="-400050" lvl="0" marL="457200" rtl="0" algn="l">
              <a:lnSpc>
                <a:spcPct val="115000"/>
              </a:lnSpc>
              <a:spcBef>
                <a:spcPts val="1200"/>
              </a:spcBef>
              <a:spcAft>
                <a:spcPts val="0"/>
              </a:spcAft>
              <a:buClr>
                <a:schemeClr val="dk1"/>
              </a:buClr>
              <a:buSzPts val="2700"/>
              <a:buChar char="●"/>
            </a:pPr>
            <a:r>
              <a:rPr lang="en-US" sz="2700">
                <a:solidFill>
                  <a:schemeClr val="dk1"/>
                </a:solidFill>
                <a:latin typeface="Calibri"/>
                <a:ea typeface="Calibri"/>
                <a:cs typeface="Calibri"/>
                <a:sym typeface="Calibri"/>
              </a:rPr>
              <a:t>Increases intestinal </a:t>
            </a:r>
            <a:r>
              <a:rPr b="1" lang="en-US" sz="2700">
                <a:solidFill>
                  <a:schemeClr val="dk1"/>
                </a:solidFill>
                <a:latin typeface="Calibri"/>
                <a:ea typeface="Calibri"/>
                <a:cs typeface="Calibri"/>
                <a:sym typeface="Calibri"/>
              </a:rPr>
              <a:t>calcium &amp; phosphate absorption</a:t>
            </a:r>
            <a:endParaRPr b="1" sz="2700">
              <a:solidFill>
                <a:schemeClr val="dk1"/>
              </a:solidFill>
              <a:latin typeface="Calibri"/>
              <a:ea typeface="Calibri"/>
              <a:cs typeface="Calibri"/>
              <a:sym typeface="Calibri"/>
            </a:endParaRPr>
          </a:p>
          <a:p>
            <a:pPr indent="-400050" lvl="0" marL="457200" rtl="0" algn="l">
              <a:lnSpc>
                <a:spcPct val="115000"/>
              </a:lnSpc>
              <a:spcBef>
                <a:spcPts val="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Supports bone mineralization &amp; remodeling</a:t>
            </a:r>
            <a:endParaRPr sz="2700">
              <a:solidFill>
                <a:schemeClr val="dk1"/>
              </a:solidFill>
              <a:latin typeface="Calibri"/>
              <a:ea typeface="Calibri"/>
              <a:cs typeface="Calibri"/>
              <a:sym typeface="Calibri"/>
            </a:endParaRPr>
          </a:p>
          <a:p>
            <a:pPr indent="-400050" lvl="0" marL="457200" rtl="0" algn="l">
              <a:lnSpc>
                <a:spcPct val="115000"/>
              </a:lnSpc>
              <a:spcBef>
                <a:spcPts val="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Supports muscle and neuromuscular function</a:t>
            </a:r>
            <a:endParaRPr sz="2700">
              <a:solidFill>
                <a:schemeClr val="dk1"/>
              </a:solidFill>
              <a:latin typeface="Calibri"/>
              <a:ea typeface="Calibri"/>
              <a:cs typeface="Calibri"/>
              <a:sym typeface="Calibri"/>
            </a:endParaRPr>
          </a:p>
          <a:p>
            <a:pPr indent="-400050" lvl="0" marL="457200" rtl="0" algn="l">
              <a:lnSpc>
                <a:spcPct val="115000"/>
              </a:lnSpc>
              <a:spcBef>
                <a:spcPts val="0"/>
              </a:spcBef>
              <a:spcAft>
                <a:spcPts val="0"/>
              </a:spcAft>
              <a:buClr>
                <a:schemeClr val="dk1"/>
              </a:buClr>
              <a:buSzPts val="2700"/>
              <a:buChar char="●"/>
            </a:pPr>
            <a:r>
              <a:rPr lang="en-US" sz="2700">
                <a:solidFill>
                  <a:schemeClr val="dk1"/>
                </a:solidFill>
                <a:latin typeface="Calibri"/>
                <a:ea typeface="Calibri"/>
                <a:cs typeface="Calibri"/>
                <a:sym typeface="Calibri"/>
              </a:rPr>
              <a:t>Binds </a:t>
            </a:r>
            <a:r>
              <a:rPr b="1" lang="en-US" sz="2700">
                <a:solidFill>
                  <a:schemeClr val="dk1"/>
                </a:solidFill>
                <a:latin typeface="Calibri"/>
                <a:ea typeface="Calibri"/>
                <a:cs typeface="Calibri"/>
                <a:sym typeface="Calibri"/>
              </a:rPr>
              <a:t>VDR–RXR receptors</a:t>
            </a:r>
            <a:r>
              <a:rPr lang="en-US" sz="2700">
                <a:solidFill>
                  <a:schemeClr val="dk1"/>
                </a:solidFill>
                <a:latin typeface="Calibri"/>
                <a:ea typeface="Calibri"/>
                <a:cs typeface="Calibri"/>
                <a:sym typeface="Calibri"/>
              </a:rPr>
              <a:t> to regulate gene expression</a:t>
            </a:r>
            <a:endParaRPr sz="2700">
              <a:solidFill>
                <a:schemeClr val="dk1"/>
              </a:solidFill>
              <a:latin typeface="Calibri"/>
              <a:ea typeface="Calibri"/>
              <a:cs typeface="Calibri"/>
              <a:sym typeface="Calibri"/>
            </a:endParaRPr>
          </a:p>
          <a:p>
            <a:pPr indent="-400050" lvl="0" marL="457200" rtl="0" algn="l">
              <a:lnSpc>
                <a:spcPct val="115000"/>
              </a:lnSpc>
              <a:spcBef>
                <a:spcPts val="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Influences immune function</a:t>
            </a:r>
            <a:endParaRPr sz="27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700">
                <a:solidFill>
                  <a:schemeClr val="dk1"/>
                </a:solidFill>
                <a:latin typeface="Calibri"/>
                <a:ea typeface="Calibri"/>
                <a:cs typeface="Calibri"/>
                <a:sym typeface="Calibri"/>
              </a:rPr>
              <a:t>Deficiency:</a:t>
            </a:r>
            <a:r>
              <a:rPr lang="en-US" sz="2700">
                <a:solidFill>
                  <a:schemeClr val="dk1"/>
                </a:solidFill>
                <a:latin typeface="Calibri"/>
                <a:ea typeface="Calibri"/>
                <a:cs typeface="Calibri"/>
                <a:sym typeface="Calibri"/>
              </a:rPr>
              <a:t> Rickets in children; osteomalacia and muscle weakness in adults</a:t>
            </a:r>
            <a:endParaRPr sz="27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700">
                <a:solidFill>
                  <a:schemeClr val="dk1"/>
                </a:solidFill>
                <a:latin typeface="Calibri"/>
                <a:ea typeface="Calibri"/>
                <a:cs typeface="Calibri"/>
                <a:sym typeface="Calibri"/>
              </a:rPr>
              <a:t>Key concept:</a:t>
            </a:r>
            <a:r>
              <a:rPr lang="en-US" sz="2700">
                <a:solidFill>
                  <a:schemeClr val="dk1"/>
                </a:solidFill>
                <a:latin typeface="Calibri"/>
                <a:ea typeface="Calibri"/>
                <a:cs typeface="Calibri"/>
                <a:sym typeface="Calibri"/>
              </a:rPr>
              <a:t> Liver or kidney dysfunction can impair vitamin D activation.</a:t>
            </a:r>
            <a:endParaRPr b="1" sz="2700">
              <a:latin typeface="Calibri"/>
              <a:ea typeface="Calibri"/>
              <a:cs typeface="Calibri"/>
              <a:sym typeface="Calibri"/>
            </a:endParaRPr>
          </a:p>
        </p:txBody>
      </p:sp>
      <p:sp>
        <p:nvSpPr>
          <p:cNvPr id="554" name="Google Shape;554;p4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41"/>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0" name="Google Shape;560;p41"/>
          <p:cNvSpPr txBox="1"/>
          <p:nvPr/>
        </p:nvSpPr>
        <p:spPr>
          <a:xfrm>
            <a:off x="1649386" y="1232591"/>
            <a:ext cx="16812960" cy="1143617"/>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Vitamin E (α-Tocopherol)</a:t>
            </a:r>
            <a:endParaRPr/>
          </a:p>
        </p:txBody>
      </p:sp>
      <p:sp>
        <p:nvSpPr>
          <p:cNvPr id="561" name="Google Shape;561;p4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2" name="Google Shape;562;p41"/>
          <p:cNvSpPr txBox="1"/>
          <p:nvPr/>
        </p:nvSpPr>
        <p:spPr>
          <a:xfrm>
            <a:off x="975549" y="3284375"/>
            <a:ext cx="8391000" cy="6761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300">
                <a:solidFill>
                  <a:schemeClr val="dk1"/>
                </a:solidFill>
                <a:latin typeface="Calibri"/>
                <a:ea typeface="Calibri"/>
                <a:cs typeface="Calibri"/>
                <a:sym typeface="Calibri"/>
              </a:rPr>
              <a:t>Primary fat-soluble antioxidant</a:t>
            </a:r>
            <a:endParaRPr b="1" sz="23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300">
                <a:solidFill>
                  <a:schemeClr val="dk1"/>
                </a:solidFill>
                <a:latin typeface="Calibri"/>
                <a:ea typeface="Calibri"/>
                <a:cs typeface="Calibri"/>
                <a:sym typeface="Calibri"/>
              </a:rPr>
              <a:t>Absorption &amp; transport</a:t>
            </a:r>
            <a:endParaRPr b="1"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Char char="●"/>
            </a:pPr>
            <a:r>
              <a:rPr lang="en-US" sz="2300">
                <a:solidFill>
                  <a:schemeClr val="dk1"/>
                </a:solidFill>
                <a:latin typeface="Calibri"/>
                <a:ea typeface="Calibri"/>
                <a:cs typeface="Calibri"/>
                <a:sym typeface="Calibri"/>
              </a:rPr>
              <a:t>Absorbed with dietary fat in </a:t>
            </a:r>
            <a:r>
              <a:rPr b="1" lang="en-US" sz="2300">
                <a:solidFill>
                  <a:schemeClr val="dk1"/>
                </a:solidFill>
                <a:latin typeface="Calibri"/>
                <a:ea typeface="Calibri"/>
                <a:cs typeface="Calibri"/>
                <a:sym typeface="Calibri"/>
              </a:rPr>
              <a:t>micelles</a:t>
            </a:r>
            <a:endParaRPr b="1"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lang="en-US" sz="2300">
                <a:solidFill>
                  <a:schemeClr val="dk1"/>
                </a:solidFill>
                <a:latin typeface="Calibri"/>
                <a:ea typeface="Calibri"/>
                <a:cs typeface="Calibri"/>
                <a:sym typeface="Calibri"/>
              </a:rPr>
              <a:t>Packaged into </a:t>
            </a:r>
            <a:r>
              <a:rPr b="1" lang="en-US" sz="2300">
                <a:solidFill>
                  <a:schemeClr val="dk1"/>
                </a:solidFill>
                <a:latin typeface="Calibri"/>
                <a:ea typeface="Calibri"/>
                <a:cs typeface="Calibri"/>
                <a:sym typeface="Calibri"/>
              </a:rPr>
              <a:t>chylomicrons</a:t>
            </a:r>
            <a:r>
              <a:rPr lang="en-US" sz="2300">
                <a:solidFill>
                  <a:schemeClr val="dk1"/>
                </a:solidFill>
                <a:latin typeface="Calibri"/>
                <a:ea typeface="Calibri"/>
                <a:cs typeface="Calibri"/>
                <a:sym typeface="Calibri"/>
              </a:rPr>
              <a:t> → transported to the liver</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lang="en-US" sz="2300">
                <a:solidFill>
                  <a:schemeClr val="dk1"/>
                </a:solidFill>
                <a:latin typeface="Calibri"/>
                <a:ea typeface="Calibri"/>
                <a:cs typeface="Calibri"/>
                <a:sym typeface="Calibri"/>
              </a:rPr>
              <a:t>Liver uses </a:t>
            </a:r>
            <a:r>
              <a:rPr b="1" lang="en-US" sz="2300">
                <a:solidFill>
                  <a:schemeClr val="dk1"/>
                </a:solidFill>
                <a:latin typeface="Calibri"/>
                <a:ea typeface="Calibri"/>
                <a:cs typeface="Calibri"/>
                <a:sym typeface="Calibri"/>
              </a:rPr>
              <a:t>α-tocopherol transfer protein (α-TTP)</a:t>
            </a:r>
            <a:r>
              <a:rPr lang="en-US" sz="2300">
                <a:solidFill>
                  <a:schemeClr val="dk1"/>
                </a:solidFill>
                <a:latin typeface="Calibri"/>
                <a:ea typeface="Calibri"/>
                <a:cs typeface="Calibri"/>
                <a:sym typeface="Calibri"/>
              </a:rPr>
              <a:t> to preferentially retain α-tocopherol</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lang="en-US" sz="2300">
                <a:solidFill>
                  <a:schemeClr val="dk1"/>
                </a:solidFill>
                <a:latin typeface="Calibri"/>
                <a:ea typeface="Calibri"/>
                <a:cs typeface="Calibri"/>
                <a:sym typeface="Calibri"/>
              </a:rPr>
              <a:t>Distributed to tissues primarily through </a:t>
            </a:r>
            <a:r>
              <a:rPr b="1" lang="en-US" sz="2300">
                <a:solidFill>
                  <a:schemeClr val="dk1"/>
                </a:solidFill>
                <a:latin typeface="Calibri"/>
                <a:ea typeface="Calibri"/>
                <a:cs typeface="Calibri"/>
                <a:sym typeface="Calibri"/>
              </a:rPr>
              <a:t>VLDL and other lipoproteins</a:t>
            </a:r>
            <a:endParaRPr b="1" sz="23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300">
                <a:solidFill>
                  <a:schemeClr val="dk1"/>
                </a:solidFill>
                <a:latin typeface="Calibri"/>
                <a:ea typeface="Calibri"/>
                <a:cs typeface="Calibri"/>
                <a:sym typeface="Calibri"/>
              </a:rPr>
              <a:t>Major functions</a:t>
            </a:r>
            <a:endParaRPr b="1"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Char char="●"/>
            </a:pPr>
            <a:r>
              <a:rPr lang="en-US" sz="2300">
                <a:solidFill>
                  <a:schemeClr val="dk1"/>
                </a:solidFill>
                <a:latin typeface="Calibri"/>
                <a:ea typeface="Calibri"/>
                <a:cs typeface="Calibri"/>
                <a:sym typeface="Calibri"/>
              </a:rPr>
              <a:t>Protects </a:t>
            </a:r>
            <a:r>
              <a:rPr b="1" lang="en-US" sz="2300">
                <a:solidFill>
                  <a:schemeClr val="dk1"/>
                </a:solidFill>
                <a:latin typeface="Calibri"/>
                <a:ea typeface="Calibri"/>
                <a:cs typeface="Calibri"/>
                <a:sym typeface="Calibri"/>
              </a:rPr>
              <a:t>PUFAs</a:t>
            </a:r>
            <a:r>
              <a:rPr lang="en-US" sz="2300">
                <a:solidFill>
                  <a:schemeClr val="dk1"/>
                </a:solidFill>
                <a:latin typeface="Calibri"/>
                <a:ea typeface="Calibri"/>
                <a:cs typeface="Calibri"/>
                <a:sym typeface="Calibri"/>
              </a:rPr>
              <a:t> in cell and mitochondrial membranes from lipid peroxidation</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lang="en-US" sz="2300">
                <a:solidFill>
                  <a:schemeClr val="dk1"/>
                </a:solidFill>
                <a:latin typeface="Calibri"/>
                <a:ea typeface="Calibri"/>
                <a:cs typeface="Calibri"/>
                <a:sym typeface="Calibri"/>
              </a:rPr>
              <a:t>Protects </a:t>
            </a:r>
            <a:r>
              <a:rPr b="1" lang="en-US" sz="2300">
                <a:solidFill>
                  <a:schemeClr val="dk1"/>
                </a:solidFill>
                <a:latin typeface="Calibri"/>
                <a:ea typeface="Calibri"/>
                <a:cs typeface="Calibri"/>
                <a:sym typeface="Calibri"/>
              </a:rPr>
              <a:t>LDL particles</a:t>
            </a:r>
            <a:r>
              <a:rPr lang="en-US" sz="2300">
                <a:solidFill>
                  <a:schemeClr val="dk1"/>
                </a:solidFill>
                <a:latin typeface="Calibri"/>
                <a:ea typeface="Calibri"/>
                <a:cs typeface="Calibri"/>
                <a:sym typeface="Calibri"/>
              </a:rPr>
              <a:t> from oxidation</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lang="en-US" sz="2300">
                <a:solidFill>
                  <a:schemeClr val="dk1"/>
                </a:solidFill>
                <a:latin typeface="Calibri"/>
                <a:ea typeface="Calibri"/>
                <a:cs typeface="Calibri"/>
                <a:sym typeface="Calibri"/>
              </a:rPr>
              <a:t>Helps maintain </a:t>
            </a:r>
            <a:r>
              <a:rPr b="1" lang="en-US" sz="2300">
                <a:solidFill>
                  <a:schemeClr val="dk1"/>
                </a:solidFill>
                <a:latin typeface="Calibri"/>
                <a:ea typeface="Calibri"/>
                <a:cs typeface="Calibri"/>
                <a:sym typeface="Calibri"/>
              </a:rPr>
              <a:t>RBC membrane integrity</a:t>
            </a:r>
            <a:r>
              <a:rPr lang="en-US" sz="2300">
                <a:solidFill>
                  <a:schemeClr val="dk1"/>
                </a:solidFill>
                <a:latin typeface="Calibri"/>
                <a:ea typeface="Calibri"/>
                <a:cs typeface="Calibri"/>
                <a:sym typeface="Calibri"/>
              </a:rPr>
              <a:t> and prevents hemolysis</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Supports immune function and inflammatory regulation</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Helps protect vitamin A from oxidation</a:t>
            </a:r>
            <a:endParaRPr b="1" sz="2300">
              <a:latin typeface="Calibri"/>
              <a:ea typeface="Calibri"/>
              <a:cs typeface="Calibri"/>
              <a:sym typeface="Calibri"/>
            </a:endParaRPr>
          </a:p>
        </p:txBody>
      </p:sp>
      <p:sp>
        <p:nvSpPr>
          <p:cNvPr id="563" name="Google Shape;563;p41"/>
          <p:cNvSpPr txBox="1"/>
          <p:nvPr/>
        </p:nvSpPr>
        <p:spPr>
          <a:xfrm>
            <a:off x="9695050" y="3303275"/>
            <a:ext cx="8258700" cy="56721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500">
                <a:solidFill>
                  <a:schemeClr val="dk1"/>
                </a:solidFill>
                <a:highlight>
                  <a:schemeClr val="lt1"/>
                </a:highlight>
                <a:latin typeface="Calibri"/>
                <a:ea typeface="Calibri"/>
                <a:cs typeface="Calibri"/>
                <a:sym typeface="Calibri"/>
              </a:rPr>
              <a:t>Antioxidant cycle</a:t>
            </a:r>
            <a:endParaRPr b="1" sz="2500">
              <a:solidFill>
                <a:schemeClr val="dk1"/>
              </a:solidFill>
              <a:highlight>
                <a:schemeClr val="lt1"/>
              </a:highlight>
              <a:latin typeface="Calibri"/>
              <a:ea typeface="Calibri"/>
              <a:cs typeface="Calibri"/>
              <a:sym typeface="Calibri"/>
            </a:endParaRPr>
          </a:p>
          <a:p>
            <a:pPr indent="-387350" lvl="0" marL="457200" rtl="0" algn="l">
              <a:lnSpc>
                <a:spcPct val="115000"/>
              </a:lnSpc>
              <a:spcBef>
                <a:spcPts val="1200"/>
              </a:spcBef>
              <a:spcAft>
                <a:spcPts val="0"/>
              </a:spcAft>
              <a:buSzPts val="2500"/>
              <a:buFont typeface="Times"/>
              <a:buChar char="•"/>
            </a:pPr>
            <a:r>
              <a:rPr lang="en-US" sz="2500">
                <a:solidFill>
                  <a:schemeClr val="dk1"/>
                </a:solidFill>
                <a:highlight>
                  <a:schemeClr val="lt1"/>
                </a:highlight>
                <a:latin typeface="Calibri"/>
                <a:ea typeface="Calibri"/>
                <a:cs typeface="Calibri"/>
                <a:sym typeface="Calibri"/>
              </a:rPr>
              <a:t>Vitamin E neutralizes lipid radicals → becomes a tocopheroxyl radical → regenerated primarily by </a:t>
            </a:r>
            <a:r>
              <a:rPr b="1" lang="en-US" sz="2500">
                <a:solidFill>
                  <a:schemeClr val="dk1"/>
                </a:solidFill>
                <a:highlight>
                  <a:schemeClr val="lt1"/>
                </a:highlight>
                <a:latin typeface="Calibri"/>
                <a:ea typeface="Calibri"/>
                <a:cs typeface="Calibri"/>
                <a:sym typeface="Calibri"/>
              </a:rPr>
              <a:t>vitamin C</a:t>
            </a:r>
            <a:endParaRPr b="1" sz="2500">
              <a:solidFill>
                <a:schemeClr val="dk1"/>
              </a:solidFill>
              <a:highlight>
                <a:schemeClr val="lt1"/>
              </a:highlight>
              <a:latin typeface="Calibri"/>
              <a:ea typeface="Calibri"/>
              <a:cs typeface="Calibri"/>
              <a:sym typeface="Calibri"/>
            </a:endParaRPr>
          </a:p>
          <a:p>
            <a:pPr indent="-387350" lvl="0" marL="457200" rtl="0" algn="l">
              <a:lnSpc>
                <a:spcPct val="115000"/>
              </a:lnSpc>
              <a:spcBef>
                <a:spcPts val="0"/>
              </a:spcBef>
              <a:spcAft>
                <a:spcPts val="0"/>
              </a:spcAft>
              <a:buSzPts val="2500"/>
              <a:buFont typeface="Times"/>
              <a:buChar char="•"/>
            </a:pPr>
            <a:r>
              <a:rPr lang="en-US" sz="2500">
                <a:solidFill>
                  <a:schemeClr val="dk1"/>
                </a:solidFill>
                <a:highlight>
                  <a:schemeClr val="lt1"/>
                </a:highlight>
                <a:latin typeface="Calibri"/>
                <a:ea typeface="Calibri"/>
                <a:cs typeface="Calibri"/>
                <a:sym typeface="Calibri"/>
              </a:rPr>
              <a:t>Works alongside </a:t>
            </a:r>
            <a:r>
              <a:rPr b="1" lang="en-US" sz="2500">
                <a:solidFill>
                  <a:schemeClr val="dk1"/>
                </a:solidFill>
                <a:highlight>
                  <a:schemeClr val="lt1"/>
                </a:highlight>
                <a:latin typeface="Calibri"/>
                <a:ea typeface="Calibri"/>
                <a:cs typeface="Calibri"/>
                <a:sym typeface="Calibri"/>
              </a:rPr>
              <a:t>selenium-dependent glutathione peroxidase</a:t>
            </a:r>
            <a:r>
              <a:rPr lang="en-US" sz="2500">
                <a:solidFill>
                  <a:schemeClr val="dk1"/>
                </a:solidFill>
                <a:highlight>
                  <a:schemeClr val="lt1"/>
                </a:highlight>
                <a:latin typeface="Calibri"/>
                <a:ea typeface="Calibri"/>
                <a:cs typeface="Calibri"/>
                <a:sym typeface="Calibri"/>
              </a:rPr>
              <a:t> to protect membrane lipids.</a:t>
            </a:r>
            <a:endParaRPr sz="2500">
              <a:solidFill>
                <a:schemeClr val="dk1"/>
              </a:solidFill>
              <a:highlight>
                <a:schemeClr val="lt1"/>
              </a:highlight>
              <a:latin typeface="Calibri"/>
              <a:ea typeface="Calibri"/>
              <a:cs typeface="Calibri"/>
              <a:sym typeface="Calibri"/>
            </a:endParaRPr>
          </a:p>
          <a:p>
            <a:pPr indent="0" lvl="0" marL="0" rtl="0" algn="l">
              <a:lnSpc>
                <a:spcPct val="115000"/>
              </a:lnSpc>
              <a:spcBef>
                <a:spcPts val="1200"/>
              </a:spcBef>
              <a:spcAft>
                <a:spcPts val="0"/>
              </a:spcAft>
              <a:buNone/>
            </a:pPr>
            <a:r>
              <a:t/>
            </a:r>
            <a:endParaRPr b="1" sz="2500">
              <a:solidFill>
                <a:schemeClr val="dk1"/>
              </a:solidFill>
              <a:highlight>
                <a:schemeClr val="lt1"/>
              </a:highlight>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highlight>
                  <a:schemeClr val="lt1"/>
                </a:highlight>
                <a:latin typeface="Calibri"/>
                <a:ea typeface="Calibri"/>
                <a:cs typeface="Calibri"/>
                <a:sym typeface="Calibri"/>
              </a:rPr>
              <a:t>Deficiency:</a:t>
            </a:r>
            <a:r>
              <a:rPr lang="en-US" sz="2500">
                <a:solidFill>
                  <a:schemeClr val="dk1"/>
                </a:solidFill>
                <a:highlight>
                  <a:schemeClr val="lt1"/>
                </a:highlight>
                <a:latin typeface="Calibri"/>
                <a:ea typeface="Calibri"/>
                <a:cs typeface="Calibri"/>
                <a:sym typeface="Calibri"/>
              </a:rPr>
              <a:t> Hemolytic anemia, neuropathy, ataxia &amp; muscle weakness, most often associated with fat malabsorption.</a:t>
            </a:r>
            <a:endParaRPr sz="2500">
              <a:solidFill>
                <a:schemeClr val="dk1"/>
              </a:solidFill>
              <a:highlight>
                <a:schemeClr val="lt1"/>
              </a:highlight>
              <a:latin typeface="Calibri"/>
              <a:ea typeface="Calibri"/>
              <a:cs typeface="Calibri"/>
              <a:sym typeface="Calibri"/>
            </a:endParaRPr>
          </a:p>
          <a:p>
            <a:pPr indent="0" lvl="0" marL="0" rtl="0" algn="l">
              <a:lnSpc>
                <a:spcPct val="115000"/>
              </a:lnSpc>
              <a:spcBef>
                <a:spcPts val="1200"/>
              </a:spcBef>
              <a:spcAft>
                <a:spcPts val="0"/>
              </a:spcAft>
              <a:buNone/>
            </a:pPr>
            <a:r>
              <a:t/>
            </a:r>
            <a:endParaRPr b="1" sz="2500">
              <a:solidFill>
                <a:schemeClr val="dk1"/>
              </a:solidFill>
              <a:highlight>
                <a:schemeClr val="lt1"/>
              </a:highlight>
              <a:latin typeface="Calibri"/>
              <a:ea typeface="Calibri"/>
              <a:cs typeface="Calibri"/>
              <a:sym typeface="Calibri"/>
            </a:endParaRPr>
          </a:p>
          <a:p>
            <a:pPr indent="0" lvl="0" marL="0" rtl="0" algn="l">
              <a:lnSpc>
                <a:spcPct val="115000"/>
              </a:lnSpc>
              <a:spcBef>
                <a:spcPts val="1200"/>
              </a:spcBef>
              <a:spcAft>
                <a:spcPts val="1200"/>
              </a:spcAft>
              <a:buNone/>
            </a:pPr>
            <a:r>
              <a:rPr b="1" lang="en-US" sz="2500">
                <a:solidFill>
                  <a:schemeClr val="dk1"/>
                </a:solidFill>
                <a:highlight>
                  <a:schemeClr val="lt1"/>
                </a:highlight>
                <a:latin typeface="Calibri"/>
                <a:ea typeface="Calibri"/>
                <a:cs typeface="Calibri"/>
                <a:sym typeface="Calibri"/>
              </a:rPr>
              <a:t>Key concept:</a:t>
            </a:r>
            <a:r>
              <a:rPr lang="en-US" sz="2500">
                <a:solidFill>
                  <a:schemeClr val="dk1"/>
                </a:solidFill>
                <a:highlight>
                  <a:schemeClr val="lt1"/>
                </a:highlight>
                <a:latin typeface="Calibri"/>
                <a:ea typeface="Calibri"/>
                <a:cs typeface="Calibri"/>
                <a:sym typeface="Calibri"/>
              </a:rPr>
              <a:t> Vitamin E requirements and antioxidant activity become especially important when PUFA intake is high.</a:t>
            </a:r>
            <a:endParaRPr b="1" sz="2500">
              <a:highlight>
                <a:schemeClr val="lt1"/>
              </a:highlight>
              <a:latin typeface="Calibri"/>
              <a:ea typeface="Calibri"/>
              <a:cs typeface="Calibri"/>
              <a:sym typeface="Calibri"/>
            </a:endParaRPr>
          </a:p>
        </p:txBody>
      </p:sp>
      <p:sp>
        <p:nvSpPr>
          <p:cNvPr id="564" name="Google Shape;564;p4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42"/>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0" name="Google Shape;570;p42"/>
          <p:cNvSpPr txBox="1"/>
          <p:nvPr/>
        </p:nvSpPr>
        <p:spPr>
          <a:xfrm>
            <a:off x="1649386" y="1232589"/>
            <a:ext cx="16812960" cy="1143617"/>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Vitamin K (K₁ &amp; K₂)</a:t>
            </a:r>
            <a:endParaRPr/>
          </a:p>
        </p:txBody>
      </p:sp>
      <p:sp>
        <p:nvSpPr>
          <p:cNvPr id="571" name="Google Shape;571;p4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2" name="Google Shape;572;p42"/>
          <p:cNvSpPr txBox="1"/>
          <p:nvPr/>
        </p:nvSpPr>
        <p:spPr>
          <a:xfrm>
            <a:off x="9895524" y="3558550"/>
            <a:ext cx="7745700" cy="5960700"/>
          </a:xfrm>
          <a:prstGeom prst="rect">
            <a:avLst/>
          </a:prstGeom>
          <a:noFill/>
          <a:ln>
            <a:noFill/>
          </a:ln>
        </p:spPr>
        <p:txBody>
          <a:bodyPr anchorCtr="0" anchor="t" bIns="45700" lIns="45700" spcFirstLastPara="1" rIns="45700" wrap="square" tIns="45700">
            <a:spAutoFit/>
          </a:bodyPr>
          <a:lstStyle/>
          <a:p>
            <a:pPr indent="-387350" lvl="0" marL="457200" rtl="0" algn="l">
              <a:lnSpc>
                <a:spcPct val="115000"/>
              </a:lnSpc>
              <a:spcBef>
                <a:spcPts val="1200"/>
              </a:spcBef>
              <a:spcAft>
                <a:spcPts val="0"/>
              </a:spcAft>
              <a:buSzPts val="2500"/>
              <a:buFont typeface="Times"/>
              <a:buChar char="•"/>
            </a:pPr>
            <a:r>
              <a:rPr b="1" lang="en-US" sz="2500">
                <a:solidFill>
                  <a:schemeClr val="dk1"/>
                </a:solidFill>
                <a:latin typeface="Calibri"/>
                <a:ea typeface="Calibri"/>
                <a:cs typeface="Calibri"/>
                <a:sym typeface="Calibri"/>
              </a:rPr>
              <a:t>Medication connection:</a:t>
            </a:r>
            <a:r>
              <a:rPr lang="en-US" sz="2500">
                <a:solidFill>
                  <a:schemeClr val="dk1"/>
                </a:solidFill>
                <a:latin typeface="Calibri"/>
                <a:ea typeface="Calibri"/>
                <a:cs typeface="Calibri"/>
                <a:sym typeface="Calibri"/>
              </a:rPr>
              <a:t> Warfarin inhibits VKORC1, reducing vitamin K recycling and activation of clotting proteins.</a:t>
            </a:r>
            <a:endParaRPr sz="2500">
              <a:solidFill>
                <a:schemeClr val="dk1"/>
              </a:solidFill>
              <a:latin typeface="Calibri"/>
              <a:ea typeface="Calibri"/>
              <a:cs typeface="Calibri"/>
              <a:sym typeface="Calibri"/>
            </a:endParaRPr>
          </a:p>
          <a:p>
            <a:pPr indent="0" lvl="0" marL="457200" rtl="0" algn="l">
              <a:lnSpc>
                <a:spcPct val="115000"/>
              </a:lnSpc>
              <a:spcBef>
                <a:spcPts val="1200"/>
              </a:spcBef>
              <a:spcAft>
                <a:spcPts val="0"/>
              </a:spcAft>
              <a:buNone/>
            </a:pPr>
            <a:r>
              <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SzPts val="2500"/>
              <a:buFont typeface="Times"/>
              <a:buChar char="•"/>
            </a:pPr>
            <a:r>
              <a:rPr b="1" lang="en-US" sz="2500">
                <a:solidFill>
                  <a:schemeClr val="dk1"/>
                </a:solidFill>
                <a:latin typeface="Calibri"/>
                <a:ea typeface="Calibri"/>
                <a:cs typeface="Calibri"/>
                <a:sym typeface="Calibri"/>
              </a:rPr>
              <a:t>Newborn protection:</a:t>
            </a:r>
            <a:r>
              <a:rPr lang="en-US" sz="2500">
                <a:solidFill>
                  <a:schemeClr val="dk1"/>
                </a:solidFill>
                <a:latin typeface="Calibri"/>
                <a:ea typeface="Calibri"/>
                <a:cs typeface="Calibri"/>
                <a:sym typeface="Calibri"/>
              </a:rPr>
              <a:t> Babies have low vitamin K stores and limited intestinal bacterial production. A </a:t>
            </a:r>
            <a:r>
              <a:rPr b="1" lang="en-US" sz="2500">
                <a:solidFill>
                  <a:schemeClr val="dk1"/>
                </a:solidFill>
                <a:latin typeface="Calibri"/>
                <a:ea typeface="Calibri"/>
                <a:cs typeface="Calibri"/>
                <a:sym typeface="Calibri"/>
              </a:rPr>
              <a:t>vitamin K₁ injection shortly after birth</a:t>
            </a:r>
            <a:r>
              <a:rPr lang="en-US" sz="2500">
                <a:solidFill>
                  <a:schemeClr val="dk1"/>
                </a:solidFill>
                <a:latin typeface="Calibri"/>
                <a:ea typeface="Calibri"/>
                <a:cs typeface="Calibri"/>
                <a:sym typeface="Calibri"/>
              </a:rPr>
              <a:t> helps prevent vitamin K deficiency bleeding (VKDB).</a:t>
            </a:r>
            <a:endParaRPr sz="2500">
              <a:solidFill>
                <a:schemeClr val="dk1"/>
              </a:solidFill>
              <a:latin typeface="Calibri"/>
              <a:ea typeface="Calibri"/>
              <a:cs typeface="Calibri"/>
              <a:sym typeface="Calibri"/>
            </a:endParaRPr>
          </a:p>
          <a:p>
            <a:pPr indent="0" lvl="0" marL="457200" rtl="0" algn="l">
              <a:lnSpc>
                <a:spcPct val="115000"/>
              </a:lnSpc>
              <a:spcBef>
                <a:spcPts val="1200"/>
              </a:spcBef>
              <a:spcAft>
                <a:spcPts val="0"/>
              </a:spcAft>
              <a:buNone/>
            </a:pPr>
            <a:r>
              <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SzPts val="2500"/>
              <a:buFont typeface="Times"/>
              <a:buChar char="•"/>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Vitamin K–dependent carboxylation allows clotting and bone-related proteins to bind calcium and function properly.</a:t>
            </a:r>
            <a:endParaRPr b="1" sz="2500">
              <a:latin typeface="Calibri"/>
              <a:ea typeface="Calibri"/>
              <a:cs typeface="Calibri"/>
              <a:sym typeface="Calibri"/>
            </a:endParaRPr>
          </a:p>
        </p:txBody>
      </p:sp>
      <p:sp>
        <p:nvSpPr>
          <p:cNvPr id="573" name="Google Shape;573;p42"/>
          <p:cNvSpPr txBox="1"/>
          <p:nvPr/>
        </p:nvSpPr>
        <p:spPr>
          <a:xfrm>
            <a:off x="653700" y="3477125"/>
            <a:ext cx="8033100" cy="6389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100">
                <a:solidFill>
                  <a:schemeClr val="dk1"/>
                </a:solidFill>
                <a:latin typeface="Calibri"/>
                <a:ea typeface="Calibri"/>
                <a:cs typeface="Calibri"/>
                <a:sym typeface="Calibri"/>
              </a:rPr>
              <a:t>Major forms</a:t>
            </a:r>
            <a:endParaRPr b="1" sz="2100">
              <a:solidFill>
                <a:schemeClr val="dk1"/>
              </a:solidFill>
              <a:latin typeface="Calibri"/>
              <a:ea typeface="Calibri"/>
              <a:cs typeface="Calibri"/>
              <a:sym typeface="Calibri"/>
            </a:endParaRPr>
          </a:p>
          <a:p>
            <a:pPr indent="-361950" lvl="0" marL="457200" rtl="0" algn="l">
              <a:lnSpc>
                <a:spcPct val="115000"/>
              </a:lnSpc>
              <a:spcBef>
                <a:spcPts val="1200"/>
              </a:spcBef>
              <a:spcAft>
                <a:spcPts val="0"/>
              </a:spcAft>
              <a:buClr>
                <a:schemeClr val="dk1"/>
              </a:buClr>
              <a:buSzPts val="2100"/>
              <a:buChar char="●"/>
            </a:pPr>
            <a:r>
              <a:rPr b="1" lang="en-US" sz="2100">
                <a:solidFill>
                  <a:schemeClr val="dk1"/>
                </a:solidFill>
                <a:latin typeface="Calibri"/>
                <a:ea typeface="Calibri"/>
                <a:cs typeface="Calibri"/>
                <a:sym typeface="Calibri"/>
              </a:rPr>
              <a:t>K₁ (phylloquinone):</a:t>
            </a:r>
            <a:r>
              <a:rPr lang="en-US" sz="2100">
                <a:solidFill>
                  <a:schemeClr val="dk1"/>
                </a:solidFill>
                <a:latin typeface="Calibri"/>
                <a:ea typeface="Calibri"/>
                <a:cs typeface="Calibri"/>
                <a:sym typeface="Calibri"/>
              </a:rPr>
              <a:t> Primarily from green plants</a:t>
            </a:r>
            <a:endParaRPr sz="21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Char char="●"/>
            </a:pPr>
            <a:r>
              <a:rPr b="1" lang="en-US" sz="2100">
                <a:solidFill>
                  <a:schemeClr val="dk1"/>
                </a:solidFill>
                <a:latin typeface="Calibri"/>
                <a:ea typeface="Calibri"/>
                <a:cs typeface="Calibri"/>
                <a:sym typeface="Calibri"/>
              </a:rPr>
              <a:t>K₂ (menaquinones):</a:t>
            </a:r>
            <a:r>
              <a:rPr lang="en-US" sz="2100">
                <a:solidFill>
                  <a:schemeClr val="dk1"/>
                </a:solidFill>
                <a:latin typeface="Calibri"/>
                <a:ea typeface="Calibri"/>
                <a:cs typeface="Calibri"/>
                <a:sym typeface="Calibri"/>
              </a:rPr>
              <a:t> Found in fermented foods and produced by gut bacteria</a:t>
            </a:r>
            <a:endParaRPr sz="21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100">
                <a:solidFill>
                  <a:schemeClr val="dk1"/>
                </a:solidFill>
                <a:latin typeface="Calibri"/>
                <a:ea typeface="Calibri"/>
                <a:cs typeface="Calibri"/>
                <a:sym typeface="Calibri"/>
              </a:rPr>
              <a:t>Vitamin K cycle</a:t>
            </a:r>
            <a:endParaRPr b="1" sz="2100">
              <a:solidFill>
                <a:schemeClr val="dk1"/>
              </a:solidFill>
              <a:latin typeface="Calibri"/>
              <a:ea typeface="Calibri"/>
              <a:cs typeface="Calibri"/>
              <a:sym typeface="Calibri"/>
            </a:endParaRPr>
          </a:p>
          <a:p>
            <a:pPr indent="-361950" lvl="0" marL="457200" rtl="0" algn="l">
              <a:lnSpc>
                <a:spcPct val="115000"/>
              </a:lnSpc>
              <a:spcBef>
                <a:spcPts val="1200"/>
              </a:spcBef>
              <a:spcAft>
                <a:spcPts val="0"/>
              </a:spcAft>
              <a:buClr>
                <a:schemeClr val="dk1"/>
              </a:buClr>
              <a:buSzPts val="2100"/>
              <a:buAutoNum type="arabicPeriod"/>
            </a:pPr>
            <a:r>
              <a:rPr lang="en-US" sz="2100">
                <a:solidFill>
                  <a:schemeClr val="dk1"/>
                </a:solidFill>
                <a:latin typeface="Calibri"/>
                <a:ea typeface="Calibri"/>
                <a:cs typeface="Calibri"/>
                <a:sym typeface="Calibri"/>
              </a:rPr>
              <a:t>Vitamin K is reduced to its active </a:t>
            </a:r>
            <a:r>
              <a:rPr b="1" lang="en-US" sz="2100">
                <a:solidFill>
                  <a:schemeClr val="dk1"/>
                </a:solidFill>
                <a:latin typeface="Calibri"/>
                <a:ea typeface="Calibri"/>
                <a:cs typeface="Calibri"/>
                <a:sym typeface="Calibri"/>
              </a:rPr>
              <a:t>hydroquinone</a:t>
            </a:r>
            <a:r>
              <a:rPr lang="en-US" sz="2100">
                <a:solidFill>
                  <a:schemeClr val="dk1"/>
                </a:solidFill>
                <a:latin typeface="Calibri"/>
                <a:ea typeface="Calibri"/>
                <a:cs typeface="Calibri"/>
                <a:sym typeface="Calibri"/>
              </a:rPr>
              <a:t> form.</a:t>
            </a:r>
            <a:endParaRPr sz="21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AutoNum type="arabicPeriod"/>
            </a:pPr>
            <a:r>
              <a:rPr lang="en-US" sz="2100">
                <a:solidFill>
                  <a:schemeClr val="dk1"/>
                </a:solidFill>
                <a:latin typeface="Calibri"/>
                <a:ea typeface="Calibri"/>
                <a:cs typeface="Calibri"/>
                <a:sym typeface="Calibri"/>
              </a:rPr>
              <a:t>Hydroquinone serves as a cofactor for </a:t>
            </a:r>
            <a:r>
              <a:rPr b="1" lang="en-US" sz="2100">
                <a:solidFill>
                  <a:schemeClr val="dk1"/>
                </a:solidFill>
                <a:latin typeface="Calibri"/>
                <a:ea typeface="Calibri"/>
                <a:cs typeface="Calibri"/>
                <a:sym typeface="Calibri"/>
              </a:rPr>
              <a:t>γ-glutamyl carboxylase</a:t>
            </a:r>
            <a:r>
              <a:rPr lang="en-US"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AutoNum type="arabicPeriod"/>
            </a:pPr>
            <a:r>
              <a:rPr lang="en-US" sz="2100">
                <a:solidFill>
                  <a:schemeClr val="dk1"/>
                </a:solidFill>
                <a:latin typeface="Calibri"/>
                <a:ea typeface="Calibri"/>
                <a:cs typeface="Calibri"/>
                <a:sym typeface="Calibri"/>
              </a:rPr>
              <a:t>Carboxylation creates </a:t>
            </a:r>
            <a:r>
              <a:rPr b="1" lang="en-US" sz="2100">
                <a:solidFill>
                  <a:schemeClr val="dk1"/>
                </a:solidFill>
                <a:latin typeface="Calibri"/>
                <a:ea typeface="Calibri"/>
                <a:cs typeface="Calibri"/>
                <a:sym typeface="Calibri"/>
              </a:rPr>
              <a:t>Gla residues</a:t>
            </a:r>
            <a:r>
              <a:rPr lang="en-US" sz="2100">
                <a:solidFill>
                  <a:schemeClr val="dk1"/>
                </a:solidFill>
                <a:latin typeface="Calibri"/>
                <a:ea typeface="Calibri"/>
                <a:cs typeface="Calibri"/>
                <a:sym typeface="Calibri"/>
              </a:rPr>
              <a:t>, allowing proteins to bind calcium.</a:t>
            </a:r>
            <a:endParaRPr sz="21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AutoNum type="arabicPeriod"/>
            </a:pPr>
            <a:r>
              <a:rPr lang="en-US" sz="2100">
                <a:solidFill>
                  <a:schemeClr val="dk1"/>
                </a:solidFill>
                <a:latin typeface="Calibri"/>
                <a:ea typeface="Calibri"/>
                <a:cs typeface="Calibri"/>
                <a:sym typeface="Calibri"/>
              </a:rPr>
              <a:t>Vitamin K epoxide is recycled by </a:t>
            </a:r>
            <a:r>
              <a:rPr b="1" lang="en-US" sz="2100">
                <a:solidFill>
                  <a:schemeClr val="dk1"/>
                </a:solidFill>
                <a:latin typeface="Calibri"/>
                <a:ea typeface="Calibri"/>
                <a:cs typeface="Calibri"/>
                <a:sym typeface="Calibri"/>
              </a:rPr>
              <a:t>VKORC1</a:t>
            </a:r>
            <a:r>
              <a:rPr lang="en-US"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100">
                <a:solidFill>
                  <a:schemeClr val="dk1"/>
                </a:solidFill>
                <a:latin typeface="Calibri"/>
                <a:ea typeface="Calibri"/>
                <a:cs typeface="Calibri"/>
                <a:sym typeface="Calibri"/>
              </a:rPr>
              <a:t>Vitamin K–dependent proteins</a:t>
            </a:r>
            <a:endParaRPr b="1" sz="2100">
              <a:solidFill>
                <a:schemeClr val="dk1"/>
              </a:solidFill>
              <a:latin typeface="Calibri"/>
              <a:ea typeface="Calibri"/>
              <a:cs typeface="Calibri"/>
              <a:sym typeface="Calibri"/>
            </a:endParaRPr>
          </a:p>
          <a:p>
            <a:pPr indent="-361950" lvl="0" marL="457200" rtl="0" algn="l">
              <a:lnSpc>
                <a:spcPct val="115000"/>
              </a:lnSpc>
              <a:spcBef>
                <a:spcPts val="1200"/>
              </a:spcBef>
              <a:spcAft>
                <a:spcPts val="0"/>
              </a:spcAft>
              <a:buClr>
                <a:schemeClr val="dk1"/>
              </a:buClr>
              <a:buSzPts val="2100"/>
              <a:buChar char="●"/>
            </a:pPr>
            <a:r>
              <a:rPr lang="en-US" sz="2100">
                <a:solidFill>
                  <a:schemeClr val="dk1"/>
                </a:solidFill>
                <a:latin typeface="Calibri"/>
                <a:ea typeface="Calibri"/>
                <a:cs typeface="Calibri"/>
                <a:sym typeface="Calibri"/>
              </a:rPr>
              <a:t>Clotting factors </a:t>
            </a:r>
            <a:r>
              <a:rPr b="1" lang="en-US" sz="2100">
                <a:solidFill>
                  <a:schemeClr val="dk1"/>
                </a:solidFill>
                <a:latin typeface="Calibri"/>
                <a:ea typeface="Calibri"/>
                <a:cs typeface="Calibri"/>
                <a:sym typeface="Calibri"/>
              </a:rPr>
              <a:t>II, VII, IX &amp; X</a:t>
            </a:r>
            <a:endParaRPr b="1" sz="21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Char char="●"/>
            </a:pPr>
            <a:r>
              <a:rPr lang="en-US" sz="2100">
                <a:solidFill>
                  <a:schemeClr val="dk1"/>
                </a:solidFill>
                <a:latin typeface="Calibri"/>
                <a:ea typeface="Calibri"/>
                <a:cs typeface="Calibri"/>
                <a:sym typeface="Calibri"/>
              </a:rPr>
              <a:t>Anticoagulant proteins </a:t>
            </a:r>
            <a:r>
              <a:rPr b="1" lang="en-US" sz="2100">
                <a:solidFill>
                  <a:schemeClr val="dk1"/>
                </a:solidFill>
                <a:latin typeface="Calibri"/>
                <a:ea typeface="Calibri"/>
                <a:cs typeface="Calibri"/>
                <a:sym typeface="Calibri"/>
              </a:rPr>
              <a:t>C &amp; S</a:t>
            </a:r>
            <a:endParaRPr b="1" sz="21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Char char="●"/>
            </a:pPr>
            <a:r>
              <a:rPr b="1" lang="en-US" sz="2100">
                <a:solidFill>
                  <a:schemeClr val="dk1"/>
                </a:solidFill>
                <a:latin typeface="Calibri"/>
                <a:ea typeface="Calibri"/>
                <a:cs typeface="Calibri"/>
                <a:sym typeface="Calibri"/>
              </a:rPr>
              <a:t>Osteocalcin:</a:t>
            </a:r>
            <a:r>
              <a:rPr lang="en-US" sz="2100">
                <a:solidFill>
                  <a:schemeClr val="dk1"/>
                </a:solidFill>
                <a:latin typeface="Calibri"/>
                <a:ea typeface="Calibri"/>
                <a:cs typeface="Calibri"/>
                <a:sym typeface="Calibri"/>
              </a:rPr>
              <a:t> Supports bone mineralization</a:t>
            </a:r>
            <a:endParaRPr sz="21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Char char="●"/>
            </a:pPr>
            <a:r>
              <a:rPr b="1" lang="en-US" sz="2100">
                <a:solidFill>
                  <a:schemeClr val="dk1"/>
                </a:solidFill>
                <a:latin typeface="Calibri"/>
                <a:ea typeface="Calibri"/>
                <a:cs typeface="Calibri"/>
                <a:sym typeface="Calibri"/>
              </a:rPr>
              <a:t>Matrix Gla protein (MGP):</a:t>
            </a:r>
            <a:r>
              <a:rPr lang="en-US" sz="2100">
                <a:solidFill>
                  <a:schemeClr val="dk1"/>
                </a:solidFill>
                <a:latin typeface="Calibri"/>
                <a:ea typeface="Calibri"/>
                <a:cs typeface="Calibri"/>
                <a:sym typeface="Calibri"/>
              </a:rPr>
              <a:t> Helps regulate vascular calcification</a:t>
            </a:r>
            <a:endParaRPr b="1" sz="2100">
              <a:latin typeface="Calibri"/>
              <a:ea typeface="Calibri"/>
              <a:cs typeface="Calibri"/>
              <a:sym typeface="Calibri"/>
            </a:endParaRPr>
          </a:p>
        </p:txBody>
      </p:sp>
      <p:sp>
        <p:nvSpPr>
          <p:cNvPr id="574" name="Google Shape;574;p4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43"/>
          <p:cNvSpPr/>
          <p:nvPr/>
        </p:nvSpPr>
        <p:spPr>
          <a:xfrm>
            <a:off x="-14571" y="-6987"/>
            <a:ext cx="19048326" cy="3086101"/>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0" name="Google Shape;580;p43"/>
          <p:cNvSpPr txBox="1"/>
          <p:nvPr/>
        </p:nvSpPr>
        <p:spPr>
          <a:xfrm>
            <a:off x="737520" y="314084"/>
            <a:ext cx="16812960" cy="2235061"/>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Summary Table: </a:t>
            </a:r>
            <a:r>
              <a:rPr b="0" i="0" lang="en-US" sz="5300" u="none" cap="none" strike="noStrike">
                <a:solidFill>
                  <a:srgbClr val="FFFFFF"/>
                </a:solidFill>
                <a:latin typeface="Poppins"/>
                <a:ea typeface="Poppins"/>
                <a:cs typeface="Poppins"/>
                <a:sym typeface="Poppins"/>
              </a:rPr>
              <a:t>Metabolism &amp; Biochemical Pathways of Fat-Soluble Vitamins</a:t>
            </a:r>
            <a:endParaRPr/>
          </a:p>
        </p:txBody>
      </p:sp>
      <p:sp>
        <p:nvSpPr>
          <p:cNvPr id="581" name="Google Shape;581;p4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582" name="Google Shape;582;p43"/>
          <p:cNvGraphicFramePr/>
          <p:nvPr/>
        </p:nvGraphicFramePr>
        <p:xfrm>
          <a:off x="819814" y="3169666"/>
          <a:ext cx="3000000" cy="3000000"/>
        </p:xfrm>
        <a:graphic>
          <a:graphicData uri="http://schemas.openxmlformats.org/drawingml/2006/table">
            <a:tbl>
              <a:tblPr bandRow="1">
                <a:noFill/>
                <a:tableStyleId>{15BE6260-15B2-42CF-9ED3-659DF01581FF}</a:tableStyleId>
              </a:tblPr>
              <a:tblGrid>
                <a:gridCol w="1851875"/>
                <a:gridCol w="4010675"/>
                <a:gridCol w="5383675"/>
                <a:gridCol w="5402150"/>
              </a:tblGrid>
              <a:tr h="145272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Main Metabolic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Biochemical Pathways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Why It Matters</a:t>
                      </a:r>
                      <a:endParaRPr/>
                    </a:p>
                  </a:txBody>
                  <a:tcPr marT="12700" marB="12700" marR="12700" marL="12700" anchor="ctr"/>
                </a:tc>
              </a:tr>
              <a:tr h="979250">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Gene regulation, vision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Retinoid cycle, RA nuclear signaling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Immunity, epithelial health, vision, development</a:t>
                      </a:r>
                      <a:endParaRPr/>
                    </a:p>
                  </a:txBody>
                  <a:tcPr marT="12700" marB="12700" marR="12700" marL="12700" anchor="ctr"/>
                </a:tc>
              </a:tr>
              <a:tr h="145272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Hormone regulating Ca/P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Liver 25-hydroxylation, kidney 1-α-hydroxylation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Bone, muscle, immune health</a:t>
                      </a:r>
                      <a:endParaRPr/>
                    </a:p>
                  </a:txBody>
                  <a:tcPr marT="12700" marB="12700" marR="12700" marL="12700" anchor="ctr"/>
                </a:tc>
              </a:tr>
              <a:tr h="145272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Lipid antioxidant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Antioxidant cycle, α-TTP transport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Protects cells from oxidation, neurological health</a:t>
                      </a:r>
                      <a:endParaRPr/>
                    </a:p>
                  </a:txBody>
                  <a:tcPr marT="12700" marB="12700" marR="12700" marL="12700" anchor="ctr"/>
                </a:tc>
              </a:tr>
              <a:tr h="145272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Ca-binding protein activation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Vitamin K epoxide cycle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Coagulation, bone health, prevents calcification</a:t>
                      </a:r>
                      <a:endParaRPr/>
                    </a:p>
                  </a:txBody>
                  <a:tcPr marT="12700" marB="12700" marR="12700" marL="12700" anchor="ctr"/>
                </a:tc>
              </a:tr>
            </a:tbl>
          </a:graphicData>
        </a:graphic>
      </p:graphicFrame>
      <p:sp>
        <p:nvSpPr>
          <p:cNvPr id="583" name="Google Shape;583;p4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584" name="Google Shape;584;p4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85" name="Google Shape;585;p43"/>
          <p:cNvSpPr/>
          <p:nvPr/>
        </p:nvSpPr>
        <p:spPr>
          <a:xfrm>
            <a:off x="164559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3f619a3e037_0_15"/>
          <p:cNvSpPr/>
          <p:nvPr/>
        </p:nvSpPr>
        <p:spPr>
          <a:xfrm>
            <a:off x="-528003" y="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2" name="Google Shape;102;g3f619a3e037_0_15"/>
          <p:cNvSpPr txBox="1"/>
          <p:nvPr/>
        </p:nvSpPr>
        <p:spPr>
          <a:xfrm>
            <a:off x="1005673" y="1057695"/>
            <a:ext cx="17242200" cy="1139100"/>
          </a:xfrm>
          <a:prstGeom prst="rect">
            <a:avLst/>
          </a:prstGeom>
          <a:noFill/>
          <a:ln>
            <a:noFill/>
          </a:ln>
        </p:spPr>
        <p:txBody>
          <a:bodyPr anchorCtr="0" anchor="t" bIns="0" lIns="0" spcFirstLastPara="1" rIns="0" wrap="square" tIns="0">
            <a:spAutoFit/>
          </a:bodyPr>
          <a:lstStyle/>
          <a:p>
            <a:pPr indent="0" lvl="0" marL="0" marR="0" rtl="0" algn="l">
              <a:lnSpc>
                <a:spcPct val="122973"/>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Aerobic vs Anaerobic Metabolism</a:t>
            </a:r>
            <a:endParaRPr/>
          </a:p>
        </p:txBody>
      </p:sp>
      <p:sp>
        <p:nvSpPr>
          <p:cNvPr id="103" name="Google Shape;103;g3f619a3e037_0_15"/>
          <p:cNvSpPr/>
          <p:nvPr/>
        </p:nvSpPr>
        <p:spPr>
          <a:xfrm>
            <a:off x="-2602379" y="0"/>
            <a:ext cx="3256200" cy="32562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 name="Google Shape;104;g3f619a3e037_0_15"/>
          <p:cNvSpPr txBox="1"/>
          <p:nvPr>
            <p:ph idx="4294967295" type="sldNum"/>
          </p:nvPr>
        </p:nvSpPr>
        <p:spPr>
          <a:xfrm>
            <a:off x="8505421" y="6414761"/>
            <a:ext cx="181500" cy="2769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5" name="Google Shape;105;g3f619a3e037_0_1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aphicFrame>
        <p:nvGraphicFramePr>
          <p:cNvPr id="106" name="Google Shape;106;g3f619a3e037_0_15"/>
          <p:cNvGraphicFramePr/>
          <p:nvPr/>
        </p:nvGraphicFramePr>
        <p:xfrm>
          <a:off x="1366213" y="3410850"/>
          <a:ext cx="3000000" cy="3000000"/>
        </p:xfrm>
        <a:graphic>
          <a:graphicData uri="http://schemas.openxmlformats.org/drawingml/2006/table">
            <a:tbl>
              <a:tblPr>
                <a:noFill/>
                <a:tableStyleId>{28FA3431-D340-4667-B991-7A69ACCA2807}</a:tableStyleId>
              </a:tblPr>
              <a:tblGrid>
                <a:gridCol w="7785625"/>
                <a:gridCol w="7769950"/>
              </a:tblGrid>
              <a:tr h="190500">
                <a:tc>
                  <a:txBody>
                    <a:bodyPr/>
                    <a:lstStyle/>
                    <a:p>
                      <a:pPr indent="0" lvl="0" marL="0" rtl="0" algn="ctr">
                        <a:lnSpc>
                          <a:spcPct val="115000"/>
                        </a:lnSpc>
                        <a:spcBef>
                          <a:spcPts val="0"/>
                        </a:spcBef>
                        <a:spcAft>
                          <a:spcPts val="0"/>
                        </a:spcAft>
                        <a:buNone/>
                      </a:pPr>
                      <a:r>
                        <a:rPr b="1" lang="en-US" sz="2500">
                          <a:highlight>
                            <a:srgbClr val="FFFB00"/>
                          </a:highlight>
                          <a:latin typeface="Calibri"/>
                          <a:ea typeface="Calibri"/>
                          <a:cs typeface="Calibri"/>
                          <a:sym typeface="Calibri"/>
                        </a:rPr>
                        <a:t>Aerobic metabolism</a:t>
                      </a:r>
                      <a:endParaRPr b="1" sz="2500">
                        <a:highlight>
                          <a:srgbClr val="FFFB00"/>
                        </a:highlight>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500">
                          <a:highlight>
                            <a:srgbClr val="FFFB00"/>
                          </a:highlight>
                          <a:latin typeface="Calibri"/>
                          <a:ea typeface="Calibri"/>
                          <a:cs typeface="Calibri"/>
                          <a:sym typeface="Calibri"/>
                        </a:rPr>
                        <a:t>Anaerobic metabolism</a:t>
                      </a:r>
                      <a:endParaRPr b="1" sz="2500">
                        <a:highlight>
                          <a:srgbClr val="FFFB00"/>
                        </a:highlight>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500">
                          <a:latin typeface="Calibri"/>
                          <a:ea typeface="Calibri"/>
                          <a:cs typeface="Calibri"/>
                          <a:sym typeface="Calibri"/>
                        </a:rPr>
                        <a:t>Pyruvate → acetyl-CoA</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b="1" lang="en-US" sz="2500">
                          <a:latin typeface="Calibri"/>
                          <a:ea typeface="Calibri"/>
                          <a:cs typeface="Calibri"/>
                          <a:sym typeface="Calibri"/>
                        </a:rPr>
                        <a:t>Pyruvate → lactate</a:t>
                      </a:r>
                      <a:endParaRPr b="1" sz="25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2500">
                          <a:latin typeface="Calibri"/>
                          <a:ea typeface="Calibri"/>
                          <a:cs typeface="Calibri"/>
                          <a:sym typeface="Calibri"/>
                        </a:rPr>
                        <a:t>Occurs when oxygen and mitochondrial capacity are sufficient</a:t>
                      </a:r>
                      <a:endParaRPr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Increases when energy demand exceeds aerobic capacity</a:t>
                      </a:r>
                      <a:endParaRPr sz="25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2500">
                          <a:latin typeface="Calibri"/>
                          <a:ea typeface="Calibri"/>
                          <a:cs typeface="Calibri"/>
                          <a:sym typeface="Calibri"/>
                        </a:rPr>
                        <a:t>Continues through the </a:t>
                      </a:r>
                      <a:r>
                        <a:rPr b="1" lang="en-US" sz="2500">
                          <a:latin typeface="Calibri"/>
                          <a:ea typeface="Calibri"/>
                          <a:cs typeface="Calibri"/>
                          <a:sym typeface="Calibri"/>
                        </a:rPr>
                        <a:t>TCA cycle + ETC</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Regenerates </a:t>
                      </a:r>
                      <a:r>
                        <a:rPr b="1" lang="en-US" sz="2500">
                          <a:latin typeface="Calibri"/>
                          <a:ea typeface="Calibri"/>
                          <a:cs typeface="Calibri"/>
                          <a:sym typeface="Calibri"/>
                        </a:rPr>
                        <a:t>NAD⁺</a:t>
                      </a:r>
                      <a:r>
                        <a:rPr lang="en-US" sz="2500">
                          <a:latin typeface="Calibri"/>
                          <a:ea typeface="Calibri"/>
                          <a:cs typeface="Calibri"/>
                          <a:sym typeface="Calibri"/>
                        </a:rPr>
                        <a:t> so glycolysis can continue</a:t>
                      </a:r>
                      <a:endParaRPr sz="25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2500">
                          <a:latin typeface="Calibri"/>
                          <a:ea typeface="Calibri"/>
                          <a:cs typeface="Calibri"/>
                          <a:sym typeface="Calibri"/>
                        </a:rPr>
                        <a:t>Produces about </a:t>
                      </a:r>
                      <a:r>
                        <a:rPr b="1" lang="en-US" sz="2500">
                          <a:latin typeface="Calibri"/>
                          <a:ea typeface="Calibri"/>
                          <a:cs typeface="Calibri"/>
                          <a:sym typeface="Calibri"/>
                        </a:rPr>
                        <a:t>30–32 ATP per glucose</a:t>
                      </a:r>
                      <a:endParaRPr b="1"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Produces </a:t>
                      </a:r>
                      <a:r>
                        <a:rPr b="1" lang="en-US" sz="2500">
                          <a:latin typeface="Calibri"/>
                          <a:ea typeface="Calibri"/>
                          <a:cs typeface="Calibri"/>
                          <a:sym typeface="Calibri"/>
                        </a:rPr>
                        <a:t>2 ATP per glucose</a:t>
                      </a:r>
                      <a:r>
                        <a:rPr lang="en-US" sz="2500">
                          <a:latin typeface="Calibri"/>
                          <a:ea typeface="Calibri"/>
                          <a:cs typeface="Calibri"/>
                          <a:sym typeface="Calibri"/>
                        </a:rPr>
                        <a:t> through glycolysis</a:t>
                      </a:r>
                      <a:endParaRPr sz="25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2500">
                          <a:latin typeface="Calibri"/>
                          <a:ea typeface="Calibri"/>
                          <a:cs typeface="Calibri"/>
                          <a:sym typeface="Calibri"/>
                        </a:rPr>
                        <a:t>Slower, sustained energy production</a:t>
                      </a:r>
                      <a:endParaRPr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Rapid, short-term energy production</a:t>
                      </a:r>
                      <a:endParaRPr sz="25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2500">
                          <a:latin typeface="Calibri"/>
                          <a:ea typeface="Calibri"/>
                          <a:cs typeface="Calibri"/>
                          <a:sym typeface="Calibri"/>
                        </a:rPr>
                        <a:t>Supports lower-intensity, longer-duration activity</a:t>
                      </a:r>
                      <a:endParaRPr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Supports high-intensity activity</a:t>
                      </a:r>
                      <a:endParaRPr sz="25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lang="en-US" sz="2500">
                          <a:latin typeface="Calibri"/>
                          <a:ea typeface="Calibri"/>
                          <a:cs typeface="Calibri"/>
                          <a:sym typeface="Calibri"/>
                        </a:rPr>
                        <a:t>Requires functioning mitochondria</a:t>
                      </a:r>
                      <a:endParaRPr sz="2500">
                        <a:latin typeface="Calibri"/>
                        <a:ea typeface="Calibri"/>
                        <a:cs typeface="Calibri"/>
                        <a:sym typeface="Calibri"/>
                      </a:endParaRPr>
                    </a:p>
                    <a:p>
                      <a:pPr indent="0" lvl="0" marL="0" rtl="0" algn="l">
                        <a:spcBef>
                          <a:spcPts val="0"/>
                        </a:spcBef>
                        <a:spcAft>
                          <a:spcPts val="0"/>
                        </a:spcAft>
                        <a:buNone/>
                      </a:pPr>
                      <a:r>
                        <a:t/>
                      </a:r>
                      <a:endParaRPr sz="2500">
                        <a:latin typeface="Calibri"/>
                        <a:ea typeface="Calibri"/>
                        <a:cs typeface="Calibri"/>
                        <a:sym typeface="Calibri"/>
                      </a:endParaRPr>
                    </a:p>
                    <a:p>
                      <a:pPr indent="0" lvl="0" marL="0" rtl="0" algn="l">
                        <a:spcBef>
                          <a:spcPts val="0"/>
                        </a:spcBef>
                        <a:spcAft>
                          <a:spcPts val="0"/>
                        </a:spcAft>
                        <a:buNone/>
                      </a:pPr>
                      <a:r>
                        <a:rPr lang="en-US" sz="2500">
                          <a:latin typeface="Calibri"/>
                          <a:ea typeface="Calibri"/>
                          <a:cs typeface="Calibri"/>
                          <a:sym typeface="Calibri"/>
                        </a:rPr>
                        <a:t>Ex. TCA cycle </a:t>
                      </a:r>
                      <a:endParaRPr sz="25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500">
                          <a:latin typeface="Calibri"/>
                          <a:ea typeface="Calibri"/>
                          <a:cs typeface="Calibri"/>
                          <a:sym typeface="Calibri"/>
                        </a:rPr>
                        <a:t>Used exclusively by RBCs, which lack mitochondria</a:t>
                      </a:r>
                      <a:endParaRPr sz="2500">
                        <a:latin typeface="Calibri"/>
                        <a:ea typeface="Calibri"/>
                        <a:cs typeface="Calibri"/>
                        <a:sym typeface="Calibri"/>
                      </a:endParaRPr>
                    </a:p>
                    <a:p>
                      <a:pPr indent="0" lvl="0" marL="0" rtl="0" algn="l">
                        <a:spcBef>
                          <a:spcPts val="0"/>
                        </a:spcBef>
                        <a:spcAft>
                          <a:spcPts val="0"/>
                        </a:spcAft>
                        <a:buNone/>
                      </a:pPr>
                      <a:r>
                        <a:t/>
                      </a:r>
                      <a:endParaRPr sz="2500">
                        <a:latin typeface="Calibri"/>
                        <a:ea typeface="Calibri"/>
                        <a:cs typeface="Calibri"/>
                        <a:sym typeface="Calibri"/>
                      </a:endParaRPr>
                    </a:p>
                    <a:p>
                      <a:pPr indent="0" lvl="0" marL="0" rtl="0" algn="l">
                        <a:spcBef>
                          <a:spcPts val="0"/>
                        </a:spcBef>
                        <a:spcAft>
                          <a:spcPts val="0"/>
                        </a:spcAft>
                        <a:buNone/>
                      </a:pPr>
                      <a:r>
                        <a:rPr lang="en-US" sz="2500">
                          <a:latin typeface="Calibri"/>
                          <a:ea typeface="Calibri"/>
                          <a:cs typeface="Calibri"/>
                          <a:sym typeface="Calibri"/>
                        </a:rPr>
                        <a:t>Ex. Lactate formation</a:t>
                      </a:r>
                      <a:endParaRPr sz="2500">
                        <a:latin typeface="Calibri"/>
                        <a:ea typeface="Calibri"/>
                        <a:cs typeface="Calibri"/>
                        <a:sym typeface="Calibri"/>
                      </a:endParaRPr>
                    </a:p>
                  </a:txBody>
                  <a:tcPr marT="91425" marB="91425" marR="91425" marL="91425"/>
                </a:tc>
              </a:tr>
            </a:tbl>
          </a:graphicData>
        </a:graphic>
      </p:graphicFrame>
      <p:sp>
        <p:nvSpPr>
          <p:cNvPr id="107" name="Google Shape;107;g3f619a3e037_0_15"/>
          <p:cNvSpPr txBox="1"/>
          <p:nvPr/>
        </p:nvSpPr>
        <p:spPr>
          <a:xfrm>
            <a:off x="1366225" y="8972450"/>
            <a:ext cx="15992700" cy="1139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i="1" lang="en-US" sz="2500">
                <a:highlight>
                  <a:srgbClr val="FFFB00"/>
                </a:highlight>
                <a:latin typeface="Calibri"/>
                <a:ea typeface="Calibri"/>
                <a:cs typeface="Calibri"/>
                <a:sym typeface="Calibri"/>
              </a:rPr>
              <a:t>**</a:t>
            </a:r>
            <a:r>
              <a:rPr i="1" lang="en-US" sz="2500">
                <a:highlight>
                  <a:srgbClr val="FFFB00"/>
                </a:highlight>
                <a:latin typeface="Calibri"/>
                <a:ea typeface="Calibri"/>
                <a:cs typeface="Calibri"/>
                <a:sym typeface="Calibri"/>
              </a:rPr>
              <a:t>Lactate can be used as fuel by other tissues or transported to the liver for glucose production through the Cori cycle.</a:t>
            </a:r>
            <a:endParaRPr i="1" sz="2500">
              <a:highlight>
                <a:srgbClr val="FFFB00"/>
              </a:highlight>
              <a:latin typeface="Calibri"/>
              <a:ea typeface="Calibri"/>
              <a:cs typeface="Calibri"/>
              <a:sym typeface="Calibri"/>
            </a:endParaRPr>
          </a:p>
        </p:txBody>
      </p:sp>
      <p:sp>
        <p:nvSpPr>
          <p:cNvPr id="108" name="Google Shape;108;g3f619a3e037_0_15"/>
          <p:cNvSpPr/>
          <p:nvPr/>
        </p:nvSpPr>
        <p:spPr>
          <a:xfrm>
            <a:off x="16705549"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4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1" name="Google Shape;591;p44"/>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Minerals</a:t>
            </a:r>
            <a:endParaRPr/>
          </a:p>
        </p:txBody>
      </p:sp>
      <p:sp>
        <p:nvSpPr>
          <p:cNvPr id="592" name="Google Shape;592;p4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3" name="Google Shape;593;p44"/>
          <p:cNvSpPr txBox="1"/>
          <p:nvPr/>
        </p:nvSpPr>
        <p:spPr>
          <a:xfrm>
            <a:off x="653700" y="3266300"/>
            <a:ext cx="8576400" cy="70419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Minerals are essential inorganic elements that support metabolism without providing energy.</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200">
                <a:solidFill>
                  <a:schemeClr val="dk1"/>
                </a:solidFill>
                <a:latin typeface="Calibri"/>
                <a:ea typeface="Calibri"/>
                <a:cs typeface="Calibri"/>
                <a:sym typeface="Calibri"/>
              </a:rPr>
              <a:t>They function at three major levels:</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1. Structural roles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Char char="●"/>
            </a:pPr>
            <a:r>
              <a:rPr b="1" lang="en-US" sz="2200">
                <a:solidFill>
                  <a:schemeClr val="dk1"/>
                </a:solidFill>
                <a:latin typeface="Calibri"/>
                <a:ea typeface="Calibri"/>
                <a:cs typeface="Calibri"/>
                <a:sym typeface="Calibri"/>
              </a:rPr>
              <a:t>Calcium &amp; phosphorus</a:t>
            </a:r>
            <a:r>
              <a:rPr lang="en-US" sz="2200">
                <a:solidFill>
                  <a:schemeClr val="dk1"/>
                </a:solidFill>
                <a:latin typeface="Calibri"/>
                <a:ea typeface="Calibri"/>
                <a:cs typeface="Calibri"/>
                <a:sym typeface="Calibri"/>
              </a:rPr>
              <a:t> form the hydroxyapatite crystals in bones and teeth</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Magnesium &amp; fluoride</a:t>
            </a:r>
            <a:r>
              <a:rPr lang="en-US" sz="2200">
                <a:solidFill>
                  <a:schemeClr val="dk1"/>
                </a:solidFill>
                <a:latin typeface="Calibri"/>
                <a:ea typeface="Calibri"/>
                <a:cs typeface="Calibri"/>
                <a:sym typeface="Calibri"/>
              </a:rPr>
              <a:t> also support bone and tooth structure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Deficiencies can weaken skeletal integrity</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2. Enzyme cofactor roles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Minerals activate or stabilize enzymes involved in:</a:t>
            </a:r>
            <a:endParaRPr sz="2200">
              <a:solidFill>
                <a:schemeClr val="dk1"/>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Energy metabolism</a:t>
            </a:r>
            <a:endParaRPr sz="2200">
              <a:solidFill>
                <a:schemeClr val="dk1"/>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Antioxidant defense</a:t>
            </a:r>
            <a:endParaRPr sz="2200">
              <a:solidFill>
                <a:schemeClr val="dk1"/>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DNA synthesis</a:t>
            </a:r>
            <a:endParaRPr sz="2200">
              <a:solidFill>
                <a:schemeClr val="dk1"/>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Protein and hormone production</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Examples include magnesium, zinc, iron, copper, manganese &amp; selenium</a:t>
            </a:r>
            <a:endParaRPr sz="2200">
              <a:latin typeface="Calibri"/>
              <a:ea typeface="Calibri"/>
              <a:cs typeface="Calibri"/>
              <a:sym typeface="Calibri"/>
            </a:endParaRPr>
          </a:p>
        </p:txBody>
      </p:sp>
      <p:sp>
        <p:nvSpPr>
          <p:cNvPr id="594" name="Google Shape;594;p4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595" name="Google Shape;595;p44"/>
          <p:cNvSpPr txBox="1"/>
          <p:nvPr/>
        </p:nvSpPr>
        <p:spPr>
          <a:xfrm>
            <a:off x="9230100" y="3470700"/>
            <a:ext cx="8576400" cy="441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3. Regulatory &amp; signaling roles</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Sodium, potassium &amp; chloride:</a:t>
            </a:r>
            <a:r>
              <a:rPr lang="en-US" sz="2500">
                <a:solidFill>
                  <a:schemeClr val="dk1"/>
                </a:solidFill>
                <a:latin typeface="Calibri"/>
                <a:ea typeface="Calibri"/>
                <a:cs typeface="Calibri"/>
                <a:sym typeface="Calibri"/>
              </a:rPr>
              <a:t> Fluid balance, electrical gradients &amp; nerve impulses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Calcium:</a:t>
            </a:r>
            <a:r>
              <a:rPr lang="en-US" sz="2500">
                <a:solidFill>
                  <a:schemeClr val="dk1"/>
                </a:solidFill>
                <a:latin typeface="Calibri"/>
                <a:ea typeface="Calibri"/>
                <a:cs typeface="Calibri"/>
                <a:sym typeface="Calibri"/>
              </a:rPr>
              <a:t> Muscle contraction, neurotransmitter release &amp; cellular signaling</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Magnesium:</a:t>
            </a:r>
            <a:r>
              <a:rPr lang="en-US" sz="2500">
                <a:solidFill>
                  <a:schemeClr val="dk1"/>
                </a:solidFill>
                <a:latin typeface="Calibri"/>
                <a:ea typeface="Calibri"/>
                <a:cs typeface="Calibri"/>
                <a:sym typeface="Calibri"/>
              </a:rPr>
              <a:t> Enzyme regulation, ATP utilization &amp; neuromuscular function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Minerals provide structure, activate enzymes &amp; coordinate communication between cells and organs.</a:t>
            </a:r>
            <a:endParaRPr sz="2500">
              <a:solidFill>
                <a:schemeClr val="dk1"/>
              </a:solidFill>
              <a:latin typeface="Calibri"/>
              <a:ea typeface="Calibri"/>
              <a:cs typeface="Calibri"/>
              <a:sym typeface="Calibri"/>
            </a:endParaRPr>
          </a:p>
        </p:txBody>
      </p:sp>
      <p:sp>
        <p:nvSpPr>
          <p:cNvPr id="596" name="Google Shape;596;p4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97" name="Google Shape;597;p44"/>
          <p:cNvSpPr/>
          <p:nvPr/>
        </p:nvSpPr>
        <p:spPr>
          <a:xfrm>
            <a:off x="164559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4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3" name="Google Shape;603;p45"/>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Major Minerals - Calcium</a:t>
            </a:r>
            <a:endParaRPr/>
          </a:p>
        </p:txBody>
      </p:sp>
      <p:sp>
        <p:nvSpPr>
          <p:cNvPr id="604" name="Google Shape;604;p4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5" name="Google Shape;605;p45"/>
          <p:cNvSpPr txBox="1"/>
          <p:nvPr/>
        </p:nvSpPr>
        <p:spPr>
          <a:xfrm>
            <a:off x="858850" y="3484125"/>
            <a:ext cx="7569300" cy="6138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Primary roles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Structural support</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Major component of hydroxyapatite in bones &amp; teeth</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Muscle contraction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Ca²⁺ binds troponin C → allows actin–myosin interaction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Nerve function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Triggers neurotransmitter release at synapses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Cell signaling</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Functions as a second messenger, often through calmodulin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Blood clotting</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Required for multiple steps in the coagulation cascade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Vascular function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Helps regulate vascular smooth muscle contraction</a:t>
            </a:r>
            <a:endParaRPr b="1" sz="2400">
              <a:latin typeface="Calibri"/>
              <a:ea typeface="Calibri"/>
              <a:cs typeface="Calibri"/>
              <a:sym typeface="Calibri"/>
            </a:endParaRPr>
          </a:p>
        </p:txBody>
      </p:sp>
      <p:sp>
        <p:nvSpPr>
          <p:cNvPr id="606" name="Google Shape;606;p4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07" name="Google Shape;607;p45"/>
          <p:cNvSpPr txBox="1"/>
          <p:nvPr/>
        </p:nvSpPr>
        <p:spPr>
          <a:xfrm>
            <a:off x="9380250" y="3256075"/>
            <a:ext cx="8428200" cy="568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Absorption &amp; regulation</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Intestinal absorption is increased by active vitamin D, or calcitriol</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Blood calcium is tightly regulated by </a:t>
            </a:r>
            <a:r>
              <a:rPr b="1" lang="en-US" sz="2400">
                <a:solidFill>
                  <a:schemeClr val="dk1"/>
                </a:solidFill>
                <a:latin typeface="Calibri"/>
                <a:ea typeface="Calibri"/>
                <a:cs typeface="Calibri"/>
                <a:sym typeface="Calibri"/>
              </a:rPr>
              <a:t>PTH, vitamin D &amp; the kidneys</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Bone serves as the body’s major calcium reservoir</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Magnesium supports normal PTH secretion and calcium balance</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Deficiency:</a:t>
            </a:r>
            <a:r>
              <a:rPr lang="en-US" sz="2400">
                <a:solidFill>
                  <a:schemeClr val="dk1"/>
                </a:solidFill>
                <a:latin typeface="Calibri"/>
                <a:ea typeface="Calibri"/>
                <a:cs typeface="Calibri"/>
                <a:sym typeface="Calibri"/>
              </a:rPr>
              <a:t> Reduced bone mineralization, osteoporosis risk, muscle cramps or tetany &amp; cardiac rhythm disturbances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Calcium is both a structural mineral and a tightly regulated signaling molecule.</a:t>
            </a:r>
            <a:endParaRPr sz="2400">
              <a:solidFill>
                <a:schemeClr val="dk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4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3" name="Google Shape;613;p46"/>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Phosphorus</a:t>
            </a:r>
            <a:endParaRPr/>
          </a:p>
        </p:txBody>
      </p:sp>
      <p:sp>
        <p:nvSpPr>
          <p:cNvPr id="614" name="Google Shape;614;p4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5" name="Google Shape;615;p46"/>
          <p:cNvSpPr txBox="1"/>
          <p:nvPr/>
        </p:nvSpPr>
        <p:spPr>
          <a:xfrm>
            <a:off x="653698" y="3256075"/>
            <a:ext cx="8776500" cy="6426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Primary roles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Char char="●"/>
            </a:pPr>
            <a:r>
              <a:rPr b="1" lang="en-US" sz="2200">
                <a:solidFill>
                  <a:schemeClr val="dk1"/>
                </a:solidFill>
                <a:latin typeface="Calibri"/>
                <a:ea typeface="Calibri"/>
                <a:cs typeface="Calibri"/>
                <a:sym typeface="Calibri"/>
              </a:rPr>
              <a:t>Energy metabolism</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Structural component of ATP, ADP &amp; AMP</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Bones &amp; teeth</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Combines with calcium to form hydroxyapatite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Cell membranes</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Component of phospholipids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DNA &amp; RNA</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Forms part of the phosphate backbone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Metabolic regulation</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Phosphorylation activates or regulates enzymes and metabolic molecules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Acid–base balance</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Functions as an important intracellular and urinary buffer</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RBC oxygen delivery</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Required for 2,3-BPG, which promotes oxygen release from hemoglobin</a:t>
            </a:r>
            <a:endParaRPr b="1" sz="2200">
              <a:latin typeface="Calibri"/>
              <a:ea typeface="Calibri"/>
              <a:cs typeface="Calibri"/>
              <a:sym typeface="Calibri"/>
            </a:endParaRPr>
          </a:p>
        </p:txBody>
      </p:sp>
      <p:sp>
        <p:nvSpPr>
          <p:cNvPr id="616" name="Google Shape;616;p4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17" name="Google Shape;617;p46"/>
          <p:cNvSpPr txBox="1"/>
          <p:nvPr/>
        </p:nvSpPr>
        <p:spPr>
          <a:xfrm>
            <a:off x="9786700" y="3478650"/>
            <a:ext cx="7885800" cy="412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Phosphorus supports energy transfer, cellular structure, bone mineralization &amp; acid–base balance.</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Deficiency:</a:t>
            </a:r>
            <a:r>
              <a:rPr lang="en-US" sz="2500">
                <a:solidFill>
                  <a:schemeClr val="dk1"/>
                </a:solidFill>
                <a:latin typeface="Calibri"/>
                <a:ea typeface="Calibri"/>
                <a:cs typeface="Calibri"/>
                <a:sym typeface="Calibri"/>
              </a:rPr>
              <a:t> Rare, but severe deficiency can cause muscle weakness, impaired energy production &amp; poor bone mineralization.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highlight>
                  <a:srgbClr val="FFFB00"/>
                </a:highlight>
                <a:latin typeface="Calibri"/>
                <a:ea typeface="Calibri"/>
                <a:cs typeface="Calibri"/>
                <a:sym typeface="Calibri"/>
              </a:rPr>
              <a:t>Remember:</a:t>
            </a:r>
            <a:r>
              <a:rPr lang="en-US" sz="2500">
                <a:solidFill>
                  <a:schemeClr val="dk1"/>
                </a:solidFill>
                <a:highlight>
                  <a:srgbClr val="FFFB00"/>
                </a:highlight>
                <a:latin typeface="Calibri"/>
                <a:ea typeface="Calibri"/>
                <a:cs typeface="Calibri"/>
                <a:sym typeface="Calibri"/>
              </a:rPr>
              <a:t> No phosphorus → no ATP → no energy metabolism.</a:t>
            </a:r>
            <a:endParaRPr sz="2500">
              <a:solidFill>
                <a:schemeClr val="dk1"/>
              </a:solidFill>
              <a:highlight>
                <a:srgbClr val="FFFB00"/>
              </a:highlight>
              <a:latin typeface="Calibri"/>
              <a:ea typeface="Calibri"/>
              <a:cs typeface="Calibri"/>
              <a:sym typeface="Calibri"/>
            </a:endParaRPr>
          </a:p>
          <a:p>
            <a:pPr indent="0" lvl="0" marL="0" rtl="0" algn="l">
              <a:lnSpc>
                <a:spcPct val="115000"/>
              </a:lnSpc>
              <a:spcBef>
                <a:spcPts val="1200"/>
              </a:spcBef>
              <a:spcAft>
                <a:spcPts val="1200"/>
              </a:spcAft>
              <a:buNone/>
            </a:pPr>
            <a:r>
              <a:t/>
            </a:r>
            <a:endParaRPr sz="2500">
              <a:solidFill>
                <a:schemeClr val="dk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4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3" name="Google Shape;623;p47"/>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Magnesium</a:t>
            </a:r>
            <a:endParaRPr/>
          </a:p>
        </p:txBody>
      </p:sp>
      <p:sp>
        <p:nvSpPr>
          <p:cNvPr id="624" name="Google Shape;624;p4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5" name="Google Shape;625;p47"/>
          <p:cNvSpPr txBox="1"/>
          <p:nvPr/>
        </p:nvSpPr>
        <p:spPr>
          <a:xfrm>
            <a:off x="653700" y="3220700"/>
            <a:ext cx="8920500" cy="6815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Primary roles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Char char="●"/>
            </a:pPr>
            <a:r>
              <a:rPr b="1" lang="en-US" sz="2200">
                <a:solidFill>
                  <a:schemeClr val="dk1"/>
                </a:solidFill>
                <a:latin typeface="Calibri"/>
                <a:ea typeface="Calibri"/>
                <a:cs typeface="Calibri"/>
                <a:sym typeface="Calibri"/>
              </a:rPr>
              <a:t>Energy metabolism</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Forms Mg-ATP, the biologically active form used in ATP-dependent reactions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Enzyme cofactor</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Required by more than 300 enzymes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Carb metabolism</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Supports enzymes in glycolysis and the TCA cycle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DNA, RNA &amp; protein synthesis</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Stabilizes nucleic acids and supports polymerase and ribosomal activity</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Muscle &amp; nerve function</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Regulates neuromuscular signaling and muscle relaxation</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Calcium regulation</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Helps regulate calcium movement, PTH secretion and bone metabolism</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Cardiovascular function</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Supports normal heart rhythm, vascular tone and blood pressure regulation</a:t>
            </a:r>
            <a:endParaRPr b="1" sz="2200">
              <a:latin typeface="Calibri"/>
              <a:ea typeface="Calibri"/>
              <a:cs typeface="Calibri"/>
              <a:sym typeface="Calibri"/>
            </a:endParaRPr>
          </a:p>
        </p:txBody>
      </p:sp>
      <p:sp>
        <p:nvSpPr>
          <p:cNvPr id="626" name="Google Shape;626;p4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27" name="Google Shape;627;p47"/>
          <p:cNvSpPr txBox="1"/>
          <p:nvPr/>
        </p:nvSpPr>
        <p:spPr>
          <a:xfrm>
            <a:off x="9442800" y="3439425"/>
            <a:ext cx="8686800" cy="386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200">
                <a:solidFill>
                  <a:schemeClr val="dk1"/>
                </a:solidFill>
                <a:highlight>
                  <a:srgbClr val="FFFB00"/>
                </a:highlight>
                <a:latin typeface="Calibri"/>
                <a:ea typeface="Calibri"/>
                <a:cs typeface="Calibri"/>
                <a:sym typeface="Calibri"/>
              </a:rPr>
              <a:t>Key concept:</a:t>
            </a:r>
            <a:r>
              <a:rPr lang="en-US" sz="2200">
                <a:solidFill>
                  <a:schemeClr val="dk1"/>
                </a:solidFill>
                <a:highlight>
                  <a:srgbClr val="FFFB00"/>
                </a:highlight>
                <a:latin typeface="Calibri"/>
                <a:ea typeface="Calibri"/>
                <a:cs typeface="Calibri"/>
                <a:sym typeface="Calibri"/>
              </a:rPr>
              <a:t> Magnesium makes ATP usable and supports enzyme activity, neuromuscular function &amp; calcium balance.</a:t>
            </a:r>
            <a:endParaRPr sz="2200">
              <a:solidFill>
                <a:schemeClr val="dk1"/>
              </a:solidFill>
              <a:highlight>
                <a:srgbClr val="FFFB00"/>
              </a:highlight>
              <a:latin typeface="Calibri"/>
              <a:ea typeface="Calibri"/>
              <a:cs typeface="Calibri"/>
              <a:sym typeface="Calibri"/>
            </a:endParaRPr>
          </a:p>
          <a:p>
            <a:pPr indent="0" lvl="0" marL="0" rtl="0" algn="l">
              <a:lnSpc>
                <a:spcPct val="115000"/>
              </a:lnSpc>
              <a:spcBef>
                <a:spcPts val="1200"/>
              </a:spcBef>
              <a:spcAft>
                <a:spcPts val="0"/>
              </a:spcAft>
              <a:buNone/>
            </a:pPr>
            <a:r>
              <a:t/>
            </a:r>
            <a:endParaRPr sz="2200">
              <a:solidFill>
                <a:schemeClr val="dk1"/>
              </a:solidFill>
              <a:highlight>
                <a:srgbClr val="FFFB00"/>
              </a:highlight>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highlight>
                  <a:srgbClr val="FFFB00"/>
                </a:highlight>
                <a:latin typeface="Calibri"/>
                <a:ea typeface="Calibri"/>
                <a:cs typeface="Calibri"/>
                <a:sym typeface="Calibri"/>
              </a:rPr>
              <a:t>Deficiency:</a:t>
            </a:r>
            <a:r>
              <a:rPr lang="en-US" sz="2200">
                <a:solidFill>
                  <a:schemeClr val="dk1"/>
                </a:solidFill>
                <a:highlight>
                  <a:srgbClr val="FFFB00"/>
                </a:highlight>
                <a:latin typeface="Calibri"/>
                <a:ea typeface="Calibri"/>
                <a:cs typeface="Calibri"/>
                <a:sym typeface="Calibri"/>
              </a:rPr>
              <a:t> Muscle cramps, weakness, tremors, arrhythmias, impaired glucose regulation &amp; potentially low calcium or potassium</a:t>
            </a:r>
            <a:endParaRPr sz="2200">
              <a:solidFill>
                <a:schemeClr val="dk1"/>
              </a:solidFill>
              <a:highlight>
                <a:srgbClr val="FFFB00"/>
              </a:highlight>
              <a:latin typeface="Calibri"/>
              <a:ea typeface="Calibri"/>
              <a:cs typeface="Calibri"/>
              <a:sym typeface="Calibri"/>
            </a:endParaRPr>
          </a:p>
          <a:p>
            <a:pPr indent="0" lvl="0" marL="0" rtl="0" algn="l">
              <a:lnSpc>
                <a:spcPct val="115000"/>
              </a:lnSpc>
              <a:spcBef>
                <a:spcPts val="1200"/>
              </a:spcBef>
              <a:spcAft>
                <a:spcPts val="0"/>
              </a:spcAft>
              <a:buNone/>
            </a:pPr>
            <a:r>
              <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200">
                <a:solidFill>
                  <a:schemeClr val="dk1"/>
                </a:solidFill>
                <a:highlight>
                  <a:srgbClr val="FFFB00"/>
                </a:highlight>
                <a:latin typeface="Calibri"/>
                <a:ea typeface="Calibri"/>
                <a:cs typeface="Calibri"/>
                <a:sym typeface="Calibri"/>
              </a:rPr>
              <a:t>Quick exam tip:</a:t>
            </a:r>
            <a:r>
              <a:rPr lang="en-US" sz="2200">
                <a:solidFill>
                  <a:schemeClr val="dk1"/>
                </a:solidFill>
                <a:highlight>
                  <a:srgbClr val="FFFB00"/>
                </a:highlight>
                <a:latin typeface="Calibri"/>
                <a:ea typeface="Calibri"/>
                <a:cs typeface="Calibri"/>
                <a:sym typeface="Calibri"/>
              </a:rPr>
              <a:t> Magnesium = Mg-ATP, enzyme activation, muscle relaxation &amp; calcium regulation.</a:t>
            </a:r>
            <a:endParaRPr sz="2200">
              <a:solidFill>
                <a:schemeClr val="dk1"/>
              </a:solidFill>
              <a:highlight>
                <a:srgbClr val="FFFB00"/>
              </a:highlight>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4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3" name="Google Shape;633;p48"/>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Sodium</a:t>
            </a:r>
            <a:endParaRPr/>
          </a:p>
        </p:txBody>
      </p:sp>
      <p:sp>
        <p:nvSpPr>
          <p:cNvPr id="634" name="Google Shape;634;p4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5" name="Google Shape;635;p48"/>
          <p:cNvSpPr txBox="1"/>
          <p:nvPr/>
        </p:nvSpPr>
        <p:spPr>
          <a:xfrm>
            <a:off x="444001" y="3581050"/>
            <a:ext cx="8661000" cy="6563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Primary roles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Major extracellular cation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Maintains extracellular fluid volume, blood volume &amp; blood pressure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Nerve signaling</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Sodium influx creates the depolarization phase of action potentials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Muscle function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Supports electrical signaling needed for muscle contraction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Na⁺/K⁺ ATPase</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Pumps 3 Na⁺ out and 2 K⁺ into cells using ATP</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Nutrient absorption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Drives intestinal co-transport of glucose and amino acids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Acid–base balance</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Participates in bicarbonate transport and hydrogen ion exchange</a:t>
            </a:r>
            <a:endParaRPr b="1" sz="2400">
              <a:latin typeface="Calibri"/>
              <a:ea typeface="Calibri"/>
              <a:cs typeface="Calibri"/>
              <a:sym typeface="Calibri"/>
            </a:endParaRPr>
          </a:p>
        </p:txBody>
      </p:sp>
      <p:sp>
        <p:nvSpPr>
          <p:cNvPr id="636" name="Google Shape;636;p4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37" name="Google Shape;637;p48"/>
          <p:cNvSpPr txBox="1"/>
          <p:nvPr/>
        </p:nvSpPr>
        <p:spPr>
          <a:xfrm>
            <a:off x="9286425" y="3581050"/>
            <a:ext cx="8855100" cy="635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Hormonal regulation</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Char char="●"/>
            </a:pPr>
            <a:r>
              <a:rPr lang="en-US" sz="2200">
                <a:solidFill>
                  <a:schemeClr val="dk1"/>
                </a:solidFill>
                <a:latin typeface="Calibri"/>
                <a:ea typeface="Calibri"/>
                <a:cs typeface="Calibri"/>
                <a:sym typeface="Calibri"/>
              </a:rPr>
              <a:t>The kidneys regulate sodium through </a:t>
            </a:r>
            <a:r>
              <a:rPr b="1" lang="en-US" sz="2200">
                <a:solidFill>
                  <a:schemeClr val="dk1"/>
                </a:solidFill>
                <a:latin typeface="Calibri"/>
                <a:ea typeface="Calibri"/>
                <a:cs typeface="Calibri"/>
                <a:sym typeface="Calibri"/>
              </a:rPr>
              <a:t>aldosterone, RAAS, ADH &amp; natriuretic peptides</a:t>
            </a:r>
            <a:endParaRPr b="1"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Water generally follows sodium, linking sodium balance to fluid volume and blood pressure</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Key concept:</a:t>
            </a:r>
            <a:r>
              <a:rPr lang="en-US" sz="2200">
                <a:solidFill>
                  <a:schemeClr val="dk1"/>
                </a:solidFill>
                <a:latin typeface="Calibri"/>
                <a:ea typeface="Calibri"/>
                <a:cs typeface="Calibri"/>
                <a:sym typeface="Calibri"/>
              </a:rPr>
              <a:t> Sodium maintains extracellular fluid volume and creates the electrochemical gradients required for nerve signaling, muscle function &amp; nutrient absorption.</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Imbalance:</a:t>
            </a:r>
            <a:r>
              <a:rPr lang="en-US" sz="2200">
                <a:solidFill>
                  <a:schemeClr val="dk1"/>
                </a:solidFill>
                <a:latin typeface="Calibri"/>
                <a:ea typeface="Calibri"/>
                <a:cs typeface="Calibri"/>
                <a:sym typeface="Calibri"/>
              </a:rPr>
              <a:t> Excess intake may contribute to hypertension in salt-sensitive individuals; sodium or fluid losses can cause hypovolemia, while severe hyponatremia can cause confusion, seizures or coma.</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200">
                <a:solidFill>
                  <a:schemeClr val="dk1"/>
                </a:solidFill>
                <a:latin typeface="Calibri"/>
                <a:ea typeface="Calibri"/>
                <a:cs typeface="Calibri"/>
                <a:sym typeface="Calibri"/>
              </a:rPr>
              <a:t>Exam tip: </a:t>
            </a:r>
            <a:r>
              <a:rPr lang="en-US" sz="2200">
                <a:solidFill>
                  <a:schemeClr val="dk1"/>
                </a:solidFill>
                <a:latin typeface="Calibri"/>
                <a:ea typeface="Calibri"/>
                <a:cs typeface="Calibri"/>
                <a:sym typeface="Calibri"/>
              </a:rPr>
              <a:t>Sodium gradients power secondary active transport, including glucose absorption.</a:t>
            </a:r>
            <a:endParaRPr sz="2200">
              <a:solidFill>
                <a:schemeClr val="dk1"/>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4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3" name="Google Shape;643;p49"/>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Potassium</a:t>
            </a:r>
            <a:endParaRPr/>
          </a:p>
        </p:txBody>
      </p:sp>
      <p:sp>
        <p:nvSpPr>
          <p:cNvPr id="644" name="Google Shape;644;p4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5" name="Google Shape;645;p49"/>
          <p:cNvSpPr txBox="1"/>
          <p:nvPr/>
        </p:nvSpPr>
        <p:spPr>
          <a:xfrm>
            <a:off x="653699" y="3538650"/>
            <a:ext cx="8388900" cy="6426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Primary roles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Char char="●"/>
            </a:pPr>
            <a:r>
              <a:rPr b="1" lang="en-US" sz="2200">
                <a:solidFill>
                  <a:schemeClr val="dk1"/>
                </a:solidFill>
                <a:latin typeface="Calibri"/>
                <a:ea typeface="Calibri"/>
                <a:cs typeface="Calibri"/>
                <a:sym typeface="Calibri"/>
              </a:rPr>
              <a:t>Major intracellular cation</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Maintains intracellular fluid balance and cell volume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Resting membrane potential</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Creates the electrical gradient needed for nerve and muscle activity</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Na⁺/K⁺ ATPase</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Pumps 3 Na⁺ out and 2 K⁺ into cells using ATP</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Muscle contraction</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Supports skeletal, smooth &amp; cardiac muscle function</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Heart rhythm</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Essential for normal cardiac electrical activity</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Metabolic function</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Supports insulin secretion, glucose metabolism &amp; protein synthesis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Calibri"/>
                <a:ea typeface="Calibri"/>
                <a:cs typeface="Calibri"/>
                <a:sym typeface="Calibri"/>
              </a:rPr>
              <a:t>Blood pressure regulation</a:t>
            </a:r>
            <a:br>
              <a:rPr b="1"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 Helps counterbalance sodium’s effects and supports vascular function</a:t>
            </a:r>
            <a:endParaRPr b="1" sz="2200">
              <a:latin typeface="Calibri"/>
              <a:ea typeface="Calibri"/>
              <a:cs typeface="Calibri"/>
              <a:sym typeface="Calibri"/>
            </a:endParaRPr>
          </a:p>
        </p:txBody>
      </p:sp>
      <p:sp>
        <p:nvSpPr>
          <p:cNvPr id="646" name="Google Shape;646;p4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47" name="Google Shape;647;p49"/>
          <p:cNvSpPr txBox="1"/>
          <p:nvPr/>
        </p:nvSpPr>
        <p:spPr>
          <a:xfrm>
            <a:off x="9286425" y="3256075"/>
            <a:ext cx="8686800" cy="425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Key concept:</a:t>
            </a:r>
            <a:r>
              <a:rPr lang="en-US" sz="2200">
                <a:solidFill>
                  <a:schemeClr val="dk1"/>
                </a:solidFill>
                <a:latin typeface="Calibri"/>
                <a:ea typeface="Calibri"/>
                <a:cs typeface="Calibri"/>
                <a:sym typeface="Calibri"/>
              </a:rPr>
              <a:t> Potassium maintains the intracellular electrical environment required for normal nerve signaling, muscle contraction &amp; heart rhythm.</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Deficiency:</a:t>
            </a:r>
            <a:r>
              <a:rPr lang="en-US" sz="2200">
                <a:solidFill>
                  <a:schemeClr val="dk1"/>
                </a:solidFill>
                <a:latin typeface="Calibri"/>
                <a:ea typeface="Calibri"/>
                <a:cs typeface="Calibri"/>
                <a:sym typeface="Calibri"/>
              </a:rPr>
              <a:t> Muscle weakness, fatigue, cramps, constipation &amp; cardiac arrhythmias</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Excess:</a:t>
            </a:r>
            <a:r>
              <a:rPr lang="en-US" sz="2200">
                <a:solidFill>
                  <a:schemeClr val="dk1"/>
                </a:solidFill>
                <a:latin typeface="Calibri"/>
                <a:ea typeface="Calibri"/>
                <a:cs typeface="Calibri"/>
                <a:sym typeface="Calibri"/>
              </a:rPr>
              <a:t> Hyperkalemia can also disrupt cardiac conduction and cause dangerous arrhythmias.</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Quick exam tip:</a:t>
            </a:r>
            <a:r>
              <a:rPr lang="en-US" sz="2200">
                <a:solidFill>
                  <a:schemeClr val="dk1"/>
                </a:solidFill>
                <a:latin typeface="Calibri"/>
                <a:ea typeface="Calibri"/>
                <a:cs typeface="Calibri"/>
                <a:sym typeface="Calibri"/>
              </a:rPr>
              <a:t> Potassium = major intracellular cation, resting membrane potential &amp; normal heart rhythm.</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t/>
            </a:r>
            <a:endParaRPr sz="2200">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5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3" name="Google Shape;653;p50"/>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Chloride</a:t>
            </a:r>
            <a:endParaRPr/>
          </a:p>
        </p:txBody>
      </p:sp>
      <p:sp>
        <p:nvSpPr>
          <p:cNvPr id="654" name="Google Shape;654;p5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5" name="Google Shape;655;p50"/>
          <p:cNvSpPr txBox="1"/>
          <p:nvPr/>
        </p:nvSpPr>
        <p:spPr>
          <a:xfrm>
            <a:off x="653700" y="3459425"/>
            <a:ext cx="7774500" cy="6563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Primary roles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Major extracellular anion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Balances positively charged ions, especially sodium, to maintain electroneutrality</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Fluid &amp; acid–base balance</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Helps regulate extracellular fluid volume, osmotic pressure &amp; blood pH</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Digestion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Combines with hydrogen to form hydrochloric acid (HCl) in the stomach</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CO₂ transport</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Participates in the chloride shift in RBCs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Electrical balance</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Contributes to membrane potential and neuromuscular function</a:t>
            </a:r>
            <a:endParaRPr b="1" sz="2400">
              <a:latin typeface="Calibri"/>
              <a:ea typeface="Calibri"/>
              <a:cs typeface="Calibri"/>
              <a:sym typeface="Calibri"/>
            </a:endParaRPr>
          </a:p>
        </p:txBody>
      </p:sp>
      <p:sp>
        <p:nvSpPr>
          <p:cNvPr id="656" name="Google Shape;656;p5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57" name="Google Shape;657;p50"/>
          <p:cNvSpPr txBox="1"/>
          <p:nvPr/>
        </p:nvSpPr>
        <p:spPr>
          <a:xfrm>
            <a:off x="9474050" y="3459425"/>
            <a:ext cx="8428200" cy="483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Chloride shift: </a:t>
            </a:r>
            <a:r>
              <a:rPr lang="en-US" sz="2400">
                <a:solidFill>
                  <a:schemeClr val="dk1"/>
                </a:solidFill>
                <a:latin typeface="Calibri"/>
                <a:ea typeface="Calibri"/>
                <a:cs typeface="Calibri"/>
                <a:sym typeface="Calibri"/>
              </a:rPr>
              <a:t>As bicarbonate exits RBCs into the blood, chloride enters the RBCs to maintain electrical neutrality, allowing efficient CO₂ transport from tissues to the lungs.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Chloride maintains electrical and fluid balance while supporting stomach acid production and CO₂ transport.</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Imbalance:</a:t>
            </a:r>
            <a:r>
              <a:rPr lang="en-US" sz="2400">
                <a:solidFill>
                  <a:schemeClr val="dk1"/>
                </a:solidFill>
                <a:latin typeface="Calibri"/>
                <a:ea typeface="Calibri"/>
                <a:cs typeface="Calibri"/>
                <a:sym typeface="Calibri"/>
              </a:rPr>
              <a:t> Low chloride may occur with prolonged vomiting or diuretic use and can contribute to metabolic alkalosis; excess chloride may contribute to metabolic acidosis.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Quick exam tip:</a:t>
            </a:r>
            <a:r>
              <a:rPr lang="en-US" sz="2400">
                <a:solidFill>
                  <a:schemeClr val="dk1"/>
                </a:solidFill>
                <a:latin typeface="Calibri"/>
                <a:ea typeface="Calibri"/>
                <a:cs typeface="Calibri"/>
                <a:sym typeface="Calibri"/>
              </a:rPr>
              <a:t> Chloride = major extracellular anion, stomach acid &amp; the RBC chloride shift. </a:t>
            </a:r>
            <a:endParaRPr sz="240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5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3" name="Google Shape;663;p51"/>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Trace Minerals -  Iron</a:t>
            </a:r>
            <a:endParaRPr/>
          </a:p>
        </p:txBody>
      </p:sp>
      <p:sp>
        <p:nvSpPr>
          <p:cNvPr id="664" name="Google Shape;664;p5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5" name="Google Shape;665;p51"/>
          <p:cNvSpPr txBox="1"/>
          <p:nvPr/>
        </p:nvSpPr>
        <p:spPr>
          <a:xfrm>
            <a:off x="435700" y="3544600"/>
            <a:ext cx="8251200" cy="54990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Primary roles</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Oxygen transport &amp; storage</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Component of hemoglobin in RBCs &amp; myoglobin in muscle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Energy production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Part of cytochromes in the electron transport chain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Antioxidant enzyme activity</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Cofactor for catalase &amp; peroxidase enzymes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DNA synthesis</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Required by ribonucleotide reductase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Immune &amp; neurological function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Supports immune responses, neurotransmitter synthesis &amp; brain development</a:t>
            </a:r>
            <a:endParaRPr b="1" sz="2500">
              <a:latin typeface="Calibri"/>
              <a:ea typeface="Calibri"/>
              <a:cs typeface="Calibri"/>
              <a:sym typeface="Calibri"/>
            </a:endParaRPr>
          </a:p>
        </p:txBody>
      </p:sp>
      <p:sp>
        <p:nvSpPr>
          <p:cNvPr id="666" name="Google Shape;666;p5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67" name="Google Shape;667;p51"/>
          <p:cNvSpPr txBox="1"/>
          <p:nvPr/>
        </p:nvSpPr>
        <p:spPr>
          <a:xfrm>
            <a:off x="9192625" y="3488800"/>
            <a:ext cx="8686800" cy="561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Iron forms</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Heme iron:</a:t>
            </a:r>
            <a:r>
              <a:rPr lang="en-US" sz="2500">
                <a:solidFill>
                  <a:schemeClr val="dk1"/>
                </a:solidFill>
                <a:latin typeface="Calibri"/>
                <a:ea typeface="Calibri"/>
                <a:cs typeface="Calibri"/>
                <a:sym typeface="Calibri"/>
              </a:rPr>
              <a:t> Found in animal foods; generally absorbed more efficiently</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Non-heme iron:</a:t>
            </a:r>
            <a:r>
              <a:rPr lang="en-US" sz="2500">
                <a:solidFill>
                  <a:schemeClr val="dk1"/>
                </a:solidFill>
                <a:latin typeface="Calibri"/>
                <a:ea typeface="Calibri"/>
                <a:cs typeface="Calibri"/>
                <a:sym typeface="Calibri"/>
              </a:rPr>
              <a:t> Found in plant foods; vitamin C improves absorption by converting Fe³⁺ → Fe²⁺</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Iron allows oxygen delivery to tissues and supports mitochondrial ATP production.</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Deficiency:</a:t>
            </a:r>
            <a:r>
              <a:rPr lang="en-US" sz="2500">
                <a:solidFill>
                  <a:schemeClr val="dk1"/>
                </a:solidFill>
                <a:latin typeface="Calibri"/>
                <a:ea typeface="Calibri"/>
                <a:cs typeface="Calibri"/>
                <a:sym typeface="Calibri"/>
              </a:rPr>
              <a:t> Microcytic, hypochromic anemia, fatigue, weakness, impaired cognition &amp; reduced exercise tolerance</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500">
                <a:solidFill>
                  <a:schemeClr val="dk1"/>
                </a:solidFill>
                <a:latin typeface="Calibri"/>
                <a:ea typeface="Calibri"/>
                <a:cs typeface="Calibri"/>
                <a:sym typeface="Calibri"/>
              </a:rPr>
              <a:t>Excess:</a:t>
            </a:r>
            <a:r>
              <a:rPr lang="en-US" sz="2500">
                <a:solidFill>
                  <a:schemeClr val="dk1"/>
                </a:solidFill>
                <a:latin typeface="Calibri"/>
                <a:ea typeface="Calibri"/>
                <a:cs typeface="Calibri"/>
                <a:sym typeface="Calibri"/>
              </a:rPr>
              <a:t> Promotes oxidative stress through free-radical formation and can damage tissues</a:t>
            </a:r>
            <a:endParaRPr sz="2500">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5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3" name="Google Shape;673;p52"/>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Zinc</a:t>
            </a:r>
            <a:endParaRPr/>
          </a:p>
        </p:txBody>
      </p:sp>
      <p:sp>
        <p:nvSpPr>
          <p:cNvPr id="674" name="Google Shape;674;p5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5" name="Google Shape;675;p52"/>
          <p:cNvSpPr txBox="1"/>
          <p:nvPr/>
        </p:nvSpPr>
        <p:spPr>
          <a:xfrm>
            <a:off x="653700" y="3471300"/>
            <a:ext cx="8033100" cy="6572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000">
                <a:solidFill>
                  <a:schemeClr val="dk1"/>
                </a:solidFill>
                <a:latin typeface="Calibri"/>
                <a:ea typeface="Calibri"/>
                <a:cs typeface="Calibri"/>
                <a:sym typeface="Calibri"/>
              </a:rPr>
              <a:t>Primary roles</a:t>
            </a:r>
            <a:endParaRPr b="1" sz="2000">
              <a:solidFill>
                <a:schemeClr val="dk1"/>
              </a:solidFill>
              <a:latin typeface="Calibri"/>
              <a:ea typeface="Calibri"/>
              <a:cs typeface="Calibri"/>
              <a:sym typeface="Calibri"/>
            </a:endParaRPr>
          </a:p>
          <a:p>
            <a:pPr indent="-355600" lvl="0" marL="457200" rtl="0" algn="l">
              <a:lnSpc>
                <a:spcPct val="115000"/>
              </a:lnSpc>
              <a:spcBef>
                <a:spcPts val="1200"/>
              </a:spcBef>
              <a:spcAft>
                <a:spcPts val="0"/>
              </a:spcAft>
              <a:buClr>
                <a:schemeClr val="dk1"/>
              </a:buClr>
              <a:buSzPts val="2000"/>
              <a:buChar char="●"/>
            </a:pPr>
            <a:r>
              <a:rPr b="1" lang="en-US" sz="2000">
                <a:solidFill>
                  <a:schemeClr val="dk1"/>
                </a:solidFill>
                <a:latin typeface="Calibri"/>
                <a:ea typeface="Calibri"/>
                <a:cs typeface="Calibri"/>
                <a:sym typeface="Calibri"/>
              </a:rPr>
              <a:t>Enzyme cofactor</a:t>
            </a:r>
            <a:br>
              <a:rPr b="1"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Required by more than 300 enzymes </a:t>
            </a:r>
            <a:r>
              <a:rPr i="1" lang="en-US" sz="2000">
                <a:solidFill>
                  <a:schemeClr val="dk1"/>
                </a:solidFill>
                <a:latin typeface="Calibri"/>
                <a:ea typeface="Calibri"/>
                <a:cs typeface="Calibri"/>
                <a:sym typeface="Calibri"/>
              </a:rPr>
              <a:t>(like mg!) </a:t>
            </a:r>
            <a:r>
              <a:rPr lang="en-US" sz="2000">
                <a:solidFill>
                  <a:schemeClr val="dk1"/>
                </a:solidFill>
                <a:latin typeface="Calibri"/>
                <a:ea typeface="Calibri"/>
                <a:cs typeface="Calibri"/>
                <a:sym typeface="Calibri"/>
              </a:rPr>
              <a:t>involved in metabolism</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Char char="●"/>
            </a:pPr>
            <a:r>
              <a:rPr b="1" lang="en-US" sz="2000">
                <a:solidFill>
                  <a:schemeClr val="dk1"/>
                </a:solidFill>
                <a:latin typeface="Calibri"/>
                <a:ea typeface="Calibri"/>
                <a:cs typeface="Calibri"/>
                <a:sym typeface="Calibri"/>
              </a:rPr>
              <a:t>DNA &amp; protein synthesis</a:t>
            </a:r>
            <a:br>
              <a:rPr b="1"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Supports RNA/DNA polymerases, cell division, growth &amp; tissue repair</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Char char="●"/>
            </a:pPr>
            <a:r>
              <a:rPr b="1" lang="en-US" sz="2000">
                <a:solidFill>
                  <a:schemeClr val="dk1"/>
                </a:solidFill>
                <a:latin typeface="Calibri"/>
                <a:ea typeface="Calibri"/>
                <a:cs typeface="Calibri"/>
                <a:sym typeface="Calibri"/>
              </a:rPr>
              <a:t>Gene regulation</a:t>
            </a:r>
            <a:br>
              <a:rPr b="1"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Stabilizes zinc-finger transcription factors that bind DNA and regulate gene expression</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Char char="●"/>
            </a:pPr>
            <a:r>
              <a:rPr b="1" lang="en-US" sz="2000">
                <a:solidFill>
                  <a:schemeClr val="dk1"/>
                </a:solidFill>
                <a:latin typeface="Calibri"/>
                <a:ea typeface="Calibri"/>
                <a:cs typeface="Calibri"/>
                <a:sym typeface="Calibri"/>
              </a:rPr>
              <a:t>Immune function</a:t>
            </a:r>
            <a:br>
              <a:rPr b="1"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Supports immune-cell development, signaling &amp; defense</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Char char="●"/>
            </a:pPr>
            <a:r>
              <a:rPr b="1" lang="en-US" sz="2000">
                <a:solidFill>
                  <a:schemeClr val="dk1"/>
                </a:solidFill>
                <a:latin typeface="Calibri"/>
                <a:ea typeface="Calibri"/>
                <a:cs typeface="Calibri"/>
                <a:sym typeface="Calibri"/>
              </a:rPr>
              <a:t>Antioxidant defense</a:t>
            </a:r>
            <a:br>
              <a:rPr b="1"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Component of copper–zinc superoxide dismutase (Cu/Zn SOD)</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Char char="●"/>
            </a:pPr>
            <a:r>
              <a:rPr b="1" lang="en-US" sz="2000">
                <a:solidFill>
                  <a:schemeClr val="dk1"/>
                </a:solidFill>
                <a:latin typeface="Calibri"/>
                <a:ea typeface="Calibri"/>
                <a:cs typeface="Calibri"/>
                <a:sym typeface="Calibri"/>
              </a:rPr>
              <a:t>Acid–base balance &amp; digestion</a:t>
            </a:r>
            <a:br>
              <a:rPr b="1"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Cofactor for carbonic anhydrase</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Char char="●"/>
            </a:pPr>
            <a:r>
              <a:rPr b="1" lang="en-US" sz="2000">
                <a:solidFill>
                  <a:schemeClr val="dk1"/>
                </a:solidFill>
                <a:latin typeface="Calibri"/>
                <a:ea typeface="Calibri"/>
                <a:cs typeface="Calibri"/>
                <a:sym typeface="Calibri"/>
              </a:rPr>
              <a:t>Wound healing</a:t>
            </a:r>
            <a:br>
              <a:rPr b="1"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Supports collagen formation, epithelial integrity &amp; tissue regeneration</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Char char="●"/>
            </a:pPr>
            <a:r>
              <a:rPr b="1" lang="en-US" sz="2000">
                <a:solidFill>
                  <a:schemeClr val="dk1"/>
                </a:solidFill>
                <a:latin typeface="Calibri"/>
                <a:ea typeface="Calibri"/>
                <a:cs typeface="Calibri"/>
                <a:sym typeface="Calibri"/>
              </a:rPr>
              <a:t>Taste &amp; smell</a:t>
            </a:r>
            <a:br>
              <a:rPr b="1"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Required for normal sensory function</a:t>
            </a:r>
            <a:endParaRPr b="1" sz="2000">
              <a:latin typeface="Calibri"/>
              <a:ea typeface="Calibri"/>
              <a:cs typeface="Calibri"/>
              <a:sym typeface="Calibri"/>
            </a:endParaRPr>
          </a:p>
        </p:txBody>
      </p:sp>
      <p:sp>
        <p:nvSpPr>
          <p:cNvPr id="676" name="Google Shape;676;p5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77" name="Google Shape;677;p52"/>
          <p:cNvSpPr txBox="1"/>
          <p:nvPr/>
        </p:nvSpPr>
        <p:spPr>
          <a:xfrm>
            <a:off x="9098825" y="3471300"/>
            <a:ext cx="8428200" cy="4568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Zinc supports enzyme activity, gene expression, immune function, cell growth &amp; tissue repair.</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Deficiency:</a:t>
            </a:r>
            <a:r>
              <a:rPr lang="en-US" sz="2400">
                <a:solidFill>
                  <a:schemeClr val="dk1"/>
                </a:solidFill>
                <a:latin typeface="Calibri"/>
                <a:ea typeface="Calibri"/>
                <a:cs typeface="Calibri"/>
                <a:sym typeface="Calibri"/>
              </a:rPr>
              <a:t> Poor wound healing, impaired immunity, hair loss, reduced taste or smell, dermatitis &amp; impaired growth</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Excess:</a:t>
            </a:r>
            <a:r>
              <a:rPr lang="en-US" sz="2400">
                <a:solidFill>
                  <a:schemeClr val="dk1"/>
                </a:solidFill>
                <a:latin typeface="Calibri"/>
                <a:ea typeface="Calibri"/>
                <a:cs typeface="Calibri"/>
                <a:sym typeface="Calibri"/>
              </a:rPr>
              <a:t> Can interfere with copper absorption and lead to copper deficiency.</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Quick exam tip:</a:t>
            </a:r>
            <a:r>
              <a:rPr lang="en-US" sz="2400">
                <a:solidFill>
                  <a:schemeClr val="dk1"/>
                </a:solidFill>
                <a:latin typeface="Calibri"/>
                <a:ea typeface="Calibri"/>
                <a:cs typeface="Calibri"/>
                <a:sym typeface="Calibri"/>
              </a:rPr>
              <a:t> Zinc is critical for gene expression, immune function, and tissue repair.</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5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3" name="Google Shape;683;p53"/>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Copper</a:t>
            </a:r>
            <a:endParaRPr/>
          </a:p>
        </p:txBody>
      </p:sp>
      <p:sp>
        <p:nvSpPr>
          <p:cNvPr id="684" name="Google Shape;684;p5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5" name="Google Shape;685;p53"/>
          <p:cNvSpPr txBox="1"/>
          <p:nvPr/>
        </p:nvSpPr>
        <p:spPr>
          <a:xfrm>
            <a:off x="478950" y="3256075"/>
            <a:ext cx="7949100" cy="67071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300">
                <a:solidFill>
                  <a:schemeClr val="dk1"/>
                </a:solidFill>
                <a:latin typeface="Calibri"/>
                <a:ea typeface="Calibri"/>
                <a:cs typeface="Calibri"/>
                <a:sym typeface="Calibri"/>
              </a:rPr>
              <a:t>Primary roles</a:t>
            </a:r>
            <a:endParaRPr b="1"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Char char="●"/>
            </a:pPr>
            <a:r>
              <a:rPr b="1" lang="en-US" sz="2300">
                <a:solidFill>
                  <a:schemeClr val="dk1"/>
                </a:solidFill>
                <a:latin typeface="Calibri"/>
                <a:ea typeface="Calibri"/>
                <a:cs typeface="Calibri"/>
                <a:sym typeface="Calibri"/>
              </a:rPr>
              <a:t>Energy production</a:t>
            </a:r>
            <a:br>
              <a:rPr b="1" lang="en-US" sz="2300">
                <a:solidFill>
                  <a:schemeClr val="dk1"/>
                </a:solidFill>
                <a:latin typeface="Calibri"/>
                <a:ea typeface="Calibri"/>
                <a:cs typeface="Calibri"/>
                <a:sym typeface="Calibri"/>
              </a:rPr>
            </a:br>
            <a:r>
              <a:rPr lang="en-US" sz="2300">
                <a:solidFill>
                  <a:schemeClr val="dk1"/>
                </a:solidFill>
                <a:latin typeface="Calibri"/>
                <a:ea typeface="Calibri"/>
                <a:cs typeface="Calibri"/>
                <a:sym typeface="Calibri"/>
              </a:rPr>
              <a:t> Component of cytochrome c oxidase (Complex IV) in the ETC</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b="1" lang="en-US" sz="2300">
                <a:solidFill>
                  <a:schemeClr val="dk1"/>
                </a:solidFill>
                <a:latin typeface="Calibri"/>
                <a:ea typeface="Calibri"/>
                <a:cs typeface="Calibri"/>
                <a:sym typeface="Calibri"/>
              </a:rPr>
              <a:t>Iron transport &amp; utilization</a:t>
            </a:r>
            <a:br>
              <a:rPr b="1" lang="en-US" sz="2300">
                <a:solidFill>
                  <a:schemeClr val="dk1"/>
                </a:solidFill>
                <a:latin typeface="Calibri"/>
                <a:ea typeface="Calibri"/>
                <a:cs typeface="Calibri"/>
                <a:sym typeface="Calibri"/>
              </a:rPr>
            </a:br>
            <a:r>
              <a:rPr lang="en-US" sz="2300">
                <a:solidFill>
                  <a:schemeClr val="dk1"/>
                </a:solidFill>
                <a:latin typeface="Calibri"/>
                <a:ea typeface="Calibri"/>
                <a:cs typeface="Calibri"/>
                <a:sym typeface="Calibri"/>
              </a:rPr>
              <a:t> Ceruloplasmin oxidizes Fe²⁺ → Fe³⁺, allowing iron to bind transferrin</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b="1" lang="en-US" sz="2300">
                <a:solidFill>
                  <a:schemeClr val="dk1"/>
                </a:solidFill>
                <a:latin typeface="Calibri"/>
                <a:ea typeface="Calibri"/>
                <a:cs typeface="Calibri"/>
                <a:sym typeface="Calibri"/>
              </a:rPr>
              <a:t>Connective tissue formation</a:t>
            </a:r>
            <a:br>
              <a:rPr b="1" lang="en-US" sz="2300">
                <a:solidFill>
                  <a:schemeClr val="dk1"/>
                </a:solidFill>
                <a:latin typeface="Calibri"/>
                <a:ea typeface="Calibri"/>
                <a:cs typeface="Calibri"/>
                <a:sym typeface="Calibri"/>
              </a:rPr>
            </a:br>
            <a:r>
              <a:rPr lang="en-US" sz="2300">
                <a:solidFill>
                  <a:schemeClr val="dk1"/>
                </a:solidFill>
                <a:latin typeface="Calibri"/>
                <a:ea typeface="Calibri"/>
                <a:cs typeface="Calibri"/>
                <a:sym typeface="Calibri"/>
              </a:rPr>
              <a:t> Cofactor for lysyl oxidase, which cross-links collagen &amp; elastin</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b="1" lang="en-US" sz="2300">
                <a:solidFill>
                  <a:schemeClr val="dk1"/>
                </a:solidFill>
                <a:latin typeface="Calibri"/>
                <a:ea typeface="Calibri"/>
                <a:cs typeface="Calibri"/>
                <a:sym typeface="Calibri"/>
              </a:rPr>
              <a:t>Neurotransmitter synthesis</a:t>
            </a:r>
            <a:br>
              <a:rPr b="1" lang="en-US" sz="2300">
                <a:solidFill>
                  <a:schemeClr val="dk1"/>
                </a:solidFill>
                <a:latin typeface="Calibri"/>
                <a:ea typeface="Calibri"/>
                <a:cs typeface="Calibri"/>
                <a:sym typeface="Calibri"/>
              </a:rPr>
            </a:br>
            <a:r>
              <a:rPr lang="en-US" sz="2300">
                <a:solidFill>
                  <a:schemeClr val="dk1"/>
                </a:solidFill>
                <a:latin typeface="Calibri"/>
                <a:ea typeface="Calibri"/>
                <a:cs typeface="Calibri"/>
                <a:sym typeface="Calibri"/>
              </a:rPr>
              <a:t> Required by dopamine β-hydroxylase for dopamine → norepinephrine</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b="1" lang="en-US" sz="2300">
                <a:solidFill>
                  <a:schemeClr val="dk1"/>
                </a:solidFill>
                <a:latin typeface="Calibri"/>
                <a:ea typeface="Calibri"/>
                <a:cs typeface="Calibri"/>
                <a:sym typeface="Calibri"/>
              </a:rPr>
              <a:t>Antioxidant defense</a:t>
            </a:r>
            <a:br>
              <a:rPr b="1" lang="en-US" sz="2300">
                <a:solidFill>
                  <a:schemeClr val="dk1"/>
                </a:solidFill>
                <a:latin typeface="Calibri"/>
                <a:ea typeface="Calibri"/>
                <a:cs typeface="Calibri"/>
                <a:sym typeface="Calibri"/>
              </a:rPr>
            </a:br>
            <a:r>
              <a:rPr lang="en-US" sz="2300">
                <a:solidFill>
                  <a:schemeClr val="dk1"/>
                </a:solidFill>
                <a:latin typeface="Calibri"/>
                <a:ea typeface="Calibri"/>
                <a:cs typeface="Calibri"/>
                <a:sym typeface="Calibri"/>
              </a:rPr>
              <a:t> Component of copper–zinc superoxide dismutase (Cu/Zn SOD)</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b="1" lang="en-US" sz="2300">
                <a:solidFill>
                  <a:schemeClr val="dk1"/>
                </a:solidFill>
                <a:latin typeface="Calibri"/>
                <a:ea typeface="Calibri"/>
                <a:cs typeface="Calibri"/>
                <a:sym typeface="Calibri"/>
              </a:rPr>
              <a:t>Pigmentation</a:t>
            </a:r>
            <a:br>
              <a:rPr b="1" lang="en-US" sz="2300">
                <a:solidFill>
                  <a:schemeClr val="dk1"/>
                </a:solidFill>
                <a:latin typeface="Calibri"/>
                <a:ea typeface="Calibri"/>
                <a:cs typeface="Calibri"/>
                <a:sym typeface="Calibri"/>
              </a:rPr>
            </a:br>
            <a:r>
              <a:rPr lang="en-US" sz="2300">
                <a:solidFill>
                  <a:schemeClr val="dk1"/>
                </a:solidFill>
                <a:latin typeface="Calibri"/>
                <a:ea typeface="Calibri"/>
                <a:cs typeface="Calibri"/>
                <a:sym typeface="Calibri"/>
              </a:rPr>
              <a:t> Cofactor for tyrosinase in melanin synthesis</a:t>
            </a:r>
            <a:endParaRPr b="1" sz="2300">
              <a:latin typeface="Calibri"/>
              <a:ea typeface="Calibri"/>
              <a:cs typeface="Calibri"/>
              <a:sym typeface="Calibri"/>
            </a:endParaRPr>
          </a:p>
        </p:txBody>
      </p:sp>
      <p:sp>
        <p:nvSpPr>
          <p:cNvPr id="686" name="Google Shape;686;p5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87" name="Google Shape;687;p53"/>
          <p:cNvSpPr txBox="1"/>
          <p:nvPr/>
        </p:nvSpPr>
        <p:spPr>
          <a:xfrm>
            <a:off x="9192650" y="3408150"/>
            <a:ext cx="8428200" cy="6273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Key concept:</a:t>
            </a:r>
            <a:r>
              <a:rPr lang="en-US" sz="2200">
                <a:solidFill>
                  <a:schemeClr val="dk1"/>
                </a:solidFill>
                <a:latin typeface="Calibri"/>
                <a:ea typeface="Calibri"/>
                <a:cs typeface="Calibri"/>
                <a:sym typeface="Calibri"/>
              </a:rPr>
              <a:t> Copper links mitochondrial energy production, iron metabolism, antioxidant defense &amp; connective tissue integrity.</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Deficiency:</a:t>
            </a:r>
            <a:r>
              <a:rPr lang="en-US" sz="2200">
                <a:solidFill>
                  <a:schemeClr val="dk1"/>
                </a:solidFill>
                <a:latin typeface="Calibri"/>
                <a:ea typeface="Calibri"/>
                <a:cs typeface="Calibri"/>
                <a:sym typeface="Calibri"/>
              </a:rPr>
              <a:t> Anemia that may resemble iron deficiency, neutropenia, impaired immunity, neurological changes &amp; weakened connective tissue</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Excess:</a:t>
            </a:r>
            <a:r>
              <a:rPr lang="en-US" sz="2200">
                <a:solidFill>
                  <a:schemeClr val="dk1"/>
                </a:solidFill>
                <a:latin typeface="Calibri"/>
                <a:ea typeface="Calibri"/>
                <a:cs typeface="Calibri"/>
                <a:sym typeface="Calibri"/>
              </a:rPr>
              <a:t> Can promote oxidative damage and liver injury</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t/>
            </a:r>
            <a:endParaRPr b="1" sz="2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200">
                <a:solidFill>
                  <a:schemeClr val="dk1"/>
                </a:solidFill>
                <a:latin typeface="Calibri"/>
                <a:ea typeface="Calibri"/>
                <a:cs typeface="Calibri"/>
                <a:sym typeface="Calibri"/>
              </a:rPr>
              <a:t>Nutrient interaction:</a:t>
            </a:r>
            <a:r>
              <a:rPr lang="en-US" sz="2200">
                <a:solidFill>
                  <a:schemeClr val="dk1"/>
                </a:solidFill>
                <a:latin typeface="Calibri"/>
                <a:ea typeface="Calibri"/>
                <a:cs typeface="Calibri"/>
                <a:sym typeface="Calibri"/>
              </a:rPr>
              <a:t> Excess zinc can impair copper absorption and contribute to deficiency.</a:t>
            </a:r>
            <a:br>
              <a:rPr lang="en-US" sz="2200">
                <a:solidFill>
                  <a:schemeClr val="dk1"/>
                </a:solidFill>
                <a:latin typeface="Calibri"/>
                <a:ea typeface="Calibri"/>
                <a:cs typeface="Calibri"/>
                <a:sym typeface="Calibri"/>
              </a:rPr>
            </a:b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200">
                <a:solidFill>
                  <a:schemeClr val="dk1"/>
                </a:solidFill>
                <a:latin typeface="Calibri"/>
                <a:ea typeface="Calibri"/>
                <a:cs typeface="Calibri"/>
                <a:sym typeface="Calibri"/>
              </a:rPr>
              <a:t>Quick exam tip:</a:t>
            </a:r>
            <a:r>
              <a:rPr lang="en-US" sz="2200">
                <a:solidFill>
                  <a:schemeClr val="dk1"/>
                </a:solidFill>
                <a:latin typeface="Calibri"/>
                <a:ea typeface="Calibri"/>
                <a:cs typeface="Calibri"/>
                <a:sym typeface="Calibri"/>
              </a:rPr>
              <a:t> Copper and iron metabolism are closely linked and copper deficiency can resemble anemia.</a:t>
            </a:r>
            <a:endParaRPr sz="22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 name="Google Shape;114;p5"/>
          <p:cNvSpPr txBox="1"/>
          <p:nvPr/>
        </p:nvSpPr>
        <p:spPr>
          <a:xfrm>
            <a:off x="1116658" y="1051853"/>
            <a:ext cx="1655237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Glycolysis</a:t>
            </a:r>
            <a:endParaRPr/>
          </a:p>
        </p:txBody>
      </p:sp>
      <p:sp>
        <p:nvSpPr>
          <p:cNvPr id="115" name="Google Shape;115;p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 name="Google Shape;116;p5"/>
          <p:cNvSpPr txBox="1"/>
          <p:nvPr/>
        </p:nvSpPr>
        <p:spPr>
          <a:xfrm>
            <a:off x="1386474" y="3496250"/>
            <a:ext cx="10774200" cy="6711000"/>
          </a:xfrm>
          <a:prstGeom prst="rect">
            <a:avLst/>
          </a:prstGeom>
          <a:noFill/>
          <a:ln>
            <a:noFill/>
          </a:ln>
        </p:spPr>
        <p:txBody>
          <a:bodyPr anchorCtr="0" anchor="t" bIns="0" lIns="0" spcFirstLastPara="1" rIns="0" wrap="square" tIns="0">
            <a:spAutoFit/>
          </a:bodyPr>
          <a:lstStyle/>
          <a:p>
            <a:pPr indent="-298450" lvl="0" marL="457200" marR="0" rtl="0" algn="l">
              <a:lnSpc>
                <a:spcPct val="100000"/>
              </a:lnSpc>
              <a:spcBef>
                <a:spcPts val="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First major step in glucose metabolism</a:t>
            </a:r>
            <a:endParaRPr sz="2800">
              <a:latin typeface="Calibri"/>
              <a:ea typeface="Calibri"/>
              <a:cs typeface="Calibri"/>
              <a:sym typeface="Calibri"/>
            </a:endParaRPr>
          </a:p>
          <a:p>
            <a:pPr indent="-298450" lvl="0" marL="457200"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Occurs in the </a:t>
            </a:r>
            <a:r>
              <a:rPr b="1" i="0" lang="en-US" sz="2800" u="none" cap="none" strike="noStrike">
                <a:solidFill>
                  <a:srgbClr val="000000"/>
                </a:solidFill>
                <a:latin typeface="Calibri"/>
                <a:ea typeface="Calibri"/>
                <a:cs typeface="Calibri"/>
                <a:sym typeface="Calibri"/>
              </a:rPr>
              <a:t>cytosol</a:t>
            </a:r>
            <a:r>
              <a:rPr i="0" lang="en-US" sz="2800" u="none" cap="none" strike="noStrike">
                <a:solidFill>
                  <a:srgbClr val="000000"/>
                </a:solidFill>
                <a:latin typeface="Calibri"/>
                <a:ea typeface="Calibri"/>
                <a:cs typeface="Calibri"/>
                <a:sym typeface="Calibri"/>
              </a:rPr>
              <a:t> of all cells</a:t>
            </a:r>
            <a:endParaRPr sz="2800">
              <a:latin typeface="Calibri"/>
              <a:ea typeface="Calibri"/>
              <a:cs typeface="Calibri"/>
              <a:sym typeface="Calibri"/>
            </a:endParaRPr>
          </a:p>
          <a:p>
            <a:pPr indent="-29845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Does not require oxygen (anaerobic</a:t>
            </a:r>
            <a:r>
              <a:rPr lang="en-US" sz="2800">
                <a:latin typeface="Calibri"/>
                <a:ea typeface="Calibri"/>
                <a:cs typeface="Calibri"/>
                <a:sym typeface="Calibri"/>
              </a:rPr>
              <a:t>)</a:t>
            </a:r>
            <a:endParaRPr sz="2800">
              <a:latin typeface="Calibri"/>
              <a:ea typeface="Calibri"/>
              <a:cs typeface="Calibri"/>
              <a:sym typeface="Calibri"/>
            </a:endParaRPr>
          </a:p>
          <a:p>
            <a:pPr indent="-298450" lvl="0" marL="457200"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Converts 1 molecule of </a:t>
            </a:r>
            <a:r>
              <a:rPr b="1" i="0" lang="en-US" sz="2800" u="none" cap="none" strike="noStrike">
                <a:solidFill>
                  <a:srgbClr val="000000"/>
                </a:solidFill>
                <a:latin typeface="Calibri"/>
                <a:ea typeface="Calibri"/>
                <a:cs typeface="Calibri"/>
                <a:sym typeface="Calibri"/>
              </a:rPr>
              <a:t>glucose → 2 pyruvate</a:t>
            </a:r>
            <a:endParaRPr sz="2800">
              <a:latin typeface="Calibri"/>
              <a:ea typeface="Calibri"/>
              <a:cs typeface="Calibri"/>
              <a:sym typeface="Calibri"/>
            </a:endParaRPr>
          </a:p>
          <a:p>
            <a:pPr indent="-298450" lvl="0" marL="457200"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Produces </a:t>
            </a:r>
            <a:r>
              <a:rPr b="1" i="0" lang="en-US" sz="2800" u="none" cap="none" strike="noStrike">
                <a:solidFill>
                  <a:srgbClr val="000000"/>
                </a:solidFill>
                <a:latin typeface="Calibri"/>
                <a:ea typeface="Calibri"/>
                <a:cs typeface="Calibri"/>
                <a:sym typeface="Calibri"/>
              </a:rPr>
              <a:t>net 2 ATP</a:t>
            </a:r>
            <a:r>
              <a:rPr i="0" lang="en-US" sz="2800" u="none" cap="none" strike="noStrike">
                <a:solidFill>
                  <a:srgbClr val="000000"/>
                </a:solidFill>
                <a:latin typeface="Calibri"/>
                <a:ea typeface="Calibri"/>
                <a:cs typeface="Calibri"/>
                <a:sym typeface="Calibri"/>
              </a:rPr>
              <a:t> and </a:t>
            </a:r>
            <a:r>
              <a:rPr b="1" i="0" lang="en-US" sz="2800" u="none" cap="none" strike="noStrike">
                <a:solidFill>
                  <a:srgbClr val="000000"/>
                </a:solidFill>
                <a:latin typeface="Calibri"/>
                <a:ea typeface="Calibri"/>
                <a:cs typeface="Calibri"/>
                <a:sym typeface="Calibri"/>
              </a:rPr>
              <a:t>2 NADH</a:t>
            </a:r>
            <a:endParaRPr sz="2800">
              <a:latin typeface="Calibri"/>
              <a:ea typeface="Calibri"/>
              <a:cs typeface="Calibri"/>
              <a:sym typeface="Calibri"/>
            </a:endParaRPr>
          </a:p>
          <a:p>
            <a:pPr indent="-29845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Key regulatory enzymes:</a:t>
            </a:r>
            <a:endParaRPr sz="2800">
              <a:latin typeface="Calibri"/>
              <a:ea typeface="Calibri"/>
              <a:cs typeface="Calibri"/>
              <a:sym typeface="Calibri"/>
            </a:endParaRPr>
          </a:p>
          <a:p>
            <a:pPr indent="-298450" lvl="1" marL="9144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Hexokinase/Glucokinase</a:t>
            </a:r>
            <a:r>
              <a:rPr i="0" lang="en-US" sz="2800" u="none" cap="none" strike="noStrike">
                <a:solidFill>
                  <a:srgbClr val="000000"/>
                </a:solidFill>
                <a:latin typeface="Calibri"/>
                <a:ea typeface="Calibri"/>
                <a:cs typeface="Calibri"/>
                <a:sym typeface="Calibri"/>
              </a:rPr>
              <a:t> (traps glucose inside cells)</a:t>
            </a:r>
            <a:endParaRPr sz="2800">
              <a:latin typeface="Calibri"/>
              <a:ea typeface="Calibri"/>
              <a:cs typeface="Calibri"/>
              <a:sym typeface="Calibri"/>
            </a:endParaRPr>
          </a:p>
          <a:p>
            <a:pPr indent="-298450" lvl="1" marL="9144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Calibri"/>
                <a:ea typeface="Calibri"/>
                <a:cs typeface="Calibri"/>
                <a:sym typeface="Calibri"/>
              </a:rPr>
              <a:t>PFK-1</a:t>
            </a:r>
            <a:r>
              <a:rPr i="0" lang="en-US" sz="2800" u="none" cap="none" strike="noStrike">
                <a:solidFill>
                  <a:srgbClr val="000000"/>
                </a:solidFill>
                <a:latin typeface="Calibri"/>
                <a:ea typeface="Calibri"/>
                <a:cs typeface="Calibri"/>
                <a:sym typeface="Calibri"/>
              </a:rPr>
              <a:t> (rate-limiting step)</a:t>
            </a:r>
            <a:endParaRPr sz="2800">
              <a:latin typeface="Calibri"/>
              <a:ea typeface="Calibri"/>
              <a:cs typeface="Calibri"/>
              <a:sym typeface="Calibri"/>
            </a:endParaRPr>
          </a:p>
          <a:p>
            <a:pPr indent="-298450" lvl="1" marL="9144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Pyruvate kinase</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100"/>
              <a:buFont typeface="Times"/>
              <a:buNone/>
            </a:pPr>
            <a:r>
              <a:rPr i="0" lang="en-US" sz="2800" u="none" cap="none" strike="noStrike">
                <a:solidFill>
                  <a:srgbClr val="000000"/>
                </a:solidFill>
                <a:latin typeface="Calibri"/>
                <a:ea typeface="Calibri"/>
                <a:cs typeface="Calibri"/>
                <a:sym typeface="Calibri"/>
              </a:rPr>
              <a:t>*This pathway provides quick ATP for cells, especially during high-intensity activity.</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100"/>
              <a:buFont typeface="Times"/>
              <a:buNone/>
            </a:pPr>
            <a:r>
              <a:rPr lang="en-US" sz="2800" u="sng">
                <a:solidFill>
                  <a:schemeClr val="hlink"/>
                </a:solidFill>
                <a:latin typeface="Calibri"/>
                <a:ea typeface="Calibri"/>
                <a:cs typeface="Calibri"/>
                <a:sym typeface="Calibri"/>
                <a:hlinkClick r:id="rId4"/>
              </a:rPr>
              <a:t>Helpful video resource here!</a:t>
            </a:r>
            <a:endParaRPr sz="2800">
              <a:latin typeface="Calibri"/>
              <a:ea typeface="Calibri"/>
              <a:cs typeface="Calibri"/>
              <a:sym typeface="Calibri"/>
            </a:endParaRPr>
          </a:p>
        </p:txBody>
      </p:sp>
      <p:sp>
        <p:nvSpPr>
          <p:cNvPr id="117" name="Google Shape;117;p5"/>
          <p:cNvSpPr/>
          <p:nvPr/>
        </p:nvSpPr>
        <p:spPr>
          <a:xfrm>
            <a:off x="-2475379" y="12700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 name="Google Shape;118;p5"/>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19" name="Google Shape;119;p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20" name="Google Shape;120;p5"/>
          <p:cNvSpPr/>
          <p:nvPr/>
        </p:nvSpPr>
        <p:spPr>
          <a:xfrm>
            <a:off x="16705549"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id="121" name="Google Shape;121;p5"/>
          <p:cNvPicPr preferRelativeResize="0"/>
          <p:nvPr/>
        </p:nvPicPr>
        <p:blipFill rotWithShape="1">
          <a:blip r:embed="rId5">
            <a:alphaModFix/>
          </a:blip>
          <a:srcRect b="0" l="18884" r="0" t="0"/>
          <a:stretch/>
        </p:blipFill>
        <p:spPr>
          <a:xfrm>
            <a:off x="10826550" y="3383075"/>
            <a:ext cx="7224453" cy="6233774"/>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5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3" name="Google Shape;693;p54"/>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Selenium</a:t>
            </a:r>
            <a:endParaRPr/>
          </a:p>
        </p:txBody>
      </p:sp>
      <p:sp>
        <p:nvSpPr>
          <p:cNvPr id="694" name="Google Shape;694;p5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5" name="Google Shape;695;p54"/>
          <p:cNvSpPr txBox="1"/>
          <p:nvPr/>
        </p:nvSpPr>
        <p:spPr>
          <a:xfrm>
            <a:off x="653700" y="3256075"/>
            <a:ext cx="8607900" cy="6826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500">
                <a:solidFill>
                  <a:schemeClr val="dk1"/>
                </a:solidFill>
                <a:latin typeface="Calibri"/>
                <a:ea typeface="Calibri"/>
                <a:cs typeface="Calibri"/>
                <a:sym typeface="Calibri"/>
              </a:rPr>
              <a:t>Primary roles</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Char char="●"/>
            </a:pPr>
            <a:r>
              <a:rPr b="1" lang="en-US" sz="2500">
                <a:solidFill>
                  <a:schemeClr val="dk1"/>
                </a:solidFill>
                <a:latin typeface="Calibri"/>
                <a:ea typeface="Calibri"/>
                <a:cs typeface="Calibri"/>
                <a:sym typeface="Calibri"/>
              </a:rPr>
              <a:t>Antioxidant defense</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Component of glutathione peroxidases, which reduce hydrogen peroxide and lipid peroxides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Thyroid hormone metabolism</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Deiodinase enzymes help convert T4 → active T3 and inactive reverse T3</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Redox regulation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Thioredoxin reductase supports antioxidant recycling and cellular redox balance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Immune function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Supports immune-cell activity and regulation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Char char="●"/>
            </a:pPr>
            <a:r>
              <a:rPr b="1" lang="en-US" sz="2500">
                <a:solidFill>
                  <a:schemeClr val="dk1"/>
                </a:solidFill>
                <a:latin typeface="Calibri"/>
                <a:ea typeface="Calibri"/>
                <a:cs typeface="Calibri"/>
                <a:sym typeface="Calibri"/>
              </a:rPr>
              <a:t>Cellular protection</a:t>
            </a:r>
            <a:br>
              <a:rPr b="1" lang="en-US" sz="2500">
                <a:solidFill>
                  <a:schemeClr val="dk1"/>
                </a:solidFill>
                <a:latin typeface="Calibri"/>
                <a:ea typeface="Calibri"/>
                <a:cs typeface="Calibri"/>
                <a:sym typeface="Calibri"/>
              </a:rPr>
            </a:br>
            <a:r>
              <a:rPr lang="en-US" sz="2500">
                <a:solidFill>
                  <a:schemeClr val="dk1"/>
                </a:solidFill>
                <a:latin typeface="Calibri"/>
                <a:ea typeface="Calibri"/>
                <a:cs typeface="Calibri"/>
                <a:sym typeface="Calibri"/>
              </a:rPr>
              <a:t> Helps protect cell membranes, DNA and thyroid tissue from oxidative damage</a:t>
            </a:r>
            <a:endParaRPr b="1" sz="2500">
              <a:latin typeface="Calibri"/>
              <a:ea typeface="Calibri"/>
              <a:cs typeface="Calibri"/>
              <a:sym typeface="Calibri"/>
            </a:endParaRPr>
          </a:p>
        </p:txBody>
      </p:sp>
      <p:sp>
        <p:nvSpPr>
          <p:cNvPr id="696" name="Google Shape;696;p5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97" name="Google Shape;697;p54"/>
          <p:cNvSpPr txBox="1"/>
          <p:nvPr/>
        </p:nvSpPr>
        <p:spPr>
          <a:xfrm>
            <a:off x="9442800" y="3256075"/>
            <a:ext cx="8607900" cy="483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Selenium functions primarily through selenoproteins that regulate antioxidant defense, thyroid hormone metabolism &amp; cellular redox balance.</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Deficiency:</a:t>
            </a:r>
            <a:r>
              <a:rPr lang="en-US" sz="2400">
                <a:solidFill>
                  <a:schemeClr val="dk1"/>
                </a:solidFill>
                <a:latin typeface="Calibri"/>
                <a:ea typeface="Calibri"/>
                <a:cs typeface="Calibri"/>
                <a:sym typeface="Calibri"/>
              </a:rPr>
              <a:t> Impaired T4 → T3 conversion, weakened antioxidant defense, altered immune function &amp; cardiomyopathy in severe cases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Excess:</a:t>
            </a:r>
            <a:r>
              <a:rPr lang="en-US" sz="2400">
                <a:solidFill>
                  <a:schemeClr val="dk1"/>
                </a:solidFill>
                <a:latin typeface="Calibri"/>
                <a:ea typeface="Calibri"/>
                <a:cs typeface="Calibri"/>
                <a:sym typeface="Calibri"/>
              </a:rPr>
              <a:t> Selenium toxicity can cause brittle hair and nails, garlic-like breath, GI symptoms &amp; neurological changes.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Nutrient interaction:</a:t>
            </a:r>
            <a:r>
              <a:rPr lang="en-US" sz="2400">
                <a:solidFill>
                  <a:schemeClr val="dk1"/>
                </a:solidFill>
                <a:latin typeface="Calibri"/>
                <a:ea typeface="Calibri"/>
                <a:cs typeface="Calibri"/>
                <a:sym typeface="Calibri"/>
              </a:rPr>
              <a:t> Selenium works alongside vitamin E to protect cell membranes from oxidative damage.</a:t>
            </a:r>
            <a:endParaRPr sz="2400">
              <a:solidFill>
                <a:schemeClr val="dk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55"/>
          <p:cNvSpPr/>
          <p:nvPr/>
        </p:nvSpPr>
        <p:spPr>
          <a:xfrm>
            <a:off x="-474553" y="-454225"/>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03" name="Google Shape;703;p55"/>
          <p:cNvSpPr txBox="1"/>
          <p:nvPr/>
        </p:nvSpPr>
        <p:spPr>
          <a:xfrm>
            <a:off x="1693794" y="777066"/>
            <a:ext cx="168129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Iodine</a:t>
            </a:r>
            <a:endParaRPr/>
          </a:p>
        </p:txBody>
      </p:sp>
      <p:sp>
        <p:nvSpPr>
          <p:cNvPr id="704" name="Google Shape;704;p55"/>
          <p:cNvSpPr/>
          <p:nvPr/>
        </p:nvSpPr>
        <p:spPr>
          <a:xfrm>
            <a:off x="-2548929" y="-454225"/>
            <a:ext cx="3256200" cy="32562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05" name="Google Shape;705;p55"/>
          <p:cNvSpPr txBox="1"/>
          <p:nvPr/>
        </p:nvSpPr>
        <p:spPr>
          <a:xfrm>
            <a:off x="707275" y="2918100"/>
            <a:ext cx="7474500" cy="5288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Primary roles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Thyroid hormone synthesis</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Essential structural component of T3 and T4</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Metabolic regulation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Thyroid hormones regulate basal metabolic rate, energy expenditure &amp; heat production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Growth &amp; development</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Supports normal brain, nervous system &amp; skeletal development</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Macronutrient metabolism</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Thyroid hormones influence carb, fat &amp; protein metabolism</a:t>
            </a:r>
            <a:endParaRPr b="1" sz="2400">
              <a:latin typeface="Calibri"/>
              <a:ea typeface="Calibri"/>
              <a:cs typeface="Calibri"/>
              <a:sym typeface="Calibri"/>
            </a:endParaRPr>
          </a:p>
        </p:txBody>
      </p:sp>
      <p:sp>
        <p:nvSpPr>
          <p:cNvPr id="706" name="Google Shape;706;p5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07" name="Google Shape;707;p55"/>
          <p:cNvSpPr txBox="1"/>
          <p:nvPr/>
        </p:nvSpPr>
        <p:spPr>
          <a:xfrm>
            <a:off x="9538850" y="3085025"/>
            <a:ext cx="8128200" cy="453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Thyroid hormone synthesis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AutoNum type="arabicPeriod"/>
            </a:pPr>
            <a:r>
              <a:rPr lang="en-US" sz="2400">
                <a:solidFill>
                  <a:schemeClr val="dk1"/>
                </a:solidFill>
                <a:latin typeface="Calibri"/>
                <a:ea typeface="Calibri"/>
                <a:cs typeface="Calibri"/>
                <a:sym typeface="Calibri"/>
              </a:rPr>
              <a:t>Iodide is transported from the blood into thyroid cells by the </a:t>
            </a:r>
            <a:r>
              <a:rPr b="1" lang="en-US" sz="2400">
                <a:solidFill>
                  <a:schemeClr val="dk1"/>
                </a:solidFill>
                <a:latin typeface="Calibri"/>
                <a:ea typeface="Calibri"/>
                <a:cs typeface="Calibri"/>
                <a:sym typeface="Calibri"/>
              </a:rPr>
              <a:t>sodium–iodide symporter (NIS)</a:t>
            </a: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AutoNum type="arabicPeriod"/>
            </a:pPr>
            <a:r>
              <a:rPr b="1" lang="en-US" sz="2400">
                <a:solidFill>
                  <a:schemeClr val="dk1"/>
                </a:solidFill>
                <a:latin typeface="Calibri"/>
                <a:ea typeface="Calibri"/>
                <a:cs typeface="Calibri"/>
                <a:sym typeface="Calibri"/>
              </a:rPr>
              <a:t>Thyroid peroxidase (TPO)</a:t>
            </a:r>
            <a:r>
              <a:rPr lang="en-US" sz="2400">
                <a:solidFill>
                  <a:schemeClr val="dk1"/>
                </a:solidFill>
                <a:latin typeface="Calibri"/>
                <a:ea typeface="Calibri"/>
                <a:cs typeface="Calibri"/>
                <a:sym typeface="Calibri"/>
              </a:rPr>
              <a:t> oxidizes iodide and attaches iodine to tyrosine residues on thyroglobulin.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AutoNum type="arabicPeriod"/>
            </a:pPr>
            <a:r>
              <a:rPr lang="en-US" sz="2400">
                <a:solidFill>
                  <a:schemeClr val="dk1"/>
                </a:solidFill>
                <a:latin typeface="Calibri"/>
                <a:ea typeface="Calibri"/>
                <a:cs typeface="Calibri"/>
                <a:sym typeface="Calibri"/>
              </a:rPr>
              <a:t>Iodination produces </a:t>
            </a:r>
            <a:r>
              <a:rPr b="1" lang="en-US" sz="2400">
                <a:solidFill>
                  <a:schemeClr val="dk1"/>
                </a:solidFill>
                <a:latin typeface="Calibri"/>
                <a:ea typeface="Calibri"/>
                <a:cs typeface="Calibri"/>
                <a:sym typeface="Calibri"/>
              </a:rPr>
              <a:t>MIT and DIT</a:t>
            </a: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indent="-381000" lvl="1" marL="9144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MIT + DIT → </a:t>
            </a:r>
            <a:r>
              <a:rPr b="1" lang="en-US" sz="2400">
                <a:solidFill>
                  <a:schemeClr val="dk1"/>
                </a:solidFill>
                <a:latin typeface="Calibri"/>
                <a:ea typeface="Calibri"/>
                <a:cs typeface="Calibri"/>
                <a:sym typeface="Calibri"/>
              </a:rPr>
              <a:t>T3</a:t>
            </a:r>
            <a:endParaRPr b="1" sz="2400">
              <a:solidFill>
                <a:schemeClr val="dk1"/>
              </a:solidFill>
              <a:latin typeface="Calibri"/>
              <a:ea typeface="Calibri"/>
              <a:cs typeface="Calibri"/>
              <a:sym typeface="Calibri"/>
            </a:endParaRPr>
          </a:p>
          <a:p>
            <a:pPr indent="-381000" lvl="1" marL="9144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DIT + DIT → </a:t>
            </a:r>
            <a:r>
              <a:rPr b="1" lang="en-US" sz="2400">
                <a:solidFill>
                  <a:schemeClr val="dk1"/>
                </a:solidFill>
                <a:latin typeface="Calibri"/>
                <a:ea typeface="Calibri"/>
                <a:cs typeface="Calibri"/>
                <a:sym typeface="Calibri"/>
              </a:rPr>
              <a:t>T4</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AutoNum type="arabicPeriod"/>
            </a:pPr>
            <a:r>
              <a:rPr lang="en-US" sz="2400">
                <a:solidFill>
                  <a:schemeClr val="dk1"/>
                </a:solidFill>
                <a:latin typeface="Calibri"/>
                <a:ea typeface="Calibri"/>
                <a:cs typeface="Calibri"/>
                <a:sym typeface="Calibri"/>
              </a:rPr>
              <a:t>T3 and T4 are stored in thyroglobulin and released when stimulated by </a:t>
            </a:r>
            <a:r>
              <a:rPr b="1" lang="en-US" sz="2400">
                <a:solidFill>
                  <a:schemeClr val="dk1"/>
                </a:solidFill>
                <a:latin typeface="Calibri"/>
                <a:ea typeface="Calibri"/>
                <a:cs typeface="Calibri"/>
                <a:sym typeface="Calibri"/>
              </a:rPr>
              <a:t>TSH</a:t>
            </a: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
        <p:nvSpPr>
          <p:cNvPr id="708" name="Google Shape;708;p55"/>
          <p:cNvSpPr txBox="1"/>
          <p:nvPr/>
        </p:nvSpPr>
        <p:spPr>
          <a:xfrm>
            <a:off x="1085400" y="8493025"/>
            <a:ext cx="16117200" cy="1559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100">
                <a:solidFill>
                  <a:schemeClr val="dk1"/>
                </a:solidFill>
                <a:latin typeface="Calibri"/>
                <a:ea typeface="Calibri"/>
                <a:cs typeface="Calibri"/>
                <a:sym typeface="Calibri"/>
              </a:rPr>
              <a:t>Key concept:</a:t>
            </a:r>
            <a:r>
              <a:rPr lang="en-US" sz="2100">
                <a:solidFill>
                  <a:schemeClr val="dk1"/>
                </a:solidFill>
                <a:latin typeface="Calibri"/>
                <a:ea typeface="Calibri"/>
                <a:cs typeface="Calibri"/>
                <a:sym typeface="Calibri"/>
              </a:rPr>
              <a:t> Iodine supplies the essential building blocks for thyroid hormones, which regulate metabolism, growth &amp; development.</a:t>
            </a:r>
            <a:endParaRPr sz="21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100">
                <a:solidFill>
                  <a:schemeClr val="dk1"/>
                </a:solidFill>
                <a:latin typeface="Calibri"/>
                <a:ea typeface="Calibri"/>
                <a:cs typeface="Calibri"/>
                <a:sym typeface="Calibri"/>
              </a:rPr>
              <a:t>Deficiency:</a:t>
            </a:r>
            <a:r>
              <a:rPr lang="en-US" sz="2100">
                <a:solidFill>
                  <a:schemeClr val="dk1"/>
                </a:solidFill>
                <a:latin typeface="Calibri"/>
                <a:ea typeface="Calibri"/>
                <a:cs typeface="Calibri"/>
                <a:sym typeface="Calibri"/>
              </a:rPr>
              <a:t> Goiter, hypothyroidism, fatigue &amp; impaired fetal or childhood neurological development</a:t>
            </a:r>
            <a:endParaRPr sz="21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100">
                <a:solidFill>
                  <a:schemeClr val="dk1"/>
                </a:solidFill>
                <a:latin typeface="Calibri"/>
                <a:ea typeface="Calibri"/>
                <a:cs typeface="Calibri"/>
                <a:sym typeface="Calibri"/>
              </a:rPr>
              <a:t>Excess:</a:t>
            </a:r>
            <a:r>
              <a:rPr lang="en-US" sz="2100">
                <a:solidFill>
                  <a:schemeClr val="dk1"/>
                </a:solidFill>
                <a:latin typeface="Calibri"/>
                <a:ea typeface="Calibri"/>
                <a:cs typeface="Calibri"/>
                <a:sym typeface="Calibri"/>
              </a:rPr>
              <a:t> Can also disrupt thyroid function, particularly in susceptible individuals.</a:t>
            </a:r>
            <a:endParaRPr sz="2100">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5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4" name="Google Shape;714;p56"/>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Manganese</a:t>
            </a:r>
            <a:endParaRPr/>
          </a:p>
        </p:txBody>
      </p:sp>
      <p:sp>
        <p:nvSpPr>
          <p:cNvPr id="715" name="Google Shape;715;p5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6" name="Google Shape;716;p56"/>
          <p:cNvSpPr txBox="1"/>
          <p:nvPr/>
        </p:nvSpPr>
        <p:spPr>
          <a:xfrm>
            <a:off x="653700" y="3256075"/>
            <a:ext cx="7260600" cy="69882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Primary roles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Antioxidant defense</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Component of mitochondrial manganese superoxide dismutase (</a:t>
            </a:r>
            <a:r>
              <a:rPr b="1" lang="en-US" sz="2400">
                <a:solidFill>
                  <a:schemeClr val="dk1"/>
                </a:solidFill>
                <a:latin typeface="Calibri"/>
                <a:ea typeface="Calibri"/>
                <a:cs typeface="Calibri"/>
                <a:sym typeface="Calibri"/>
              </a:rPr>
              <a:t>Mn-SOD</a:t>
            </a: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Urea cycle</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Cofactor for </a:t>
            </a:r>
            <a:r>
              <a:rPr b="1" lang="en-US" sz="2400">
                <a:solidFill>
                  <a:schemeClr val="dk1"/>
                </a:solidFill>
                <a:latin typeface="Calibri"/>
                <a:ea typeface="Calibri"/>
                <a:cs typeface="Calibri"/>
                <a:sym typeface="Calibri"/>
              </a:rPr>
              <a:t>arginase</a:t>
            </a:r>
            <a:r>
              <a:rPr lang="en-US" sz="2400">
                <a:solidFill>
                  <a:schemeClr val="dk1"/>
                </a:solidFill>
                <a:latin typeface="Calibri"/>
                <a:ea typeface="Calibri"/>
                <a:cs typeface="Calibri"/>
                <a:sym typeface="Calibri"/>
              </a:rPr>
              <a:t>, which converts arginine → ornithine + urea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Gluconeogenesis</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Supports </a:t>
            </a:r>
            <a:r>
              <a:rPr b="1" lang="en-US" sz="2400">
                <a:solidFill>
                  <a:schemeClr val="dk1"/>
                </a:solidFill>
                <a:latin typeface="Calibri"/>
                <a:ea typeface="Calibri"/>
                <a:cs typeface="Calibri"/>
                <a:sym typeface="Calibri"/>
              </a:rPr>
              <a:t>pyruvate carboxylase</a:t>
            </a:r>
            <a:r>
              <a:rPr lang="en-US" sz="2400">
                <a:solidFill>
                  <a:schemeClr val="dk1"/>
                </a:solidFill>
                <a:latin typeface="Calibri"/>
                <a:ea typeface="Calibri"/>
                <a:cs typeface="Calibri"/>
                <a:sym typeface="Calibri"/>
              </a:rPr>
              <a:t>, which converts pyruvate → oxaloacetate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Bone &amp; connective tissue formation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Supports enzymes involved in cartilage, bone matrix &amp; proteoglycan synthesis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Macronutrient metabolism</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Assists enzymes involved in carb, amino acid &amp; cholesterol metabolism</a:t>
            </a:r>
            <a:endParaRPr b="1" sz="2400">
              <a:latin typeface="Calibri"/>
              <a:ea typeface="Calibri"/>
              <a:cs typeface="Calibri"/>
              <a:sym typeface="Calibri"/>
            </a:endParaRPr>
          </a:p>
        </p:txBody>
      </p:sp>
      <p:sp>
        <p:nvSpPr>
          <p:cNvPr id="717" name="Google Shape;717;p5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18" name="Google Shape;718;p56"/>
          <p:cNvSpPr txBox="1"/>
          <p:nvPr/>
        </p:nvSpPr>
        <p:spPr>
          <a:xfrm>
            <a:off x="9592300" y="3438000"/>
            <a:ext cx="8235000" cy="341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Manganese supports mitochondrial antioxidant protection, nitrogen disposal, gluconeogenesis &amp; skeletal development.</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Deficiency:</a:t>
            </a:r>
            <a:r>
              <a:rPr lang="en-US" sz="2400">
                <a:solidFill>
                  <a:schemeClr val="dk1"/>
                </a:solidFill>
                <a:latin typeface="Calibri"/>
                <a:ea typeface="Calibri"/>
                <a:cs typeface="Calibri"/>
                <a:sym typeface="Calibri"/>
              </a:rPr>
              <a:t> Rare, but may contribute to impaired growth, skeletal abnormalities &amp; altered metabolism</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Excess:</a:t>
            </a:r>
            <a:r>
              <a:rPr lang="en-US" sz="2400">
                <a:solidFill>
                  <a:schemeClr val="dk1"/>
                </a:solidFill>
                <a:latin typeface="Calibri"/>
                <a:ea typeface="Calibri"/>
                <a:cs typeface="Calibri"/>
                <a:sym typeface="Calibri"/>
              </a:rPr>
              <a:t> Can cause neurological toxicity, particularly with chronic occupational exposure or impaired biliary excretion.</a:t>
            </a:r>
            <a:endParaRPr sz="240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5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24" name="Google Shape;724;p57"/>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Chromium</a:t>
            </a:r>
            <a:endParaRPr/>
          </a:p>
        </p:txBody>
      </p:sp>
      <p:sp>
        <p:nvSpPr>
          <p:cNvPr id="725" name="Google Shape;725;p5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26" name="Google Shape;726;p57"/>
          <p:cNvSpPr txBox="1"/>
          <p:nvPr/>
        </p:nvSpPr>
        <p:spPr>
          <a:xfrm>
            <a:off x="653700" y="3607375"/>
            <a:ext cx="8033100" cy="4014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Primary roles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Insulin signaling</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Enhances insulin action and supports normal glucose uptake into cells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Blood sugar regulation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Helps support normal carb metabolism and glucose tolerance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Macronutrient metabolism</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Influences the metabolism of carbs, fats &amp; proteins</a:t>
            </a:r>
            <a:endParaRPr b="1" sz="2400">
              <a:latin typeface="Calibri"/>
              <a:ea typeface="Calibri"/>
              <a:cs typeface="Calibri"/>
              <a:sym typeface="Calibri"/>
            </a:endParaRPr>
          </a:p>
        </p:txBody>
      </p:sp>
      <p:sp>
        <p:nvSpPr>
          <p:cNvPr id="727" name="Google Shape;727;p5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28" name="Google Shape;728;p57"/>
          <p:cNvSpPr txBox="1"/>
          <p:nvPr/>
        </p:nvSpPr>
        <p:spPr>
          <a:xfrm>
            <a:off x="9244950" y="3561175"/>
            <a:ext cx="8428200" cy="410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Proposed mechanism</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lang="en-US" sz="2400">
                <a:solidFill>
                  <a:schemeClr val="dk1"/>
                </a:solidFill>
                <a:latin typeface="Calibri"/>
                <a:ea typeface="Calibri"/>
                <a:cs typeface="Calibri"/>
                <a:sym typeface="Calibri"/>
              </a:rPr>
              <a:t>Chromium may associate with </a:t>
            </a:r>
            <a:r>
              <a:rPr b="1" lang="en-US" sz="2400">
                <a:solidFill>
                  <a:schemeClr val="dk1"/>
                </a:solidFill>
                <a:latin typeface="Calibri"/>
                <a:ea typeface="Calibri"/>
                <a:cs typeface="Calibri"/>
                <a:sym typeface="Calibri"/>
              </a:rPr>
              <a:t>chromodulin</a:t>
            </a:r>
            <a:r>
              <a:rPr lang="en-US" sz="2400">
                <a:solidFill>
                  <a:schemeClr val="dk1"/>
                </a:solidFill>
                <a:latin typeface="Calibri"/>
                <a:ea typeface="Calibri"/>
                <a:cs typeface="Calibri"/>
                <a:sym typeface="Calibri"/>
              </a:rPr>
              <a:t>, a chromium-binding peptide involved in insulin receptor signaling.</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Chromodulin is proposed to enhance insulin receptor activity after insulin binds, strengthening the intracellular signal and supporting glucose uptake.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The exact biological mechanism and essentiality of chromium in humans remain debated.</a:t>
            </a:r>
            <a:endParaRPr sz="2400">
              <a:solidFill>
                <a:schemeClr val="dk1"/>
              </a:solidFill>
              <a:latin typeface="Calibri"/>
              <a:ea typeface="Calibri"/>
              <a:cs typeface="Calibri"/>
              <a:sym typeface="Calibri"/>
            </a:endParaRPr>
          </a:p>
        </p:txBody>
      </p:sp>
      <p:sp>
        <p:nvSpPr>
          <p:cNvPr id="729" name="Google Shape;729;p57"/>
          <p:cNvSpPr txBox="1"/>
          <p:nvPr/>
        </p:nvSpPr>
        <p:spPr>
          <a:xfrm>
            <a:off x="818250" y="8015825"/>
            <a:ext cx="16651500" cy="198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Chromium is associated with insulin signaling and glucose metabolism, although its precise mechanism in humans is not fully established.</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Deficiency:</a:t>
            </a:r>
            <a:r>
              <a:rPr lang="en-US" sz="2400">
                <a:solidFill>
                  <a:schemeClr val="dk1"/>
                </a:solidFill>
                <a:latin typeface="Calibri"/>
                <a:ea typeface="Calibri"/>
                <a:cs typeface="Calibri"/>
                <a:sym typeface="Calibri"/>
              </a:rPr>
              <a:t> True deficiency is rare but has been reported with long-term parenteral nutrition and may cause impaired glucose tolerance that improves with chromium replacement.</a:t>
            </a:r>
            <a:endParaRPr sz="2400">
              <a:solidFill>
                <a:schemeClr val="dk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5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35" name="Google Shape;735;p58"/>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Molybdenum</a:t>
            </a:r>
            <a:endParaRPr/>
          </a:p>
        </p:txBody>
      </p:sp>
      <p:sp>
        <p:nvSpPr>
          <p:cNvPr id="736" name="Google Shape;736;p5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37" name="Google Shape;737;p58"/>
          <p:cNvSpPr txBox="1"/>
          <p:nvPr/>
        </p:nvSpPr>
        <p:spPr>
          <a:xfrm>
            <a:off x="653700" y="3903150"/>
            <a:ext cx="8033100" cy="5713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Primary roles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Enzyme cofactor</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Component of the molybdenum cofactor used by several metabolic enzymes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Sulfite metabolism</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a:t>
            </a:r>
            <a:r>
              <a:rPr b="1" lang="en-US" sz="2400">
                <a:solidFill>
                  <a:schemeClr val="dk1"/>
                </a:solidFill>
                <a:latin typeface="Calibri"/>
                <a:ea typeface="Calibri"/>
                <a:cs typeface="Calibri"/>
                <a:sym typeface="Calibri"/>
              </a:rPr>
              <a:t>Sulfite oxidase</a:t>
            </a:r>
            <a:r>
              <a:rPr lang="en-US" sz="2400">
                <a:solidFill>
                  <a:schemeClr val="dk1"/>
                </a:solidFill>
                <a:latin typeface="Calibri"/>
                <a:ea typeface="Calibri"/>
                <a:cs typeface="Calibri"/>
                <a:sym typeface="Calibri"/>
              </a:rPr>
              <a:t> converts sulfite → sulfate during sulfur amino acid metabolism</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Purine metabolism</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a:t>
            </a:r>
            <a:r>
              <a:rPr b="1" lang="en-US" sz="2400">
                <a:solidFill>
                  <a:schemeClr val="dk1"/>
                </a:solidFill>
                <a:latin typeface="Calibri"/>
                <a:ea typeface="Calibri"/>
                <a:cs typeface="Calibri"/>
                <a:sym typeface="Calibri"/>
              </a:rPr>
              <a:t>Xanthine oxidase</a:t>
            </a:r>
            <a:r>
              <a:rPr lang="en-US" sz="2400">
                <a:solidFill>
                  <a:schemeClr val="dk1"/>
                </a:solidFill>
                <a:latin typeface="Calibri"/>
                <a:ea typeface="Calibri"/>
                <a:cs typeface="Calibri"/>
                <a:sym typeface="Calibri"/>
              </a:rPr>
              <a:t> helps convert hypoxanthine → xanthine → uric acid</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Aldehyde metabolism</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a:t>
            </a:r>
            <a:r>
              <a:rPr b="1" lang="en-US" sz="2400">
                <a:solidFill>
                  <a:schemeClr val="dk1"/>
                </a:solidFill>
                <a:latin typeface="Calibri"/>
                <a:ea typeface="Calibri"/>
                <a:cs typeface="Calibri"/>
                <a:sym typeface="Calibri"/>
              </a:rPr>
              <a:t>Aldehyde oxidase</a:t>
            </a:r>
            <a:r>
              <a:rPr lang="en-US" sz="2400">
                <a:solidFill>
                  <a:schemeClr val="dk1"/>
                </a:solidFill>
                <a:latin typeface="Calibri"/>
                <a:ea typeface="Calibri"/>
                <a:cs typeface="Calibri"/>
                <a:sym typeface="Calibri"/>
              </a:rPr>
              <a:t> helps metabolize aldehydes, medications &amp; other compounds</a:t>
            </a:r>
            <a:endParaRPr b="1" sz="2400">
              <a:latin typeface="Calibri"/>
              <a:ea typeface="Calibri"/>
              <a:cs typeface="Calibri"/>
              <a:sym typeface="Calibri"/>
            </a:endParaRPr>
          </a:p>
        </p:txBody>
      </p:sp>
      <p:sp>
        <p:nvSpPr>
          <p:cNvPr id="738" name="Google Shape;738;p5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39" name="Google Shape;739;p58"/>
          <p:cNvSpPr txBox="1"/>
          <p:nvPr/>
        </p:nvSpPr>
        <p:spPr>
          <a:xfrm>
            <a:off x="9138050" y="3903150"/>
            <a:ext cx="8686800" cy="2986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Molybdenum supports sulfur, purine &amp; aldehyde metabolism by serving as an essential enzyme cofactor.</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Deficiency:</a:t>
            </a:r>
            <a:r>
              <a:rPr lang="en-US" sz="2400">
                <a:solidFill>
                  <a:schemeClr val="dk1"/>
                </a:solidFill>
                <a:latin typeface="Calibri"/>
                <a:ea typeface="Calibri"/>
                <a:cs typeface="Calibri"/>
                <a:sym typeface="Calibri"/>
              </a:rPr>
              <a:t> Extremely rare, but may impair sulfite metabolism and cause neurological abnormalities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Excess:</a:t>
            </a:r>
            <a:r>
              <a:rPr lang="en-US" sz="2400">
                <a:solidFill>
                  <a:schemeClr val="dk1"/>
                </a:solidFill>
                <a:latin typeface="Calibri"/>
                <a:ea typeface="Calibri"/>
                <a:cs typeface="Calibri"/>
                <a:sym typeface="Calibri"/>
              </a:rPr>
              <a:t> May increase uric acid production and contribute to gout-like symptoms.</a:t>
            </a:r>
            <a:endParaRPr sz="2400">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5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45" name="Google Shape;745;p59"/>
          <p:cNvSpPr txBox="1"/>
          <p:nvPr/>
        </p:nvSpPr>
        <p:spPr>
          <a:xfrm>
            <a:off x="1640344" y="1231291"/>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Flouride</a:t>
            </a:r>
            <a:endParaRPr/>
          </a:p>
        </p:txBody>
      </p:sp>
      <p:sp>
        <p:nvSpPr>
          <p:cNvPr id="746" name="Google Shape;746;p5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47" name="Google Shape;747;p59"/>
          <p:cNvSpPr txBox="1"/>
          <p:nvPr/>
        </p:nvSpPr>
        <p:spPr>
          <a:xfrm>
            <a:off x="486300" y="3650375"/>
            <a:ext cx="8200500" cy="5713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Primary roles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Tooth enamel strength</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Replaces hydroxyl groups in hydroxyapatite to form </a:t>
            </a:r>
            <a:r>
              <a:rPr b="1" lang="en-US" sz="2400">
                <a:solidFill>
                  <a:schemeClr val="dk1"/>
                </a:solidFill>
                <a:latin typeface="Calibri"/>
                <a:ea typeface="Calibri"/>
                <a:cs typeface="Calibri"/>
                <a:sym typeface="Calibri"/>
              </a:rPr>
              <a:t>fluorapatite</a:t>
            </a:r>
            <a:r>
              <a:rPr lang="en-US" sz="2400">
                <a:solidFill>
                  <a:schemeClr val="dk1"/>
                </a:solidFill>
                <a:latin typeface="Calibri"/>
                <a:ea typeface="Calibri"/>
                <a:cs typeface="Calibri"/>
                <a:sym typeface="Calibri"/>
              </a:rPr>
              <a:t>, which is more resistant to acid demineralization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Enamel remineralization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Promotes the redeposition of calcium and phosphate into early areas of enamel damage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Cavity prevention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Reduces enamel breakdown and can inhibit acid production by cavity-causing bacteria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Bone mineralization</a:t>
            </a:r>
            <a:br>
              <a:rPr b="1"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 Fluoride can be incorporated into bone mineral, although its clearest benefit is dental health</a:t>
            </a:r>
            <a:endParaRPr b="1" sz="2400">
              <a:latin typeface="Calibri"/>
              <a:ea typeface="Calibri"/>
              <a:cs typeface="Calibri"/>
              <a:sym typeface="Calibri"/>
            </a:endParaRPr>
          </a:p>
        </p:txBody>
      </p:sp>
      <p:sp>
        <p:nvSpPr>
          <p:cNvPr id="748" name="Google Shape;748;p5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49" name="Google Shape;749;p59"/>
          <p:cNvSpPr txBox="1"/>
          <p:nvPr/>
        </p:nvSpPr>
        <p:spPr>
          <a:xfrm>
            <a:off x="9084625" y="3862800"/>
            <a:ext cx="8686800" cy="256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Fluoride protects teeth by strengthening enamel, promoting remineralization &amp; reducing bacterial acid damage.</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Low exposure:</a:t>
            </a:r>
            <a:r>
              <a:rPr lang="en-US" sz="2400">
                <a:solidFill>
                  <a:schemeClr val="dk1"/>
                </a:solidFill>
                <a:latin typeface="Calibri"/>
                <a:ea typeface="Calibri"/>
                <a:cs typeface="Calibri"/>
                <a:sym typeface="Calibri"/>
              </a:rPr>
              <a:t> Increased risk of dental caries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Excess exposure:</a:t>
            </a:r>
            <a:r>
              <a:rPr lang="en-US" sz="2400">
                <a:solidFill>
                  <a:schemeClr val="dk1"/>
                </a:solidFill>
                <a:latin typeface="Calibri"/>
                <a:ea typeface="Calibri"/>
                <a:cs typeface="Calibri"/>
                <a:sym typeface="Calibri"/>
              </a:rPr>
              <a:t> Dental fluorosis during tooth development; very high chronic exposure can cause skeletal fluorosis</a:t>
            </a:r>
            <a:endParaRPr sz="2400">
              <a:solidFill>
                <a:schemeClr val="dk1"/>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63"/>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55" name="Google Shape;755;p6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56" name="Google Shape;756;p63"/>
          <p:cNvSpPr txBox="1"/>
          <p:nvPr/>
        </p:nvSpPr>
        <p:spPr>
          <a:xfrm>
            <a:off x="1457056" y="344142"/>
            <a:ext cx="16812954" cy="2235061"/>
          </a:xfrm>
          <a:prstGeom prst="rect">
            <a:avLst/>
          </a:prstGeom>
          <a:noFill/>
          <a:ln>
            <a:noFill/>
          </a:ln>
        </p:spPr>
        <p:txBody>
          <a:bodyPr anchorCtr="0" anchor="t" bIns="0" lIns="0" spcFirstLastPara="1" rIns="0" wrap="square" tIns="0">
            <a:spAutoFit/>
          </a:bodyPr>
          <a:lstStyle/>
          <a:p>
            <a:pPr indent="0" lvl="0" marL="0" marR="0" rtl="0" algn="l">
              <a:lnSpc>
                <a:spcPct val="121333"/>
              </a:lnSpc>
              <a:spcBef>
                <a:spcPts val="0"/>
              </a:spcBef>
              <a:spcAft>
                <a:spcPts val="0"/>
              </a:spcAft>
              <a:buClr>
                <a:srgbClr val="FFFFFF"/>
              </a:buClr>
              <a:buSzPts val="7500"/>
              <a:buFont typeface="Poppins"/>
              <a:buNone/>
            </a:pPr>
            <a:r>
              <a:rPr b="0" i="0" lang="en-US" sz="7500" u="none" cap="none" strike="noStrike">
                <a:solidFill>
                  <a:srgbClr val="FFFFFF"/>
                </a:solidFill>
                <a:latin typeface="Poppins"/>
                <a:ea typeface="Poppins"/>
                <a:cs typeface="Poppins"/>
                <a:sym typeface="Poppins"/>
              </a:rPr>
              <a:t>Summary Table: </a:t>
            </a:r>
            <a:r>
              <a:rPr b="0" i="0" lang="en-US" sz="5300" u="none" cap="none" strike="noStrike">
                <a:solidFill>
                  <a:srgbClr val="FFFFFF"/>
                </a:solidFill>
                <a:latin typeface="Poppins"/>
                <a:ea typeface="Poppins"/>
                <a:cs typeface="Poppins"/>
                <a:sym typeface="Poppins"/>
              </a:rPr>
              <a:t>Metabolism &amp; Biochemical Pathways of Minerals</a:t>
            </a:r>
            <a:endParaRPr/>
          </a:p>
        </p:txBody>
      </p:sp>
      <p:sp>
        <p:nvSpPr>
          <p:cNvPr id="757" name="Google Shape;757;p6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758" name="Google Shape;758;p63"/>
          <p:cNvGraphicFramePr/>
          <p:nvPr/>
        </p:nvGraphicFramePr>
        <p:xfrm>
          <a:off x="-19343" y="2786633"/>
          <a:ext cx="3000000" cy="3000000"/>
        </p:xfrm>
        <a:graphic>
          <a:graphicData uri="http://schemas.openxmlformats.org/drawingml/2006/table">
            <a:tbl>
              <a:tblPr bandRow="1">
                <a:noFill/>
                <a:tableStyleId>{15BE6260-15B2-42CF-9ED3-659DF01581FF}</a:tableStyleId>
              </a:tblPr>
              <a:tblGrid>
                <a:gridCol w="1719825"/>
                <a:gridCol w="3486675"/>
                <a:gridCol w="5507950"/>
                <a:gridCol w="4246125"/>
                <a:gridCol w="3366100"/>
              </a:tblGrid>
              <a:tr h="596750">
                <a:tc>
                  <a:txBody>
                    <a:bodyPr/>
                    <a:lstStyle/>
                    <a:p>
                      <a:pPr indent="0" lvl="0" marL="0" marR="0" rtl="0" algn="ctr">
                        <a:lnSpc>
                          <a:spcPct val="100000"/>
                        </a:lnSpc>
                        <a:spcBef>
                          <a:spcPts val="0"/>
                        </a:spcBef>
                        <a:spcAft>
                          <a:spcPts val="0"/>
                        </a:spcAft>
                        <a:buClr>
                          <a:schemeClr val="dk1"/>
                        </a:buClr>
                        <a:buSzPts val="2800"/>
                        <a:buFont typeface="Times"/>
                        <a:buNone/>
                      </a:pPr>
                      <a:r>
                        <a:rPr b="1" lang="en-US" sz="2200" u="none" cap="none" strike="noStrike"/>
                        <a:t>Mineral</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200" u="none" cap="none" strike="noStrike"/>
                        <a:t>Metabolic Role</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200" u="none" cap="none" strike="noStrike"/>
                        <a:t>Key Biochemical Pathways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200" u="none" cap="none" strike="noStrike"/>
                        <a:t>Functions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200" u="none" cap="none" strike="noStrike"/>
                        <a:t>Why It Matters</a:t>
                      </a:r>
                      <a:endParaRPr sz="2200"/>
                    </a:p>
                  </a:txBody>
                  <a:tcPr marT="12700" marB="12700" marR="12700" marL="12700" anchor="ctr"/>
                </a:tc>
              </a:tr>
              <a:tr h="1342725">
                <a:tc>
                  <a:txBody>
                    <a:bodyPr/>
                    <a:lstStyle/>
                    <a:p>
                      <a:pPr indent="0" lvl="0" marL="0" marR="0" rtl="0" algn="ctr">
                        <a:lnSpc>
                          <a:spcPct val="100000"/>
                        </a:lnSpc>
                        <a:spcBef>
                          <a:spcPts val="0"/>
                        </a:spcBef>
                        <a:spcAft>
                          <a:spcPts val="0"/>
                        </a:spcAft>
                        <a:buClr>
                          <a:schemeClr val="dk1"/>
                        </a:buClr>
                        <a:buSzPts val="2400"/>
                        <a:buFont typeface="Times"/>
                        <a:buNone/>
                      </a:pPr>
                      <a:r>
                        <a:rPr b="1" lang="en-US" sz="2200" u="none" cap="none" strike="noStrike"/>
                        <a:t>Calcium</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Second messenger; bone mineral; neuromuscular signaling</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Calmodulin system; muscle contraction; blood clotting; vitamin D–regulated absorption</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Muscle contraction, nerve transmission, coagulation, bone structure</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Deficiency → osteoporosis, tetany, arrhythmias</a:t>
                      </a:r>
                      <a:endParaRPr sz="2200"/>
                    </a:p>
                  </a:txBody>
                  <a:tcPr marT="12700" marB="12700" marR="12700" marL="12700" anchor="ctr"/>
                </a:tc>
              </a:tr>
              <a:tr h="924975">
                <a:tc>
                  <a:txBody>
                    <a:bodyPr/>
                    <a:lstStyle/>
                    <a:p>
                      <a:pPr indent="0" lvl="0" marL="0" marR="0" rtl="0" algn="ctr">
                        <a:lnSpc>
                          <a:spcPct val="100000"/>
                        </a:lnSpc>
                        <a:spcBef>
                          <a:spcPts val="0"/>
                        </a:spcBef>
                        <a:spcAft>
                          <a:spcPts val="0"/>
                        </a:spcAft>
                        <a:buClr>
                          <a:schemeClr val="dk1"/>
                        </a:buClr>
                        <a:buSzPts val="2400"/>
                        <a:buFont typeface="Times"/>
                        <a:buNone/>
                      </a:pPr>
                      <a:r>
                        <a:rPr b="1" lang="en-US" sz="2200" u="none" cap="none" strike="noStrike"/>
                        <a:t>Phosphorus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Component of ATP, DNA, RNA, phospholipids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Phosphorylation reactions; glycolysis; TCA cycle; 2,3-BPG formation</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Energy metabolism, bone health, genetic material</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ATP cannot form without phosphorus</a:t>
                      </a:r>
                      <a:endParaRPr sz="2200"/>
                    </a:p>
                  </a:txBody>
                  <a:tcPr marT="12700" marB="12700" marR="12700" marL="12700" anchor="ctr"/>
                </a:tc>
              </a:tr>
              <a:tr h="1205400">
                <a:tc>
                  <a:txBody>
                    <a:bodyPr/>
                    <a:lstStyle/>
                    <a:p>
                      <a:pPr indent="0" lvl="0" marL="0" marR="0" rtl="0" algn="ctr">
                        <a:lnSpc>
                          <a:spcPct val="100000"/>
                        </a:lnSpc>
                        <a:spcBef>
                          <a:spcPts val="0"/>
                        </a:spcBef>
                        <a:spcAft>
                          <a:spcPts val="0"/>
                        </a:spcAft>
                        <a:buClr>
                          <a:schemeClr val="dk1"/>
                        </a:buClr>
                        <a:buSzPts val="2400"/>
                        <a:buFont typeface="Times"/>
                        <a:buNone/>
                      </a:pPr>
                      <a:r>
                        <a:rPr b="1" lang="en-US" sz="2200" u="none" cap="none" strike="noStrike"/>
                        <a:t>Magnesium</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Cofactor for &gt;300 enzymes; activates ATP</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Glycolysis; TCA; β-oxidation; nucleic acid synthesis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Energy production, muscle/nerve function, protein synthesis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Deficiency → arrhythmias, cramps, insulin resistance</a:t>
                      </a:r>
                      <a:endParaRPr sz="2200"/>
                    </a:p>
                  </a:txBody>
                  <a:tcPr marT="12700" marB="12700" marR="12700" marL="12700" anchor="ctr"/>
                </a:tc>
              </a:tr>
              <a:tr h="968800">
                <a:tc>
                  <a:txBody>
                    <a:bodyPr/>
                    <a:lstStyle/>
                    <a:p>
                      <a:pPr indent="0" lvl="0" marL="0" marR="0" rtl="0" algn="ctr">
                        <a:lnSpc>
                          <a:spcPct val="100000"/>
                        </a:lnSpc>
                        <a:spcBef>
                          <a:spcPts val="0"/>
                        </a:spcBef>
                        <a:spcAft>
                          <a:spcPts val="0"/>
                        </a:spcAft>
                        <a:buClr>
                          <a:schemeClr val="dk1"/>
                        </a:buClr>
                        <a:buSzPts val="2400"/>
                        <a:buFont typeface="Times"/>
                        <a:buNone/>
                      </a:pPr>
                      <a:r>
                        <a:rPr b="1" lang="en-US" sz="2200" u="none" cap="none" strike="noStrike"/>
                        <a:t>Sodium</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Major extracellular cation; drives membrane potential</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Na⁺/K⁺ ATPase; co-transport systems; acid–base regulation</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Nerve conduction, muscle contraction, fluid balance</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Critical for neurological function &amp; hydration</a:t>
                      </a:r>
                      <a:endParaRPr sz="2200"/>
                    </a:p>
                  </a:txBody>
                  <a:tcPr marT="12700" marB="12700" marR="12700" marL="12700" anchor="ctr"/>
                </a:tc>
              </a:tr>
              <a:tr h="1205400">
                <a:tc>
                  <a:txBody>
                    <a:bodyPr/>
                    <a:lstStyle/>
                    <a:p>
                      <a:pPr indent="0" lvl="0" marL="0" marR="0" rtl="0" algn="ctr">
                        <a:lnSpc>
                          <a:spcPct val="100000"/>
                        </a:lnSpc>
                        <a:spcBef>
                          <a:spcPts val="0"/>
                        </a:spcBef>
                        <a:spcAft>
                          <a:spcPts val="0"/>
                        </a:spcAft>
                        <a:buClr>
                          <a:schemeClr val="dk1"/>
                        </a:buClr>
                        <a:buSzPts val="2400"/>
                        <a:buFont typeface="Times"/>
                        <a:buNone/>
                      </a:pPr>
                      <a:r>
                        <a:rPr b="1" lang="en-US" sz="2200" u="none" cap="none" strike="noStrike"/>
                        <a:t>Potassium</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Major intracellular cation; regulates electrical activity</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Na⁺/K⁺ ATPase; action potentials; insulin signaling</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Heart function, muscle contraction, nerve impulses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Deficiency → arrhythmia, muscle weakness</a:t>
                      </a:r>
                      <a:endParaRPr sz="2200"/>
                    </a:p>
                  </a:txBody>
                  <a:tcPr marT="12700" marB="12700" marR="12700" marL="12700" anchor="ctr"/>
                </a:tc>
              </a:tr>
              <a:tr h="968800">
                <a:tc>
                  <a:txBody>
                    <a:bodyPr/>
                    <a:lstStyle/>
                    <a:p>
                      <a:pPr indent="0" lvl="0" marL="0" marR="0" rtl="0" algn="ctr">
                        <a:lnSpc>
                          <a:spcPct val="100000"/>
                        </a:lnSpc>
                        <a:spcBef>
                          <a:spcPts val="0"/>
                        </a:spcBef>
                        <a:spcAft>
                          <a:spcPts val="0"/>
                        </a:spcAft>
                        <a:buClr>
                          <a:schemeClr val="dk1"/>
                        </a:buClr>
                        <a:buSzPts val="2400"/>
                        <a:buFont typeface="Times"/>
                        <a:buNone/>
                      </a:pPr>
                      <a:r>
                        <a:rPr b="1" lang="en-US" sz="2200" u="none" cap="none" strike="noStrike"/>
                        <a:t>Chloride</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Major extracellular anion; acid-base balance</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HCl production; chloride shift (CO₂ transport)</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Digestion, fluid balance, pH regulation</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200" u="none" cap="none" strike="noStrike"/>
                        <a:t>Needed for CO₂ transport &amp; stomach acid</a:t>
                      </a:r>
                      <a:endParaRPr sz="2200"/>
                    </a:p>
                  </a:txBody>
                  <a:tcPr marT="12700" marB="12700" marR="12700" marL="12700" anchor="ctr"/>
                </a:tc>
              </a:tr>
            </a:tbl>
          </a:graphicData>
        </a:graphic>
      </p:graphicFrame>
      <p:sp>
        <p:nvSpPr>
          <p:cNvPr id="759" name="Google Shape;759;p6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60" name="Google Shape;760;p6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761" name="Google Shape;761;p63"/>
          <p:cNvSpPr/>
          <p:nvPr/>
        </p:nvSpPr>
        <p:spPr>
          <a:xfrm>
            <a:off x="1645599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6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67" name="Google Shape;767;p67"/>
          <p:cNvSpPr txBox="1"/>
          <p:nvPr/>
        </p:nvSpPr>
        <p:spPr>
          <a:xfrm>
            <a:off x="1068856" y="473997"/>
            <a:ext cx="16812900" cy="2262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0433FF"/>
              </a:buClr>
              <a:buSzPts val="7800"/>
              <a:buFont typeface="Poppins"/>
              <a:buNone/>
            </a:pPr>
            <a:r>
              <a:rPr b="0" i="0" lang="en-US" sz="7800" u="none" cap="none" strike="noStrike">
                <a:solidFill>
                  <a:srgbClr val="0433FF"/>
                </a:solidFill>
                <a:latin typeface="Poppins"/>
                <a:ea typeface="Poppins"/>
                <a:cs typeface="Poppins"/>
                <a:sym typeface="Poppins"/>
              </a:rPr>
              <a:t>Detoxification Overview - </a:t>
            </a:r>
            <a:endParaRPr/>
          </a:p>
          <a:p>
            <a:pPr indent="0" lvl="0" marL="0" marR="0" rtl="0" algn="l">
              <a:lnSpc>
                <a:spcPct val="162500"/>
              </a:lnSpc>
              <a:spcBef>
                <a:spcPts val="0"/>
              </a:spcBef>
              <a:spcAft>
                <a:spcPts val="0"/>
              </a:spcAft>
              <a:buClr>
                <a:srgbClr val="0433FF"/>
              </a:buClr>
              <a:buSzPts val="5600"/>
              <a:buFont typeface="Poppins"/>
              <a:buNone/>
            </a:pPr>
            <a:r>
              <a:rPr b="0" i="0" lang="en-US" sz="5600" u="none" cap="none" strike="noStrike">
                <a:solidFill>
                  <a:srgbClr val="0433FF"/>
                </a:solidFill>
                <a:latin typeface="Poppins"/>
                <a:ea typeface="Poppins"/>
                <a:cs typeface="Poppins"/>
                <a:sym typeface="Poppins"/>
              </a:rPr>
              <a:t>(biochemical pathways)</a:t>
            </a:r>
            <a:endParaRPr/>
          </a:p>
        </p:txBody>
      </p:sp>
      <p:sp>
        <p:nvSpPr>
          <p:cNvPr id="768" name="Google Shape;768;p6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69" name="Google Shape;769;p67"/>
          <p:cNvSpPr txBox="1"/>
          <p:nvPr/>
        </p:nvSpPr>
        <p:spPr>
          <a:xfrm>
            <a:off x="916801" y="3303975"/>
            <a:ext cx="7770000" cy="6572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700"/>
              <a:buFont typeface="Times"/>
              <a:buNone/>
            </a:pPr>
            <a:r>
              <a:rPr i="0" lang="en-US" sz="2700" u="none" cap="none" strike="noStrike">
                <a:solidFill>
                  <a:srgbClr val="000000"/>
                </a:solidFill>
                <a:latin typeface="Calibri"/>
                <a:ea typeface="Calibri"/>
                <a:cs typeface="Calibri"/>
                <a:sym typeface="Calibri"/>
              </a:rPr>
              <a:t>Detoxification is a </a:t>
            </a:r>
            <a:r>
              <a:rPr b="1" i="0" lang="en-US" sz="2700" u="none" cap="none" strike="noStrike">
                <a:solidFill>
                  <a:srgbClr val="000000"/>
                </a:solidFill>
                <a:latin typeface="Calibri"/>
                <a:ea typeface="Calibri"/>
                <a:cs typeface="Calibri"/>
                <a:sym typeface="Calibri"/>
              </a:rPr>
              <a:t>two-phase enzymatic system</a:t>
            </a:r>
            <a:r>
              <a:rPr i="0" lang="en-US" sz="2700" u="none" cap="none" strike="noStrike">
                <a:solidFill>
                  <a:srgbClr val="000000"/>
                </a:solidFill>
                <a:latin typeface="Calibri"/>
                <a:ea typeface="Calibri"/>
                <a:cs typeface="Calibri"/>
                <a:sym typeface="Calibri"/>
              </a:rPr>
              <a:t>, primarily located in the </a:t>
            </a:r>
            <a:r>
              <a:rPr b="1" i="0" lang="en-US" sz="2700" u="none" cap="none" strike="noStrike">
                <a:solidFill>
                  <a:srgbClr val="000000"/>
                </a:solidFill>
                <a:latin typeface="Calibri"/>
                <a:ea typeface="Calibri"/>
                <a:cs typeface="Calibri"/>
                <a:sym typeface="Calibri"/>
              </a:rPr>
              <a:t>liver</a:t>
            </a:r>
            <a:r>
              <a:rPr i="0" lang="en-US" sz="2700" u="none" cap="none" strike="noStrike">
                <a:solidFill>
                  <a:srgbClr val="000000"/>
                </a:solidFill>
                <a:latin typeface="Calibri"/>
                <a:ea typeface="Calibri"/>
                <a:cs typeface="Calibri"/>
                <a:sym typeface="Calibri"/>
              </a:rPr>
              <a:t>, that transforms fat-soluble toxins, hormones, drugs, xenobiotics, and metabolic byproducts into safer, water-soluble forms for excretion.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700"/>
              <a:buFont typeface="Times"/>
              <a:buNone/>
            </a:pPr>
            <a:r>
              <a:rPr i="0" lang="en-US" sz="2700" u="none" cap="none" strike="noStrike">
                <a:solidFill>
                  <a:srgbClr val="000000"/>
                </a:solidFill>
                <a:latin typeface="Calibri"/>
                <a:ea typeface="Calibri"/>
                <a:cs typeface="Calibri"/>
                <a:sym typeface="Calibri"/>
              </a:rPr>
              <a:t>Key locations: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700"/>
              <a:buFont typeface="Calibri"/>
              <a:buChar char="•"/>
            </a:pPr>
            <a:r>
              <a:rPr b="1" i="0" lang="en-US" sz="2700" u="none" cap="none" strike="noStrike">
                <a:solidFill>
                  <a:srgbClr val="000000"/>
                </a:solidFill>
                <a:latin typeface="Calibri"/>
                <a:ea typeface="Calibri"/>
                <a:cs typeface="Calibri"/>
                <a:sym typeface="Calibri"/>
              </a:rPr>
              <a:t>Liver (primary)</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Intestines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Kidneys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Lungs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Skin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700"/>
              <a:buFont typeface="Times"/>
              <a:buNone/>
            </a:pPr>
            <a:r>
              <a:rPr i="0" lang="en-US" sz="2700" u="none" cap="none" strike="noStrike">
                <a:solidFill>
                  <a:srgbClr val="000000"/>
                </a:solidFill>
                <a:latin typeface="Calibri"/>
                <a:ea typeface="Calibri"/>
                <a:cs typeface="Calibri"/>
                <a:sym typeface="Calibri"/>
              </a:rPr>
              <a:t>Detoxification requires </a:t>
            </a:r>
            <a:r>
              <a:rPr b="1" i="0" lang="en-US" sz="2700" u="none" cap="none" strike="noStrike">
                <a:solidFill>
                  <a:srgbClr val="000000"/>
                </a:solidFill>
                <a:latin typeface="Calibri"/>
                <a:ea typeface="Calibri"/>
                <a:cs typeface="Calibri"/>
                <a:sym typeface="Calibri"/>
              </a:rPr>
              <a:t>micronutrient cofactors</a:t>
            </a:r>
            <a:r>
              <a:rPr i="0" lang="en-US" sz="2700" u="none" cap="none" strike="noStrike">
                <a:solidFill>
                  <a:srgbClr val="000000"/>
                </a:solidFill>
                <a:latin typeface="Calibri"/>
                <a:ea typeface="Calibri"/>
                <a:cs typeface="Calibri"/>
                <a:sym typeface="Calibri"/>
              </a:rPr>
              <a:t>, amino acids, antioxidants, and functional enzymes.</a:t>
            </a:r>
            <a:endParaRPr>
              <a:latin typeface="Calibri"/>
              <a:ea typeface="Calibri"/>
              <a:cs typeface="Calibri"/>
              <a:sym typeface="Calibri"/>
            </a:endParaRPr>
          </a:p>
        </p:txBody>
      </p:sp>
      <p:sp>
        <p:nvSpPr>
          <p:cNvPr id="770" name="Google Shape;770;p67"/>
          <p:cNvSpPr txBox="1"/>
          <p:nvPr/>
        </p:nvSpPr>
        <p:spPr>
          <a:xfrm>
            <a:off x="9838925" y="3536900"/>
            <a:ext cx="7770000" cy="5325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000"/>
              <a:buFont typeface="Times"/>
              <a:buNone/>
            </a:pPr>
            <a:r>
              <a:rPr i="0" lang="en-US" sz="3000" u="none" cap="none" strike="noStrike">
                <a:solidFill>
                  <a:srgbClr val="000000"/>
                </a:solidFill>
                <a:latin typeface="Calibri"/>
                <a:ea typeface="Calibri"/>
                <a:cs typeface="Calibri"/>
                <a:sym typeface="Calibri"/>
              </a:rPr>
              <a:t>Detoxification happens in </a:t>
            </a:r>
            <a:r>
              <a:rPr b="1" lang="en-US" sz="3000">
                <a:latin typeface="Calibri"/>
                <a:ea typeface="Calibri"/>
                <a:cs typeface="Calibri"/>
                <a:sym typeface="Calibri"/>
              </a:rPr>
              <a:t>3</a:t>
            </a:r>
            <a:r>
              <a:rPr b="1" i="0" lang="en-US" sz="3000" u="none" cap="none" strike="noStrike">
                <a:solidFill>
                  <a:srgbClr val="000000"/>
                </a:solidFill>
                <a:latin typeface="Calibri"/>
                <a:ea typeface="Calibri"/>
                <a:cs typeface="Calibri"/>
                <a:sym typeface="Calibri"/>
              </a:rPr>
              <a:t> coordinated steps</a:t>
            </a:r>
            <a:r>
              <a:rPr i="0" lang="en-US" sz="3000" u="none" cap="none" strike="noStrike">
                <a:solidFill>
                  <a:srgbClr val="000000"/>
                </a:solidFill>
                <a:latin typeface="Calibri"/>
                <a:ea typeface="Calibri"/>
                <a:cs typeface="Calibri"/>
                <a:sym typeface="Calibri"/>
              </a:rPr>
              <a:t>:</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3000"/>
              <a:buFont typeface="Calibri"/>
              <a:buAutoNum type="arabicPeriod"/>
            </a:pPr>
            <a:r>
              <a:rPr b="1" i="0" lang="en-US" sz="3000" u="none" cap="none" strike="noStrike">
                <a:solidFill>
                  <a:srgbClr val="000000"/>
                </a:solidFill>
                <a:latin typeface="Calibri"/>
                <a:ea typeface="Calibri"/>
                <a:cs typeface="Calibri"/>
                <a:sym typeface="Calibri"/>
              </a:rPr>
              <a:t>Phase I: Activation (Cytochrome P450 system)</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3000"/>
              <a:buFont typeface="Calibri"/>
              <a:buAutoNum type="arabicPeriod"/>
            </a:pPr>
            <a:r>
              <a:rPr b="1" i="0" lang="en-US" sz="3000" u="none" cap="none" strike="noStrike">
                <a:solidFill>
                  <a:srgbClr val="000000"/>
                </a:solidFill>
                <a:latin typeface="Calibri"/>
                <a:ea typeface="Calibri"/>
                <a:cs typeface="Calibri"/>
                <a:sym typeface="Calibri"/>
              </a:rPr>
              <a:t>Phase II: Conjugation (biosynthetic pathways)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3000"/>
              <a:buFont typeface="Calibri"/>
              <a:buAutoNum type="arabicPeriod"/>
            </a:pPr>
            <a:r>
              <a:rPr b="1" i="0" lang="en-US" sz="3000" u="none" cap="none" strike="noStrike">
                <a:solidFill>
                  <a:srgbClr val="000000"/>
                </a:solidFill>
                <a:latin typeface="Calibri"/>
                <a:ea typeface="Calibri"/>
                <a:cs typeface="Calibri"/>
                <a:sym typeface="Calibri"/>
              </a:rPr>
              <a:t>Phase III: Transport (excretion via kidneys or bile)</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000"/>
              <a:buFont typeface="Times"/>
              <a:buNone/>
            </a:pPr>
            <a:r>
              <a:t/>
            </a:r>
            <a:endParaRPr b="1"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000"/>
              <a:buFont typeface="Times"/>
              <a:buNone/>
            </a:pPr>
            <a:r>
              <a:rPr i="0" lang="en-US" sz="3000" u="none" cap="none" strike="noStrike">
                <a:solidFill>
                  <a:srgbClr val="000000"/>
                </a:solidFill>
                <a:latin typeface="Calibri"/>
                <a:ea typeface="Calibri"/>
                <a:cs typeface="Calibri"/>
                <a:sym typeface="Calibri"/>
              </a:rPr>
              <a:t>All three phases must be balanced.</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000"/>
              <a:buFont typeface="Times"/>
              <a:buNone/>
            </a:pPr>
            <a:r>
              <a:t/>
            </a:r>
            <a:endParaRPr sz="3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000"/>
              <a:buFont typeface="Times"/>
              <a:buNone/>
            </a:pPr>
            <a:r>
              <a:rPr lang="en-US" sz="3000" u="sng">
                <a:solidFill>
                  <a:schemeClr val="hlink"/>
                </a:solidFill>
                <a:latin typeface="Calibri"/>
                <a:ea typeface="Calibri"/>
                <a:cs typeface="Calibri"/>
                <a:sym typeface="Calibri"/>
                <a:hlinkClick r:id="rId4"/>
              </a:rPr>
              <a:t>Helpful video resource for phase I &amp; II here!</a:t>
            </a:r>
            <a:endParaRPr sz="3000">
              <a:latin typeface="Calibri"/>
              <a:ea typeface="Calibri"/>
              <a:cs typeface="Calibri"/>
              <a:sym typeface="Calibri"/>
            </a:endParaRPr>
          </a:p>
        </p:txBody>
      </p:sp>
      <p:sp>
        <p:nvSpPr>
          <p:cNvPr id="771" name="Google Shape;771;p6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72" name="Google Shape;772;p6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6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78" name="Google Shape;778;p68"/>
          <p:cNvSpPr txBox="1"/>
          <p:nvPr/>
        </p:nvSpPr>
        <p:spPr>
          <a:xfrm>
            <a:off x="1043581" y="369424"/>
            <a:ext cx="16812960" cy="2302238"/>
          </a:xfrm>
          <a:prstGeom prst="rect">
            <a:avLst/>
          </a:prstGeom>
          <a:noFill/>
          <a:ln>
            <a:noFill/>
          </a:ln>
        </p:spPr>
        <p:txBody>
          <a:bodyPr anchorCtr="0" anchor="t" bIns="0" lIns="0" spcFirstLastPara="1" rIns="0" wrap="square" tIns="0">
            <a:spAutoFit/>
          </a:bodyPr>
          <a:lstStyle/>
          <a:p>
            <a:pPr indent="0" lvl="0" marL="0" marR="0" rtl="0" algn="l">
              <a:lnSpc>
                <a:spcPct val="119736"/>
              </a:lnSpc>
              <a:spcBef>
                <a:spcPts val="0"/>
              </a:spcBef>
              <a:spcAft>
                <a:spcPts val="0"/>
              </a:spcAft>
              <a:buClr>
                <a:srgbClr val="FFFFFF"/>
              </a:buClr>
              <a:buSzPts val="7600"/>
              <a:buFont typeface="Poppins"/>
              <a:buNone/>
            </a:pPr>
            <a:r>
              <a:rPr b="0" i="0" lang="en-US" sz="7600" u="none" cap="none" strike="noStrike">
                <a:solidFill>
                  <a:srgbClr val="FFFFFF"/>
                </a:solidFill>
                <a:latin typeface="Poppins"/>
                <a:ea typeface="Poppins"/>
                <a:cs typeface="Poppins"/>
                <a:sym typeface="Poppins"/>
              </a:rPr>
              <a:t>Phase I Detoxification — Activation (CYP450 System)</a:t>
            </a:r>
            <a:endParaRPr/>
          </a:p>
        </p:txBody>
      </p:sp>
      <p:sp>
        <p:nvSpPr>
          <p:cNvPr id="779" name="Google Shape;779;p6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0" name="Google Shape;780;p68"/>
          <p:cNvSpPr txBox="1"/>
          <p:nvPr/>
        </p:nvSpPr>
        <p:spPr>
          <a:xfrm>
            <a:off x="1042541" y="3539128"/>
            <a:ext cx="8038500" cy="6300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500"/>
              <a:buFont typeface="Times"/>
              <a:buNone/>
            </a:pPr>
            <a:r>
              <a:rPr b="1" i="0" lang="en-US" sz="2500" u="none" cap="none" strike="noStrike">
                <a:solidFill>
                  <a:srgbClr val="000000"/>
                </a:solidFill>
                <a:latin typeface="Calibri"/>
                <a:ea typeface="Calibri"/>
                <a:cs typeface="Calibri"/>
                <a:sym typeface="Calibri"/>
              </a:rPr>
              <a:t>Purpose:</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i="0" lang="en-US" sz="2500" u="none" cap="none" strike="noStrike">
                <a:solidFill>
                  <a:srgbClr val="000000"/>
                </a:solidFill>
                <a:latin typeface="Calibri"/>
                <a:ea typeface="Calibri"/>
                <a:cs typeface="Calibri"/>
                <a:sym typeface="Calibri"/>
              </a:rPr>
              <a:t>Convert a toxin → </a:t>
            </a:r>
            <a:r>
              <a:rPr b="1" i="0" lang="en-US" sz="2500" u="none" cap="none" strike="noStrike">
                <a:solidFill>
                  <a:srgbClr val="000000"/>
                </a:solidFill>
                <a:latin typeface="Calibri"/>
                <a:ea typeface="Calibri"/>
                <a:cs typeface="Calibri"/>
                <a:sym typeface="Calibri"/>
              </a:rPr>
              <a:t>reactive intermediate</a:t>
            </a:r>
            <a:r>
              <a:rPr i="0" lang="en-US" sz="2500" u="none" cap="none" strike="noStrike">
                <a:solidFill>
                  <a:srgbClr val="000000"/>
                </a:solidFill>
                <a:latin typeface="Calibri"/>
                <a:ea typeface="Calibri"/>
                <a:cs typeface="Calibri"/>
                <a:sym typeface="Calibri"/>
              </a:rPr>
              <a:t> (more polar, but often more dangerous).</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500"/>
              <a:buFont typeface="Times"/>
              <a:buNone/>
            </a:pPr>
            <a:r>
              <a:t/>
            </a:r>
            <a:endParaRPr b="1" sz="25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500"/>
              <a:buFont typeface="Times"/>
              <a:buNone/>
            </a:pPr>
            <a:r>
              <a:rPr b="1" i="0" lang="en-US" sz="2500" u="none" cap="none" strike="noStrike">
                <a:solidFill>
                  <a:srgbClr val="000000"/>
                </a:solidFill>
                <a:latin typeface="Calibri"/>
                <a:ea typeface="Calibri"/>
                <a:cs typeface="Calibri"/>
                <a:sym typeface="Calibri"/>
              </a:rPr>
              <a:t>Biochemical Mechanism:</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i="0" lang="en-US" sz="2500" u="none" cap="none" strike="noStrike">
                <a:solidFill>
                  <a:srgbClr val="000000"/>
                </a:solidFill>
                <a:latin typeface="Calibri"/>
                <a:ea typeface="Calibri"/>
                <a:cs typeface="Calibri"/>
                <a:sym typeface="Calibri"/>
              </a:rPr>
              <a:t>Phase I uses </a:t>
            </a:r>
            <a:r>
              <a:rPr b="1" i="0" lang="en-US" sz="2500" u="none" cap="none" strike="noStrike">
                <a:solidFill>
                  <a:srgbClr val="000000"/>
                </a:solidFill>
                <a:latin typeface="Calibri"/>
                <a:ea typeface="Calibri"/>
                <a:cs typeface="Calibri"/>
                <a:sym typeface="Calibri"/>
              </a:rPr>
              <a:t>oxidation, reduction, and hydrolysis</a:t>
            </a:r>
            <a:r>
              <a:rPr i="0" lang="en-US" sz="2500" u="none" cap="none" strike="noStrike">
                <a:solidFill>
                  <a:srgbClr val="000000"/>
                </a:solidFill>
                <a:latin typeface="Calibri"/>
                <a:ea typeface="Calibri"/>
                <a:cs typeface="Calibri"/>
                <a:sym typeface="Calibri"/>
              </a:rPr>
              <a:t> reactions.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i="0" lang="en-US" sz="2500" u="none" cap="none" strike="noStrike">
                <a:solidFill>
                  <a:srgbClr val="000000"/>
                </a:solidFill>
                <a:latin typeface="Calibri"/>
                <a:ea typeface="Calibri"/>
                <a:cs typeface="Calibri"/>
                <a:sym typeface="Calibri"/>
              </a:rPr>
              <a:t>Main enzymes: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500"/>
              <a:buFont typeface="Calibri"/>
              <a:buChar char="•"/>
            </a:pPr>
            <a:r>
              <a:rPr b="1" i="0" lang="en-US" sz="2500" u="none" cap="none" strike="noStrike">
                <a:solidFill>
                  <a:srgbClr val="000000"/>
                </a:solidFill>
                <a:latin typeface="Calibri"/>
                <a:ea typeface="Calibri"/>
                <a:cs typeface="Calibri"/>
                <a:sym typeface="Calibri"/>
              </a:rPr>
              <a:t>Cytochrome P450 monooxygenases (CYP enzymes)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Flavin-containing monooxygenases (FMO)</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Epoxide hydrolases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Alcohol dehydrogenases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Aldehyde dehydrogenases</a:t>
            </a:r>
            <a:endParaRPr>
              <a:latin typeface="Calibri"/>
              <a:ea typeface="Calibri"/>
              <a:cs typeface="Calibri"/>
              <a:sym typeface="Calibri"/>
            </a:endParaRPr>
          </a:p>
        </p:txBody>
      </p:sp>
      <p:sp>
        <p:nvSpPr>
          <p:cNvPr id="781" name="Google Shape;781;p68"/>
          <p:cNvSpPr txBox="1"/>
          <p:nvPr/>
        </p:nvSpPr>
        <p:spPr>
          <a:xfrm>
            <a:off x="9939407" y="3346446"/>
            <a:ext cx="5488500" cy="6423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Arial"/>
              <a:buNone/>
            </a:pPr>
            <a:r>
              <a:t/>
            </a:r>
            <a:endParaRPr i="0" sz="12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300"/>
              <a:buFont typeface="Times"/>
              <a:buNone/>
            </a:pPr>
            <a:r>
              <a:rPr b="1" i="0" lang="en-US" sz="2300" u="none" cap="none" strike="noStrike">
                <a:solidFill>
                  <a:srgbClr val="000000"/>
                </a:solidFill>
                <a:latin typeface="Calibri"/>
                <a:ea typeface="Calibri"/>
                <a:cs typeface="Calibri"/>
                <a:sym typeface="Calibri"/>
              </a:rPr>
              <a:t>Key CYP450 Reactions: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Calibri"/>
                <a:ea typeface="Calibri"/>
                <a:cs typeface="Calibri"/>
                <a:sym typeface="Calibri"/>
              </a:rPr>
              <a:t>Hydroxylation</a:t>
            </a:r>
            <a:r>
              <a:rPr i="0" lang="en-US" sz="2300" u="none" cap="none" strike="noStrike">
                <a:solidFill>
                  <a:srgbClr val="000000"/>
                </a:solidFill>
                <a:latin typeface="Calibri"/>
                <a:ea typeface="Calibri"/>
                <a:cs typeface="Calibri"/>
                <a:sym typeface="Calibri"/>
              </a:rPr>
              <a:t> (most common)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Calibri"/>
              <a:buAutoNum type="arabicPeriod"/>
            </a:pPr>
            <a:r>
              <a:rPr b="1" i="0" lang="en-US" sz="2300" u="none" cap="none" strike="noStrike">
                <a:solidFill>
                  <a:srgbClr val="000000"/>
                </a:solidFill>
                <a:latin typeface="Calibri"/>
                <a:ea typeface="Calibri"/>
                <a:cs typeface="Calibri"/>
                <a:sym typeface="Calibri"/>
              </a:rPr>
              <a:t>Deamination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Calibri"/>
              <a:buAutoNum type="arabicPeriod"/>
            </a:pPr>
            <a:r>
              <a:rPr b="1" i="0" lang="en-US" sz="2300" u="none" cap="none" strike="noStrike">
                <a:solidFill>
                  <a:srgbClr val="000000"/>
                </a:solidFill>
                <a:latin typeface="Calibri"/>
                <a:ea typeface="Calibri"/>
                <a:cs typeface="Calibri"/>
                <a:sym typeface="Calibri"/>
              </a:rPr>
              <a:t>Dealkylation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Calibri"/>
              <a:buAutoNum type="arabicPeriod"/>
            </a:pPr>
            <a:r>
              <a:rPr b="1" i="0" lang="en-US" sz="2300" u="none" cap="none" strike="noStrike">
                <a:solidFill>
                  <a:srgbClr val="000000"/>
                </a:solidFill>
                <a:latin typeface="Calibri"/>
                <a:ea typeface="Calibri"/>
                <a:cs typeface="Calibri"/>
                <a:sym typeface="Calibri"/>
              </a:rPr>
              <a:t>Epoxidation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Calibri"/>
              <a:buAutoNum type="arabicPeriod"/>
            </a:pPr>
            <a:r>
              <a:rPr b="1" i="0" lang="en-US" sz="2300" u="none" cap="none" strike="noStrike">
                <a:solidFill>
                  <a:srgbClr val="000000"/>
                </a:solidFill>
                <a:latin typeface="Calibri"/>
                <a:ea typeface="Calibri"/>
                <a:cs typeface="Calibri"/>
                <a:sym typeface="Calibri"/>
              </a:rPr>
              <a:t>Reduction</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300"/>
              <a:buFont typeface="Times"/>
              <a:buNone/>
            </a:pPr>
            <a:r>
              <a:rPr b="1" i="0" lang="en-US" sz="2300" u="none" cap="none" strike="noStrike">
                <a:solidFill>
                  <a:srgbClr val="000000"/>
                </a:solidFill>
                <a:latin typeface="Calibri"/>
                <a:ea typeface="Calibri"/>
                <a:cs typeface="Calibri"/>
                <a:sym typeface="Calibri"/>
              </a:rPr>
              <a:t>Nutrients Required for Phase I:</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Calibri"/>
              <a:buChar char="•"/>
            </a:pPr>
            <a:r>
              <a:rPr b="1" i="0" lang="en-US" sz="2300" u="none" cap="none" strike="noStrike">
                <a:solidFill>
                  <a:srgbClr val="000000"/>
                </a:solidFill>
                <a:latin typeface="Calibri"/>
                <a:ea typeface="Calibri"/>
                <a:cs typeface="Calibri"/>
                <a:sym typeface="Calibri"/>
              </a:rPr>
              <a:t>B2 (FAD)</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Calibri"/>
              <a:buChar char="•"/>
            </a:pPr>
            <a:r>
              <a:rPr b="1" i="0" lang="en-US" sz="2300" u="none" cap="none" strike="noStrike">
                <a:solidFill>
                  <a:srgbClr val="000000"/>
                </a:solidFill>
                <a:latin typeface="Calibri"/>
                <a:ea typeface="Calibri"/>
                <a:cs typeface="Calibri"/>
                <a:sym typeface="Calibri"/>
              </a:rPr>
              <a:t>B3 (NAD⁺/NADP⁺)</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Calibri"/>
                <a:ea typeface="Calibri"/>
                <a:cs typeface="Calibri"/>
                <a:sym typeface="Calibri"/>
              </a:rPr>
              <a:t>Iron (Fe)</a:t>
            </a:r>
            <a:r>
              <a:rPr i="0" lang="en-US" sz="2300" u="none" cap="none" strike="noStrike">
                <a:solidFill>
                  <a:srgbClr val="000000"/>
                </a:solidFill>
                <a:latin typeface="Calibri"/>
                <a:ea typeface="Calibri"/>
                <a:cs typeface="Calibri"/>
                <a:sym typeface="Calibri"/>
              </a:rPr>
              <a:t> → cytochrome heme center</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Calibri"/>
              <a:buChar char="•"/>
            </a:pPr>
            <a:r>
              <a:rPr b="1" i="0" lang="en-US" sz="2300" u="none" cap="none" strike="noStrike">
                <a:solidFill>
                  <a:srgbClr val="000000"/>
                </a:solidFill>
                <a:latin typeface="Calibri"/>
                <a:ea typeface="Calibri"/>
                <a:cs typeface="Calibri"/>
                <a:sym typeface="Calibri"/>
              </a:rPr>
              <a:t>Magnesium</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Calibri"/>
                <a:ea typeface="Calibri"/>
                <a:cs typeface="Calibri"/>
                <a:sym typeface="Calibri"/>
              </a:rPr>
              <a:t>Flavonoids</a:t>
            </a:r>
            <a:r>
              <a:rPr i="0" lang="en-US" sz="2300" u="none" cap="none" strike="noStrike">
                <a:solidFill>
                  <a:srgbClr val="000000"/>
                </a:solidFill>
                <a:latin typeface="Calibri"/>
                <a:ea typeface="Calibri"/>
                <a:cs typeface="Calibri"/>
                <a:sym typeface="Calibri"/>
              </a:rPr>
              <a:t> (modulate CYP activity)</a:t>
            </a:r>
            <a:endParaRPr>
              <a:latin typeface="Calibri"/>
              <a:ea typeface="Calibri"/>
              <a:cs typeface="Calibri"/>
              <a:sym typeface="Calibri"/>
            </a:endParaRPr>
          </a:p>
        </p:txBody>
      </p:sp>
      <p:sp>
        <p:nvSpPr>
          <p:cNvPr id="782" name="Google Shape;782;p6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83" name="Google Shape;783;p6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69"/>
          <p:cNvSpPr/>
          <p:nvPr/>
        </p:nvSpPr>
        <p:spPr>
          <a:xfrm rot="10800000">
            <a:off x="-3" y="-20220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9" name="Google Shape;789;p69"/>
          <p:cNvSpPr/>
          <p:nvPr/>
        </p:nvSpPr>
        <p:spPr>
          <a:xfrm>
            <a:off x="-528003" y="-1"/>
            <a:ext cx="19048326" cy="217269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90" name="Google Shape;790;p69"/>
          <p:cNvSpPr txBox="1"/>
          <p:nvPr/>
        </p:nvSpPr>
        <p:spPr>
          <a:xfrm>
            <a:off x="1071713" y="72886"/>
            <a:ext cx="16812960" cy="2026907"/>
          </a:xfrm>
          <a:prstGeom prst="rect">
            <a:avLst/>
          </a:prstGeom>
          <a:noFill/>
          <a:ln>
            <a:noFill/>
          </a:ln>
        </p:spPr>
        <p:txBody>
          <a:bodyPr anchorCtr="0" anchor="t" bIns="0" lIns="0" spcFirstLastPara="1" rIns="0" wrap="square" tIns="0">
            <a:spAutoFit/>
          </a:bodyPr>
          <a:lstStyle/>
          <a:p>
            <a:pPr indent="0" lvl="0" marL="0" marR="0" rtl="0" algn="l">
              <a:lnSpc>
                <a:spcPct val="106578"/>
              </a:lnSpc>
              <a:spcBef>
                <a:spcPts val="0"/>
              </a:spcBef>
              <a:spcAft>
                <a:spcPts val="0"/>
              </a:spcAft>
              <a:buClr>
                <a:srgbClr val="FFFFFF"/>
              </a:buClr>
              <a:buSzPts val="7600"/>
              <a:buFont typeface="Poppins"/>
              <a:buNone/>
            </a:pPr>
            <a:r>
              <a:rPr b="0" i="0" lang="en-US" sz="7600" u="none" cap="none" strike="noStrike">
                <a:solidFill>
                  <a:srgbClr val="FFFFFF"/>
                </a:solidFill>
                <a:latin typeface="Poppins"/>
                <a:ea typeface="Poppins"/>
                <a:cs typeface="Poppins"/>
                <a:sym typeface="Poppins"/>
              </a:rPr>
              <a:t>Summary Table - </a:t>
            </a:r>
            <a:endParaRPr/>
          </a:p>
          <a:p>
            <a:pPr indent="0" lvl="0" marL="0" marR="0" rtl="0" algn="l">
              <a:lnSpc>
                <a:spcPct val="135000"/>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Phase I Detoxification Pathways</a:t>
            </a:r>
            <a:endParaRPr/>
          </a:p>
        </p:txBody>
      </p:sp>
      <p:sp>
        <p:nvSpPr>
          <p:cNvPr id="791" name="Google Shape;791;p6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792" name="Google Shape;792;p69"/>
          <p:cNvGraphicFramePr/>
          <p:nvPr/>
        </p:nvGraphicFramePr>
        <p:xfrm>
          <a:off x="0" y="2172748"/>
          <a:ext cx="3000000" cy="3000000"/>
        </p:xfrm>
        <a:graphic>
          <a:graphicData uri="http://schemas.openxmlformats.org/drawingml/2006/table">
            <a:tbl>
              <a:tblPr bandRow="1">
                <a:noFill/>
                <a:tableStyleId>{15BE6260-15B2-42CF-9ED3-659DF01581FF}</a:tableStyleId>
              </a:tblPr>
              <a:tblGrid>
                <a:gridCol w="4439675"/>
                <a:gridCol w="13848325"/>
              </a:tblGrid>
              <a:tr h="442825">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Category</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Details</a:t>
                      </a:r>
                      <a:endParaRPr sz="2400"/>
                    </a:p>
                  </a:txBody>
                  <a:tcPr marT="12700" marB="12700" marR="12700" marL="12700" anchor="ctr"/>
                </a:tc>
              </a:tr>
              <a:tr h="442825">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Location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Smooth endoplasmic reticulum (primarily liver hepatocytes)</a:t>
                      </a:r>
                      <a:endParaRPr sz="2400"/>
                    </a:p>
                  </a:txBody>
                  <a:tcPr marT="12700" marB="12700" marR="12700" marL="12700" anchor="ctr"/>
                </a:tc>
              </a:tr>
              <a:tr h="442825">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Primary Enzymes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Cytochrome P450 monooxygenases (CYP1, CYP2, CYP3 families)</a:t>
                      </a:r>
                      <a:endParaRPr sz="2400"/>
                    </a:p>
                  </a:txBody>
                  <a:tcPr marT="12700" marB="12700" marR="12700" marL="12700" anchor="ctr"/>
                </a:tc>
              </a:tr>
              <a:tr h="442825">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Main Reactions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 Oxidation (most common) • Reduction • Hydrolysis • Dealkylation • Epoxidation</a:t>
                      </a:r>
                      <a:endParaRPr sz="2400"/>
                    </a:p>
                  </a:txBody>
                  <a:tcPr marT="12700" marB="12700" marR="12700" marL="12700" anchor="ctr"/>
                </a:tc>
              </a:tr>
              <a:tr h="442825">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Purpose</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Convert fat-soluble toxins → reactive, polar intermediates (prepare for Phase II)</a:t>
                      </a:r>
                      <a:endParaRPr sz="2400"/>
                    </a:p>
                  </a:txBody>
                  <a:tcPr marT="12700" marB="12700" marR="12700" marL="12700" anchor="ctr"/>
                </a:tc>
              </a:tr>
              <a:tr h="442825">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Inputs Required</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 NADPH (reducing power) • O₂ (acts as electron acceptor)</a:t>
                      </a:r>
                      <a:endParaRPr sz="2400"/>
                    </a:p>
                  </a:txBody>
                  <a:tcPr marT="12700" marB="12700" marR="12700" marL="12700" anchor="ctr"/>
                </a:tc>
              </a:tr>
              <a:tr h="801200">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Key Nutrient Cofactors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 </a:t>
                      </a:r>
                      <a:r>
                        <a:rPr b="1" lang="en-US" sz="2400" u="none" cap="none" strike="noStrike"/>
                        <a:t>B2 (FAD)</a:t>
                      </a:r>
                      <a:r>
                        <a:rPr lang="en-US" sz="2400" u="none" cap="none" strike="noStrike"/>
                        <a:t> – electron transfer • </a:t>
                      </a:r>
                      <a:r>
                        <a:rPr b="1" lang="en-US" sz="2400" u="none" cap="none" strike="noStrike"/>
                        <a:t>B3 (NAD/NADPH)</a:t>
                      </a:r>
                      <a:r>
                        <a:rPr lang="en-US" sz="2400" u="none" cap="none" strike="noStrike"/>
                        <a:t> – redox cycling • </a:t>
                      </a:r>
                      <a:r>
                        <a:rPr b="1" lang="en-US" sz="2400" u="none" cap="none" strike="noStrike"/>
                        <a:t>Iron (heme)</a:t>
                      </a:r>
                      <a:r>
                        <a:rPr lang="en-US" sz="2400" u="none" cap="none" strike="noStrike"/>
                        <a:t> – catalytic core of CYP450 • </a:t>
                      </a:r>
                      <a:r>
                        <a:rPr b="1" lang="en-US" sz="2400" u="none" cap="none" strike="noStrike"/>
                        <a:t>Magnesium</a:t>
                      </a:r>
                      <a:r>
                        <a:rPr lang="en-US" sz="2400" u="none" cap="none" strike="noStrike"/>
                        <a:t> – stabilizes ATP-dependent enzymes • </a:t>
                      </a:r>
                      <a:r>
                        <a:rPr b="1" lang="en-US" sz="2400" u="none" cap="none" strike="noStrike"/>
                        <a:t>Phospholipids</a:t>
                      </a:r>
                      <a:r>
                        <a:rPr lang="en-US" sz="2400" u="none" cap="none" strike="noStrike"/>
                        <a:t> – ER membrane structure</a:t>
                      </a:r>
                      <a:endParaRPr sz="2400"/>
                    </a:p>
                  </a:txBody>
                  <a:tcPr marT="12700" marB="12700" marR="12700" marL="12700" anchor="ctr"/>
                </a:tc>
              </a:tr>
              <a:tr h="801200">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Inducers</a:t>
                      </a:r>
                      <a:r>
                        <a:rPr lang="en-US" sz="2400" u="none" cap="none" strike="noStrike"/>
                        <a:t> (speed up Phase I)</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Alcohol, nicotine, caffeine, charred meats, steroids, many drugs, environmental toxins</a:t>
                      </a:r>
                      <a:endParaRPr sz="2400"/>
                    </a:p>
                  </a:txBody>
                  <a:tcPr marT="12700" marB="12700" marR="12700" marL="12700" anchor="ctr"/>
                </a:tc>
              </a:tr>
              <a:tr h="801200">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Inhibitors</a:t>
                      </a:r>
                      <a:r>
                        <a:rPr lang="en-US" sz="2400" u="none" cap="none" strike="noStrike"/>
                        <a:t> (slow down Phase I)</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Grapefruit, curcumin, quercetin, certain medications, liver dysfunction</a:t>
                      </a:r>
                      <a:endParaRPr sz="2400"/>
                    </a:p>
                  </a:txBody>
                  <a:tcPr marT="12700" marB="12700" marR="12700" marL="12700" anchor="ctr"/>
                </a:tc>
              </a:tr>
              <a:tr h="769475">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Outputs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 More polar compounds • Often </a:t>
                      </a:r>
                      <a:r>
                        <a:rPr b="1" lang="en-US" sz="2400" u="none" cap="none" strike="noStrike"/>
                        <a:t>more reactive and dangerous</a:t>
                      </a:r>
                      <a:r>
                        <a:rPr lang="en-US" sz="2400" u="none" cap="none" strike="noStrike"/>
                        <a:t> metabolites • Reactive oxygen species (ROS)</a:t>
                      </a:r>
                      <a:endParaRPr sz="2400"/>
                    </a:p>
                  </a:txBody>
                  <a:tcPr marT="12700" marB="12700" marR="12700" marL="12700" anchor="ctr"/>
                </a:tc>
              </a:tr>
              <a:tr h="769475">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Risks When Unbalanced</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 If Phase I is fast and Phase II is slow → buildup of reactive intermediates → oxidative damage</a:t>
                      </a:r>
                      <a:endParaRPr sz="2400"/>
                    </a:p>
                  </a:txBody>
                  <a:tcPr marT="12700" marB="12700" marR="12700" marL="12700" anchor="ctr"/>
                </a:tc>
              </a:tr>
              <a:tr h="442825">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Antioxidant Needs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 Glutathione • Vitamin C • Vitamin E • Selenium • Superoxide dismutase (Zn/Cu/Mn)</a:t>
                      </a:r>
                      <a:endParaRPr sz="2400"/>
                    </a:p>
                  </a:txBody>
                  <a:tcPr marT="12700" marB="12700" marR="12700" marL="12700" anchor="ctr"/>
                </a:tc>
              </a:tr>
              <a:tr h="1134650">
                <a:tc>
                  <a:txBody>
                    <a:bodyPr/>
                    <a:lstStyle/>
                    <a:p>
                      <a:pPr indent="0" lvl="0" marL="0" marR="0" rtl="0" algn="ctr">
                        <a:lnSpc>
                          <a:spcPct val="100000"/>
                        </a:lnSpc>
                        <a:spcBef>
                          <a:spcPts val="0"/>
                        </a:spcBef>
                        <a:spcAft>
                          <a:spcPts val="0"/>
                        </a:spcAft>
                        <a:buClr>
                          <a:schemeClr val="dk1"/>
                        </a:buClr>
                        <a:buSzPts val="2500"/>
                        <a:buFont typeface="Times"/>
                        <a:buNone/>
                      </a:pPr>
                      <a:r>
                        <a:rPr b="1" lang="en-US" sz="2400" u="none" cap="none" strike="noStrike"/>
                        <a:t>Examples of Compounds Detoxified</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400" u="none" cap="none" strike="noStrike"/>
                        <a:t>Alcohol, caffeine, benzoate, BPA, pollutants, medications, steroids, aromatic hydrocarbons</a:t>
                      </a:r>
                      <a:endParaRPr sz="2400"/>
                    </a:p>
                  </a:txBody>
                  <a:tcPr marT="12700" marB="12700" marR="12700" marL="12700" anchor="ctr"/>
                </a:tc>
              </a:tr>
            </a:tbl>
          </a:graphicData>
        </a:graphic>
      </p:graphicFrame>
      <p:sp>
        <p:nvSpPr>
          <p:cNvPr id="793" name="Google Shape;793;p6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94" name="Google Shape;794;p69"/>
          <p:cNvSpPr/>
          <p:nvPr/>
        </p:nvSpPr>
        <p:spPr>
          <a:xfrm>
            <a:off x="16649274" y="4805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795" name="Google Shape;795;p6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7" name="Google Shape;127;p10"/>
          <p:cNvSpPr txBox="1"/>
          <p:nvPr/>
        </p:nvSpPr>
        <p:spPr>
          <a:xfrm>
            <a:off x="903748" y="-1176791"/>
            <a:ext cx="16480500" cy="4002000"/>
          </a:xfrm>
          <a:prstGeom prst="rect">
            <a:avLst/>
          </a:prstGeom>
          <a:noFill/>
          <a:ln>
            <a:noFill/>
          </a:ln>
        </p:spPr>
        <p:txBody>
          <a:bodyPr anchorCtr="0" anchor="t" bIns="0" lIns="0" spcFirstLastPara="1" rIns="0" wrap="square" tIns="0">
            <a:spAutoFit/>
          </a:bodyPr>
          <a:lstStyle/>
          <a:p>
            <a:pPr indent="0" lvl="0" marL="0" marR="0" rtl="0" algn="l">
              <a:lnSpc>
                <a:spcPct val="154237"/>
              </a:lnSpc>
              <a:spcBef>
                <a:spcPts val="0"/>
              </a:spcBef>
              <a:spcAft>
                <a:spcPts val="0"/>
              </a:spcAft>
              <a:buClr>
                <a:srgbClr val="FFFFFF"/>
              </a:buClr>
              <a:buSzPts val="5900"/>
              <a:buFont typeface="Poppins"/>
              <a:buNone/>
            </a:pPr>
            <a:r>
              <a:t/>
            </a:r>
            <a:endParaRPr b="0" i="0" sz="5900" u="none" cap="none" strike="noStrike">
              <a:solidFill>
                <a:srgbClr val="FFFFFF"/>
              </a:solidFill>
              <a:latin typeface="Poppins"/>
              <a:ea typeface="Poppins"/>
              <a:cs typeface="Poppins"/>
              <a:sym typeface="Poppins"/>
            </a:endParaRPr>
          </a:p>
          <a:p>
            <a:pPr indent="0" lvl="0" marL="0" marR="0" rtl="0" algn="l">
              <a:lnSpc>
                <a:spcPct val="116666"/>
              </a:lnSpc>
              <a:spcBef>
                <a:spcPts val="0"/>
              </a:spcBef>
              <a:spcAft>
                <a:spcPts val="0"/>
              </a:spcAft>
              <a:buClr>
                <a:srgbClr val="FFFFFF"/>
              </a:buClr>
              <a:buSzPts val="7800"/>
              <a:buFont typeface="Poppins"/>
              <a:buNone/>
            </a:pPr>
            <a:r>
              <a:rPr lang="en-US" sz="7800">
                <a:solidFill>
                  <a:srgbClr val="FFFFFF"/>
                </a:solidFill>
                <a:latin typeface="Poppins"/>
                <a:ea typeface="Poppins"/>
                <a:cs typeface="Poppins"/>
                <a:sym typeface="Poppins"/>
              </a:rPr>
              <a:t>Glucose Sources &amp; </a:t>
            </a:r>
            <a:endParaRPr sz="7800">
              <a:solidFill>
                <a:srgbClr val="FFFFFF"/>
              </a:solidFill>
              <a:latin typeface="Poppins"/>
              <a:ea typeface="Poppins"/>
              <a:cs typeface="Poppins"/>
              <a:sym typeface="Poppins"/>
            </a:endParaRPr>
          </a:p>
          <a:p>
            <a:pPr indent="0" lvl="0" marL="0" marR="0" rtl="0" algn="l">
              <a:lnSpc>
                <a:spcPct val="116666"/>
              </a:lnSpc>
              <a:spcBef>
                <a:spcPts val="0"/>
              </a:spcBef>
              <a:spcAft>
                <a:spcPts val="0"/>
              </a:spcAft>
              <a:buClr>
                <a:srgbClr val="FFFFFF"/>
              </a:buClr>
              <a:buSzPts val="7800"/>
              <a:buFont typeface="Poppins"/>
              <a:buNone/>
            </a:pPr>
            <a:r>
              <a:rPr lang="en-US" sz="7800">
                <a:solidFill>
                  <a:srgbClr val="FFFFFF"/>
                </a:solidFill>
                <a:latin typeface="Poppins"/>
                <a:ea typeface="Poppins"/>
                <a:cs typeface="Poppins"/>
                <a:sym typeface="Poppins"/>
              </a:rPr>
              <a:t>Metabolic Fates </a:t>
            </a:r>
            <a:endParaRPr/>
          </a:p>
        </p:txBody>
      </p:sp>
      <p:sp>
        <p:nvSpPr>
          <p:cNvPr id="128" name="Google Shape;128;p1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9" name="Google Shape;129;p10"/>
          <p:cNvSpPr txBox="1"/>
          <p:nvPr/>
        </p:nvSpPr>
        <p:spPr>
          <a:xfrm>
            <a:off x="944680" y="3797153"/>
            <a:ext cx="7611900" cy="5602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1200"/>
              </a:spcBef>
              <a:spcAft>
                <a:spcPts val="0"/>
              </a:spcAft>
              <a:buClr>
                <a:srgbClr val="000000"/>
              </a:buClr>
              <a:buSzPts val="2600"/>
              <a:buFont typeface="Times"/>
              <a:buNone/>
            </a:pPr>
            <a:r>
              <a:rPr b="1" lang="en-US" sz="2800">
                <a:latin typeface="Calibri"/>
                <a:ea typeface="Calibri"/>
                <a:cs typeface="Calibri"/>
                <a:sym typeface="Calibri"/>
              </a:rPr>
              <a:t>Sources of blood glucose</a:t>
            </a:r>
            <a:endParaRPr sz="2800">
              <a:latin typeface="Calibri"/>
              <a:ea typeface="Calibri"/>
              <a:cs typeface="Calibri"/>
              <a:sym typeface="Calibri"/>
            </a:endParaRPr>
          </a:p>
          <a:p>
            <a:pPr indent="-406400" lvl="0" marL="457200" marR="0" rtl="0" algn="l">
              <a:lnSpc>
                <a:spcPct val="100000"/>
              </a:lnSpc>
              <a:spcBef>
                <a:spcPts val="1200"/>
              </a:spcBef>
              <a:spcAft>
                <a:spcPts val="0"/>
              </a:spcAft>
              <a:buSzPts val="2800"/>
              <a:buFont typeface="Calibri"/>
              <a:buChar char="●"/>
            </a:pPr>
            <a:r>
              <a:rPr lang="en-US" sz="2800">
                <a:latin typeface="Calibri"/>
                <a:ea typeface="Calibri"/>
                <a:cs typeface="Calibri"/>
                <a:sym typeface="Calibri"/>
              </a:rPr>
              <a:t>Dietary carbs</a:t>
            </a:r>
            <a:endParaRPr sz="2800">
              <a:latin typeface="Calibri"/>
              <a:ea typeface="Calibri"/>
              <a:cs typeface="Calibri"/>
              <a:sym typeface="Calibri"/>
            </a:endParaRPr>
          </a:p>
          <a:p>
            <a:pPr indent="-406400" lvl="0" marL="457200" marR="0" rtl="0" algn="l">
              <a:lnSpc>
                <a:spcPct val="100000"/>
              </a:lnSpc>
              <a:spcBef>
                <a:spcPts val="0"/>
              </a:spcBef>
              <a:spcAft>
                <a:spcPts val="0"/>
              </a:spcAft>
              <a:buSzPts val="2800"/>
              <a:buFont typeface="Calibri"/>
              <a:buChar char="●"/>
            </a:pPr>
            <a:r>
              <a:rPr lang="en-US" sz="2800">
                <a:latin typeface="Calibri"/>
                <a:ea typeface="Calibri"/>
                <a:cs typeface="Calibri"/>
                <a:sym typeface="Calibri"/>
              </a:rPr>
              <a:t>Liver glycogen breakdown</a:t>
            </a:r>
            <a:endParaRPr sz="2800">
              <a:latin typeface="Calibri"/>
              <a:ea typeface="Calibri"/>
              <a:cs typeface="Calibri"/>
              <a:sym typeface="Calibri"/>
            </a:endParaRPr>
          </a:p>
          <a:p>
            <a:pPr indent="-406400" lvl="0" marL="457200" marR="0" rtl="0" algn="l">
              <a:lnSpc>
                <a:spcPct val="100000"/>
              </a:lnSpc>
              <a:spcBef>
                <a:spcPts val="0"/>
              </a:spcBef>
              <a:spcAft>
                <a:spcPts val="0"/>
              </a:spcAft>
              <a:buSzPts val="2800"/>
              <a:buFont typeface="Calibri"/>
              <a:buChar char="●"/>
            </a:pPr>
            <a:r>
              <a:rPr lang="en-US" sz="2800">
                <a:latin typeface="Calibri"/>
                <a:ea typeface="Calibri"/>
                <a:cs typeface="Calibri"/>
                <a:sym typeface="Calibri"/>
              </a:rPr>
              <a:t>Gluconeogenesis during fasting</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b="1" lang="en-US" sz="2800">
                <a:latin typeface="Calibri"/>
                <a:ea typeface="Calibri"/>
                <a:cs typeface="Calibri"/>
                <a:sym typeface="Calibri"/>
              </a:rPr>
              <a:t>Dietary monosaccharides</a:t>
            </a:r>
            <a:endParaRPr sz="2800">
              <a:latin typeface="Calibri"/>
              <a:ea typeface="Calibri"/>
              <a:cs typeface="Calibri"/>
              <a:sym typeface="Calibri"/>
            </a:endParaRPr>
          </a:p>
          <a:p>
            <a:pPr indent="-406400" lvl="0" marL="457200" marR="0" rtl="0" algn="l">
              <a:lnSpc>
                <a:spcPct val="100000"/>
              </a:lnSpc>
              <a:spcBef>
                <a:spcPts val="1200"/>
              </a:spcBef>
              <a:spcAft>
                <a:spcPts val="0"/>
              </a:spcAft>
              <a:buSzPts val="2800"/>
              <a:buFont typeface="Calibri"/>
              <a:buChar char="●"/>
            </a:pPr>
            <a:r>
              <a:rPr lang="en-US" sz="2800">
                <a:latin typeface="Calibri"/>
                <a:ea typeface="Calibri"/>
                <a:cs typeface="Calibri"/>
                <a:sym typeface="Calibri"/>
              </a:rPr>
              <a:t>Glucose</a:t>
            </a:r>
            <a:endParaRPr sz="2800">
              <a:latin typeface="Calibri"/>
              <a:ea typeface="Calibri"/>
              <a:cs typeface="Calibri"/>
              <a:sym typeface="Calibri"/>
            </a:endParaRPr>
          </a:p>
          <a:p>
            <a:pPr indent="-406400" lvl="0" marL="457200" marR="0" rtl="0" algn="l">
              <a:lnSpc>
                <a:spcPct val="100000"/>
              </a:lnSpc>
              <a:spcBef>
                <a:spcPts val="0"/>
              </a:spcBef>
              <a:spcAft>
                <a:spcPts val="0"/>
              </a:spcAft>
              <a:buSzPts val="2800"/>
              <a:buFont typeface="Calibri"/>
              <a:buChar char="●"/>
            </a:pPr>
            <a:r>
              <a:rPr lang="en-US" sz="2800">
                <a:latin typeface="Calibri"/>
                <a:ea typeface="Calibri"/>
                <a:cs typeface="Calibri"/>
                <a:sym typeface="Calibri"/>
              </a:rPr>
              <a:t>Fructose*</a:t>
            </a:r>
            <a:endParaRPr sz="2800">
              <a:latin typeface="Calibri"/>
              <a:ea typeface="Calibri"/>
              <a:cs typeface="Calibri"/>
              <a:sym typeface="Calibri"/>
            </a:endParaRPr>
          </a:p>
          <a:p>
            <a:pPr indent="-406400" lvl="0" marL="457200" marR="0" rtl="0" algn="l">
              <a:lnSpc>
                <a:spcPct val="100000"/>
              </a:lnSpc>
              <a:spcBef>
                <a:spcPts val="0"/>
              </a:spcBef>
              <a:spcAft>
                <a:spcPts val="0"/>
              </a:spcAft>
              <a:buSzPts val="2800"/>
              <a:buFont typeface="Calibri"/>
              <a:buChar char="●"/>
            </a:pPr>
            <a:r>
              <a:rPr lang="en-US" sz="2800">
                <a:latin typeface="Calibri"/>
                <a:ea typeface="Calibri"/>
                <a:cs typeface="Calibri"/>
                <a:sym typeface="Calibri"/>
              </a:rPr>
              <a:t>Galactose*</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i="1" lang="en-US" sz="2800">
                <a:latin typeface="Calibri"/>
                <a:ea typeface="Calibri"/>
                <a:cs typeface="Calibri"/>
                <a:sym typeface="Calibri"/>
              </a:rPr>
              <a:t>**Fructose and galactose are converted into intermediates that enter glycolysis.</a:t>
            </a:r>
            <a:endParaRPr i="1" sz="2800">
              <a:latin typeface="Calibri"/>
              <a:ea typeface="Calibri"/>
              <a:cs typeface="Calibri"/>
              <a:sym typeface="Calibri"/>
            </a:endParaRPr>
          </a:p>
        </p:txBody>
      </p:sp>
      <p:sp>
        <p:nvSpPr>
          <p:cNvPr id="130" name="Google Shape;130;p10"/>
          <p:cNvSpPr txBox="1"/>
          <p:nvPr/>
        </p:nvSpPr>
        <p:spPr>
          <a:xfrm>
            <a:off x="9680074" y="3884807"/>
            <a:ext cx="7611900" cy="5602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1200"/>
              </a:spcBef>
              <a:spcAft>
                <a:spcPts val="0"/>
              </a:spcAft>
              <a:buClr>
                <a:srgbClr val="000000"/>
              </a:buClr>
              <a:buSzPts val="2600"/>
              <a:buFont typeface="Times"/>
              <a:buNone/>
            </a:pPr>
            <a:r>
              <a:rPr b="1" lang="en-US" sz="2800">
                <a:latin typeface="Calibri"/>
                <a:ea typeface="Calibri"/>
                <a:cs typeface="Calibri"/>
                <a:sym typeface="Calibri"/>
              </a:rPr>
              <a:t>Beyond ATP production:</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lang="en-US" sz="2800">
                <a:latin typeface="Calibri"/>
                <a:ea typeface="Calibri"/>
                <a:cs typeface="Calibri"/>
                <a:sym typeface="Calibri"/>
              </a:rPr>
              <a:t>Glucose and glycolytic intermediates can also support:</a:t>
            </a:r>
            <a:endParaRPr sz="2800">
              <a:latin typeface="Calibri"/>
              <a:ea typeface="Calibri"/>
              <a:cs typeface="Calibri"/>
              <a:sym typeface="Calibri"/>
            </a:endParaRPr>
          </a:p>
          <a:p>
            <a:pPr indent="-406400" lvl="0" marL="457200" marR="0" rtl="0" algn="l">
              <a:lnSpc>
                <a:spcPct val="100000"/>
              </a:lnSpc>
              <a:spcBef>
                <a:spcPts val="1200"/>
              </a:spcBef>
              <a:spcAft>
                <a:spcPts val="0"/>
              </a:spcAft>
              <a:buSzPts val="2800"/>
              <a:buFont typeface="Calibri"/>
              <a:buChar char="●"/>
            </a:pPr>
            <a:r>
              <a:rPr lang="en-US" sz="2800">
                <a:latin typeface="Calibri"/>
                <a:ea typeface="Calibri"/>
                <a:cs typeface="Calibri"/>
                <a:sym typeface="Calibri"/>
              </a:rPr>
              <a:t>Glycogen storage</a:t>
            </a:r>
            <a:endParaRPr sz="2800">
              <a:latin typeface="Calibri"/>
              <a:ea typeface="Calibri"/>
              <a:cs typeface="Calibri"/>
              <a:sym typeface="Calibri"/>
            </a:endParaRPr>
          </a:p>
          <a:p>
            <a:pPr indent="-406400" lvl="0" marL="457200" marR="0" rtl="0" algn="l">
              <a:lnSpc>
                <a:spcPct val="100000"/>
              </a:lnSpc>
              <a:spcBef>
                <a:spcPts val="0"/>
              </a:spcBef>
              <a:spcAft>
                <a:spcPts val="0"/>
              </a:spcAft>
              <a:buSzPts val="2800"/>
              <a:buFont typeface="Calibri"/>
              <a:buChar char="●"/>
            </a:pPr>
            <a:r>
              <a:rPr lang="en-US" sz="2800">
                <a:latin typeface="Calibri"/>
                <a:ea typeface="Calibri"/>
                <a:cs typeface="Calibri"/>
                <a:sym typeface="Calibri"/>
              </a:rPr>
              <a:t>Pentose phosphate pathway → ribose + NADPH</a:t>
            </a:r>
            <a:endParaRPr sz="2800">
              <a:latin typeface="Calibri"/>
              <a:ea typeface="Calibri"/>
              <a:cs typeface="Calibri"/>
              <a:sym typeface="Calibri"/>
            </a:endParaRPr>
          </a:p>
          <a:p>
            <a:pPr indent="-406400" lvl="0" marL="457200" marR="0" rtl="0" algn="l">
              <a:lnSpc>
                <a:spcPct val="100000"/>
              </a:lnSpc>
              <a:spcBef>
                <a:spcPts val="0"/>
              </a:spcBef>
              <a:spcAft>
                <a:spcPts val="0"/>
              </a:spcAft>
              <a:buSzPts val="2800"/>
              <a:buFont typeface="Calibri"/>
              <a:buChar char="●"/>
            </a:pPr>
            <a:r>
              <a:rPr lang="en-US" sz="2800">
                <a:latin typeface="Calibri"/>
                <a:ea typeface="Calibri"/>
                <a:cs typeface="Calibri"/>
                <a:sym typeface="Calibri"/>
              </a:rPr>
              <a:t>Fatty acid and triglyceride synthesis</a:t>
            </a:r>
            <a:endParaRPr sz="2800">
              <a:latin typeface="Calibri"/>
              <a:ea typeface="Calibri"/>
              <a:cs typeface="Calibri"/>
              <a:sym typeface="Calibri"/>
            </a:endParaRPr>
          </a:p>
          <a:p>
            <a:pPr indent="-406400" lvl="0" marL="457200" marR="0" rtl="0" algn="l">
              <a:lnSpc>
                <a:spcPct val="100000"/>
              </a:lnSpc>
              <a:spcBef>
                <a:spcPts val="0"/>
              </a:spcBef>
              <a:spcAft>
                <a:spcPts val="0"/>
              </a:spcAft>
              <a:buSzPts val="2800"/>
              <a:buFont typeface="Calibri"/>
              <a:buChar char="●"/>
            </a:pPr>
            <a:r>
              <a:rPr lang="en-US" sz="2800">
                <a:latin typeface="Calibri"/>
                <a:ea typeface="Calibri"/>
                <a:cs typeface="Calibri"/>
                <a:sym typeface="Calibri"/>
              </a:rPr>
              <a:t>Amino acid synthesis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b="1" lang="en-US" sz="2800">
                <a:latin typeface="Calibri"/>
                <a:ea typeface="Calibri"/>
                <a:cs typeface="Calibri"/>
                <a:sym typeface="Calibri"/>
              </a:rPr>
              <a:t>Key concept:</a:t>
            </a:r>
            <a:r>
              <a:rPr lang="en-US" sz="2800">
                <a:latin typeface="Calibri"/>
                <a:ea typeface="Calibri"/>
                <a:cs typeface="Calibri"/>
                <a:sym typeface="Calibri"/>
              </a:rPr>
              <a:t> Glucose-6-phosphate is a metabolic crossroads - not the committed step of glycolysis.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lang="en-US" sz="2800">
                <a:highlight>
                  <a:srgbClr val="FFFB00"/>
                </a:highlight>
                <a:latin typeface="Calibri"/>
                <a:ea typeface="Calibri"/>
                <a:cs typeface="Calibri"/>
                <a:sym typeface="Calibri"/>
              </a:rPr>
              <a:t>PFK-1 is the committed rate-limiting step!!</a:t>
            </a:r>
            <a:endParaRPr sz="2800">
              <a:highlight>
                <a:srgbClr val="FFFB00"/>
              </a:highlight>
              <a:latin typeface="Calibri"/>
              <a:ea typeface="Calibri"/>
              <a:cs typeface="Calibri"/>
              <a:sym typeface="Calibri"/>
            </a:endParaRPr>
          </a:p>
        </p:txBody>
      </p:sp>
      <p:sp>
        <p:nvSpPr>
          <p:cNvPr id="131" name="Google Shape;131;p1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32" name="Google Shape;132;p1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p70"/>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1" name="Google Shape;801;p7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2" name="Google Shape;802;p70"/>
          <p:cNvSpPr txBox="1"/>
          <p:nvPr/>
        </p:nvSpPr>
        <p:spPr>
          <a:xfrm>
            <a:off x="1116648" y="473997"/>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II Detoxification — Conjugation Pathways</a:t>
            </a:r>
            <a:endParaRPr/>
          </a:p>
        </p:txBody>
      </p:sp>
      <p:sp>
        <p:nvSpPr>
          <p:cNvPr id="803" name="Google Shape;803;p7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4" name="Google Shape;804;p70"/>
          <p:cNvSpPr txBox="1"/>
          <p:nvPr/>
        </p:nvSpPr>
        <p:spPr>
          <a:xfrm>
            <a:off x="1302357" y="3679007"/>
            <a:ext cx="15387600" cy="5719800"/>
          </a:xfrm>
          <a:prstGeom prst="rect">
            <a:avLst/>
          </a:prstGeom>
          <a:noFill/>
          <a:ln>
            <a:noFill/>
          </a:ln>
        </p:spPr>
        <p:txBody>
          <a:bodyPr anchorCtr="0" anchor="t" bIns="45700" lIns="45700" spcFirstLastPara="1" rIns="45700" wrap="square" tIns="45700">
            <a:spAutoFit/>
          </a:bodyPr>
          <a:lstStyle/>
          <a:p>
            <a:pPr indent="0" lvl="0" marL="0" marR="0" rtl="0" algn="l">
              <a:lnSpc>
                <a:spcPct val="110000"/>
              </a:lnSpc>
              <a:spcBef>
                <a:spcPts val="0"/>
              </a:spcBef>
              <a:spcAft>
                <a:spcPts val="0"/>
              </a:spcAft>
              <a:buClr>
                <a:srgbClr val="000000"/>
              </a:buClr>
              <a:buSzPts val="3900"/>
              <a:buFont typeface="Times New Roman"/>
              <a:buNone/>
            </a:pPr>
            <a:r>
              <a:rPr i="0" lang="en-US" sz="2800" u="none" cap="none" strike="noStrike">
                <a:solidFill>
                  <a:srgbClr val="000000"/>
                </a:solidFill>
                <a:latin typeface="Calibri"/>
                <a:ea typeface="Calibri"/>
                <a:cs typeface="Calibri"/>
                <a:sym typeface="Calibri"/>
              </a:rPr>
              <a:t>Phase II detoxification is the biochemical process that neutralizes Phase I intermediates by conjugating polar groups to them.</a:t>
            </a:r>
            <a:endParaRPr sz="2800">
              <a:latin typeface="Calibri"/>
              <a:ea typeface="Calibri"/>
              <a:cs typeface="Calibri"/>
              <a:sym typeface="Calibri"/>
            </a:endParaRPr>
          </a:p>
          <a:p>
            <a:pPr indent="-310147" lvl="0" marL="360947"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Uses amino acids to neutralize acids and bile-related toxins.</a:t>
            </a:r>
            <a:endParaRPr sz="2800">
              <a:latin typeface="Calibri"/>
              <a:ea typeface="Calibri"/>
              <a:cs typeface="Calibri"/>
              <a:sym typeface="Calibri"/>
            </a:endParaRPr>
          </a:p>
          <a:p>
            <a:pPr indent="-310147" lvl="0" marL="360947"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highlight>
                  <a:srgbClr val="FFFB00"/>
                </a:highlight>
                <a:latin typeface="Calibri"/>
                <a:ea typeface="Calibri"/>
                <a:cs typeface="Calibri"/>
                <a:sym typeface="Calibri"/>
              </a:rPr>
              <a:t>Most common amino acids: </a:t>
            </a:r>
            <a:r>
              <a:rPr i="0" lang="en-US" sz="2800" u="none" cap="none" strike="noStrike">
                <a:solidFill>
                  <a:srgbClr val="000000"/>
                </a:solidFill>
                <a:highlight>
                  <a:srgbClr val="FFFB00"/>
                </a:highlight>
                <a:latin typeface="Calibri"/>
                <a:ea typeface="Calibri"/>
                <a:cs typeface="Calibri"/>
                <a:sym typeface="Calibri"/>
              </a:rPr>
              <a:t>glycine, taurine, arginine, glutamine.</a:t>
            </a:r>
            <a:endParaRPr sz="2800">
              <a:highlight>
                <a:srgbClr val="FFFB00"/>
              </a:highlight>
              <a:latin typeface="Calibri"/>
              <a:ea typeface="Calibri"/>
              <a:cs typeface="Calibri"/>
              <a:sym typeface="Calibri"/>
            </a:endParaRPr>
          </a:p>
          <a:p>
            <a:pPr indent="-310147" lvl="0" marL="360947"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Important for detoxifying:</a:t>
            </a:r>
            <a:endParaRPr sz="2800">
              <a:latin typeface="Calibri"/>
              <a:ea typeface="Calibri"/>
              <a:cs typeface="Calibri"/>
              <a:sym typeface="Calibri"/>
            </a:endParaRPr>
          </a:p>
          <a:p>
            <a:pPr indent="-310147" lvl="1" marL="741947"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Benzoates</a:t>
            </a:r>
            <a:endParaRPr sz="2800">
              <a:latin typeface="Calibri"/>
              <a:ea typeface="Calibri"/>
              <a:cs typeface="Calibri"/>
              <a:sym typeface="Calibri"/>
            </a:endParaRPr>
          </a:p>
          <a:p>
            <a:pPr indent="-310147" lvl="1" marL="741947"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Salicylates</a:t>
            </a:r>
            <a:endParaRPr sz="2800">
              <a:latin typeface="Calibri"/>
              <a:ea typeface="Calibri"/>
              <a:cs typeface="Calibri"/>
              <a:sym typeface="Calibri"/>
            </a:endParaRPr>
          </a:p>
          <a:p>
            <a:pPr indent="-310147" lvl="1" marL="741947"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Bile acids</a:t>
            </a:r>
            <a:endParaRPr sz="2800">
              <a:latin typeface="Calibri"/>
              <a:ea typeface="Calibri"/>
              <a:cs typeface="Calibri"/>
              <a:sym typeface="Calibri"/>
            </a:endParaRPr>
          </a:p>
          <a:p>
            <a:pPr indent="-310147" lvl="0" marL="360947"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Glycine conjugation produces </a:t>
            </a:r>
            <a:r>
              <a:rPr b="1" i="0" lang="en-US" sz="2800" u="none" cap="none" strike="noStrike">
                <a:solidFill>
                  <a:srgbClr val="000000"/>
                </a:solidFill>
                <a:latin typeface="Calibri"/>
                <a:ea typeface="Calibri"/>
                <a:cs typeface="Calibri"/>
                <a:sym typeface="Calibri"/>
              </a:rPr>
              <a:t>hippurate</a:t>
            </a:r>
            <a:r>
              <a:rPr i="0" lang="en-US" sz="2800" u="none" cap="none" strike="noStrike">
                <a:solidFill>
                  <a:srgbClr val="000000"/>
                </a:solidFill>
                <a:latin typeface="Calibri"/>
                <a:ea typeface="Calibri"/>
                <a:cs typeface="Calibri"/>
                <a:sym typeface="Calibri"/>
              </a:rPr>
              <a:t>, a urinary biomarker of detox capacity.</a:t>
            </a:r>
            <a:endParaRPr sz="2800">
              <a:latin typeface="Calibri"/>
              <a:ea typeface="Calibri"/>
              <a:cs typeface="Calibri"/>
              <a:sym typeface="Calibri"/>
            </a:endParaRPr>
          </a:p>
          <a:p>
            <a:pPr indent="-310147" lvl="0" marL="360947"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Protein malnutrition limits amino acid conjugation.</a:t>
            </a:r>
            <a:endParaRPr sz="2800">
              <a:latin typeface="Calibri"/>
              <a:ea typeface="Calibri"/>
              <a:cs typeface="Calibri"/>
              <a:sym typeface="Calibri"/>
            </a:endParaRPr>
          </a:p>
        </p:txBody>
      </p:sp>
      <p:sp>
        <p:nvSpPr>
          <p:cNvPr id="805" name="Google Shape;805;p7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06" name="Google Shape;806;p7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71"/>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2" name="Google Shape;812;p7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3" name="Google Shape;813;p71"/>
          <p:cNvSpPr txBox="1"/>
          <p:nvPr/>
        </p:nvSpPr>
        <p:spPr>
          <a:xfrm>
            <a:off x="737520" y="473997"/>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II Detoxification — Glutathione Conjugation</a:t>
            </a:r>
            <a:endParaRPr/>
          </a:p>
        </p:txBody>
      </p:sp>
      <p:sp>
        <p:nvSpPr>
          <p:cNvPr id="814" name="Google Shape;814;p7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5" name="Google Shape;815;p71"/>
          <p:cNvSpPr txBox="1"/>
          <p:nvPr/>
        </p:nvSpPr>
        <p:spPr>
          <a:xfrm>
            <a:off x="1116209" y="3434822"/>
            <a:ext cx="7344000" cy="5808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Enzyme:</a:t>
            </a:r>
            <a:r>
              <a:rPr i="0" lang="en-US" sz="2800" u="none" cap="none" strike="noStrike">
                <a:solidFill>
                  <a:srgbClr val="000000"/>
                </a:solidFill>
                <a:latin typeface="Calibri"/>
                <a:ea typeface="Calibri"/>
                <a:cs typeface="Calibri"/>
                <a:sym typeface="Calibri"/>
              </a:rPr>
              <a:t> Glutathione-S-transferase (GST)</a:t>
            </a:r>
            <a:br>
              <a:rPr i="0" lang="en-US" sz="2800" u="none" cap="none" strike="noStrike">
                <a:solidFill>
                  <a:srgbClr val="000000"/>
                </a:solidFill>
                <a:latin typeface="Calibri"/>
                <a:ea typeface="Calibri"/>
                <a:cs typeface="Calibri"/>
                <a:sym typeface="Calibri"/>
              </a:rPr>
            </a:br>
            <a:r>
              <a:rPr b="1" i="0" lang="en-US" sz="2800" u="none" cap="none" strike="noStrike">
                <a:solidFill>
                  <a:srgbClr val="000000"/>
                </a:solidFill>
                <a:latin typeface="Calibri"/>
                <a:ea typeface="Calibri"/>
                <a:cs typeface="Calibri"/>
                <a:sym typeface="Calibri"/>
              </a:rPr>
              <a:t>Location:</a:t>
            </a:r>
            <a:r>
              <a:rPr i="0" lang="en-US" sz="2800" u="none" cap="none" strike="noStrike">
                <a:solidFill>
                  <a:srgbClr val="000000"/>
                </a:solidFill>
                <a:latin typeface="Calibri"/>
                <a:ea typeface="Calibri"/>
                <a:cs typeface="Calibri"/>
                <a:sym typeface="Calibri"/>
              </a:rPr>
              <a:t> Cytosol and mitochondria</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Biochemical Steps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AutoNum type="arabicPeriod"/>
            </a:pPr>
            <a:r>
              <a:rPr i="0" lang="en-US" sz="2800" u="none" cap="none" strike="noStrike">
                <a:solidFill>
                  <a:srgbClr val="000000"/>
                </a:solidFill>
                <a:latin typeface="Calibri"/>
                <a:ea typeface="Calibri"/>
                <a:cs typeface="Calibri"/>
                <a:sym typeface="Calibri"/>
              </a:rPr>
              <a:t>Toxin (electrophile) attacks the -SH (thiol) group of cysteine in glutathione.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AutoNum type="arabicPeriod"/>
            </a:pPr>
            <a:r>
              <a:rPr i="0" lang="en-US" sz="2800" u="none" cap="none" strike="noStrike">
                <a:solidFill>
                  <a:srgbClr val="000000"/>
                </a:solidFill>
                <a:latin typeface="Calibri"/>
                <a:ea typeface="Calibri"/>
                <a:cs typeface="Calibri"/>
                <a:sym typeface="Calibri"/>
              </a:rPr>
              <a:t>GST catalyzes the formation of a </a:t>
            </a:r>
            <a:r>
              <a:rPr b="1" i="0" lang="en-US" sz="2800" u="none" cap="none" strike="noStrike">
                <a:solidFill>
                  <a:srgbClr val="000000"/>
                </a:solidFill>
                <a:latin typeface="Calibri"/>
                <a:ea typeface="Calibri"/>
                <a:cs typeface="Calibri"/>
                <a:sym typeface="Calibri"/>
              </a:rPr>
              <a:t>GS–R conjugate</a:t>
            </a:r>
            <a:r>
              <a:rPr i="0" lang="en-US" sz="2800" u="none" cap="none" strike="noStrike">
                <a:solidFill>
                  <a:srgbClr val="000000"/>
                </a:solidFill>
                <a:latin typeface="Calibri"/>
                <a:ea typeface="Calibri"/>
                <a:cs typeface="Calibri"/>
                <a:sym typeface="Calibri"/>
              </a:rPr>
              <a:t>.</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AutoNum type="arabicPeriod"/>
            </a:pPr>
            <a:r>
              <a:rPr i="0" lang="en-US" sz="2800" u="none" cap="none" strike="noStrike">
                <a:solidFill>
                  <a:srgbClr val="000000"/>
                </a:solidFill>
                <a:latin typeface="Calibri"/>
                <a:ea typeface="Calibri"/>
                <a:cs typeface="Calibri"/>
                <a:sym typeface="Calibri"/>
              </a:rPr>
              <a:t>Conjugate is exported via MRP transporters.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AutoNum type="arabicPeriod"/>
            </a:pPr>
            <a:r>
              <a:rPr i="0" lang="en-US" sz="2800" u="none" cap="none" strike="noStrike">
                <a:solidFill>
                  <a:srgbClr val="000000"/>
                </a:solidFill>
                <a:latin typeface="Calibri"/>
                <a:ea typeface="Calibri"/>
                <a:cs typeface="Calibri"/>
                <a:sym typeface="Calibri"/>
              </a:rPr>
              <a:t>In kidneys, conjugate is processed → mercapturic acids → urine.</a:t>
            </a:r>
            <a:endParaRPr>
              <a:latin typeface="Calibri"/>
              <a:ea typeface="Calibri"/>
              <a:cs typeface="Calibri"/>
              <a:sym typeface="Calibri"/>
            </a:endParaRPr>
          </a:p>
        </p:txBody>
      </p:sp>
      <p:sp>
        <p:nvSpPr>
          <p:cNvPr id="816" name="Google Shape;816;p71"/>
          <p:cNvSpPr txBox="1"/>
          <p:nvPr/>
        </p:nvSpPr>
        <p:spPr>
          <a:xfrm>
            <a:off x="8686799" y="3366325"/>
            <a:ext cx="8962800" cy="6813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200"/>
              <a:buFont typeface="Times"/>
              <a:buNone/>
            </a:pPr>
            <a:r>
              <a:rPr b="1" i="0" lang="en-US" sz="2500" u="none" cap="none" strike="noStrike">
                <a:solidFill>
                  <a:srgbClr val="000000"/>
                </a:solidFill>
                <a:highlight>
                  <a:srgbClr val="FFFB00"/>
                </a:highlight>
                <a:latin typeface="Calibri"/>
                <a:ea typeface="Calibri"/>
                <a:cs typeface="Calibri"/>
                <a:sym typeface="Calibri"/>
              </a:rPr>
              <a:t>Why this pathway is vital</a:t>
            </a:r>
            <a:endParaRPr sz="2500">
              <a:highlight>
                <a:srgbClr val="FFFB00"/>
              </a:highlight>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Neutralizes the most dangerous Phase I metabolites (epoxides, peroxides).</a:t>
            </a:r>
            <a:endParaRPr sz="25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Prevents damage to proteins, membranes, and DNA.</a:t>
            </a:r>
            <a:endParaRPr sz="25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Times"/>
              <a:buChar char="•"/>
            </a:pPr>
            <a:r>
              <a:rPr i="0" lang="en-US" sz="2500" u="none" cap="none" strike="noStrike">
                <a:solidFill>
                  <a:srgbClr val="000000"/>
                </a:solidFill>
                <a:latin typeface="Calibri"/>
                <a:ea typeface="Calibri"/>
                <a:cs typeface="Calibri"/>
                <a:sym typeface="Calibri"/>
              </a:rPr>
              <a:t>Is the </a:t>
            </a:r>
            <a:r>
              <a:rPr b="1" i="0" lang="en-US" sz="2500" u="none" cap="none" strike="noStrike">
                <a:solidFill>
                  <a:srgbClr val="000000"/>
                </a:solidFill>
                <a:latin typeface="Calibri"/>
                <a:ea typeface="Calibri"/>
                <a:cs typeface="Calibri"/>
                <a:sym typeface="Calibri"/>
              </a:rPr>
              <a:t>primary antioxidant buffering system</a:t>
            </a:r>
            <a:r>
              <a:rPr i="0" lang="en-US" sz="2500" u="none" cap="none" strike="noStrike">
                <a:solidFill>
                  <a:srgbClr val="000000"/>
                </a:solidFill>
                <a:latin typeface="Calibri"/>
                <a:ea typeface="Calibri"/>
                <a:cs typeface="Calibri"/>
                <a:sym typeface="Calibri"/>
              </a:rPr>
              <a:t> in human cells.</a:t>
            </a:r>
            <a:endParaRPr sz="25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200"/>
              <a:buFont typeface="Times"/>
              <a:buNone/>
            </a:pPr>
            <a:r>
              <a:rPr b="1" i="0" lang="en-US" sz="2500" u="none" cap="none" strike="noStrike">
                <a:solidFill>
                  <a:srgbClr val="000000"/>
                </a:solidFill>
                <a:latin typeface="Calibri"/>
                <a:ea typeface="Calibri"/>
                <a:cs typeface="Calibri"/>
                <a:sym typeface="Calibri"/>
              </a:rPr>
              <a:t>What this requires</a:t>
            </a:r>
            <a:endParaRPr sz="25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highlight>
                  <a:srgbClr val="FFFB00"/>
                </a:highlight>
                <a:latin typeface="Calibri"/>
                <a:ea typeface="Calibri"/>
                <a:cs typeface="Calibri"/>
                <a:sym typeface="Calibri"/>
              </a:rPr>
              <a:t>Cysteine (rate-limiting)</a:t>
            </a:r>
            <a:endParaRPr sz="2500">
              <a:highlight>
                <a:srgbClr val="FFFB00"/>
              </a:highlight>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Glycine, glutamate</a:t>
            </a:r>
            <a:endParaRPr sz="25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Times"/>
              <a:buChar char="•"/>
            </a:pPr>
            <a:r>
              <a:rPr b="1" i="0" lang="en-US" sz="2500" u="none" cap="none" strike="noStrike">
                <a:solidFill>
                  <a:srgbClr val="000000"/>
                </a:solidFill>
                <a:latin typeface="Calibri"/>
                <a:ea typeface="Calibri"/>
                <a:cs typeface="Calibri"/>
                <a:sym typeface="Calibri"/>
              </a:rPr>
              <a:t>Selenium</a:t>
            </a:r>
            <a:r>
              <a:rPr i="0" lang="en-US" sz="2500" u="none" cap="none" strike="noStrike">
                <a:solidFill>
                  <a:srgbClr val="000000"/>
                </a:solidFill>
                <a:latin typeface="Calibri"/>
                <a:ea typeface="Calibri"/>
                <a:cs typeface="Calibri"/>
                <a:sym typeface="Calibri"/>
              </a:rPr>
              <a:t> (for glutathione peroxidase)</a:t>
            </a:r>
            <a:endParaRPr sz="25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Times"/>
              <a:buChar char="•"/>
            </a:pPr>
            <a:r>
              <a:rPr b="1" i="0" lang="en-US" sz="2500" u="none" cap="none" strike="noStrike">
                <a:solidFill>
                  <a:srgbClr val="000000"/>
                </a:solidFill>
                <a:latin typeface="Calibri"/>
                <a:ea typeface="Calibri"/>
                <a:cs typeface="Calibri"/>
                <a:sym typeface="Calibri"/>
              </a:rPr>
              <a:t>NADPH</a:t>
            </a:r>
            <a:r>
              <a:rPr i="0" lang="en-US" sz="2500" u="none" cap="none" strike="noStrike">
                <a:solidFill>
                  <a:srgbClr val="000000"/>
                </a:solidFill>
                <a:latin typeface="Calibri"/>
                <a:ea typeface="Calibri"/>
                <a:cs typeface="Calibri"/>
                <a:sym typeface="Calibri"/>
              </a:rPr>
              <a:t> (to regenerate GSH from GSSG)</a:t>
            </a:r>
            <a:endParaRPr sz="25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Vitamins B2, B3, B6 for recycling</a:t>
            </a:r>
            <a:endParaRPr sz="25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2500"/>
              <a:buFont typeface="Calibri"/>
              <a:buChar char="•"/>
            </a:pPr>
            <a:r>
              <a:rPr i="0" lang="en-US" sz="2500" u="none" cap="none" strike="noStrike">
                <a:solidFill>
                  <a:srgbClr val="000000"/>
                </a:solidFill>
                <a:latin typeface="Calibri"/>
                <a:ea typeface="Calibri"/>
                <a:cs typeface="Calibri"/>
                <a:sym typeface="Calibri"/>
              </a:rPr>
              <a:t>Healthy mitochondria (NADPH supply)</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100"/>
              <a:buFont typeface="Times"/>
              <a:buNone/>
            </a:pPr>
            <a:r>
              <a:rPr b="1" i="0" lang="en-US" sz="2500" u="none" cap="none" strike="noStrike">
                <a:solidFill>
                  <a:srgbClr val="000000"/>
                </a:solidFill>
                <a:highlight>
                  <a:srgbClr val="FFFB00"/>
                </a:highlight>
                <a:latin typeface="Calibri"/>
                <a:ea typeface="Calibri"/>
                <a:cs typeface="Calibri"/>
                <a:sym typeface="Calibri"/>
              </a:rPr>
              <a:t>If glutathione is low, Phase I becomes toxic rather than helpful.</a:t>
            </a:r>
            <a:endParaRPr sz="2500">
              <a:highlight>
                <a:srgbClr val="FFFB00"/>
              </a:highlight>
              <a:latin typeface="Calibri"/>
              <a:ea typeface="Calibri"/>
              <a:cs typeface="Calibri"/>
              <a:sym typeface="Calibri"/>
            </a:endParaRPr>
          </a:p>
        </p:txBody>
      </p:sp>
      <p:sp>
        <p:nvSpPr>
          <p:cNvPr id="817" name="Google Shape;817;p7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18" name="Google Shape;818;p7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2" name="Shape 822"/>
        <p:cNvGrpSpPr/>
        <p:nvPr/>
      </p:nvGrpSpPr>
      <p:grpSpPr>
        <a:xfrm>
          <a:off x="0" y="0"/>
          <a:ext cx="0" cy="0"/>
          <a:chOff x="0" y="0"/>
          <a:chExt cx="0" cy="0"/>
        </a:xfrm>
      </p:grpSpPr>
      <p:sp>
        <p:nvSpPr>
          <p:cNvPr id="823" name="Google Shape;823;p72"/>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4" name="Google Shape;824;p72"/>
          <p:cNvSpPr/>
          <p:nvPr/>
        </p:nvSpPr>
        <p:spPr>
          <a:xfrm>
            <a:off x="-528004" y="0"/>
            <a:ext cx="18760272"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5" name="Google Shape;825;p72"/>
          <p:cNvSpPr txBox="1"/>
          <p:nvPr/>
        </p:nvSpPr>
        <p:spPr>
          <a:xfrm>
            <a:off x="755104" y="389005"/>
            <a:ext cx="17713500" cy="21702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II Detoxification</a:t>
            </a:r>
            <a:r>
              <a:rPr lang="en-US" sz="7800">
                <a:solidFill>
                  <a:srgbClr val="FFFFFF"/>
                </a:solidFill>
                <a:latin typeface="Poppins"/>
                <a:ea typeface="Poppins"/>
                <a:cs typeface="Poppins"/>
                <a:sym typeface="Poppins"/>
              </a:rPr>
              <a:t>: </a:t>
            </a:r>
            <a:r>
              <a:rPr b="0" i="0" lang="en-US" sz="7800" u="none" cap="none" strike="noStrike">
                <a:solidFill>
                  <a:srgbClr val="FFFFFF"/>
                </a:solidFill>
                <a:latin typeface="Poppins"/>
                <a:ea typeface="Poppins"/>
                <a:cs typeface="Poppins"/>
                <a:sym typeface="Poppins"/>
              </a:rPr>
              <a:t>Methylation </a:t>
            </a:r>
            <a:r>
              <a:rPr b="0" i="0" lang="en-US" sz="5000" u="none" cap="none" strike="noStrike">
                <a:solidFill>
                  <a:srgbClr val="FFFFFF"/>
                </a:solidFill>
                <a:latin typeface="Poppins"/>
                <a:ea typeface="Poppins"/>
                <a:cs typeface="Poppins"/>
                <a:sym typeface="Poppins"/>
              </a:rPr>
              <a:t>(SAMe-dependent conjugation)</a:t>
            </a:r>
            <a:endParaRPr/>
          </a:p>
        </p:txBody>
      </p:sp>
      <p:sp>
        <p:nvSpPr>
          <p:cNvPr id="826" name="Google Shape;826;p7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7" name="Google Shape;827;p72"/>
          <p:cNvSpPr txBox="1"/>
          <p:nvPr/>
        </p:nvSpPr>
        <p:spPr>
          <a:xfrm>
            <a:off x="972181" y="3511182"/>
            <a:ext cx="7500300" cy="6485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Enzymes:</a:t>
            </a:r>
            <a:r>
              <a:rPr i="0" lang="en-US" sz="2400" u="none" cap="none" strike="noStrike">
                <a:solidFill>
                  <a:srgbClr val="000000"/>
                </a:solidFill>
                <a:latin typeface="Calibri"/>
                <a:ea typeface="Calibri"/>
                <a:cs typeface="Calibri"/>
                <a:sym typeface="Calibri"/>
              </a:rPr>
              <a:t> Methyltransferases (COMT, NNMT, PEMT, etc.)</a:t>
            </a:r>
            <a:br>
              <a:rPr i="0" lang="en-US" sz="2400" u="none" cap="none" strike="noStrike">
                <a:solidFill>
                  <a:srgbClr val="000000"/>
                </a:solidFill>
                <a:latin typeface="Calibri"/>
                <a:ea typeface="Calibri"/>
                <a:cs typeface="Calibri"/>
                <a:sym typeface="Calibri"/>
              </a:rPr>
            </a:br>
            <a:r>
              <a:rPr b="1" i="0" lang="en-US" sz="2400" u="none" cap="none" strike="noStrike">
                <a:solidFill>
                  <a:srgbClr val="000000"/>
                </a:solidFill>
                <a:latin typeface="Calibri"/>
                <a:ea typeface="Calibri"/>
                <a:cs typeface="Calibri"/>
                <a:sym typeface="Calibri"/>
              </a:rPr>
              <a:t>Donor molecule:</a:t>
            </a:r>
            <a:r>
              <a:rPr i="0" lang="en-US" sz="2400" u="none" cap="none" strike="noStrike">
                <a:solidFill>
                  <a:srgbClr val="000000"/>
                </a:solidFill>
                <a:latin typeface="Calibri"/>
                <a:ea typeface="Calibri"/>
                <a:cs typeface="Calibri"/>
                <a:sym typeface="Calibri"/>
              </a:rPr>
              <a:t> SAMe (S-adenosylmethionine)</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Biochemical Steps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AutoNum type="arabicPeriod"/>
            </a:pPr>
            <a:r>
              <a:rPr i="0" lang="en-US" sz="2400" u="none" cap="none" strike="noStrike">
                <a:solidFill>
                  <a:srgbClr val="000000"/>
                </a:solidFill>
                <a:latin typeface="Calibri"/>
                <a:ea typeface="Calibri"/>
                <a:cs typeface="Calibri"/>
                <a:sym typeface="Calibri"/>
              </a:rPr>
              <a:t>Methionine → SAMe (activated form of methionine).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AutoNum type="arabicPeriod"/>
            </a:pPr>
            <a:r>
              <a:rPr i="0" lang="en-US" sz="2400" u="none" cap="none" strike="noStrike">
                <a:solidFill>
                  <a:srgbClr val="000000"/>
                </a:solidFill>
                <a:latin typeface="Calibri"/>
                <a:ea typeface="Calibri"/>
                <a:cs typeface="Calibri"/>
                <a:sym typeface="Calibri"/>
              </a:rPr>
              <a:t>SAMe transfers a CH₃ group to the toxin or molecule.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AutoNum type="arabicPeriod"/>
            </a:pPr>
            <a:r>
              <a:rPr i="0" lang="en-US" sz="2400" u="none" cap="none" strike="noStrike">
                <a:solidFill>
                  <a:srgbClr val="000000"/>
                </a:solidFill>
                <a:latin typeface="Calibri"/>
                <a:ea typeface="Calibri"/>
                <a:cs typeface="Calibri"/>
                <a:sym typeface="Calibri"/>
              </a:rPr>
              <a:t>SAMe → SAH → homocysteine → must be recycled to methionine (B12/folate).</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Methylation detoxifies: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Catecholamines (dopamine, epi, norepi)</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Histamine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Estrogens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Some environmental toxins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Many xenobiotics</a:t>
            </a:r>
            <a:endParaRPr>
              <a:latin typeface="Calibri"/>
              <a:ea typeface="Calibri"/>
              <a:cs typeface="Calibri"/>
              <a:sym typeface="Calibri"/>
            </a:endParaRPr>
          </a:p>
        </p:txBody>
      </p:sp>
      <p:sp>
        <p:nvSpPr>
          <p:cNvPr id="828" name="Google Shape;828;p72"/>
          <p:cNvSpPr txBox="1"/>
          <p:nvPr/>
        </p:nvSpPr>
        <p:spPr>
          <a:xfrm>
            <a:off x="9162166" y="3433050"/>
            <a:ext cx="8243100" cy="6090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What this requires</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Folate (5-MTHF)</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Vitamin B12</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Vitamin B6</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Choline and betaine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Methionine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ATP (energy-intensive pathway)</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Calibri"/>
                <a:ea typeface="Calibri"/>
                <a:cs typeface="Calibri"/>
                <a:sym typeface="Calibri"/>
              </a:rPr>
              <a:t>Why this pathway matters clinically</a:t>
            </a:r>
            <a:endParaRPr>
              <a:highlight>
                <a:srgbClr val="FFFF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Impaired methylation = estrogen dominance, anxiety, neurotransmitter imbalances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MTHFR gene variants slow methylation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Low methylation → high homocysteine → cardiovascular risk</a:t>
            </a:r>
            <a:endParaRPr>
              <a:latin typeface="Calibri"/>
              <a:ea typeface="Calibri"/>
              <a:cs typeface="Calibri"/>
              <a:sym typeface="Calibri"/>
            </a:endParaRPr>
          </a:p>
        </p:txBody>
      </p:sp>
      <p:sp>
        <p:nvSpPr>
          <p:cNvPr id="829" name="Google Shape;829;p7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30" name="Google Shape;830;p7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73"/>
          <p:cNvSpPr/>
          <p:nvPr/>
        </p:nvSpPr>
        <p:spPr>
          <a:xfrm>
            <a:off x="-528004" y="0"/>
            <a:ext cx="18760272"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6" name="Google Shape;836;p73"/>
          <p:cNvSpPr txBox="1"/>
          <p:nvPr/>
        </p:nvSpPr>
        <p:spPr>
          <a:xfrm>
            <a:off x="755104" y="389005"/>
            <a:ext cx="17713626"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II Detoxification —Sulfation </a:t>
            </a:r>
            <a:r>
              <a:rPr b="0" i="0" lang="en-US" sz="5600" u="none" cap="none" strike="noStrike">
                <a:solidFill>
                  <a:srgbClr val="FFFFFF"/>
                </a:solidFill>
                <a:latin typeface="Poppins"/>
                <a:ea typeface="Poppins"/>
                <a:cs typeface="Poppins"/>
                <a:sym typeface="Poppins"/>
              </a:rPr>
              <a:t>(SULT pathway)</a:t>
            </a:r>
            <a:endParaRPr/>
          </a:p>
        </p:txBody>
      </p:sp>
      <p:sp>
        <p:nvSpPr>
          <p:cNvPr id="837" name="Google Shape;837;p7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8" name="Google Shape;838;p73"/>
          <p:cNvSpPr txBox="1"/>
          <p:nvPr/>
        </p:nvSpPr>
        <p:spPr>
          <a:xfrm>
            <a:off x="972181" y="3511184"/>
            <a:ext cx="7500300" cy="6115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Enzymes:</a:t>
            </a:r>
            <a:r>
              <a:rPr i="0" lang="en-US" sz="2400" u="none" cap="none" strike="noStrike">
                <a:solidFill>
                  <a:srgbClr val="000000"/>
                </a:solidFill>
                <a:latin typeface="Calibri"/>
                <a:ea typeface="Calibri"/>
                <a:cs typeface="Calibri"/>
                <a:sym typeface="Calibri"/>
              </a:rPr>
              <a:t> Sulfotransferases</a:t>
            </a:r>
            <a:br>
              <a:rPr i="0" lang="en-US" sz="2400" u="none" cap="none" strike="noStrike">
                <a:solidFill>
                  <a:srgbClr val="000000"/>
                </a:solidFill>
                <a:latin typeface="Calibri"/>
                <a:ea typeface="Calibri"/>
                <a:cs typeface="Calibri"/>
                <a:sym typeface="Calibri"/>
              </a:rPr>
            </a:br>
            <a:r>
              <a:rPr b="1" i="0" lang="en-US" sz="2400" u="none" cap="none" strike="noStrike">
                <a:solidFill>
                  <a:srgbClr val="000000"/>
                </a:solidFill>
                <a:latin typeface="Calibri"/>
                <a:ea typeface="Calibri"/>
                <a:cs typeface="Calibri"/>
                <a:sym typeface="Calibri"/>
              </a:rPr>
              <a:t>Donor molecule:</a:t>
            </a:r>
            <a:r>
              <a:rPr i="0" lang="en-US" sz="2400" u="none" cap="none" strike="noStrike">
                <a:solidFill>
                  <a:srgbClr val="000000"/>
                </a:solidFill>
                <a:latin typeface="Calibri"/>
                <a:ea typeface="Calibri"/>
                <a:cs typeface="Calibri"/>
                <a:sym typeface="Calibri"/>
              </a:rPr>
              <a:t> PAPS (activated sulfate)</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Biochemical Steps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Times"/>
              <a:buAutoNum type="arabicPeriod"/>
            </a:pPr>
            <a:r>
              <a:rPr i="0" lang="en-US" sz="2400" u="none" cap="none" strike="noStrike">
                <a:solidFill>
                  <a:srgbClr val="000000"/>
                </a:solidFill>
                <a:latin typeface="Calibri"/>
                <a:ea typeface="Calibri"/>
                <a:cs typeface="Calibri"/>
                <a:sym typeface="Calibri"/>
              </a:rPr>
              <a:t>Sulfate (SO₄²⁻) is activated to </a:t>
            </a:r>
            <a:r>
              <a:rPr b="1" i="0" lang="en-US" sz="2400" u="none" cap="none" strike="noStrike">
                <a:solidFill>
                  <a:srgbClr val="000000"/>
                </a:solidFill>
                <a:latin typeface="Calibri"/>
                <a:ea typeface="Calibri"/>
                <a:cs typeface="Calibri"/>
                <a:sym typeface="Calibri"/>
              </a:rPr>
              <a:t>PAPS</a:t>
            </a:r>
            <a:r>
              <a:rPr i="0" lang="en-US" sz="2400" u="none" cap="none" strike="noStrike">
                <a:solidFill>
                  <a:srgbClr val="000000"/>
                </a:solidFill>
                <a:latin typeface="Calibri"/>
                <a:ea typeface="Calibri"/>
                <a:cs typeface="Calibri"/>
                <a:sym typeface="Calibri"/>
              </a:rPr>
              <a:t> using ATP.</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AutoNum type="arabicPeriod"/>
            </a:pPr>
            <a:r>
              <a:rPr i="0" lang="en-US" sz="2400" u="none" cap="none" strike="noStrike">
                <a:solidFill>
                  <a:srgbClr val="000000"/>
                </a:solidFill>
                <a:latin typeface="Calibri"/>
                <a:ea typeface="Calibri"/>
                <a:cs typeface="Calibri"/>
                <a:sym typeface="Calibri"/>
              </a:rPr>
              <a:t>SULT enzymes transfer sulfate to toxin/hormone.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AutoNum type="arabicPeriod"/>
            </a:pPr>
            <a:r>
              <a:rPr i="0" lang="en-US" sz="2400" u="none" cap="none" strike="noStrike">
                <a:solidFill>
                  <a:srgbClr val="000000"/>
                </a:solidFill>
                <a:latin typeface="Calibri"/>
                <a:ea typeface="Calibri"/>
                <a:cs typeface="Calibri"/>
                <a:sym typeface="Calibri"/>
              </a:rPr>
              <a:t>The product becomes highly water-soluble.</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Detoxifies:</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Steroid hormones (estrogen, DHEA)</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Thyroid hormone (T3 → inactive forms)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Neurotransmitters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Phenolic compounds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Drugs and environmental xenobiotics</a:t>
            </a:r>
            <a:endParaRPr>
              <a:latin typeface="Calibri"/>
              <a:ea typeface="Calibri"/>
              <a:cs typeface="Calibri"/>
              <a:sym typeface="Calibri"/>
            </a:endParaRPr>
          </a:p>
        </p:txBody>
      </p:sp>
      <p:sp>
        <p:nvSpPr>
          <p:cNvPr id="839" name="Google Shape;839;p73"/>
          <p:cNvSpPr txBox="1"/>
          <p:nvPr/>
        </p:nvSpPr>
        <p:spPr>
          <a:xfrm>
            <a:off x="9369990" y="3561984"/>
            <a:ext cx="8243100" cy="5720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What this requires</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Methionine, cysteine, taurine (sulfur donors)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Vitamin B6</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Molybdenum (sulfite oxidase)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ATP</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Adequate protein intake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Healthy gut (for sulfate recycling)</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Clinical relevance</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Highly sensitive to low protein and inflammation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Overloaded by acetaminophen, salicylates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Impaired sulfation → hormone buildup</a:t>
            </a:r>
            <a:endParaRPr>
              <a:latin typeface="Calibri"/>
              <a:ea typeface="Calibri"/>
              <a:cs typeface="Calibri"/>
              <a:sym typeface="Calibri"/>
            </a:endParaRPr>
          </a:p>
        </p:txBody>
      </p:sp>
      <p:sp>
        <p:nvSpPr>
          <p:cNvPr id="840" name="Google Shape;840;p7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41" name="Google Shape;841;p7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74"/>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47" name="Google Shape;847;p74"/>
          <p:cNvSpPr/>
          <p:nvPr/>
        </p:nvSpPr>
        <p:spPr>
          <a:xfrm>
            <a:off x="-528004" y="0"/>
            <a:ext cx="18760272"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48" name="Google Shape;848;p74"/>
          <p:cNvSpPr txBox="1"/>
          <p:nvPr/>
        </p:nvSpPr>
        <p:spPr>
          <a:xfrm>
            <a:off x="755104" y="389005"/>
            <a:ext cx="17713626"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II Detoxification —Glucuronidation </a:t>
            </a:r>
            <a:r>
              <a:rPr b="0" i="0" lang="en-US" sz="5600" u="none" cap="none" strike="noStrike">
                <a:solidFill>
                  <a:srgbClr val="FFFFFF"/>
                </a:solidFill>
                <a:latin typeface="Poppins"/>
                <a:ea typeface="Poppins"/>
                <a:cs typeface="Poppins"/>
                <a:sym typeface="Poppins"/>
              </a:rPr>
              <a:t>(UGT pathway)</a:t>
            </a:r>
            <a:endParaRPr/>
          </a:p>
        </p:txBody>
      </p:sp>
      <p:sp>
        <p:nvSpPr>
          <p:cNvPr id="849" name="Google Shape;849;p7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50" name="Google Shape;850;p74"/>
          <p:cNvSpPr txBox="1"/>
          <p:nvPr/>
        </p:nvSpPr>
        <p:spPr>
          <a:xfrm>
            <a:off x="1140972" y="3286128"/>
            <a:ext cx="7994700" cy="6639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Enzymes:</a:t>
            </a:r>
            <a:r>
              <a:rPr i="0" lang="en-US" sz="2400" u="none" cap="none" strike="noStrike">
                <a:solidFill>
                  <a:srgbClr val="000000"/>
                </a:solidFill>
                <a:latin typeface="Calibri"/>
                <a:ea typeface="Calibri"/>
                <a:cs typeface="Calibri"/>
                <a:sym typeface="Calibri"/>
              </a:rPr>
              <a:t> UDP-glucuronosyltransferases</a:t>
            </a:r>
            <a:br>
              <a:rPr i="0" lang="en-US" sz="2400" u="none" cap="none" strike="noStrike">
                <a:solidFill>
                  <a:srgbClr val="000000"/>
                </a:solidFill>
                <a:latin typeface="Calibri"/>
                <a:ea typeface="Calibri"/>
                <a:cs typeface="Calibri"/>
                <a:sym typeface="Calibri"/>
              </a:rPr>
            </a:br>
            <a:r>
              <a:rPr b="1" i="0" lang="en-US" sz="2400" u="none" cap="none" strike="noStrike">
                <a:solidFill>
                  <a:srgbClr val="000000"/>
                </a:solidFill>
                <a:latin typeface="Calibri"/>
                <a:ea typeface="Calibri"/>
                <a:cs typeface="Calibri"/>
                <a:sym typeface="Calibri"/>
              </a:rPr>
              <a:t>Donor molecule:</a:t>
            </a:r>
            <a:r>
              <a:rPr i="0" lang="en-US" sz="2400" u="none" cap="none" strike="noStrike">
                <a:solidFill>
                  <a:srgbClr val="000000"/>
                </a:solidFill>
                <a:latin typeface="Calibri"/>
                <a:ea typeface="Calibri"/>
                <a:cs typeface="Calibri"/>
                <a:sym typeface="Calibri"/>
              </a:rPr>
              <a:t> UDP-glucuronic acid</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Biochemical Steps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AutoNum type="arabicPeriod"/>
            </a:pPr>
            <a:r>
              <a:rPr i="0" lang="en-US" sz="2400" u="none" cap="none" strike="noStrike">
                <a:solidFill>
                  <a:srgbClr val="000000"/>
                </a:solidFill>
                <a:latin typeface="Calibri"/>
                <a:ea typeface="Calibri"/>
                <a:cs typeface="Calibri"/>
                <a:sym typeface="Calibri"/>
              </a:rPr>
              <a:t>Glucose → UDP-glucuronic acid (requires Mg²⁺).</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AutoNum type="arabicPeriod"/>
            </a:pPr>
            <a:r>
              <a:rPr i="0" lang="en-US" sz="2400" u="none" cap="none" strike="noStrike">
                <a:solidFill>
                  <a:srgbClr val="000000"/>
                </a:solidFill>
                <a:latin typeface="Calibri"/>
                <a:ea typeface="Calibri"/>
                <a:cs typeface="Calibri"/>
                <a:sym typeface="Calibri"/>
              </a:rPr>
              <a:t>UGT transfers glucuronic acid onto the toxin.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AutoNum type="arabicPeriod"/>
            </a:pPr>
            <a:r>
              <a:rPr i="0" lang="en-US" sz="2400" u="none" cap="none" strike="noStrike">
                <a:solidFill>
                  <a:srgbClr val="000000"/>
                </a:solidFill>
                <a:latin typeface="Calibri"/>
                <a:ea typeface="Calibri"/>
                <a:cs typeface="Calibri"/>
                <a:sym typeface="Calibri"/>
              </a:rPr>
              <a:t>Glucuronide conjugates are excreted into the bile or urine.</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Detoxifies:</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Steroid hormones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Thyroid hormone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Bilirubin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Alcohol metabolites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Pharmaceuticals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Environmental toxins</a:t>
            </a:r>
            <a:endParaRPr>
              <a:latin typeface="Calibri"/>
              <a:ea typeface="Calibri"/>
              <a:cs typeface="Calibri"/>
              <a:sym typeface="Calibri"/>
            </a:endParaRPr>
          </a:p>
        </p:txBody>
      </p:sp>
      <p:sp>
        <p:nvSpPr>
          <p:cNvPr id="851" name="Google Shape;851;p74"/>
          <p:cNvSpPr txBox="1"/>
          <p:nvPr/>
        </p:nvSpPr>
        <p:spPr>
          <a:xfrm>
            <a:off x="9904497" y="3362280"/>
            <a:ext cx="7375800" cy="5808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What this requires</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Magnesium</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UDP-glucuronic acid</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Healthy carbohydrate metabolism</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Critical clinical detail</a:t>
            </a:r>
            <a:endParaRPr>
              <a:highlight>
                <a:srgbClr val="FFFB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Gut bacteria produce </a:t>
            </a:r>
            <a:r>
              <a:rPr b="1" i="0" lang="en-US" sz="2400" u="none" cap="none" strike="noStrike">
                <a:solidFill>
                  <a:srgbClr val="000000"/>
                </a:solidFill>
                <a:latin typeface="Calibri"/>
                <a:ea typeface="Calibri"/>
                <a:cs typeface="Calibri"/>
                <a:sym typeface="Calibri"/>
              </a:rPr>
              <a:t>β-glucuronidase</a:t>
            </a:r>
            <a:r>
              <a:rPr i="0" lang="en-US" sz="2400" u="none" cap="none" strike="noStrike">
                <a:solidFill>
                  <a:srgbClr val="000000"/>
                </a:solidFill>
                <a:latin typeface="Calibri"/>
                <a:ea typeface="Calibri"/>
                <a:cs typeface="Calibri"/>
                <a:sym typeface="Calibri"/>
              </a:rPr>
              <a:t>, which can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cleave off glucuronic acid, releasing </a:t>
            </a:r>
            <a:r>
              <a:rPr b="1" i="0" lang="en-US" sz="2400" u="none" cap="none" strike="noStrike">
                <a:solidFill>
                  <a:srgbClr val="000000"/>
                </a:solidFill>
                <a:latin typeface="Calibri"/>
                <a:ea typeface="Calibri"/>
                <a:cs typeface="Calibri"/>
                <a:sym typeface="Calibri"/>
              </a:rPr>
              <a:t>reactivated toxins</a:t>
            </a:r>
            <a:r>
              <a:rPr i="0" lang="en-US" sz="2400" u="none" cap="none" strike="noStrike">
                <a:solidFill>
                  <a:srgbClr val="000000"/>
                </a:solidFill>
                <a:latin typeface="Calibri"/>
                <a:ea typeface="Calibri"/>
                <a:cs typeface="Calibri"/>
                <a:sym typeface="Calibri"/>
              </a:rPr>
              <a:t>.</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High β-glucuronidase = higher cancer and toxin recirculation risk.</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sng" cap="none" strike="noStrike">
                <a:solidFill>
                  <a:srgbClr val="000000"/>
                </a:solidFill>
                <a:highlight>
                  <a:srgbClr val="FFFB00"/>
                </a:highlight>
                <a:latin typeface="Calibri"/>
                <a:ea typeface="Calibri"/>
                <a:cs typeface="Calibri"/>
                <a:sym typeface="Calibri"/>
              </a:rPr>
              <a:t>Dietary fiber reduces this.</a:t>
            </a:r>
            <a:endParaRPr u="sng">
              <a:highlight>
                <a:srgbClr val="FFFB00"/>
              </a:highlight>
              <a:latin typeface="Calibri"/>
              <a:ea typeface="Calibri"/>
              <a:cs typeface="Calibri"/>
              <a:sym typeface="Calibri"/>
            </a:endParaRPr>
          </a:p>
        </p:txBody>
      </p:sp>
      <p:sp>
        <p:nvSpPr>
          <p:cNvPr id="852" name="Google Shape;852;p7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53" name="Google Shape;853;p7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75"/>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59" name="Google Shape;859;p75"/>
          <p:cNvSpPr/>
          <p:nvPr/>
        </p:nvSpPr>
        <p:spPr>
          <a:xfrm>
            <a:off x="-528004" y="0"/>
            <a:ext cx="18760272"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0" name="Google Shape;860;p75"/>
          <p:cNvSpPr txBox="1"/>
          <p:nvPr/>
        </p:nvSpPr>
        <p:spPr>
          <a:xfrm>
            <a:off x="755104" y="389005"/>
            <a:ext cx="17713626"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II Detoxification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Amino Acid Conjugation</a:t>
            </a:r>
            <a:endParaRPr/>
          </a:p>
        </p:txBody>
      </p:sp>
      <p:sp>
        <p:nvSpPr>
          <p:cNvPr id="861" name="Google Shape;861;p7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2" name="Google Shape;862;p75"/>
          <p:cNvSpPr txBox="1"/>
          <p:nvPr/>
        </p:nvSpPr>
        <p:spPr>
          <a:xfrm>
            <a:off x="1169104" y="3567448"/>
            <a:ext cx="7994700" cy="5592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Enzymes:</a:t>
            </a:r>
            <a:r>
              <a:rPr i="0" lang="en-US" sz="2400" u="none" cap="none" strike="noStrike">
                <a:solidFill>
                  <a:srgbClr val="000000"/>
                </a:solidFill>
                <a:latin typeface="Calibri"/>
                <a:ea typeface="Calibri"/>
                <a:cs typeface="Calibri"/>
                <a:sym typeface="Calibri"/>
              </a:rPr>
              <a:t> various acyl-S-CoA synthetases and conjugases</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Biochemical Steps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Toxic acids are activated to acyl-CoA forms.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Conjugated to amino acids (glycine, taurine, glutamine, etc.).</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Excreted via urine.</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Amino acids used:</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Calibri"/>
                <a:ea typeface="Calibri"/>
                <a:cs typeface="Calibri"/>
                <a:sym typeface="Calibri"/>
              </a:rPr>
              <a:t>Glycine</a:t>
            </a:r>
            <a:r>
              <a:rPr i="0" lang="en-US" sz="2400" u="none" cap="none" strike="noStrike">
                <a:solidFill>
                  <a:srgbClr val="000000"/>
                </a:solidFill>
                <a:latin typeface="Calibri"/>
                <a:ea typeface="Calibri"/>
                <a:cs typeface="Calibri"/>
                <a:sym typeface="Calibri"/>
              </a:rPr>
              <a:t> – most common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Calibri"/>
                <a:ea typeface="Calibri"/>
                <a:cs typeface="Calibri"/>
                <a:sym typeface="Calibri"/>
              </a:rPr>
              <a:t>Taurine</a:t>
            </a:r>
            <a:r>
              <a:rPr i="0" lang="en-US" sz="2400" u="none" cap="none" strike="noStrike">
                <a:solidFill>
                  <a:srgbClr val="000000"/>
                </a:solidFill>
                <a:latin typeface="Calibri"/>
                <a:ea typeface="Calibri"/>
                <a:cs typeface="Calibri"/>
                <a:sym typeface="Calibri"/>
              </a:rPr>
              <a:t> – bile acid conjugation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b="1" i="0" lang="en-US" sz="2400" u="none" cap="none" strike="noStrike">
                <a:solidFill>
                  <a:srgbClr val="000000"/>
                </a:solidFill>
                <a:latin typeface="Calibri"/>
                <a:ea typeface="Calibri"/>
                <a:cs typeface="Calibri"/>
                <a:sym typeface="Calibri"/>
              </a:rPr>
              <a:t>Glutamine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b="1" i="0" lang="en-US" sz="2400" u="none" cap="none" strike="noStrike">
                <a:solidFill>
                  <a:srgbClr val="000000"/>
                </a:solidFill>
                <a:latin typeface="Calibri"/>
                <a:ea typeface="Calibri"/>
                <a:cs typeface="Calibri"/>
                <a:sym typeface="Calibri"/>
              </a:rPr>
              <a:t>Arginine and ornithine</a:t>
            </a:r>
            <a:endParaRPr>
              <a:latin typeface="Calibri"/>
              <a:ea typeface="Calibri"/>
              <a:cs typeface="Calibri"/>
              <a:sym typeface="Calibri"/>
            </a:endParaRPr>
          </a:p>
        </p:txBody>
      </p:sp>
      <p:sp>
        <p:nvSpPr>
          <p:cNvPr id="863" name="Google Shape;863;p75"/>
          <p:cNvSpPr txBox="1"/>
          <p:nvPr/>
        </p:nvSpPr>
        <p:spPr>
          <a:xfrm>
            <a:off x="9932629" y="3643598"/>
            <a:ext cx="7375800" cy="5566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Detoxifies:</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Benzoic acid → hippuric acid</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Salicylic acid</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Aromatic acids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Bile acids</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B00"/>
                </a:highlight>
                <a:latin typeface="Calibri"/>
                <a:ea typeface="Calibri"/>
                <a:cs typeface="Calibri"/>
                <a:sym typeface="Calibri"/>
              </a:rPr>
              <a:t>Requires</a:t>
            </a:r>
            <a:endParaRPr>
              <a:highlight>
                <a:srgbClr val="FFFB00"/>
              </a:highlight>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Adequate dietary protein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B6 (for transamination)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ATP</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This pathway is often stressed in people with high xenobiotic (certain rx, pollutants, </a:t>
            </a:r>
            <a:r>
              <a:rPr lang="en-US" sz="2400">
                <a:latin typeface="Calibri"/>
                <a:ea typeface="Calibri"/>
                <a:cs typeface="Calibri"/>
                <a:sym typeface="Calibri"/>
              </a:rPr>
              <a:t>additives</a:t>
            </a:r>
            <a:r>
              <a:rPr i="0" lang="en-US" sz="2400" u="none" cap="none" strike="noStrike">
                <a:solidFill>
                  <a:srgbClr val="000000"/>
                </a:solidFill>
                <a:latin typeface="Calibri"/>
                <a:ea typeface="Calibri"/>
                <a:cs typeface="Calibri"/>
                <a:sym typeface="Calibri"/>
              </a:rPr>
              <a:t>) exposure.</a:t>
            </a:r>
            <a:endParaRPr>
              <a:latin typeface="Calibri"/>
              <a:ea typeface="Calibri"/>
              <a:cs typeface="Calibri"/>
              <a:sym typeface="Calibri"/>
            </a:endParaRPr>
          </a:p>
        </p:txBody>
      </p:sp>
      <p:sp>
        <p:nvSpPr>
          <p:cNvPr id="864" name="Google Shape;864;p7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65" name="Google Shape;865;p7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76"/>
          <p:cNvSpPr/>
          <p:nvPr/>
        </p:nvSpPr>
        <p:spPr>
          <a:xfrm rot="10800000">
            <a:off x="0" y="0"/>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1" name="Google Shape;871;p76"/>
          <p:cNvSpPr/>
          <p:nvPr/>
        </p:nvSpPr>
        <p:spPr>
          <a:xfrm>
            <a:off x="-528004" y="0"/>
            <a:ext cx="18760272"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2" name="Google Shape;872;p76"/>
          <p:cNvSpPr txBox="1"/>
          <p:nvPr/>
        </p:nvSpPr>
        <p:spPr>
          <a:xfrm>
            <a:off x="642576" y="389006"/>
            <a:ext cx="17713626" cy="23080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II Detoxification —Acetylation </a:t>
            </a:r>
            <a:r>
              <a:rPr b="0" i="0" lang="en-US" sz="5600" u="none" cap="none" strike="noStrike">
                <a:solidFill>
                  <a:srgbClr val="FFFFFF"/>
                </a:solidFill>
                <a:latin typeface="Poppins"/>
                <a:ea typeface="Poppins"/>
                <a:cs typeface="Poppins"/>
                <a:sym typeface="Poppins"/>
              </a:rPr>
              <a:t>(NAT pathway)</a:t>
            </a:r>
            <a:endParaRPr/>
          </a:p>
        </p:txBody>
      </p:sp>
      <p:sp>
        <p:nvSpPr>
          <p:cNvPr id="873" name="Google Shape;873;p7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4" name="Google Shape;874;p76"/>
          <p:cNvSpPr txBox="1"/>
          <p:nvPr/>
        </p:nvSpPr>
        <p:spPr>
          <a:xfrm>
            <a:off x="1288943" y="3175760"/>
            <a:ext cx="14537100" cy="6726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Enzymes:</a:t>
            </a:r>
            <a:r>
              <a:rPr i="0" lang="en-US" sz="2800" u="none" cap="none" strike="noStrike">
                <a:solidFill>
                  <a:srgbClr val="000000"/>
                </a:solidFill>
                <a:latin typeface="Calibri"/>
                <a:ea typeface="Calibri"/>
                <a:cs typeface="Calibri"/>
                <a:sym typeface="Calibri"/>
              </a:rPr>
              <a:t> NAT1, NAT2</a:t>
            </a:r>
            <a:br>
              <a:rPr i="0" lang="en-US" sz="2800" u="none" cap="none" strike="noStrike">
                <a:solidFill>
                  <a:srgbClr val="000000"/>
                </a:solidFill>
                <a:latin typeface="Calibri"/>
                <a:ea typeface="Calibri"/>
                <a:cs typeface="Calibri"/>
                <a:sym typeface="Calibri"/>
              </a:rPr>
            </a:br>
            <a:r>
              <a:rPr b="1" i="0" lang="en-US" sz="2800" u="none" cap="none" strike="noStrike">
                <a:solidFill>
                  <a:srgbClr val="000000"/>
                </a:solidFill>
                <a:latin typeface="Calibri"/>
                <a:ea typeface="Calibri"/>
                <a:cs typeface="Calibri"/>
                <a:sym typeface="Calibri"/>
              </a:rPr>
              <a:t>Donor molecule:</a:t>
            </a:r>
            <a:r>
              <a:rPr i="0" lang="en-US" sz="2800" u="none" cap="none" strike="noStrike">
                <a:solidFill>
                  <a:srgbClr val="000000"/>
                </a:solidFill>
                <a:latin typeface="Calibri"/>
                <a:ea typeface="Calibri"/>
                <a:cs typeface="Calibri"/>
                <a:sym typeface="Calibri"/>
              </a:rPr>
              <a:t> Acetyl-CoA</a:t>
            </a:r>
            <a:endParaRPr sz="28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Biochemical Steps</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The acetyl group is transferred to the toxin → increasing solubility.</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Used heavily for pharmaceuticals.</a:t>
            </a:r>
            <a:endParaRPr sz="28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Requires:</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Vitamin B5 (for coenzyme A)</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Vitamins B2 and B3 (redox)</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Protein</a:t>
            </a:r>
            <a:endParaRPr sz="28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Clinically important</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People with “slow acetylator” genetics have a higher risk for adverse drug reactions, especially from isoniazid and sulfa drugs.</a:t>
            </a:r>
            <a:endParaRPr sz="2800">
              <a:latin typeface="Calibri"/>
              <a:ea typeface="Calibri"/>
              <a:cs typeface="Calibri"/>
              <a:sym typeface="Calibri"/>
            </a:endParaRPr>
          </a:p>
        </p:txBody>
      </p:sp>
      <p:sp>
        <p:nvSpPr>
          <p:cNvPr id="875" name="Google Shape;875;p7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76" name="Google Shape;876;p7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77"/>
          <p:cNvSpPr/>
          <p:nvPr/>
        </p:nvSpPr>
        <p:spPr>
          <a:xfrm>
            <a:off x="-528004" y="0"/>
            <a:ext cx="18760272"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82" name="Google Shape;882;p77"/>
          <p:cNvSpPr txBox="1"/>
          <p:nvPr/>
        </p:nvSpPr>
        <p:spPr>
          <a:xfrm>
            <a:off x="1177084" y="389005"/>
            <a:ext cx="17713626"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Why Phase II Detox is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Energy Dependent</a:t>
            </a:r>
            <a:endParaRPr/>
          </a:p>
        </p:txBody>
      </p:sp>
      <p:sp>
        <p:nvSpPr>
          <p:cNvPr id="883" name="Google Shape;883;p7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84" name="Google Shape;884;p77"/>
          <p:cNvSpPr txBox="1"/>
          <p:nvPr/>
        </p:nvSpPr>
        <p:spPr>
          <a:xfrm>
            <a:off x="653700" y="3342400"/>
            <a:ext cx="7774500" cy="3478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i="0" lang="en-US" sz="3000" u="none" cap="none" strike="noStrike">
                <a:solidFill>
                  <a:srgbClr val="000000"/>
                </a:solidFill>
                <a:highlight>
                  <a:srgbClr val="FFFB00"/>
                </a:highlight>
                <a:latin typeface="Calibri"/>
                <a:ea typeface="Calibri"/>
                <a:cs typeface="Calibri"/>
                <a:sym typeface="Calibri"/>
              </a:rPr>
              <a:t>Many Phase II pathways rely on:</a:t>
            </a:r>
            <a:endParaRPr sz="3000">
              <a:highlight>
                <a:srgbClr val="FFFB00"/>
              </a:highlight>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Times"/>
              <a:buChar char="•"/>
            </a:pPr>
            <a:r>
              <a:rPr b="1" i="0" lang="en-US" sz="3000" u="none" cap="none" strike="noStrike">
                <a:solidFill>
                  <a:srgbClr val="000000"/>
                </a:solidFill>
                <a:latin typeface="Calibri"/>
                <a:ea typeface="Calibri"/>
                <a:cs typeface="Calibri"/>
                <a:sym typeface="Calibri"/>
              </a:rPr>
              <a:t>ATP</a:t>
            </a:r>
            <a:r>
              <a:rPr i="0" lang="en-US" sz="3000" u="none" cap="none" strike="noStrike">
                <a:solidFill>
                  <a:srgbClr val="000000"/>
                </a:solidFill>
                <a:latin typeface="Calibri"/>
                <a:ea typeface="Calibri"/>
                <a:cs typeface="Calibri"/>
                <a:sym typeface="Calibri"/>
              </a:rPr>
              <a:t> (especially sulfation and amino acid conjugation)</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Times"/>
              <a:buChar char="•"/>
            </a:pPr>
            <a:r>
              <a:rPr b="1" i="0" lang="en-US" sz="3000" u="none" cap="none" strike="noStrike">
                <a:solidFill>
                  <a:srgbClr val="000000"/>
                </a:solidFill>
                <a:latin typeface="Calibri"/>
                <a:ea typeface="Calibri"/>
                <a:cs typeface="Calibri"/>
                <a:sym typeface="Calibri"/>
              </a:rPr>
              <a:t>NADPH</a:t>
            </a:r>
            <a:r>
              <a:rPr i="0" lang="en-US" sz="3000" u="none" cap="none" strike="noStrike">
                <a:solidFill>
                  <a:srgbClr val="000000"/>
                </a:solidFill>
                <a:latin typeface="Calibri"/>
                <a:ea typeface="Calibri"/>
                <a:cs typeface="Calibri"/>
                <a:sym typeface="Calibri"/>
              </a:rPr>
              <a:t> (glutathione regeneration)</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Times"/>
              <a:buChar char="•"/>
            </a:pPr>
            <a:r>
              <a:rPr b="1" i="0" lang="en-US" sz="3000" u="none" cap="none" strike="noStrike">
                <a:solidFill>
                  <a:srgbClr val="000000"/>
                </a:solidFill>
                <a:latin typeface="Calibri"/>
                <a:ea typeface="Calibri"/>
                <a:cs typeface="Calibri"/>
                <a:sym typeface="Calibri"/>
              </a:rPr>
              <a:t>Acetyl-CoA</a:t>
            </a:r>
            <a:r>
              <a:rPr i="0" lang="en-US" sz="3000" u="none" cap="none" strike="noStrike">
                <a:solidFill>
                  <a:srgbClr val="000000"/>
                </a:solidFill>
                <a:latin typeface="Calibri"/>
                <a:ea typeface="Calibri"/>
                <a:cs typeface="Calibri"/>
                <a:sym typeface="Calibri"/>
              </a:rPr>
              <a:t> (acetylation)</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b="1" i="0" lang="en-US" sz="3000" u="none" cap="none" strike="noStrike">
                <a:solidFill>
                  <a:srgbClr val="000000"/>
                </a:solidFill>
                <a:latin typeface="Calibri"/>
                <a:ea typeface="Calibri"/>
                <a:cs typeface="Calibri"/>
                <a:sym typeface="Calibri"/>
              </a:rPr>
              <a:t>Methionine cycle energy flux</a:t>
            </a:r>
            <a:endParaRPr sz="3000">
              <a:latin typeface="Calibri"/>
              <a:ea typeface="Calibri"/>
              <a:cs typeface="Calibri"/>
              <a:sym typeface="Calibri"/>
            </a:endParaRPr>
          </a:p>
        </p:txBody>
      </p:sp>
      <p:sp>
        <p:nvSpPr>
          <p:cNvPr id="885" name="Google Shape;885;p7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86" name="Google Shape;886;p77"/>
          <p:cNvSpPr txBox="1"/>
          <p:nvPr/>
        </p:nvSpPr>
        <p:spPr>
          <a:xfrm>
            <a:off x="8686800" y="3342400"/>
            <a:ext cx="9076500" cy="54438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US" sz="3000">
                <a:solidFill>
                  <a:schemeClr val="dk1"/>
                </a:solidFill>
                <a:latin typeface="Calibri"/>
                <a:ea typeface="Calibri"/>
                <a:cs typeface="Calibri"/>
                <a:sym typeface="Calibri"/>
              </a:rPr>
              <a:t>This links detoxification DIRECTLY to:</a:t>
            </a:r>
            <a:endParaRPr sz="3000">
              <a:solidFill>
                <a:schemeClr val="dk1"/>
              </a:solidFill>
              <a:latin typeface="Calibri"/>
              <a:ea typeface="Calibri"/>
              <a:cs typeface="Calibri"/>
              <a:sym typeface="Calibri"/>
            </a:endParaRPr>
          </a:p>
          <a:p>
            <a:pPr indent="0" lvl="0" marL="0" rtl="0" algn="l">
              <a:spcBef>
                <a:spcPts val="1400"/>
              </a:spcBef>
              <a:spcAft>
                <a:spcPts val="0"/>
              </a:spcAft>
              <a:buNone/>
            </a:pPr>
            <a:r>
              <a:rPr b="1" lang="en-US" sz="3000">
                <a:solidFill>
                  <a:schemeClr val="dk1"/>
                </a:solidFill>
                <a:latin typeface="Calibri"/>
                <a:ea typeface="Calibri"/>
                <a:cs typeface="Calibri"/>
                <a:sym typeface="Calibri"/>
              </a:rPr>
              <a:t>⚡ Energy metabolism pathways</a:t>
            </a:r>
            <a:endParaRPr sz="3000">
              <a:solidFill>
                <a:schemeClr val="dk1"/>
              </a:solidFill>
              <a:latin typeface="Calibri"/>
              <a:ea typeface="Calibri"/>
              <a:cs typeface="Calibri"/>
              <a:sym typeface="Calibri"/>
            </a:endParaRPr>
          </a:p>
          <a:p>
            <a:pPr indent="-355600" lvl="0" marL="457200" rtl="0" algn="l">
              <a:spcBef>
                <a:spcPts val="120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Glycolysis</a:t>
            </a:r>
            <a:endParaRPr sz="3000">
              <a:solidFill>
                <a:schemeClr val="dk1"/>
              </a:solidFill>
              <a:latin typeface="Calibri"/>
              <a:ea typeface="Calibri"/>
              <a:cs typeface="Calibri"/>
              <a:sym typeface="Calibri"/>
            </a:endParaRPr>
          </a:p>
          <a:p>
            <a:pPr indent="-355600" lvl="0" marL="457200" rtl="0" algn="l">
              <a:spcBef>
                <a:spcPts val="120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Pentose phosphate pathway</a:t>
            </a:r>
            <a:endParaRPr sz="3000">
              <a:solidFill>
                <a:schemeClr val="dk1"/>
              </a:solidFill>
              <a:latin typeface="Calibri"/>
              <a:ea typeface="Calibri"/>
              <a:cs typeface="Calibri"/>
              <a:sym typeface="Calibri"/>
            </a:endParaRPr>
          </a:p>
          <a:p>
            <a:pPr indent="-355600" lvl="0" marL="457200" rtl="0" algn="l">
              <a:spcBef>
                <a:spcPts val="120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TCA cycle</a:t>
            </a:r>
            <a:endParaRPr sz="3000">
              <a:solidFill>
                <a:schemeClr val="dk1"/>
              </a:solidFill>
              <a:latin typeface="Calibri"/>
              <a:ea typeface="Calibri"/>
              <a:cs typeface="Calibri"/>
              <a:sym typeface="Calibri"/>
            </a:endParaRPr>
          </a:p>
          <a:p>
            <a:pPr indent="-355600" lvl="0" marL="457200" rtl="0" algn="l">
              <a:spcBef>
                <a:spcPts val="120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Beta-oxidation</a:t>
            </a:r>
            <a:endParaRPr sz="3000">
              <a:solidFill>
                <a:schemeClr val="dk1"/>
              </a:solidFill>
              <a:latin typeface="Calibri"/>
              <a:ea typeface="Calibri"/>
              <a:cs typeface="Calibri"/>
              <a:sym typeface="Calibri"/>
            </a:endParaRPr>
          </a:p>
          <a:p>
            <a:pPr indent="-355600" lvl="0" marL="457200" rtl="0" algn="l">
              <a:spcBef>
                <a:spcPts val="120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Amino acid metabolism</a:t>
            </a:r>
            <a:endParaRPr sz="3000">
              <a:solidFill>
                <a:schemeClr val="dk1"/>
              </a:solidFill>
              <a:latin typeface="Calibri"/>
              <a:ea typeface="Calibri"/>
              <a:cs typeface="Calibri"/>
              <a:sym typeface="Calibri"/>
            </a:endParaRPr>
          </a:p>
          <a:p>
            <a:pPr indent="0" lvl="0" marL="0" rtl="0" algn="l">
              <a:spcBef>
                <a:spcPts val="1200"/>
              </a:spcBef>
              <a:spcAft>
                <a:spcPts val="0"/>
              </a:spcAft>
              <a:buNone/>
            </a:pPr>
            <a:r>
              <a:rPr lang="en-US" sz="3000">
                <a:solidFill>
                  <a:schemeClr val="dk1"/>
                </a:solidFill>
                <a:highlight>
                  <a:srgbClr val="FFFB00"/>
                </a:highlight>
                <a:latin typeface="Calibri"/>
                <a:ea typeface="Calibri"/>
                <a:cs typeface="Calibri"/>
                <a:sym typeface="Calibri"/>
              </a:rPr>
              <a:t>If cellular energy is low → </a:t>
            </a:r>
            <a:r>
              <a:rPr b="1" lang="en-US" sz="3000">
                <a:solidFill>
                  <a:schemeClr val="dk1"/>
                </a:solidFill>
                <a:highlight>
                  <a:srgbClr val="FFFB00"/>
                </a:highlight>
                <a:latin typeface="Calibri"/>
                <a:ea typeface="Calibri"/>
                <a:cs typeface="Calibri"/>
                <a:sym typeface="Calibri"/>
              </a:rPr>
              <a:t>Phase II slows down</a:t>
            </a:r>
            <a:r>
              <a:rPr lang="en-US" sz="3000">
                <a:solidFill>
                  <a:schemeClr val="dk1"/>
                </a:solidFill>
                <a:highlight>
                  <a:srgbClr val="FFFB00"/>
                </a:highlight>
                <a:latin typeface="Calibri"/>
                <a:ea typeface="Calibri"/>
                <a:cs typeface="Calibri"/>
                <a:sym typeface="Calibri"/>
              </a:rPr>
              <a:t> → toxins accumulate.</a:t>
            </a:r>
            <a:endParaRPr sz="3000">
              <a:highlight>
                <a:srgbClr val="FFFB00"/>
              </a:highlight>
              <a:latin typeface="Calibri"/>
              <a:ea typeface="Calibri"/>
              <a:cs typeface="Calibri"/>
              <a:sym typeface="Calibri"/>
            </a:endParaRPr>
          </a:p>
        </p:txBody>
      </p:sp>
      <p:sp>
        <p:nvSpPr>
          <p:cNvPr id="887" name="Google Shape;887;p7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78"/>
          <p:cNvSpPr/>
          <p:nvPr/>
        </p:nvSpPr>
        <p:spPr>
          <a:xfrm>
            <a:off x="-528004" y="0"/>
            <a:ext cx="18760272"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93" name="Google Shape;893;p78"/>
          <p:cNvSpPr txBox="1"/>
          <p:nvPr/>
        </p:nvSpPr>
        <p:spPr>
          <a:xfrm>
            <a:off x="867632" y="360874"/>
            <a:ext cx="17713626"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The Relationship Between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 &amp; Phase II</a:t>
            </a:r>
            <a:endParaRPr/>
          </a:p>
        </p:txBody>
      </p:sp>
      <p:sp>
        <p:nvSpPr>
          <p:cNvPr id="894" name="Google Shape;894;p7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95" name="Google Shape;895;p78"/>
          <p:cNvSpPr txBox="1"/>
          <p:nvPr/>
        </p:nvSpPr>
        <p:spPr>
          <a:xfrm>
            <a:off x="1507465" y="3891026"/>
            <a:ext cx="11231100" cy="4740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300"/>
              <a:buFont typeface="Times"/>
              <a:buNone/>
            </a:pPr>
            <a:r>
              <a:rPr b="1" i="0" lang="en-US" sz="3600" u="none" cap="none" strike="noStrike">
                <a:solidFill>
                  <a:srgbClr val="000000"/>
                </a:solidFill>
                <a:latin typeface="Calibri"/>
                <a:ea typeface="Calibri"/>
                <a:cs typeface="Calibri"/>
                <a:sym typeface="Calibri"/>
              </a:rPr>
              <a:t>Key concept:</a:t>
            </a:r>
            <a:endParaRPr sz="3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300"/>
              <a:buFont typeface="Times"/>
              <a:buNone/>
            </a:pPr>
            <a:r>
              <a:rPr b="1" i="0" lang="en-US" sz="3600" u="none" cap="none" strike="noStrike">
                <a:solidFill>
                  <a:srgbClr val="000000"/>
                </a:solidFill>
                <a:latin typeface="Calibri"/>
                <a:ea typeface="Calibri"/>
                <a:cs typeface="Calibri"/>
                <a:sym typeface="Calibri"/>
              </a:rPr>
              <a:t>Phase I makes toxins MORE reactive.</a:t>
            </a:r>
            <a:br>
              <a:rPr b="1" i="0" lang="en-US" sz="3600" u="none" cap="none" strike="noStrike">
                <a:solidFill>
                  <a:srgbClr val="000000"/>
                </a:solidFill>
                <a:latin typeface="Calibri"/>
                <a:ea typeface="Calibri"/>
                <a:cs typeface="Calibri"/>
                <a:sym typeface="Calibri"/>
              </a:rPr>
            </a:br>
            <a:r>
              <a:rPr b="1" i="0" lang="en-US" sz="3600" u="none" cap="none" strike="noStrike">
                <a:solidFill>
                  <a:srgbClr val="000000"/>
                </a:solidFill>
                <a:latin typeface="Calibri"/>
                <a:ea typeface="Calibri"/>
                <a:cs typeface="Calibri"/>
                <a:sym typeface="Calibri"/>
              </a:rPr>
              <a:t>Phase II makes them safe and excretable.</a:t>
            </a:r>
            <a:endParaRPr sz="3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300"/>
              <a:buFont typeface="Times"/>
              <a:buNone/>
            </a:pPr>
            <a:r>
              <a:rPr i="0" lang="en-US" sz="3600" u="none" cap="none" strike="noStrike">
                <a:solidFill>
                  <a:srgbClr val="000000"/>
                </a:solidFill>
                <a:latin typeface="Calibri"/>
                <a:ea typeface="Calibri"/>
                <a:cs typeface="Calibri"/>
                <a:sym typeface="Calibri"/>
              </a:rPr>
              <a:t>Phase II must be:</a:t>
            </a:r>
            <a:endParaRPr sz="36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well-fueled,</a:t>
            </a:r>
            <a:endParaRPr sz="36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nutritionally supported,</a:t>
            </a:r>
            <a:endParaRPr sz="3600">
              <a:latin typeface="Calibri"/>
              <a:ea typeface="Calibri"/>
              <a:cs typeface="Calibri"/>
              <a:sym typeface="Calibri"/>
            </a:endParaRPr>
          </a:p>
          <a:p>
            <a:pPr indent="-336550" lvl="0" marL="457200" marR="0" rtl="0" algn="l">
              <a:lnSpc>
                <a:spcPct val="100000"/>
              </a:lnSpc>
              <a:spcBef>
                <a:spcPts val="1200"/>
              </a:spcBef>
              <a:spcAft>
                <a:spcPts val="0"/>
              </a:spcAft>
              <a:buClr>
                <a:srgbClr val="000000"/>
              </a:buClr>
              <a:buSzPts val="3600"/>
              <a:buFont typeface="Calibri"/>
              <a:buChar char="•"/>
            </a:pPr>
            <a:r>
              <a:rPr i="0" lang="en-US" sz="3600" u="none" cap="none" strike="noStrike">
                <a:solidFill>
                  <a:srgbClr val="000000"/>
                </a:solidFill>
                <a:latin typeface="Calibri"/>
                <a:ea typeface="Calibri"/>
                <a:cs typeface="Calibri"/>
                <a:sym typeface="Calibri"/>
              </a:rPr>
              <a:t>and not overloaded for safe detoxification.</a:t>
            </a:r>
            <a:endParaRPr sz="3600">
              <a:latin typeface="Calibri"/>
              <a:ea typeface="Calibri"/>
              <a:cs typeface="Calibri"/>
              <a:sym typeface="Calibri"/>
            </a:endParaRPr>
          </a:p>
        </p:txBody>
      </p:sp>
      <p:sp>
        <p:nvSpPr>
          <p:cNvPr id="896" name="Google Shape;896;p7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97" name="Google Shape;897;p7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7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03" name="Google Shape;903;p79"/>
          <p:cNvSpPr txBox="1"/>
          <p:nvPr/>
        </p:nvSpPr>
        <p:spPr>
          <a:xfrm>
            <a:off x="1043580" y="1051854"/>
            <a:ext cx="16812960"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Table Summary -</a:t>
            </a:r>
            <a:r>
              <a:rPr b="0" i="0" lang="en-US" sz="7600" u="none" cap="none" strike="noStrike">
                <a:solidFill>
                  <a:srgbClr val="FFFFFF"/>
                </a:solidFill>
                <a:latin typeface="Poppins"/>
                <a:ea typeface="Poppins"/>
                <a:cs typeface="Poppins"/>
                <a:sym typeface="Poppins"/>
              </a:rPr>
              <a:t> </a:t>
            </a:r>
            <a:r>
              <a:rPr b="0" i="0" lang="en-US" sz="5800" u="none" cap="none" strike="noStrike">
                <a:solidFill>
                  <a:srgbClr val="FFFFFF"/>
                </a:solidFill>
                <a:latin typeface="Poppins"/>
                <a:ea typeface="Poppins"/>
                <a:cs typeface="Poppins"/>
                <a:sym typeface="Poppins"/>
              </a:rPr>
              <a:t>Phase II Pathway</a:t>
            </a:r>
            <a:endParaRPr/>
          </a:p>
        </p:txBody>
      </p:sp>
      <p:sp>
        <p:nvSpPr>
          <p:cNvPr id="904" name="Google Shape;904;p7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05" name="Google Shape;905;p79"/>
          <p:cNvGraphicFramePr/>
          <p:nvPr/>
        </p:nvGraphicFramePr>
        <p:xfrm>
          <a:off x="1274675" y="3198927"/>
          <a:ext cx="3000000" cy="3000000"/>
        </p:xfrm>
        <a:graphic>
          <a:graphicData uri="http://schemas.openxmlformats.org/drawingml/2006/table">
            <a:tbl>
              <a:tblPr bandRow="1">
                <a:noFill/>
                <a:tableStyleId>{15BE6260-15B2-42CF-9ED3-659DF01581FF}</a:tableStyleId>
              </a:tblPr>
              <a:tblGrid>
                <a:gridCol w="2478975"/>
                <a:gridCol w="1987150"/>
                <a:gridCol w="1571000"/>
                <a:gridCol w="4574775"/>
                <a:gridCol w="2242275"/>
                <a:gridCol w="3496575"/>
              </a:tblGrid>
              <a:tr h="6430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Phase II Pathway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Enzyme(s)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Conjugate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Nutrients Needed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Removes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Clinical Notes</a:t>
                      </a:r>
                      <a:endParaRPr/>
                    </a:p>
                  </a:txBody>
                  <a:tcPr marT="12700" marB="12700" marR="12700" marL="12700" anchor="ctr"/>
                </a:tc>
              </a:tr>
              <a:tr h="996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Glutathione Conjugation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GST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Cysteine, Glycine, Gln, Se, B2/B3/B6, NADPH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Electrophiles, ROS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Protection from oxidative stress</a:t>
                      </a:r>
                      <a:endParaRPr/>
                    </a:p>
                  </a:txBody>
                  <a:tcPr marT="12700" marB="12700" marR="12700" marL="12700" anchor="ctr"/>
                </a:tc>
              </a:tr>
              <a:tr h="996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Methylation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Methyltransferases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CH₃</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B12, Folate, B6, Choline, Methionine, ATP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Estrogens, 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Impaired in MTHFR variants</a:t>
                      </a:r>
                      <a:endParaRPr/>
                    </a:p>
                  </a:txBody>
                  <a:tcPr marT="12700" marB="12700" marR="12700" marL="12700" anchor="ctr"/>
                </a:tc>
              </a:tr>
              <a:tr h="996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Sulfation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SULT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SO₄</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Methionine, Cys, B6, Molybdenum, ATP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Hormones, NTs, toxins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Overloaded by acetaminophen</a:t>
                      </a:r>
                      <a:endParaRPr/>
                    </a:p>
                  </a:txBody>
                  <a:tcPr marT="12700" marB="12700" marR="12700" marL="12700" anchor="ctr"/>
                </a:tc>
              </a:tr>
              <a:tr h="996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Glucuronidation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UGT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Glucuronic acid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Mg, UDP-GA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Hormones, drugs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Reversible by β-glucuronidase</a:t>
                      </a:r>
                      <a:endParaRPr/>
                    </a:p>
                  </a:txBody>
                  <a:tcPr marT="12700" marB="12700" marR="12700" marL="12700" anchor="ctr"/>
                </a:tc>
              </a:tr>
              <a:tr h="996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Amino Acid Conjugation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Various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Gly/Tau/Gln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Amino acids, B6, ATP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Aromatic acids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Requires protein sufficiency</a:t>
                      </a:r>
                      <a:endParaRPr/>
                    </a:p>
                  </a:txBody>
                  <a:tcPr marT="12700" marB="12700" marR="12700" marL="12700" anchor="ctr"/>
                </a:tc>
              </a:tr>
              <a:tr h="996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Acetylation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NAT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Acetyl group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B5, B2, B3, protein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Drugs, xenobiotics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Slow acetylators = drug toxicity risk</a:t>
                      </a:r>
                      <a:endParaRPr/>
                    </a:p>
                  </a:txBody>
                  <a:tcPr marT="12700" marB="12700" marR="12700" marL="12700" anchor="ctr"/>
                </a:tc>
              </a:tr>
            </a:tbl>
          </a:graphicData>
        </a:graphic>
      </p:graphicFrame>
      <p:sp>
        <p:nvSpPr>
          <p:cNvPr id="906" name="Google Shape;906;p7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07" name="Google Shape;907;p7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08" name="Google Shape;908;p79"/>
          <p:cNvSpPr/>
          <p:nvPr/>
        </p:nvSpPr>
        <p:spPr>
          <a:xfrm>
            <a:off x="1662114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8"/>
          <p:cNvSpPr/>
          <p:nvPr/>
        </p:nvSpPr>
        <p:spPr>
          <a:xfrm>
            <a:off x="-528003" y="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 name="Google Shape;138;p8"/>
          <p:cNvSpPr txBox="1"/>
          <p:nvPr/>
        </p:nvSpPr>
        <p:spPr>
          <a:xfrm>
            <a:off x="1622695" y="394143"/>
            <a:ext cx="16480500" cy="24678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lang="en-US" sz="7400">
                <a:solidFill>
                  <a:srgbClr val="FFFFFF"/>
                </a:solidFill>
                <a:latin typeface="Poppins"/>
                <a:ea typeface="Poppins"/>
                <a:cs typeface="Poppins"/>
                <a:sym typeface="Poppins"/>
              </a:rPr>
              <a:t>TCA/Krebs Cycle &amp; Carb Metabolism </a:t>
            </a:r>
            <a:endParaRPr sz="7400"/>
          </a:p>
        </p:txBody>
      </p:sp>
      <p:sp>
        <p:nvSpPr>
          <p:cNvPr id="139" name="Google Shape;139;p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 name="Google Shape;140;p8"/>
          <p:cNvSpPr txBox="1"/>
          <p:nvPr/>
        </p:nvSpPr>
        <p:spPr>
          <a:xfrm>
            <a:off x="889075" y="3244913"/>
            <a:ext cx="10292100" cy="6588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1200"/>
              </a:spcBef>
              <a:spcAft>
                <a:spcPts val="0"/>
              </a:spcAft>
              <a:buNone/>
            </a:pPr>
            <a:r>
              <a:rPr b="1" lang="en-US" sz="2600">
                <a:latin typeface="Calibri"/>
                <a:ea typeface="Calibri"/>
                <a:cs typeface="Calibri"/>
                <a:sym typeface="Calibri"/>
              </a:rPr>
              <a:t>Glucose → Glycolysis → Pyruvate → Acetyl-CoA → TCA Cycle → ETC</a:t>
            </a:r>
            <a:endParaRPr b="1" sz="2600">
              <a:latin typeface="Calibri"/>
              <a:ea typeface="Calibri"/>
              <a:cs typeface="Calibri"/>
              <a:sym typeface="Calibri"/>
            </a:endParaRPr>
          </a:p>
          <a:p>
            <a:pPr indent="-297447" lvl="0" marL="360947"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Occurs in the mitochondria</a:t>
            </a:r>
            <a:endParaRPr sz="2600">
              <a:latin typeface="Calibri"/>
              <a:ea typeface="Calibri"/>
              <a:cs typeface="Calibri"/>
              <a:sym typeface="Calibri"/>
            </a:endParaRPr>
          </a:p>
          <a:p>
            <a:pPr indent="-297447" lvl="0" marL="360947"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Pyruvate → acetyl-CoA requires several cofactors, including vitamin B1</a:t>
            </a:r>
            <a:endParaRPr sz="2600">
              <a:latin typeface="Calibri"/>
              <a:ea typeface="Calibri"/>
              <a:cs typeface="Calibri"/>
              <a:sym typeface="Calibri"/>
            </a:endParaRPr>
          </a:p>
          <a:p>
            <a:pPr indent="-297447" lvl="0" marL="360947"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Acetyl-CoA + oxaloacetate → citrate, beginning the TCA cycle</a:t>
            </a:r>
            <a:endParaRPr sz="2600">
              <a:latin typeface="Calibri"/>
              <a:ea typeface="Calibri"/>
              <a:cs typeface="Calibri"/>
              <a:sym typeface="Calibri"/>
            </a:endParaRPr>
          </a:p>
          <a:p>
            <a:pPr indent="-297447" lvl="0" marL="360947" marR="0" rtl="0" algn="l">
              <a:lnSpc>
                <a:spcPct val="100000"/>
              </a:lnSpc>
              <a:spcBef>
                <a:spcPts val="1200"/>
              </a:spcBef>
              <a:spcAft>
                <a:spcPts val="0"/>
              </a:spcAft>
              <a:buClr>
                <a:srgbClr val="000000"/>
              </a:buClr>
              <a:buSzPts val="2600"/>
              <a:buFont typeface="Calibri"/>
              <a:buChar char="•"/>
            </a:pPr>
            <a:r>
              <a:rPr b="1" lang="en-US" sz="2600">
                <a:latin typeface="Calibri"/>
                <a:ea typeface="Calibri"/>
                <a:cs typeface="Calibri"/>
                <a:sym typeface="Calibri"/>
              </a:rPr>
              <a:t>Each acetyl-CoA produces:</a:t>
            </a:r>
            <a:endParaRPr b="1" sz="2600">
              <a:latin typeface="Calibri"/>
              <a:ea typeface="Calibri"/>
              <a:cs typeface="Calibri"/>
              <a:sym typeface="Calibri"/>
            </a:endParaRPr>
          </a:p>
          <a:p>
            <a:pPr indent="-393700" lvl="1" marL="914400"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3 NADH</a:t>
            </a:r>
            <a:endParaRPr sz="2600">
              <a:latin typeface="Calibri"/>
              <a:ea typeface="Calibri"/>
              <a:cs typeface="Calibri"/>
              <a:sym typeface="Calibri"/>
            </a:endParaRPr>
          </a:p>
          <a:p>
            <a:pPr indent="-393700" lvl="1" marL="914400"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1 FADH₂</a:t>
            </a:r>
            <a:endParaRPr sz="2600">
              <a:latin typeface="Calibri"/>
              <a:ea typeface="Calibri"/>
              <a:cs typeface="Calibri"/>
              <a:sym typeface="Calibri"/>
            </a:endParaRPr>
          </a:p>
          <a:p>
            <a:pPr indent="-393700" lvl="1" marL="914400"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1 GTP/ATP </a:t>
            </a:r>
            <a:r>
              <a:rPr i="1" lang="en-US" sz="2600">
                <a:latin typeface="Calibri"/>
                <a:ea typeface="Calibri"/>
                <a:cs typeface="Calibri"/>
                <a:sym typeface="Calibri"/>
              </a:rPr>
              <a:t>(*</a:t>
            </a:r>
            <a:r>
              <a:rPr i="1" lang="en-US" sz="2600">
                <a:solidFill>
                  <a:schemeClr val="dk1"/>
                </a:solidFill>
                <a:latin typeface="Calibri"/>
                <a:ea typeface="Calibri"/>
                <a:cs typeface="Calibri"/>
                <a:sym typeface="Calibri"/>
              </a:rPr>
              <a:t>GTP is energetically equivalent to ATP)</a:t>
            </a:r>
            <a:endParaRPr i="1" sz="2600">
              <a:latin typeface="Calibri"/>
              <a:ea typeface="Calibri"/>
              <a:cs typeface="Calibri"/>
              <a:sym typeface="Calibri"/>
            </a:endParaRPr>
          </a:p>
          <a:p>
            <a:pPr indent="-393700" lvl="1" marL="914400"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2 CO₂</a:t>
            </a:r>
            <a:endParaRPr sz="2600">
              <a:latin typeface="Calibri"/>
              <a:ea typeface="Calibri"/>
              <a:cs typeface="Calibri"/>
              <a:sym typeface="Calibri"/>
            </a:endParaRPr>
          </a:p>
          <a:p>
            <a:pPr indent="-297447" lvl="0" marL="360947"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NADH &amp; FADH₂ carry electrons to the ETC</a:t>
            </a:r>
            <a:endParaRPr sz="2600">
              <a:latin typeface="Calibri"/>
              <a:ea typeface="Calibri"/>
              <a:cs typeface="Calibri"/>
              <a:sym typeface="Calibri"/>
            </a:endParaRPr>
          </a:p>
          <a:p>
            <a:pPr indent="-297447" lvl="0" marL="360947" marR="0" rtl="0" algn="l">
              <a:lnSpc>
                <a:spcPct val="100000"/>
              </a:lnSpc>
              <a:spcBef>
                <a:spcPts val="1200"/>
              </a:spcBef>
              <a:spcAft>
                <a:spcPts val="0"/>
              </a:spcAft>
              <a:buClr>
                <a:srgbClr val="000000"/>
              </a:buClr>
              <a:buSzPts val="2600"/>
              <a:buFont typeface="Calibri"/>
              <a:buChar char="•"/>
            </a:pPr>
            <a:r>
              <a:rPr b="1" lang="en-US" sz="2600">
                <a:latin typeface="Calibri"/>
                <a:ea typeface="Calibri"/>
                <a:cs typeface="Calibri"/>
                <a:sym typeface="Calibri"/>
              </a:rPr>
              <a:t>Total yield: </a:t>
            </a:r>
            <a:r>
              <a:rPr lang="en-US" sz="2600">
                <a:latin typeface="Calibri"/>
                <a:ea typeface="Calibri"/>
                <a:cs typeface="Calibri"/>
                <a:sym typeface="Calibri"/>
              </a:rPr>
              <a:t>~10 ATP per acetyl-CoA</a:t>
            </a:r>
            <a:endParaRPr sz="2600">
              <a:latin typeface="Calibri"/>
              <a:ea typeface="Calibri"/>
              <a:cs typeface="Calibri"/>
              <a:sym typeface="Calibri"/>
            </a:endParaRPr>
          </a:p>
          <a:p>
            <a:pPr indent="-297447" lvl="0" marL="360947" marR="0" rtl="0" algn="l">
              <a:lnSpc>
                <a:spcPct val="100000"/>
              </a:lnSpc>
              <a:spcBef>
                <a:spcPts val="1200"/>
              </a:spcBef>
              <a:spcAft>
                <a:spcPts val="0"/>
              </a:spcAft>
              <a:buClr>
                <a:srgbClr val="000000"/>
              </a:buClr>
              <a:buSzPts val="2600"/>
              <a:buFont typeface="Calibri"/>
              <a:buChar char="•"/>
            </a:pPr>
            <a:r>
              <a:rPr lang="en-US" sz="2600">
                <a:latin typeface="Calibri"/>
                <a:ea typeface="Calibri"/>
                <a:cs typeface="Calibri"/>
                <a:sym typeface="Calibri"/>
              </a:rPr>
              <a:t>Central metabolic hub connecting carbs, fats &amp; proteins</a:t>
            </a:r>
            <a:endParaRPr sz="2600">
              <a:latin typeface="Calibri"/>
              <a:ea typeface="Calibri"/>
              <a:cs typeface="Calibri"/>
              <a:sym typeface="Calibri"/>
            </a:endParaRPr>
          </a:p>
        </p:txBody>
      </p:sp>
      <p:grpSp>
        <p:nvGrpSpPr>
          <p:cNvPr id="141" name="Google Shape;141;p8"/>
          <p:cNvGrpSpPr/>
          <p:nvPr/>
        </p:nvGrpSpPr>
        <p:grpSpPr>
          <a:xfrm>
            <a:off x="10857900" y="3434175"/>
            <a:ext cx="6932166" cy="6127315"/>
            <a:chOff x="-2" y="-1"/>
            <a:chExt cx="8349995" cy="7380529"/>
          </a:xfrm>
        </p:grpSpPr>
        <p:pic>
          <p:nvPicPr>
            <p:cNvPr descr="pasted-movie.png" id="142" name="Google Shape;142;p8"/>
            <p:cNvPicPr preferRelativeResize="0"/>
            <p:nvPr/>
          </p:nvPicPr>
          <p:blipFill rotWithShape="1">
            <a:blip r:embed="rId4">
              <a:alphaModFix/>
            </a:blip>
            <a:srcRect b="0" l="8376" r="8375" t="0"/>
            <a:stretch/>
          </p:blipFill>
          <p:spPr>
            <a:xfrm>
              <a:off x="-2" y="-1"/>
              <a:ext cx="8349995" cy="6686937"/>
            </a:xfrm>
            <a:prstGeom prst="rect">
              <a:avLst/>
            </a:prstGeom>
            <a:noFill/>
            <a:ln>
              <a:noFill/>
            </a:ln>
          </p:spPr>
        </p:pic>
        <p:sp>
          <p:nvSpPr>
            <p:cNvPr id="143" name="Google Shape;143;p8"/>
            <p:cNvSpPr txBox="1"/>
            <p:nvPr/>
          </p:nvSpPr>
          <p:spPr>
            <a:xfrm>
              <a:off x="-1" y="6763128"/>
              <a:ext cx="8349900" cy="617400"/>
            </a:xfrm>
            <a:prstGeom prst="rect">
              <a:avLst/>
            </a:prstGeom>
            <a:noFill/>
            <a:ln>
              <a:noFill/>
            </a:ln>
          </p:spPr>
          <p:txBody>
            <a:bodyPr anchorCtr="0" anchor="t" bIns="63250" lIns="63250" spcFirstLastPara="1" rIns="63250" wrap="square" tIns="63250">
              <a:spAutoFit/>
            </a:bodyPr>
            <a:lstStyle/>
            <a:p>
              <a:pPr indent="-291097" lvl="0" marL="360947" rtl="0" algn="l">
                <a:spcBef>
                  <a:spcPts val="12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5"/>
                </a:rPr>
                <a:t>Helpful video resource here!</a:t>
              </a:r>
              <a:endParaRPr sz="1162"/>
            </a:p>
          </p:txBody>
        </p:sp>
      </p:grpSp>
      <p:sp>
        <p:nvSpPr>
          <p:cNvPr id="144" name="Google Shape;144;p8"/>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45" name="Google Shape;145;p8"/>
          <p:cNvSpPr/>
          <p:nvPr/>
        </p:nvSpPr>
        <p:spPr>
          <a:xfrm>
            <a:off x="16705549"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46" name="Google Shape;146;p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80"/>
          <p:cNvSpPr/>
          <p:nvPr/>
        </p:nvSpPr>
        <p:spPr>
          <a:xfrm>
            <a:off x="-528004" y="0"/>
            <a:ext cx="18760272"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14" name="Google Shape;914;p80"/>
          <p:cNvSpPr txBox="1"/>
          <p:nvPr/>
        </p:nvSpPr>
        <p:spPr>
          <a:xfrm>
            <a:off x="642576" y="389005"/>
            <a:ext cx="17713626"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Phase III Detoxification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Transport &amp; Excretion</a:t>
            </a:r>
            <a:endParaRPr/>
          </a:p>
        </p:txBody>
      </p:sp>
      <p:sp>
        <p:nvSpPr>
          <p:cNvPr id="915" name="Google Shape;915;p8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16" name="Google Shape;916;p80"/>
          <p:cNvSpPr txBox="1"/>
          <p:nvPr/>
        </p:nvSpPr>
        <p:spPr>
          <a:xfrm>
            <a:off x="887784" y="3314260"/>
            <a:ext cx="7591200" cy="6880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Phase III detoxification is the </a:t>
            </a:r>
            <a:r>
              <a:rPr b="1" i="0" lang="en-US" sz="2400" u="none" cap="none" strike="noStrike">
                <a:solidFill>
                  <a:srgbClr val="000000"/>
                </a:solidFill>
                <a:latin typeface="Calibri"/>
                <a:ea typeface="Calibri"/>
                <a:cs typeface="Calibri"/>
                <a:sym typeface="Calibri"/>
              </a:rPr>
              <a:t>final step</a:t>
            </a:r>
            <a:r>
              <a:rPr i="0" lang="en-US" sz="2400" u="none" cap="none" strike="noStrike">
                <a:solidFill>
                  <a:srgbClr val="000000"/>
                </a:solidFill>
                <a:latin typeface="Calibri"/>
                <a:ea typeface="Calibri"/>
                <a:cs typeface="Calibri"/>
                <a:sym typeface="Calibri"/>
              </a:rPr>
              <a:t> in detoxification.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Once toxins have been </a:t>
            </a:r>
            <a:r>
              <a:rPr b="1" i="0" lang="en-US" sz="2400" u="none" cap="none" strike="noStrike">
                <a:solidFill>
                  <a:srgbClr val="000000"/>
                </a:solidFill>
                <a:latin typeface="Calibri"/>
                <a:ea typeface="Calibri"/>
                <a:cs typeface="Calibri"/>
                <a:sym typeface="Calibri"/>
              </a:rPr>
              <a:t>activated (Phase I)</a:t>
            </a:r>
            <a:r>
              <a:rPr i="0" lang="en-US" sz="2400" u="none" cap="none" strike="noStrike">
                <a:solidFill>
                  <a:srgbClr val="000000"/>
                </a:solidFill>
                <a:latin typeface="Calibri"/>
                <a:ea typeface="Calibri"/>
                <a:cs typeface="Calibri"/>
                <a:sym typeface="Calibri"/>
              </a:rPr>
              <a:t> and </a:t>
            </a:r>
            <a:r>
              <a:rPr b="1" i="0" lang="en-US" sz="2400" u="none" cap="none" strike="noStrike">
                <a:solidFill>
                  <a:srgbClr val="000000"/>
                </a:solidFill>
                <a:latin typeface="Calibri"/>
                <a:ea typeface="Calibri"/>
                <a:cs typeface="Calibri"/>
                <a:sym typeface="Calibri"/>
              </a:rPr>
              <a:t>conjugated (Phase II)</a:t>
            </a:r>
            <a:r>
              <a:rPr i="0" lang="en-US" sz="2400" u="none" cap="none" strike="noStrike">
                <a:solidFill>
                  <a:srgbClr val="000000"/>
                </a:solidFill>
                <a:latin typeface="Calibri"/>
                <a:ea typeface="Calibri"/>
                <a:cs typeface="Calibri"/>
                <a:sym typeface="Calibri"/>
              </a:rPr>
              <a:t>, Phase III:</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 Pumps the conjugated toxins </a:t>
            </a:r>
            <a:r>
              <a:rPr b="1" i="1" lang="en-US" sz="2400" u="none" cap="none" strike="noStrike">
                <a:solidFill>
                  <a:srgbClr val="000000"/>
                </a:solidFill>
                <a:latin typeface="Calibri"/>
                <a:ea typeface="Calibri"/>
                <a:cs typeface="Calibri"/>
                <a:sym typeface="Calibri"/>
              </a:rPr>
              <a:t>out</a:t>
            </a:r>
            <a:r>
              <a:rPr b="1" i="0" lang="en-US" sz="2400" u="none" cap="none" strike="noStrike">
                <a:solidFill>
                  <a:srgbClr val="000000"/>
                </a:solidFill>
                <a:latin typeface="Calibri"/>
                <a:ea typeface="Calibri"/>
                <a:cs typeface="Calibri"/>
                <a:sym typeface="Calibri"/>
              </a:rPr>
              <a:t> of cells</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 Delivers them to organs of elimination</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 Prevents reabsorption and recirculation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Phase III uses </a:t>
            </a:r>
            <a:r>
              <a:rPr b="1" i="0" lang="en-US" sz="2400" u="none" cap="none" strike="noStrike">
                <a:solidFill>
                  <a:srgbClr val="000000"/>
                </a:solidFill>
                <a:latin typeface="Calibri"/>
                <a:ea typeface="Calibri"/>
                <a:cs typeface="Calibri"/>
                <a:sym typeface="Calibri"/>
              </a:rPr>
              <a:t>energy-dependent transporter proteins</a:t>
            </a:r>
            <a:r>
              <a:rPr i="0" lang="en-US" sz="2400" u="none" cap="none" strike="noStrike">
                <a:solidFill>
                  <a:srgbClr val="000000"/>
                </a:solidFill>
                <a:latin typeface="Calibri"/>
                <a:ea typeface="Calibri"/>
                <a:cs typeface="Calibri"/>
                <a:sym typeface="Calibri"/>
              </a:rPr>
              <a:t> to export toxins into:</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b="1" i="0" lang="en-US" sz="2400" u="none" cap="none" strike="noStrike">
                <a:solidFill>
                  <a:srgbClr val="000000"/>
                </a:solidFill>
                <a:latin typeface="Calibri"/>
                <a:ea typeface="Calibri"/>
                <a:cs typeface="Calibri"/>
                <a:sym typeface="Calibri"/>
              </a:rPr>
              <a:t>Bile → feces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b="1" i="0" lang="en-US" sz="2400" u="none" cap="none" strike="noStrike">
                <a:solidFill>
                  <a:srgbClr val="000000"/>
                </a:solidFill>
                <a:latin typeface="Calibri"/>
                <a:ea typeface="Calibri"/>
                <a:cs typeface="Calibri"/>
                <a:sym typeface="Calibri"/>
              </a:rPr>
              <a:t>Kidney → urine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b="1" i="0" lang="en-US" sz="2400" u="none" cap="none" strike="noStrike">
                <a:solidFill>
                  <a:srgbClr val="000000"/>
                </a:solidFill>
                <a:latin typeface="Calibri"/>
                <a:ea typeface="Calibri"/>
                <a:cs typeface="Calibri"/>
                <a:sym typeface="Calibri"/>
              </a:rPr>
              <a:t>Lymphatic system</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b="1" i="0" lang="en-US" sz="2400" u="none" cap="none" strike="noStrike">
                <a:solidFill>
                  <a:srgbClr val="000000"/>
                </a:solidFill>
                <a:latin typeface="Calibri"/>
                <a:ea typeface="Calibri"/>
                <a:cs typeface="Calibri"/>
                <a:sym typeface="Calibri"/>
              </a:rPr>
              <a:t>Sweat/skin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b="1" i="0" lang="en-US" sz="2400" u="none" cap="none" strike="noStrike">
                <a:solidFill>
                  <a:srgbClr val="000000"/>
                </a:solidFill>
                <a:latin typeface="Calibri"/>
                <a:ea typeface="Calibri"/>
                <a:cs typeface="Calibri"/>
                <a:sym typeface="Calibri"/>
              </a:rPr>
              <a:t>Lungs (for volatile compounds)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Think of Phase III as the body’s </a:t>
            </a:r>
            <a:r>
              <a:rPr b="1" i="0" lang="en-US" sz="2400" u="none" cap="none" strike="noStrike">
                <a:solidFill>
                  <a:srgbClr val="000000"/>
                </a:solidFill>
                <a:latin typeface="Calibri"/>
                <a:ea typeface="Calibri"/>
                <a:cs typeface="Calibri"/>
                <a:sym typeface="Calibri"/>
              </a:rPr>
              <a:t>export logistics system</a:t>
            </a:r>
            <a:r>
              <a:rPr i="0" lang="en-US" sz="2400" u="none" cap="none" strike="noStrike">
                <a:solidFill>
                  <a:srgbClr val="000000"/>
                </a:solidFill>
                <a:latin typeface="Calibri"/>
                <a:ea typeface="Calibri"/>
                <a:cs typeface="Calibri"/>
                <a:sym typeface="Calibri"/>
              </a:rPr>
              <a:t>.</a:t>
            </a:r>
            <a:endParaRPr>
              <a:latin typeface="Calibri"/>
              <a:ea typeface="Calibri"/>
              <a:cs typeface="Calibri"/>
              <a:sym typeface="Calibri"/>
            </a:endParaRPr>
          </a:p>
        </p:txBody>
      </p:sp>
      <p:sp>
        <p:nvSpPr>
          <p:cNvPr id="917" name="Google Shape;917;p80"/>
          <p:cNvSpPr txBox="1"/>
          <p:nvPr/>
        </p:nvSpPr>
        <p:spPr>
          <a:xfrm>
            <a:off x="9262891" y="3370524"/>
            <a:ext cx="7908900" cy="5259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Phase III is critical because </a:t>
            </a:r>
            <a:r>
              <a:rPr b="1" i="0" lang="en-US" sz="2400" u="none" cap="none" strike="noStrike">
                <a:solidFill>
                  <a:srgbClr val="000000"/>
                </a:solidFill>
                <a:latin typeface="Calibri"/>
                <a:ea typeface="Calibri"/>
                <a:cs typeface="Calibri"/>
                <a:sym typeface="Calibri"/>
              </a:rPr>
              <a:t>Phase II conjugates cannot leave the cell by diffusion</a:t>
            </a:r>
            <a:r>
              <a:rPr i="0" lang="en-US" sz="2400" u="none" cap="none" strike="noStrike">
                <a:solidFill>
                  <a:srgbClr val="000000"/>
                </a:solidFill>
                <a:latin typeface="Calibri"/>
                <a:ea typeface="Calibri"/>
                <a:cs typeface="Calibri"/>
                <a:sym typeface="Calibri"/>
              </a:rPr>
              <a:t>.</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They are too large and too polar.</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Phase III prevents: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Reaccumulation of toxic intermediates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Oxidative stress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Hormone recirculation (estrogen dominance)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Bile stagnation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Enterohepatic recirculation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sng" cap="none" strike="noStrike">
                <a:solidFill>
                  <a:srgbClr val="000000"/>
                </a:solidFill>
                <a:latin typeface="Calibri"/>
                <a:ea typeface="Calibri"/>
                <a:cs typeface="Calibri"/>
                <a:sym typeface="Calibri"/>
              </a:rPr>
              <a:t>Without Phase III, detox STOPS — regardless of how strong Phase I or II are.</a:t>
            </a:r>
            <a:endParaRPr u="sng">
              <a:latin typeface="Calibri"/>
              <a:ea typeface="Calibri"/>
              <a:cs typeface="Calibri"/>
              <a:sym typeface="Calibri"/>
            </a:endParaRPr>
          </a:p>
        </p:txBody>
      </p:sp>
      <p:sp>
        <p:nvSpPr>
          <p:cNvPr id="918" name="Google Shape;918;p8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19" name="Google Shape;919;p8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8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25" name="Google Shape;925;p81"/>
          <p:cNvSpPr txBox="1"/>
          <p:nvPr/>
        </p:nvSpPr>
        <p:spPr>
          <a:xfrm>
            <a:off x="1043581" y="369423"/>
            <a:ext cx="16812960" cy="2278872"/>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Table Summary -</a:t>
            </a:r>
            <a:r>
              <a:rPr b="0" i="0" lang="en-US" sz="7600" u="none" cap="none" strike="noStrike">
                <a:solidFill>
                  <a:srgbClr val="FFFFFF"/>
                </a:solidFill>
                <a:latin typeface="Poppins"/>
                <a:ea typeface="Poppins"/>
                <a:cs typeface="Poppins"/>
                <a:sym typeface="Poppins"/>
              </a:rPr>
              <a:t> </a:t>
            </a:r>
            <a:r>
              <a:rPr b="0" i="0" lang="en-US" sz="6800" u="none" cap="none" strike="noStrike">
                <a:solidFill>
                  <a:srgbClr val="FFFFFF"/>
                </a:solidFill>
                <a:latin typeface="Poppins"/>
                <a:ea typeface="Poppins"/>
                <a:cs typeface="Poppins"/>
                <a:sym typeface="Poppins"/>
              </a:rPr>
              <a:t>Phase III Pathways</a:t>
            </a:r>
            <a:endParaRPr/>
          </a:p>
        </p:txBody>
      </p:sp>
      <p:sp>
        <p:nvSpPr>
          <p:cNvPr id="926" name="Google Shape;926;p8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27" name="Google Shape;927;p81"/>
          <p:cNvGraphicFramePr/>
          <p:nvPr/>
        </p:nvGraphicFramePr>
        <p:xfrm>
          <a:off x="633512" y="3320265"/>
          <a:ext cx="3000000" cy="3000000"/>
        </p:xfrm>
        <a:graphic>
          <a:graphicData uri="http://schemas.openxmlformats.org/drawingml/2006/table">
            <a:tbl>
              <a:tblPr bandRow="1">
                <a:noFill/>
                <a:tableStyleId>{15BE6260-15B2-42CF-9ED3-659DF01581FF}</a:tableStyleId>
              </a:tblPr>
              <a:tblGrid>
                <a:gridCol w="3189200"/>
                <a:gridCol w="4848175"/>
                <a:gridCol w="3729200"/>
                <a:gridCol w="5254425"/>
              </a:tblGrid>
              <a:tr h="482600">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Component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Description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Key Biomolecules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Clinical Relevance</a:t>
                      </a:r>
                      <a:endParaRPr/>
                    </a:p>
                  </a:txBody>
                  <a:tcPr marT="12700" marB="12700" marR="12700" marL="12700" anchor="ctr"/>
                </a:tc>
              </a:tr>
              <a:tr h="927100">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Main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Export conjugated toxins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ATP, transporters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Prevents buildup of reactive metabolites</a:t>
                      </a:r>
                      <a:endParaRPr/>
                    </a:p>
                  </a:txBody>
                  <a:tcPr marT="12700" marB="12700" marR="12700" marL="12700" anchor="ctr"/>
                </a:tc>
              </a:tr>
              <a:tr h="927100">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Transporters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ABC, MRP, OAT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ABCB1, MRPs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Determines bile &amp; urine toxin export</a:t>
                      </a:r>
                      <a:endParaRPr/>
                    </a:p>
                  </a:txBody>
                  <a:tcPr marT="12700" marB="12700" marR="12700" marL="12700" anchor="ctr"/>
                </a:tc>
              </a:tr>
              <a:tr h="613625">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Energy Needs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ATP-dependent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Mg, mitochondria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Low ATP = slowed detox</a:t>
                      </a:r>
                      <a:endParaRPr/>
                    </a:p>
                  </a:txBody>
                  <a:tcPr marT="12700" marB="12700" marR="12700" marL="12700" anchor="ctr"/>
                </a:tc>
              </a:tr>
              <a:tr h="613625">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Bile Pathway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Toxins excreted with bile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PC, taurine, glycine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Cholestasis stops Phase III</a:t>
                      </a:r>
                      <a:endParaRPr/>
                    </a:p>
                  </a:txBody>
                  <a:tcPr marT="12700" marB="12700" marR="12700" marL="12700" anchor="ctr"/>
                </a:tc>
              </a:tr>
              <a:tr h="951125">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Kidney Pathway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Water-soluble toxins → urine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Hydration, electrolytes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Dehydration slows elimination</a:t>
                      </a:r>
                      <a:endParaRPr/>
                    </a:p>
                  </a:txBody>
                  <a:tcPr marT="12700" marB="12700" marR="12700" marL="12700" anchor="ctr"/>
                </a:tc>
              </a:tr>
              <a:tr h="969100">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Gut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Prevents toxin reabsorption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Fiber, microbiome balance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Constipation → enterohepatic recirculation</a:t>
                      </a:r>
                      <a:endParaRPr/>
                    </a:p>
                  </a:txBody>
                  <a:tcPr marT="12700" marB="12700" marR="12700" marL="12700" anchor="ctr"/>
                </a:tc>
              </a:tr>
              <a:tr h="951125">
                <a:tc>
                  <a:txBody>
                    <a:bodyPr/>
                    <a:lstStyle/>
                    <a:p>
                      <a:pPr indent="0" lvl="0" marL="0" marR="0" rtl="0" algn="ctr">
                        <a:lnSpc>
                          <a:spcPct val="100000"/>
                        </a:lnSpc>
                        <a:spcBef>
                          <a:spcPts val="0"/>
                        </a:spcBef>
                        <a:spcAft>
                          <a:spcPts val="0"/>
                        </a:spcAft>
                        <a:buClr>
                          <a:schemeClr val="dk1"/>
                        </a:buClr>
                        <a:buSzPts val="2900"/>
                        <a:buFont typeface="Times"/>
                        <a:buNone/>
                      </a:pPr>
                      <a:r>
                        <a:rPr b="1" lang="en-US" sz="2900" u="none" cap="none" strike="noStrike"/>
                        <a:t>Nutrients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Mg, choline, PC, taurine, glycine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Supports transport &amp; bile flow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900"/>
                        <a:buFont typeface="Times"/>
                        <a:buNone/>
                      </a:pPr>
                      <a:r>
                        <a:rPr lang="en-US" sz="2900" u="none" cap="none" strike="noStrike"/>
                        <a:t>Deficiencies impair detox</a:t>
                      </a:r>
                      <a:endParaRPr/>
                    </a:p>
                  </a:txBody>
                  <a:tcPr marT="12700" marB="12700" marR="12700" marL="12700" anchor="ctr"/>
                </a:tc>
              </a:tr>
            </a:tbl>
          </a:graphicData>
        </a:graphic>
      </p:graphicFrame>
      <p:sp>
        <p:nvSpPr>
          <p:cNvPr id="928" name="Google Shape;928;p8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29" name="Google Shape;929;p8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30" name="Google Shape;930;p81"/>
          <p:cNvSpPr/>
          <p:nvPr/>
        </p:nvSpPr>
        <p:spPr>
          <a:xfrm>
            <a:off x="1662114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p8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36" name="Google Shape;936;p82"/>
          <p:cNvSpPr txBox="1"/>
          <p:nvPr/>
        </p:nvSpPr>
        <p:spPr>
          <a:xfrm>
            <a:off x="1043581" y="369419"/>
            <a:ext cx="16812960" cy="2249665"/>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Table Summary -</a:t>
            </a:r>
            <a:r>
              <a:rPr b="0" i="0" lang="en-US" sz="7600" u="none" cap="none" strike="noStrike">
                <a:solidFill>
                  <a:srgbClr val="FFFFFF"/>
                </a:solidFill>
                <a:latin typeface="Poppins"/>
                <a:ea typeface="Poppins"/>
                <a:cs typeface="Poppins"/>
                <a:sym typeface="Poppins"/>
              </a:rPr>
              <a:t> </a:t>
            </a:r>
            <a:r>
              <a:rPr b="0" i="0" lang="en-US" sz="5800" u="none" cap="none" strike="noStrike">
                <a:solidFill>
                  <a:srgbClr val="FFFFFF"/>
                </a:solidFill>
                <a:latin typeface="Poppins"/>
                <a:ea typeface="Poppins"/>
                <a:cs typeface="Poppins"/>
                <a:sym typeface="Poppins"/>
              </a:rPr>
              <a:t>All Detoxification Pathways</a:t>
            </a:r>
            <a:endParaRPr/>
          </a:p>
        </p:txBody>
      </p:sp>
      <p:sp>
        <p:nvSpPr>
          <p:cNvPr id="937" name="Google Shape;937;p8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38" name="Google Shape;938;p82"/>
          <p:cNvSpPr txBox="1"/>
          <p:nvPr/>
        </p:nvSpPr>
        <p:spPr>
          <a:xfrm>
            <a:off x="17187887" y="9210674"/>
            <a:ext cx="295226"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10</a:t>
            </a:r>
            <a:endParaRPr/>
          </a:p>
        </p:txBody>
      </p:sp>
      <p:graphicFrame>
        <p:nvGraphicFramePr>
          <p:cNvPr id="939" name="Google Shape;939;p82"/>
          <p:cNvGraphicFramePr/>
          <p:nvPr/>
        </p:nvGraphicFramePr>
        <p:xfrm>
          <a:off x="1043218" y="3292045"/>
          <a:ext cx="3000000" cy="3000000"/>
        </p:xfrm>
        <a:graphic>
          <a:graphicData uri="http://schemas.openxmlformats.org/drawingml/2006/table">
            <a:tbl>
              <a:tblPr bandRow="1">
                <a:noFill/>
                <a:tableStyleId>{15BE6260-15B2-42CF-9ED3-659DF01581FF}</a:tableStyleId>
              </a:tblPr>
              <a:tblGrid>
                <a:gridCol w="3341775"/>
                <a:gridCol w="3848400"/>
                <a:gridCol w="4690775"/>
                <a:gridCol w="4932725"/>
              </a:tblGrid>
              <a:tr h="6378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Detox Phase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Primary Processes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Key Nutrients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Purpose</a:t>
                      </a:r>
                      <a:endParaRPr/>
                    </a:p>
                  </a:txBody>
                  <a:tcPr marT="12700" marB="12700" marR="12700" marL="12700" anchor="ctr"/>
                </a:tc>
              </a:tr>
              <a:tr h="9886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Phase I</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Oxidation, reduction, hydrolysis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B2, B3, Fe, Mg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Activate toxins; make them reactive</a:t>
                      </a:r>
                      <a:endParaRPr/>
                    </a:p>
                  </a:txBody>
                  <a:tcPr marT="12700" marB="12700" marR="12700" marL="12700" anchor="ctr"/>
                </a:tc>
              </a:tr>
              <a:tr h="6378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Phase II: GSH</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Glutathione conjugation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GSH, selenium, B2, B6</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Neutralize reactive metabolites</a:t>
                      </a:r>
                      <a:endParaRPr/>
                    </a:p>
                  </a:txBody>
                  <a:tcPr marT="12700" marB="12700" marR="12700" marL="12700" anchor="ctr"/>
                </a:tc>
              </a:tr>
              <a:tr h="9886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Phase II: Methylation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SAMe methylation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B12, folate, B6, choline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Hormone detox, neurotransmitter balance</a:t>
                      </a:r>
                      <a:endParaRPr/>
                    </a:p>
                  </a:txBody>
                  <a:tcPr marT="12700" marB="12700" marR="12700" marL="12700" anchor="ctr"/>
                </a:tc>
              </a:tr>
              <a:tr h="9886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Phase II: Glucuronidation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Add glucuronic acid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Magnesium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Hormone/drug detox</a:t>
                      </a:r>
                      <a:endParaRPr/>
                    </a:p>
                  </a:txBody>
                  <a:tcPr marT="12700" marB="12700" marR="12700" marL="12700" anchor="ctr"/>
                </a:tc>
              </a:tr>
              <a:tr h="9886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Phase II: Sulfation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Sulfate addition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Methionine, cysteine, B6, molybdenum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Steroid &amp; neurotransmitter detox</a:t>
                      </a:r>
                      <a:endParaRPr/>
                    </a:p>
                  </a:txBody>
                  <a:tcPr marT="12700" marB="12700" marR="12700" marL="12700" anchor="ctr"/>
                </a:tc>
              </a:tr>
              <a:tr h="6378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Phase II: AA Conjugation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Add amino acids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Glycine, taurine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Acid &amp; bile detox</a:t>
                      </a:r>
                      <a:endParaRPr/>
                    </a:p>
                  </a:txBody>
                  <a:tcPr marT="12700" marB="12700" marR="12700" marL="12700" anchor="ctr"/>
                </a:tc>
              </a:tr>
              <a:tr h="637800">
                <a:tc>
                  <a:txBody>
                    <a:bodyPr/>
                    <a:lstStyle/>
                    <a:p>
                      <a:pPr indent="0" lvl="0" marL="0" marR="0" rtl="0" algn="l">
                        <a:lnSpc>
                          <a:spcPct val="100000"/>
                        </a:lnSpc>
                        <a:spcBef>
                          <a:spcPts val="0"/>
                        </a:spcBef>
                        <a:spcAft>
                          <a:spcPts val="0"/>
                        </a:spcAft>
                        <a:buClr>
                          <a:schemeClr val="dk1"/>
                        </a:buClr>
                        <a:buSzPts val="2800"/>
                        <a:buFont typeface="Times"/>
                        <a:buNone/>
                      </a:pPr>
                      <a:r>
                        <a:rPr b="1" lang="en-US" sz="2800" u="none" cap="none" strike="noStrike"/>
                        <a:t>Phase III</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Transport/excretion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Minerals, ATP</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800" u="none" cap="none" strike="noStrike"/>
                        <a:t>Removal from body</a:t>
                      </a:r>
                      <a:endParaRPr/>
                    </a:p>
                  </a:txBody>
                  <a:tcPr marT="12700" marB="12700" marR="12700" marL="12700" anchor="ctr"/>
                </a:tc>
              </a:tr>
            </a:tbl>
          </a:graphicData>
        </a:graphic>
      </p:graphicFrame>
      <p:sp>
        <p:nvSpPr>
          <p:cNvPr id="940" name="Google Shape;940;p8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41" name="Google Shape;941;p8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42" name="Google Shape;942;p82"/>
          <p:cNvSpPr/>
          <p:nvPr/>
        </p:nvSpPr>
        <p:spPr>
          <a:xfrm>
            <a:off x="1662114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sp>
        <p:nvSpPr>
          <p:cNvPr id="947" name="Google Shape;947;p8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48" name="Google Shape;948;p83"/>
          <p:cNvSpPr txBox="1"/>
          <p:nvPr/>
        </p:nvSpPr>
        <p:spPr>
          <a:xfrm>
            <a:off x="589681" y="418214"/>
            <a:ext cx="18170118" cy="2249665"/>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0433FF"/>
              </a:buClr>
              <a:buSzPts val="5800"/>
              <a:buFont typeface="Poppins"/>
              <a:buNone/>
            </a:pPr>
            <a:r>
              <a:rPr b="0" i="0" lang="en-US" sz="5800" u="none" cap="none" strike="noStrike">
                <a:solidFill>
                  <a:srgbClr val="0433FF"/>
                </a:solidFill>
                <a:latin typeface="Poppins"/>
                <a:ea typeface="Poppins"/>
                <a:cs typeface="Poppins"/>
                <a:sym typeface="Poppins"/>
              </a:rPr>
              <a:t>Role of Oxidative Stress and </a:t>
            </a:r>
            <a:endParaRPr/>
          </a:p>
          <a:p>
            <a:pPr indent="0" lvl="0" marL="0" marR="0" rtl="0" algn="l">
              <a:lnSpc>
                <a:spcPct val="156896"/>
              </a:lnSpc>
              <a:spcBef>
                <a:spcPts val="0"/>
              </a:spcBef>
              <a:spcAft>
                <a:spcPts val="0"/>
              </a:spcAft>
              <a:buClr>
                <a:srgbClr val="0433FF"/>
              </a:buClr>
              <a:buSzPts val="5800"/>
              <a:buFont typeface="Poppins"/>
              <a:buNone/>
            </a:pPr>
            <a:r>
              <a:rPr b="0" i="0" lang="en-US" sz="5800" u="none" cap="none" strike="noStrike">
                <a:solidFill>
                  <a:srgbClr val="0433FF"/>
                </a:solidFill>
                <a:latin typeface="Poppins"/>
                <a:ea typeface="Poppins"/>
                <a:cs typeface="Poppins"/>
                <a:sym typeface="Poppins"/>
              </a:rPr>
              <a:t>Detoxification Pathways on Health Status</a:t>
            </a:r>
            <a:endParaRPr/>
          </a:p>
        </p:txBody>
      </p:sp>
      <p:sp>
        <p:nvSpPr>
          <p:cNvPr id="949" name="Google Shape;949;p8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50" name="Google Shape;950;p83"/>
          <p:cNvSpPr txBox="1"/>
          <p:nvPr/>
        </p:nvSpPr>
        <p:spPr>
          <a:xfrm>
            <a:off x="1021700" y="3216150"/>
            <a:ext cx="17266200" cy="6669900"/>
          </a:xfrm>
          <a:prstGeom prst="rect">
            <a:avLst/>
          </a:prstGeom>
          <a:noFill/>
          <a:ln>
            <a:noFill/>
          </a:ln>
        </p:spPr>
        <p:txBody>
          <a:bodyPr anchorCtr="0" anchor="t" bIns="45700" lIns="45700" spcFirstLastPara="1" rIns="45700" wrap="square" tIns="45700">
            <a:spAutoFit/>
          </a:bodyPr>
          <a:lstStyle/>
          <a:p>
            <a:pPr indent="-289091" lvl="0" marL="320841" marR="0" rtl="0" algn="l">
              <a:lnSpc>
                <a:spcPct val="100000"/>
              </a:lnSpc>
              <a:spcBef>
                <a:spcPts val="0"/>
              </a:spcBef>
              <a:spcAft>
                <a:spcPts val="0"/>
              </a:spcAft>
              <a:buClr>
                <a:srgbClr val="000000"/>
              </a:buClr>
              <a:buSzPts val="2700"/>
              <a:buFont typeface="Times"/>
              <a:buChar char="•"/>
            </a:pPr>
            <a:r>
              <a:rPr i="0" lang="en-US" sz="2700" u="none" cap="none" strike="noStrike">
                <a:solidFill>
                  <a:srgbClr val="000000"/>
                </a:solidFill>
                <a:latin typeface="Calibri"/>
                <a:ea typeface="Calibri"/>
                <a:cs typeface="Calibri"/>
                <a:sym typeface="Calibri"/>
              </a:rPr>
              <a:t>Oxidative stress occurs when the production of </a:t>
            </a:r>
            <a:r>
              <a:rPr b="1" i="0" lang="en-US" sz="2700" u="none" cap="none" strike="noStrike">
                <a:solidFill>
                  <a:srgbClr val="000000"/>
                </a:solidFill>
                <a:latin typeface="Calibri"/>
                <a:ea typeface="Calibri"/>
                <a:cs typeface="Calibri"/>
                <a:sym typeface="Calibri"/>
              </a:rPr>
              <a:t>reactive oxygen species (ROS)</a:t>
            </a:r>
            <a:r>
              <a:rPr i="0" lang="en-US" sz="2700" u="none" cap="none" strike="noStrike">
                <a:solidFill>
                  <a:srgbClr val="000000"/>
                </a:solidFill>
                <a:latin typeface="Calibri"/>
                <a:ea typeface="Calibri"/>
                <a:cs typeface="Calibri"/>
                <a:sym typeface="Calibri"/>
              </a:rPr>
              <a:t> exceeds the body’s ability to neutralize them with </a:t>
            </a:r>
            <a:r>
              <a:rPr b="1" i="0" lang="en-US" sz="2700" u="none" cap="none" strike="noStrike">
                <a:solidFill>
                  <a:srgbClr val="000000"/>
                </a:solidFill>
                <a:latin typeface="Calibri"/>
                <a:ea typeface="Calibri"/>
                <a:cs typeface="Calibri"/>
                <a:sym typeface="Calibri"/>
              </a:rPr>
              <a:t>antioxidants</a:t>
            </a:r>
            <a:r>
              <a:rPr i="0" lang="en-US" sz="2700" u="none" cap="none" strike="noStrike">
                <a:solidFill>
                  <a:srgbClr val="000000"/>
                </a:solidFill>
                <a:latin typeface="Calibri"/>
                <a:ea typeface="Calibri"/>
                <a:cs typeface="Calibri"/>
                <a:sym typeface="Calibri"/>
              </a:rPr>
              <a:t>.</a:t>
            </a:r>
            <a:endParaRPr sz="2700">
              <a:latin typeface="Calibri"/>
              <a:ea typeface="Calibri"/>
              <a:cs typeface="Calibri"/>
              <a:sym typeface="Calibri"/>
            </a:endParaRPr>
          </a:p>
          <a:p>
            <a:pPr indent="-281739" lvl="0" marL="300789" marR="0" rtl="0" algn="l">
              <a:lnSpc>
                <a:spcPct val="100000"/>
              </a:lnSpc>
              <a:spcBef>
                <a:spcPts val="1400"/>
              </a:spcBef>
              <a:spcAft>
                <a:spcPts val="0"/>
              </a:spcAft>
              <a:buClr>
                <a:srgbClr val="000000"/>
              </a:buClr>
              <a:buSzPts val="2700"/>
              <a:buFont typeface="Calibri"/>
              <a:buChar char="•"/>
            </a:pPr>
            <a:r>
              <a:rPr b="1" i="0" lang="en-US" sz="2700" u="none" cap="none" strike="noStrike">
                <a:solidFill>
                  <a:srgbClr val="000000"/>
                </a:solidFill>
                <a:latin typeface="Calibri"/>
                <a:ea typeface="Calibri"/>
                <a:cs typeface="Calibri"/>
                <a:sym typeface="Calibri"/>
              </a:rPr>
              <a:t>Sources of ROS:</a:t>
            </a:r>
            <a:endParaRPr sz="2700">
              <a:latin typeface="Calibri"/>
              <a:ea typeface="Calibri"/>
              <a:cs typeface="Calibri"/>
              <a:sym typeface="Calibri"/>
            </a:endParaRPr>
          </a:p>
          <a:p>
            <a:pPr indent="-323850" lvl="2" marL="7366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Normal mitochondrial energy production</a:t>
            </a:r>
            <a:endParaRPr sz="2700">
              <a:latin typeface="Calibri"/>
              <a:ea typeface="Calibri"/>
              <a:cs typeface="Calibri"/>
              <a:sym typeface="Calibri"/>
            </a:endParaRPr>
          </a:p>
          <a:p>
            <a:pPr indent="-323850" lvl="2" marL="7366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Inflammation</a:t>
            </a:r>
            <a:endParaRPr sz="2700">
              <a:latin typeface="Calibri"/>
              <a:ea typeface="Calibri"/>
              <a:cs typeface="Calibri"/>
              <a:sym typeface="Calibri"/>
            </a:endParaRPr>
          </a:p>
          <a:p>
            <a:pPr indent="-323850" lvl="2" marL="7366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Environmental toxins</a:t>
            </a:r>
            <a:endParaRPr sz="2700">
              <a:latin typeface="Calibri"/>
              <a:ea typeface="Calibri"/>
              <a:cs typeface="Calibri"/>
              <a:sym typeface="Calibri"/>
            </a:endParaRPr>
          </a:p>
          <a:p>
            <a:pPr indent="-323850" lvl="2" marL="7366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Poor diet, smoking, and alcohol</a:t>
            </a:r>
            <a:endParaRPr sz="2700">
              <a:latin typeface="Calibri"/>
              <a:ea typeface="Calibri"/>
              <a:cs typeface="Calibri"/>
              <a:sym typeface="Calibri"/>
            </a:endParaRPr>
          </a:p>
          <a:p>
            <a:pPr indent="-323850" lvl="2" marL="7366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Chronic stress</a:t>
            </a:r>
            <a:endParaRPr sz="2700">
              <a:latin typeface="Calibri"/>
              <a:ea typeface="Calibri"/>
              <a:cs typeface="Calibri"/>
              <a:sym typeface="Calibri"/>
            </a:endParaRPr>
          </a:p>
          <a:p>
            <a:pPr indent="-323850" lvl="2" marL="7366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UV radiation, pollution</a:t>
            </a:r>
            <a:endParaRPr sz="2700">
              <a:latin typeface="Calibri"/>
              <a:ea typeface="Calibri"/>
              <a:cs typeface="Calibri"/>
              <a:sym typeface="Calibri"/>
            </a:endParaRPr>
          </a:p>
          <a:p>
            <a:pPr indent="-323850" lvl="2" marL="7366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Certain medications</a:t>
            </a:r>
            <a:endParaRPr sz="2700">
              <a:latin typeface="Calibri"/>
              <a:ea typeface="Calibri"/>
              <a:cs typeface="Calibri"/>
              <a:sym typeface="Calibri"/>
            </a:endParaRPr>
          </a:p>
          <a:p>
            <a:pPr indent="-281739" lvl="0" marL="300789" marR="0" rtl="0" algn="l">
              <a:lnSpc>
                <a:spcPct val="100000"/>
              </a:lnSpc>
              <a:spcBef>
                <a:spcPts val="1400"/>
              </a:spcBef>
              <a:spcAft>
                <a:spcPts val="0"/>
              </a:spcAft>
              <a:buClr>
                <a:srgbClr val="000000"/>
              </a:buClr>
              <a:buSzPts val="2700"/>
              <a:buFont typeface="Calibri"/>
              <a:buChar char="•"/>
            </a:pPr>
            <a:r>
              <a:rPr b="1" i="0" lang="en-US" sz="2700" u="none" cap="none" strike="noStrike">
                <a:solidFill>
                  <a:srgbClr val="000000"/>
                </a:solidFill>
                <a:latin typeface="Calibri"/>
                <a:ea typeface="Calibri"/>
                <a:cs typeface="Calibri"/>
                <a:sym typeface="Calibri"/>
              </a:rPr>
              <a:t>Impact on the body:</a:t>
            </a:r>
            <a:endParaRPr sz="2700">
              <a:latin typeface="Calibri"/>
              <a:ea typeface="Calibri"/>
              <a:cs typeface="Calibri"/>
              <a:sym typeface="Calibri"/>
            </a:endParaRPr>
          </a:p>
          <a:p>
            <a:pPr indent="-267032" lvl="1" marL="641683" marR="0" rtl="0" algn="l">
              <a:lnSpc>
                <a:spcPct val="100000"/>
              </a:lnSpc>
              <a:spcBef>
                <a:spcPts val="1200"/>
              </a:spcBef>
              <a:spcAft>
                <a:spcPts val="0"/>
              </a:spcAft>
              <a:buClr>
                <a:srgbClr val="000000"/>
              </a:buClr>
              <a:buSzPts val="2700"/>
              <a:buFont typeface="Times"/>
              <a:buChar char="•"/>
            </a:pPr>
            <a:r>
              <a:rPr i="0" lang="en-US" sz="2700" u="none" cap="none" strike="noStrike">
                <a:solidFill>
                  <a:srgbClr val="000000"/>
                </a:solidFill>
                <a:latin typeface="Calibri"/>
                <a:ea typeface="Calibri"/>
                <a:cs typeface="Calibri"/>
                <a:sym typeface="Calibri"/>
              </a:rPr>
              <a:t>Excess ROS can </a:t>
            </a:r>
            <a:r>
              <a:rPr b="1" i="0" lang="en-US" sz="2700" u="none" cap="none" strike="noStrike">
                <a:solidFill>
                  <a:srgbClr val="000000"/>
                </a:solidFill>
                <a:latin typeface="Calibri"/>
                <a:ea typeface="Calibri"/>
                <a:cs typeface="Calibri"/>
                <a:sym typeface="Calibri"/>
              </a:rPr>
              <a:t>damage lipids, proteins, DNA, and cell membranes</a:t>
            </a:r>
            <a:r>
              <a:rPr i="0" lang="en-US" sz="2700" u="none" cap="none" strike="noStrike">
                <a:solidFill>
                  <a:srgbClr val="000000"/>
                </a:solidFill>
                <a:latin typeface="Calibri"/>
                <a:ea typeface="Calibri"/>
                <a:cs typeface="Calibri"/>
                <a:sym typeface="Calibri"/>
              </a:rPr>
              <a:t>, leading to dysfunction across multiple systems.</a:t>
            </a:r>
            <a:endParaRPr sz="2700">
              <a:latin typeface="Calibri"/>
              <a:ea typeface="Calibri"/>
              <a:cs typeface="Calibri"/>
              <a:sym typeface="Calibri"/>
            </a:endParaRPr>
          </a:p>
        </p:txBody>
      </p:sp>
      <p:sp>
        <p:nvSpPr>
          <p:cNvPr id="951" name="Google Shape;951;p8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52" name="Google Shape;952;p8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8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58" name="Google Shape;958;p84"/>
          <p:cNvSpPr txBox="1"/>
          <p:nvPr/>
        </p:nvSpPr>
        <p:spPr>
          <a:xfrm>
            <a:off x="589678" y="413832"/>
            <a:ext cx="1753431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How Oxidative Stress &amp; Detoxification Interact</a:t>
            </a:r>
            <a:endParaRPr/>
          </a:p>
        </p:txBody>
      </p:sp>
      <p:sp>
        <p:nvSpPr>
          <p:cNvPr id="959" name="Google Shape;959;p8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0" name="Google Shape;960;p84"/>
          <p:cNvSpPr txBox="1"/>
          <p:nvPr/>
        </p:nvSpPr>
        <p:spPr>
          <a:xfrm>
            <a:off x="653699" y="4168425"/>
            <a:ext cx="7477500" cy="4889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600"/>
              <a:buFont typeface="Times"/>
              <a:buNone/>
            </a:pPr>
            <a:r>
              <a:rPr b="1" i="0" lang="en-US" sz="2600" u="none" cap="none" strike="noStrike">
                <a:solidFill>
                  <a:srgbClr val="000000"/>
                </a:solidFill>
                <a:latin typeface="Calibri"/>
                <a:ea typeface="Calibri"/>
                <a:cs typeface="Calibri"/>
                <a:sym typeface="Calibri"/>
              </a:rPr>
              <a:t>A. Excess ROS increases the burden on detoxification.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Phase I generates ROS; if antioxidant systems are overwhelmed, oxidative stress worsens.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High toxin exposure accelerates ROS production.</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600"/>
              <a:buFont typeface="Times"/>
              <a:buNone/>
            </a:pPr>
            <a:r>
              <a:rPr b="1" i="0" lang="en-US" sz="2600" u="none" cap="none" strike="noStrike">
                <a:solidFill>
                  <a:srgbClr val="000000"/>
                </a:solidFill>
                <a:latin typeface="Calibri"/>
                <a:ea typeface="Calibri"/>
                <a:cs typeface="Calibri"/>
                <a:sym typeface="Calibri"/>
              </a:rPr>
              <a:t>B. Phase II requires antioxidants to neutralize reactive intermediates.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Glutathione (GSH), vitamin C, vitamin E, selenium, NAC</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If unavailable, toxins accumulate or remain reactive → cellular damage.</a:t>
            </a:r>
            <a:endParaRPr>
              <a:latin typeface="Calibri"/>
              <a:ea typeface="Calibri"/>
              <a:cs typeface="Calibri"/>
              <a:sym typeface="Calibri"/>
            </a:endParaRPr>
          </a:p>
        </p:txBody>
      </p:sp>
      <p:sp>
        <p:nvSpPr>
          <p:cNvPr id="961" name="Google Shape;961;p84"/>
          <p:cNvSpPr txBox="1"/>
          <p:nvPr/>
        </p:nvSpPr>
        <p:spPr>
          <a:xfrm>
            <a:off x="2289271" y="3246403"/>
            <a:ext cx="13413900" cy="554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000"/>
              <a:buFont typeface="Times"/>
              <a:buNone/>
            </a:pPr>
            <a:r>
              <a:rPr i="0" lang="en-US" sz="3000" u="none" cap="none" strike="noStrike">
                <a:solidFill>
                  <a:srgbClr val="000000"/>
                </a:solidFill>
                <a:latin typeface="Calibri"/>
                <a:ea typeface="Calibri"/>
                <a:cs typeface="Calibri"/>
                <a:sym typeface="Calibri"/>
              </a:rPr>
              <a:t>Oxidative stress </a:t>
            </a:r>
            <a:r>
              <a:rPr b="1" i="0" lang="en-US" sz="3000" u="none" cap="none" strike="noStrike">
                <a:solidFill>
                  <a:srgbClr val="000000"/>
                </a:solidFill>
                <a:latin typeface="Calibri"/>
                <a:ea typeface="Calibri"/>
                <a:cs typeface="Calibri"/>
                <a:sym typeface="Calibri"/>
              </a:rPr>
              <a:t>directly influences the workload and efficiency</a:t>
            </a:r>
            <a:r>
              <a:rPr i="0" lang="en-US" sz="3000" u="none" cap="none" strike="noStrike">
                <a:solidFill>
                  <a:srgbClr val="000000"/>
                </a:solidFill>
                <a:latin typeface="Calibri"/>
                <a:ea typeface="Calibri"/>
                <a:cs typeface="Calibri"/>
                <a:sym typeface="Calibri"/>
              </a:rPr>
              <a:t> of detox pathways</a:t>
            </a:r>
            <a:endParaRPr>
              <a:latin typeface="Calibri"/>
              <a:ea typeface="Calibri"/>
              <a:cs typeface="Calibri"/>
              <a:sym typeface="Calibri"/>
            </a:endParaRPr>
          </a:p>
        </p:txBody>
      </p:sp>
      <p:sp>
        <p:nvSpPr>
          <p:cNvPr id="962" name="Google Shape;962;p84"/>
          <p:cNvSpPr txBox="1"/>
          <p:nvPr/>
        </p:nvSpPr>
        <p:spPr>
          <a:xfrm>
            <a:off x="9127725" y="4332225"/>
            <a:ext cx="8340600" cy="4643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600"/>
              <a:buFont typeface="Times"/>
              <a:buNone/>
            </a:pPr>
            <a:r>
              <a:rPr b="1" i="0" lang="en-US" sz="2600" u="none" cap="none" strike="noStrike">
                <a:solidFill>
                  <a:srgbClr val="000000"/>
                </a:solidFill>
                <a:latin typeface="Calibri"/>
                <a:ea typeface="Calibri"/>
                <a:cs typeface="Calibri"/>
                <a:sym typeface="Calibri"/>
              </a:rPr>
              <a:t>C. Oxidative stress can impair detox enzymes.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i="0" lang="en-US" sz="2600" u="none" cap="none" strike="noStrike">
                <a:solidFill>
                  <a:srgbClr val="000000"/>
                </a:solidFill>
                <a:latin typeface="Calibri"/>
                <a:ea typeface="Calibri"/>
                <a:cs typeface="Calibri"/>
                <a:sym typeface="Calibri"/>
              </a:rPr>
              <a:t>Chronic oxidative damage can reduce: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Liver enzyme activity</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Cell membrane function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Energy production is needed for conjugation and transport</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600"/>
              <a:buFont typeface="Times"/>
              <a:buNone/>
            </a:pPr>
            <a:r>
              <a:rPr b="1" i="0" lang="en-US" sz="2600" u="none" cap="none" strike="noStrike">
                <a:solidFill>
                  <a:srgbClr val="000000"/>
                </a:solidFill>
                <a:latin typeface="Calibri"/>
                <a:ea typeface="Calibri"/>
                <a:cs typeface="Calibri"/>
                <a:sym typeface="Calibri"/>
              </a:rPr>
              <a:t>D. Impaired detox leads to more oxidative stress.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i="0" lang="en-US" sz="2600" u="none" cap="none" strike="noStrike">
                <a:solidFill>
                  <a:srgbClr val="000000"/>
                </a:solidFill>
                <a:latin typeface="Calibri"/>
                <a:ea typeface="Calibri"/>
                <a:cs typeface="Calibri"/>
                <a:sym typeface="Calibri"/>
              </a:rPr>
              <a:t>A </a:t>
            </a:r>
            <a:r>
              <a:rPr b="1" i="0" lang="en-US" sz="2600" u="none" cap="none" strike="noStrike">
                <a:solidFill>
                  <a:srgbClr val="000000"/>
                </a:solidFill>
                <a:latin typeface="Calibri"/>
                <a:ea typeface="Calibri"/>
                <a:cs typeface="Calibri"/>
                <a:sym typeface="Calibri"/>
              </a:rPr>
              <a:t>vicious cycle</a:t>
            </a:r>
            <a:r>
              <a:rPr i="0" lang="en-US" sz="2600" u="none" cap="none" strike="noStrike">
                <a:solidFill>
                  <a:srgbClr val="000000"/>
                </a:solidFill>
                <a:latin typeface="Calibri"/>
                <a:ea typeface="Calibri"/>
                <a:cs typeface="Calibri"/>
                <a:sym typeface="Calibri"/>
              </a:rPr>
              <a:t>:</a:t>
            </a:r>
            <a:br>
              <a:rPr i="0" lang="en-US" sz="2600" u="none" cap="none" strike="noStrike">
                <a:solidFill>
                  <a:srgbClr val="000000"/>
                </a:solidFill>
                <a:latin typeface="Calibri"/>
                <a:ea typeface="Calibri"/>
                <a:cs typeface="Calibri"/>
                <a:sym typeface="Calibri"/>
              </a:rPr>
            </a:br>
            <a:r>
              <a:rPr i="0" lang="en-US" sz="2600" u="none" cap="none" strike="noStrike">
                <a:solidFill>
                  <a:srgbClr val="000000"/>
                </a:solidFill>
                <a:latin typeface="Calibri"/>
                <a:ea typeface="Calibri"/>
                <a:cs typeface="Calibri"/>
                <a:sym typeface="Calibri"/>
              </a:rPr>
              <a:t>ROS ↑ → detox overload ↑ → ROS ↑ even more.</a:t>
            </a:r>
            <a:endParaRPr>
              <a:latin typeface="Calibri"/>
              <a:ea typeface="Calibri"/>
              <a:cs typeface="Calibri"/>
              <a:sym typeface="Calibri"/>
            </a:endParaRPr>
          </a:p>
        </p:txBody>
      </p:sp>
      <p:sp>
        <p:nvSpPr>
          <p:cNvPr id="963" name="Google Shape;963;p8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64" name="Google Shape;964;p8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sp>
        <p:nvSpPr>
          <p:cNvPr id="969" name="Google Shape;969;p85"/>
          <p:cNvSpPr/>
          <p:nvPr/>
        </p:nvSpPr>
        <p:spPr>
          <a:xfrm rot="10800000">
            <a:off x="-3" y="-20220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0" name="Google Shape;970;p8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1" name="Google Shape;971;p85"/>
          <p:cNvSpPr txBox="1"/>
          <p:nvPr/>
        </p:nvSpPr>
        <p:spPr>
          <a:xfrm>
            <a:off x="522422" y="1051854"/>
            <a:ext cx="1753430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Effects on Overall Health Status</a:t>
            </a:r>
            <a:endParaRPr/>
          </a:p>
        </p:txBody>
      </p:sp>
      <p:sp>
        <p:nvSpPr>
          <p:cNvPr id="972" name="Google Shape;972;p8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3" name="Google Shape;973;p85"/>
          <p:cNvSpPr txBox="1"/>
          <p:nvPr/>
        </p:nvSpPr>
        <p:spPr>
          <a:xfrm>
            <a:off x="322454" y="3322737"/>
            <a:ext cx="6421500" cy="6854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Metabolic Health</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Insulin resistance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Fatty liver disease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Dyslipidemia</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Inflammation &amp; Immune Function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Increased pro-inflammatory cytokines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Reduced immune resilience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Higher infection susceptibility</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Mitochondrial Dysfunction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Fatigue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Reduced physical + cognitive performance</a:t>
            </a:r>
            <a:endParaRPr>
              <a:latin typeface="Calibri"/>
              <a:ea typeface="Calibri"/>
              <a:cs typeface="Calibri"/>
              <a:sym typeface="Calibri"/>
            </a:endParaRPr>
          </a:p>
        </p:txBody>
      </p:sp>
      <p:sp>
        <p:nvSpPr>
          <p:cNvPr id="974" name="Google Shape;974;p85"/>
          <p:cNvSpPr txBox="1"/>
          <p:nvPr/>
        </p:nvSpPr>
        <p:spPr>
          <a:xfrm>
            <a:off x="6625762" y="3394843"/>
            <a:ext cx="5327700" cy="5505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Hormone Balance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Reduced clearance of estrogen and cortisol</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Symptoms of estrogen dominance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HPA axis dysregulation</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Neurological Health</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Oxidative damage to neurons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Mood disorders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Cognitive decline</a:t>
            </a:r>
            <a:endParaRPr>
              <a:latin typeface="Calibri"/>
              <a:ea typeface="Calibri"/>
              <a:cs typeface="Calibri"/>
              <a:sym typeface="Calibri"/>
            </a:endParaRPr>
          </a:p>
        </p:txBody>
      </p:sp>
      <p:sp>
        <p:nvSpPr>
          <p:cNvPr id="975" name="Google Shape;975;p85"/>
          <p:cNvSpPr txBox="1"/>
          <p:nvPr/>
        </p:nvSpPr>
        <p:spPr>
          <a:xfrm>
            <a:off x="12455800" y="3394840"/>
            <a:ext cx="5571900" cy="6459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600"/>
              <a:buFont typeface="Times"/>
              <a:buNone/>
            </a:pPr>
            <a:r>
              <a:rPr b="1" i="0" lang="en-US" sz="2600" u="none" cap="none" strike="noStrike">
                <a:solidFill>
                  <a:srgbClr val="000000"/>
                </a:solidFill>
                <a:latin typeface="Calibri"/>
                <a:ea typeface="Calibri"/>
                <a:cs typeface="Calibri"/>
                <a:sym typeface="Calibri"/>
              </a:rPr>
              <a:t>Digestive &amp; Liver Health</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Impaired bile flow</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Malabsorption of fats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Liver stress or reduced conjugation capacity</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600"/>
              <a:buFont typeface="Times"/>
              <a:buNone/>
            </a:pPr>
            <a:r>
              <a:rPr b="1" i="0" lang="en-US" sz="2600" u="none" cap="none" strike="noStrike">
                <a:solidFill>
                  <a:srgbClr val="000000"/>
                </a:solidFill>
                <a:latin typeface="Calibri"/>
                <a:ea typeface="Calibri"/>
                <a:cs typeface="Calibri"/>
                <a:sym typeface="Calibri"/>
              </a:rPr>
              <a:t>Chronic Disease Risk</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i="0" lang="en-US" sz="2600" u="none" cap="none" strike="noStrike">
                <a:solidFill>
                  <a:srgbClr val="000000"/>
                </a:solidFill>
                <a:latin typeface="Calibri"/>
                <a:ea typeface="Calibri"/>
                <a:cs typeface="Calibri"/>
                <a:sym typeface="Calibri"/>
              </a:rPr>
              <a:t>Long-term oxidative stress is linked to:</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Cardiovascular disease</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Type 2 diabetes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Certain cancers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Neurodegenerative diseases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Autoimmunity</a:t>
            </a:r>
            <a:endParaRPr>
              <a:latin typeface="Calibri"/>
              <a:ea typeface="Calibri"/>
              <a:cs typeface="Calibri"/>
              <a:sym typeface="Calibri"/>
            </a:endParaRPr>
          </a:p>
        </p:txBody>
      </p:sp>
      <p:sp>
        <p:nvSpPr>
          <p:cNvPr id="976" name="Google Shape;976;p8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77" name="Google Shape;977;p8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sp>
        <p:nvSpPr>
          <p:cNvPr id="982" name="Google Shape;982;p8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83" name="Google Shape;983;p86"/>
          <p:cNvSpPr txBox="1"/>
          <p:nvPr/>
        </p:nvSpPr>
        <p:spPr>
          <a:xfrm>
            <a:off x="589681" y="482766"/>
            <a:ext cx="17534304" cy="2290555"/>
          </a:xfrm>
          <a:prstGeom prst="rect">
            <a:avLst/>
          </a:prstGeom>
          <a:noFill/>
          <a:ln>
            <a:noFill/>
          </a:ln>
        </p:spPr>
        <p:txBody>
          <a:bodyPr anchorCtr="0" anchor="t" bIns="0" lIns="0" spcFirstLastPara="1" rIns="0" wrap="square" tIns="0">
            <a:spAutoFit/>
          </a:bodyPr>
          <a:lstStyle/>
          <a:p>
            <a:pPr indent="0" lvl="0" marL="0" marR="0" rtl="0" algn="l">
              <a:lnSpc>
                <a:spcPct val="126388"/>
              </a:lnSpc>
              <a:spcBef>
                <a:spcPts val="0"/>
              </a:spcBef>
              <a:spcAft>
                <a:spcPts val="0"/>
              </a:spcAft>
              <a:buClr>
                <a:srgbClr val="FFFFFF"/>
              </a:buClr>
              <a:buSzPts val="7200"/>
              <a:buFont typeface="Poppins"/>
              <a:buNone/>
            </a:pPr>
            <a:r>
              <a:rPr b="0" i="0" lang="en-US" sz="7200" u="none" cap="none" strike="noStrike">
                <a:solidFill>
                  <a:srgbClr val="FFFFFF"/>
                </a:solidFill>
                <a:latin typeface="Poppins"/>
                <a:ea typeface="Poppins"/>
                <a:cs typeface="Poppins"/>
                <a:sym typeface="Poppins"/>
              </a:rPr>
              <a:t>Factors That Support Detoxification &amp; Reduce Oxidative Stress</a:t>
            </a:r>
            <a:endParaRPr/>
          </a:p>
        </p:txBody>
      </p:sp>
      <p:sp>
        <p:nvSpPr>
          <p:cNvPr id="984" name="Google Shape;984;p8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85" name="Google Shape;985;p86"/>
          <p:cNvSpPr txBox="1"/>
          <p:nvPr/>
        </p:nvSpPr>
        <p:spPr>
          <a:xfrm>
            <a:off x="808859" y="3461949"/>
            <a:ext cx="16670400" cy="6403200"/>
          </a:xfrm>
          <a:prstGeom prst="rect">
            <a:avLst/>
          </a:prstGeom>
          <a:noFill/>
          <a:ln>
            <a:noFill/>
          </a:ln>
        </p:spPr>
        <p:txBody>
          <a:bodyPr anchorCtr="0" anchor="t" bIns="45700" lIns="45700" spcFirstLastPara="1" rIns="45700" wrap="square" tIns="45700">
            <a:spAutoFit/>
          </a:bodyPr>
          <a:lstStyle/>
          <a:p>
            <a:pPr indent="-300789" lvl="0" marL="300789" marR="0" rtl="0" algn="l">
              <a:lnSpc>
                <a:spcPct val="100000"/>
              </a:lnSpc>
              <a:spcBef>
                <a:spcPts val="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Adequate protein &amp; amino acids (glycine, cysteine, methionine)</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Antioxidant-rich diet (fruits, vegetables, polyphenols)</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Glutathione precursors (NAC, selenium, sulfur-containing foods)</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B vitamins (Phase I &amp; II cofactors)</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Magnesium, zinc, copper, and iron (enzyme cofactors)</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Hydration</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Healthy bile flow (fiber, bitters, movement)</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Avoiding excessive toxins (alcohol, smoking, endocrine disruptors)</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Reducing inflammation</a:t>
            </a:r>
            <a:endParaRPr>
              <a:latin typeface="Calibri"/>
              <a:ea typeface="Calibri"/>
              <a:cs typeface="Calibri"/>
              <a:sym typeface="Calibri"/>
            </a:endParaRPr>
          </a:p>
          <a:p>
            <a:pPr indent="-300789" lvl="0" marL="300789"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Stress management &amp; sleep</a:t>
            </a:r>
            <a:endParaRPr>
              <a:latin typeface="Calibri"/>
              <a:ea typeface="Calibri"/>
              <a:cs typeface="Calibri"/>
              <a:sym typeface="Calibri"/>
            </a:endParaRPr>
          </a:p>
        </p:txBody>
      </p:sp>
      <p:sp>
        <p:nvSpPr>
          <p:cNvPr id="986" name="Google Shape;986;p8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87" name="Google Shape;987;p8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8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93" name="Google Shape;993;p87"/>
          <p:cNvSpPr txBox="1"/>
          <p:nvPr/>
        </p:nvSpPr>
        <p:spPr>
          <a:xfrm>
            <a:off x="589681" y="482763"/>
            <a:ext cx="17534304" cy="2261347"/>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Summary Table:</a:t>
            </a:r>
            <a:r>
              <a:rPr b="0" i="0" lang="en-US" sz="7200" u="none" cap="none" strike="noStrike">
                <a:solidFill>
                  <a:srgbClr val="FFFFFF"/>
                </a:solidFill>
                <a:latin typeface="Poppins"/>
                <a:ea typeface="Poppins"/>
                <a:cs typeface="Poppins"/>
                <a:sym typeface="Poppins"/>
              </a:rPr>
              <a:t> </a:t>
            </a:r>
            <a:r>
              <a:rPr b="0" i="0" lang="en-US" sz="6200" u="none" cap="none" strike="noStrike">
                <a:solidFill>
                  <a:srgbClr val="FFFFFF"/>
                </a:solidFill>
                <a:latin typeface="Poppins"/>
                <a:ea typeface="Poppins"/>
                <a:cs typeface="Poppins"/>
                <a:sym typeface="Poppins"/>
              </a:rPr>
              <a:t>Oxidative Stress &amp; Detoxification Pathways</a:t>
            </a:r>
            <a:endParaRPr/>
          </a:p>
        </p:txBody>
      </p:sp>
      <p:sp>
        <p:nvSpPr>
          <p:cNvPr id="994" name="Google Shape;994;p8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95" name="Google Shape;995;p87"/>
          <p:cNvGraphicFramePr/>
          <p:nvPr/>
        </p:nvGraphicFramePr>
        <p:xfrm>
          <a:off x="164254" y="3145758"/>
          <a:ext cx="3000000" cy="3000000"/>
        </p:xfrm>
        <a:graphic>
          <a:graphicData uri="http://schemas.openxmlformats.org/drawingml/2006/table">
            <a:tbl>
              <a:tblPr bandRow="1">
                <a:noFill/>
                <a:tableStyleId>{15BE6260-15B2-42CF-9ED3-659DF01581FF}</a:tableStyleId>
              </a:tblPr>
              <a:tblGrid>
                <a:gridCol w="5351150"/>
                <a:gridCol w="12608350"/>
              </a:tblGrid>
              <a:tr h="4699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Category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Key Points</a:t>
                      </a:r>
                      <a:endParaRPr/>
                    </a:p>
                  </a:txBody>
                  <a:tcPr marT="12700" marB="12700" marR="12700" marL="12700" anchor="ctr"/>
                </a:tc>
              </a:tr>
              <a:tr h="6742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Oxidative Stress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Imbalance between free radicals (ROS) and antioxidant defenses; caused by inflammation, toxins, poor diet, smoking, stress, pollution, mitochondrial activity. Leads to cellular damage (lipids, proteins, DNA).</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Major Sources of ROS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Mitochondria, immune activity, toxins, chronic stress, environmental pollutants, medications, UV/radiation, high blood sugar.</a:t>
                      </a:r>
                      <a:endParaRPr/>
                    </a:p>
                  </a:txBody>
                  <a:tcPr marT="12700" marB="12700" marR="12700" marL="12700" anchor="ctr"/>
                </a:tc>
              </a:tr>
              <a:tr h="6742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Primary Effects on Health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Fatigue, inflammation, mitochondrial dysfunction, immune dysregulation, accelerated aging, hormonal imbalance, increased chronic disease risk (CVD, diabetes, cancer).</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Detoxification Pathways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Liver-based system that processes internal and external toxins for elimination through Phase I, Phase II, and Phase III pathways.</a:t>
                      </a:r>
                      <a:endParaRPr/>
                    </a:p>
                  </a:txBody>
                  <a:tcPr marT="12700" marB="12700" marR="12700" marL="12700" anchor="ctr"/>
                </a:tc>
              </a:tr>
              <a:tr h="6742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Phase I (Oxidation)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Cytochrome P450 enzymes modify toxins to more reactive intermediates; generates ROS. Requires B2, B3, B6, folate, B12, antioxidants.</a:t>
                      </a:r>
                      <a:endParaRPr/>
                    </a:p>
                  </a:txBody>
                  <a:tcPr marT="12700" marB="12700" marR="12700" marL="12700" anchor="ctr"/>
                </a:tc>
              </a:tr>
              <a:tr h="6742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Phase II (Conjugation)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Adds molecules (glutathione, sulfate, glycine, glucuronic acid) to neutralize and solubilize toxins. Nutrient-dependent (protein, sulfur compounds, magnesium, antioxidants). Critical for reducing oxidative stress.</a:t>
                      </a:r>
                      <a:endParaRPr/>
                    </a:p>
                  </a:txBody>
                  <a:tcPr marT="12700" marB="12700" marR="12700" marL="12700" anchor="ctr"/>
                </a:tc>
              </a:tr>
              <a:tr h="6742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Phase III (Elimination)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Transporters move conjugated toxins out via bile, urine, feces. Requires adequate bile flow, hydration, fiber, and cell membrane integrity.</a:t>
                      </a:r>
                      <a:endParaRPr/>
                    </a:p>
                  </a:txBody>
                  <a:tcPr marT="12700" marB="12700" marR="12700" marL="12700" anchor="ctr"/>
                </a:tc>
              </a:tr>
              <a:tr h="6870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Interaction Between Oxidative Stress &amp; Detox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Excess ROS overwhelms detox capacity; impaired detox increases oxidative stress; poor nutrient status weakens both systems → vicious cycle.</a:t>
                      </a:r>
                      <a:endParaRPr/>
                    </a:p>
                  </a:txBody>
                  <a:tcPr marT="12700" marB="12700" marR="12700" marL="12700" anchor="ctr"/>
                </a:tc>
              </a:tr>
              <a:tr h="4350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Impact on Health Status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Influences metabolic health, inflammation, immunity, cognitive function, hormone balance, and chronic disease risk.</a:t>
                      </a:r>
                      <a:endParaRPr/>
                    </a:p>
                  </a:txBody>
                  <a:tcPr marT="12700" marB="12700" marR="12700" marL="12700" anchor="ctr"/>
                </a:tc>
              </a:tr>
              <a:tr h="6742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t>Supportive Factors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t>Antioxidant-rich diet, adequate protein, sulfur-containing foods, B vitamins, minerals (Mg, Se, Zn), hydration, fiber, healthy bile flow, reduced toxin exposure, stress management.</a:t>
                      </a:r>
                      <a:endParaRPr/>
                    </a:p>
                  </a:txBody>
                  <a:tcPr marT="12700" marB="12700" marR="12700" marL="12700" anchor="ctr"/>
                </a:tc>
              </a:tr>
            </a:tbl>
          </a:graphicData>
        </a:graphic>
      </p:graphicFrame>
      <p:sp>
        <p:nvSpPr>
          <p:cNvPr id="996" name="Google Shape;996;p8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97" name="Google Shape;997;p8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98" name="Google Shape;998;p87"/>
          <p:cNvSpPr/>
          <p:nvPr/>
        </p:nvSpPr>
        <p:spPr>
          <a:xfrm>
            <a:off x="1662114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8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04" name="Google Shape;1004;p88"/>
          <p:cNvSpPr txBox="1"/>
          <p:nvPr/>
        </p:nvSpPr>
        <p:spPr>
          <a:xfrm>
            <a:off x="589681" y="482766"/>
            <a:ext cx="17534304"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0433FF"/>
              </a:buClr>
              <a:buSzPts val="6800"/>
              <a:buFont typeface="Poppins"/>
              <a:buNone/>
            </a:pPr>
            <a:r>
              <a:rPr b="0" i="0" lang="en-US" sz="6800" u="none" cap="none" strike="noStrike">
                <a:solidFill>
                  <a:srgbClr val="0433FF"/>
                </a:solidFill>
                <a:latin typeface="Poppins"/>
                <a:ea typeface="Poppins"/>
                <a:cs typeface="Poppins"/>
                <a:sym typeface="Poppins"/>
              </a:rPr>
              <a:t>Lipid Metabolism, Including Cytokine and Eicosanoid Pathways</a:t>
            </a:r>
            <a:endParaRPr/>
          </a:p>
        </p:txBody>
      </p:sp>
      <p:sp>
        <p:nvSpPr>
          <p:cNvPr id="1005" name="Google Shape;1005;p8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06" name="Google Shape;1006;p88"/>
          <p:cNvSpPr txBox="1"/>
          <p:nvPr/>
        </p:nvSpPr>
        <p:spPr>
          <a:xfrm>
            <a:off x="808859" y="3582899"/>
            <a:ext cx="16670400" cy="5474400"/>
          </a:xfrm>
          <a:prstGeom prst="rect">
            <a:avLst/>
          </a:prstGeom>
          <a:noFill/>
          <a:ln>
            <a:noFill/>
          </a:ln>
        </p:spPr>
        <p:txBody>
          <a:bodyPr anchorCtr="0" anchor="t" bIns="45700" lIns="45700" spcFirstLastPara="1" rIns="45700" wrap="square" tIns="45700">
            <a:spAutoFit/>
          </a:bodyPr>
          <a:lstStyle/>
          <a:p>
            <a:pPr indent="-313489" lvl="0" marL="300789" marR="0" rtl="0" algn="l">
              <a:lnSpc>
                <a:spcPct val="100000"/>
              </a:lnSpc>
              <a:spcBef>
                <a:spcPts val="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Lipid metabolism includes the digestion, absorption, transport, storage, and breakdown of fats. Its main purpose is to provide energy, build cell membranes, support hormone synthesis, and generate important signaling molecules. </a:t>
            </a:r>
            <a:r>
              <a:rPr i="0" lang="en-US" sz="3200" u="sng" cap="none" strike="noStrike">
                <a:solidFill>
                  <a:schemeClr val="hlink"/>
                </a:solidFill>
                <a:latin typeface="Calibri"/>
                <a:ea typeface="Calibri"/>
                <a:cs typeface="Calibri"/>
                <a:sym typeface="Calibri"/>
                <a:hlinkClick r:id="rId4"/>
              </a:rPr>
              <a:t>Helpful video resource here!</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000"/>
              <a:buFont typeface="Times"/>
              <a:buNone/>
            </a:pPr>
            <a:r>
              <a:t/>
            </a:r>
            <a:endParaRPr i="0" sz="3200" u="none" cap="none" strike="noStrike">
              <a:solidFill>
                <a:srgbClr val="000000"/>
              </a:solidFill>
              <a:latin typeface="Calibri"/>
              <a:ea typeface="Calibri"/>
              <a:cs typeface="Calibri"/>
              <a:sym typeface="Calibri"/>
            </a:endParaRPr>
          </a:p>
          <a:p>
            <a:pPr indent="-306134" lvl="0" marL="280734" marR="0" rtl="0" algn="l">
              <a:lnSpc>
                <a:spcPct val="100000"/>
              </a:lnSpc>
              <a:spcBef>
                <a:spcPts val="1400"/>
              </a:spcBef>
              <a:spcAft>
                <a:spcPts val="0"/>
              </a:spcAft>
              <a:buClr>
                <a:srgbClr val="000000"/>
              </a:buClr>
              <a:buSzPts val="3200"/>
              <a:buFont typeface="Calibri"/>
              <a:buChar char="•"/>
            </a:pPr>
            <a:r>
              <a:rPr b="1" i="0" lang="en-US" sz="3200" u="none" cap="none" strike="noStrike">
                <a:solidFill>
                  <a:srgbClr val="000000"/>
                </a:solidFill>
                <a:latin typeface="Calibri"/>
                <a:ea typeface="Calibri"/>
                <a:cs typeface="Calibri"/>
                <a:sym typeface="Calibri"/>
              </a:rPr>
              <a:t>Key lipid categories:</a:t>
            </a:r>
            <a:endParaRPr sz="3200">
              <a:latin typeface="Calibri"/>
              <a:ea typeface="Calibri"/>
              <a:cs typeface="Calibri"/>
              <a:sym typeface="Calibri"/>
            </a:endParaRPr>
          </a:p>
          <a:p>
            <a:pPr indent="-342900" lvl="2" marL="7366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Calibri"/>
                <a:ea typeface="Calibri"/>
                <a:cs typeface="Calibri"/>
                <a:sym typeface="Calibri"/>
              </a:rPr>
              <a:t>Triglycerides</a:t>
            </a:r>
            <a:r>
              <a:rPr i="0" lang="en-US" sz="3200" u="none" cap="none" strike="noStrike">
                <a:solidFill>
                  <a:srgbClr val="000000"/>
                </a:solidFill>
                <a:latin typeface="Calibri"/>
                <a:ea typeface="Calibri"/>
                <a:cs typeface="Calibri"/>
                <a:sym typeface="Calibri"/>
              </a:rPr>
              <a:t> → major energy storage</a:t>
            </a:r>
            <a:endParaRPr sz="3200">
              <a:latin typeface="Calibri"/>
              <a:ea typeface="Calibri"/>
              <a:cs typeface="Calibri"/>
              <a:sym typeface="Calibri"/>
            </a:endParaRPr>
          </a:p>
          <a:p>
            <a:pPr indent="-342900" lvl="2" marL="7366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Calibri"/>
                <a:ea typeface="Calibri"/>
                <a:cs typeface="Calibri"/>
                <a:sym typeface="Calibri"/>
              </a:rPr>
              <a:t>Phospholipids</a:t>
            </a:r>
            <a:r>
              <a:rPr i="0" lang="en-US" sz="3200" u="none" cap="none" strike="noStrike">
                <a:solidFill>
                  <a:srgbClr val="000000"/>
                </a:solidFill>
                <a:latin typeface="Calibri"/>
                <a:ea typeface="Calibri"/>
                <a:cs typeface="Calibri"/>
                <a:sym typeface="Calibri"/>
              </a:rPr>
              <a:t> → membranes, signaling</a:t>
            </a:r>
            <a:endParaRPr sz="3200">
              <a:latin typeface="Calibri"/>
              <a:ea typeface="Calibri"/>
              <a:cs typeface="Calibri"/>
              <a:sym typeface="Calibri"/>
            </a:endParaRPr>
          </a:p>
          <a:p>
            <a:pPr indent="-342900" lvl="2" marL="7366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Calibri"/>
                <a:ea typeface="Calibri"/>
                <a:cs typeface="Calibri"/>
                <a:sym typeface="Calibri"/>
              </a:rPr>
              <a:t>Cholesterol</a:t>
            </a:r>
            <a:r>
              <a:rPr i="0" lang="en-US" sz="3200" u="none" cap="none" strike="noStrike">
                <a:solidFill>
                  <a:srgbClr val="000000"/>
                </a:solidFill>
                <a:latin typeface="Calibri"/>
                <a:ea typeface="Calibri"/>
                <a:cs typeface="Calibri"/>
                <a:sym typeface="Calibri"/>
              </a:rPr>
              <a:t> → membranes, steroid hormones, bile acids</a:t>
            </a:r>
            <a:endParaRPr sz="3200">
              <a:latin typeface="Calibri"/>
              <a:ea typeface="Calibri"/>
              <a:cs typeface="Calibri"/>
              <a:sym typeface="Calibri"/>
            </a:endParaRPr>
          </a:p>
          <a:p>
            <a:pPr indent="-342900" lvl="2" marL="7366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Calibri"/>
                <a:ea typeface="Calibri"/>
                <a:cs typeface="Calibri"/>
                <a:sym typeface="Calibri"/>
              </a:rPr>
              <a:t>Fatty acids</a:t>
            </a:r>
            <a:r>
              <a:rPr i="0" lang="en-US" sz="3200" u="none" cap="none" strike="noStrike">
                <a:solidFill>
                  <a:srgbClr val="000000"/>
                </a:solidFill>
                <a:latin typeface="Calibri"/>
                <a:ea typeface="Calibri"/>
                <a:cs typeface="Calibri"/>
                <a:sym typeface="Calibri"/>
              </a:rPr>
              <a:t> → fuel, precursors to eicosanoids</a:t>
            </a:r>
            <a:endParaRPr sz="3200">
              <a:latin typeface="Calibri"/>
              <a:ea typeface="Calibri"/>
              <a:cs typeface="Calibri"/>
              <a:sym typeface="Calibri"/>
            </a:endParaRPr>
          </a:p>
        </p:txBody>
      </p:sp>
      <p:sp>
        <p:nvSpPr>
          <p:cNvPr id="1007" name="Google Shape;1007;p8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08" name="Google Shape;1008;p8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sp>
        <p:nvSpPr>
          <p:cNvPr id="1013" name="Google Shape;1013;p8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14" name="Google Shape;1014;p89"/>
          <p:cNvSpPr txBox="1"/>
          <p:nvPr/>
        </p:nvSpPr>
        <p:spPr>
          <a:xfrm>
            <a:off x="998281" y="963474"/>
            <a:ext cx="17534310"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Digestion and Absorption</a:t>
            </a:r>
            <a:endParaRPr/>
          </a:p>
        </p:txBody>
      </p:sp>
      <p:sp>
        <p:nvSpPr>
          <p:cNvPr id="1015" name="Google Shape;1015;p8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16" name="Google Shape;1016;p89"/>
          <p:cNvSpPr txBox="1"/>
          <p:nvPr/>
        </p:nvSpPr>
        <p:spPr>
          <a:xfrm>
            <a:off x="998274" y="3256075"/>
            <a:ext cx="16470000" cy="68988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rPr>
              <a:t>1. Emulsification</a:t>
            </a:r>
            <a:br>
              <a:rPr b="1" lang="en-US" sz="2800">
                <a:solidFill>
                  <a:schemeClr val="dk1"/>
                </a:solidFill>
              </a:rPr>
            </a:br>
            <a:r>
              <a:rPr lang="en-US" sz="2800">
                <a:solidFill>
                  <a:schemeClr val="dk1"/>
                </a:solidFill>
              </a:rPr>
              <a:t> Bile acids emulsify large fat droplets in the small intestine, increasing surface area for digestion.</a:t>
            </a:r>
            <a:endParaRPr sz="28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rPr>
              <a:t>2. Enzymatic Digestion</a:t>
            </a:r>
            <a:br>
              <a:rPr b="1" lang="en-US" sz="2800">
                <a:solidFill>
                  <a:schemeClr val="dk1"/>
                </a:solidFill>
              </a:rPr>
            </a:br>
            <a:r>
              <a:rPr lang="en-US" sz="2800">
                <a:solidFill>
                  <a:schemeClr val="dk1"/>
                </a:solidFill>
              </a:rPr>
              <a:t> Pancreatic lipase + colipase break triglycerides into free fatty acids &amp; monoglycerides.</a:t>
            </a:r>
            <a:endParaRPr sz="28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rPr>
              <a:t>3. Micelle Formation</a:t>
            </a:r>
            <a:br>
              <a:rPr b="1" lang="en-US" sz="2800">
                <a:solidFill>
                  <a:schemeClr val="dk1"/>
                </a:solidFill>
              </a:rPr>
            </a:br>
            <a:r>
              <a:rPr lang="en-US" sz="2800">
                <a:solidFill>
                  <a:schemeClr val="dk1"/>
                </a:solidFill>
              </a:rPr>
              <a:t> Bile salts form micelles that carry lipids &amp; fat-soluble vitamins (A, D, E &amp; K) to enterocytes.</a:t>
            </a:r>
            <a:endParaRPr sz="28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rPr>
              <a:t>4. Absorption &amp; Reassembly</a:t>
            </a:r>
            <a:br>
              <a:rPr b="1" lang="en-US" sz="2800">
                <a:solidFill>
                  <a:schemeClr val="dk1"/>
                </a:solidFill>
              </a:rPr>
            </a:br>
            <a:r>
              <a:rPr lang="en-US" sz="2800">
                <a:solidFill>
                  <a:schemeClr val="dk1"/>
                </a:solidFill>
              </a:rPr>
              <a:t> Lipids enter intestinal cells and are reassembled into triglycerides.</a:t>
            </a:r>
            <a:endParaRPr sz="28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rPr>
              <a:t>5. Transport</a:t>
            </a:r>
            <a:br>
              <a:rPr b="1" lang="en-US" sz="2800">
                <a:solidFill>
                  <a:schemeClr val="dk1"/>
                </a:solidFill>
              </a:rPr>
            </a:br>
            <a:r>
              <a:rPr lang="en-US" sz="2800">
                <a:solidFill>
                  <a:schemeClr val="dk1"/>
                </a:solidFill>
              </a:rPr>
              <a:t> Triglycerides are packaged into chylomicrons → lymph → bloodstream → tissues.</a:t>
            </a:r>
            <a:endParaRPr sz="28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highlight>
                  <a:srgbClr val="FFFB00"/>
                </a:highlight>
              </a:rPr>
              <a:t>Exception:</a:t>
            </a:r>
            <a:r>
              <a:rPr lang="en-US" sz="2800">
                <a:solidFill>
                  <a:schemeClr val="dk1"/>
                </a:solidFill>
                <a:highlight>
                  <a:srgbClr val="FFFB00"/>
                </a:highlight>
              </a:rPr>
              <a:t> Short- &amp; medium-chain fatty acids enter the portal blood directly.</a:t>
            </a:r>
            <a:endParaRPr sz="2800">
              <a:solidFill>
                <a:schemeClr val="dk1"/>
              </a:solidFill>
              <a:highlight>
                <a:srgbClr val="FFFB00"/>
              </a:highlight>
            </a:endParaRPr>
          </a:p>
          <a:p>
            <a:pPr indent="0" lvl="0" marL="0" marR="0" rtl="0" algn="l">
              <a:lnSpc>
                <a:spcPct val="100000"/>
              </a:lnSpc>
              <a:spcBef>
                <a:spcPts val="1200"/>
              </a:spcBef>
              <a:spcAft>
                <a:spcPts val="0"/>
              </a:spcAft>
              <a:buNone/>
            </a:pPr>
            <a:r>
              <a:t/>
            </a:r>
            <a:endParaRPr sz="2800">
              <a:latin typeface="Calibri"/>
              <a:ea typeface="Calibri"/>
              <a:cs typeface="Calibri"/>
              <a:sym typeface="Calibri"/>
            </a:endParaRPr>
          </a:p>
        </p:txBody>
      </p:sp>
      <p:sp>
        <p:nvSpPr>
          <p:cNvPr id="1017" name="Google Shape;1017;p8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18" name="Google Shape;1018;p8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6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2" name="Google Shape;152;p60"/>
          <p:cNvSpPr txBox="1"/>
          <p:nvPr/>
        </p:nvSpPr>
        <p:spPr>
          <a:xfrm>
            <a:off x="1090472" y="473997"/>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 Why the TCA Cycle is the "Hub" of Metabolism</a:t>
            </a:r>
            <a:endParaRPr/>
          </a:p>
        </p:txBody>
      </p:sp>
      <p:sp>
        <p:nvSpPr>
          <p:cNvPr id="153" name="Google Shape;153;p6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4" name="Google Shape;154;p60"/>
          <p:cNvSpPr txBox="1"/>
          <p:nvPr/>
        </p:nvSpPr>
        <p:spPr>
          <a:xfrm>
            <a:off x="914603" y="4076175"/>
            <a:ext cx="7513500" cy="60216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Convergence of macronutrient metabolism</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Carbs:</a:t>
            </a:r>
            <a:r>
              <a:rPr lang="en-US" sz="2400">
                <a:solidFill>
                  <a:schemeClr val="dk1"/>
                </a:solidFill>
                <a:latin typeface="Calibri"/>
                <a:ea typeface="Calibri"/>
                <a:cs typeface="Calibri"/>
                <a:sym typeface="Calibri"/>
              </a:rPr>
              <a:t> Glucose → pyruvate → acetyl-CoA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Fats:</a:t>
            </a:r>
            <a:r>
              <a:rPr lang="en-US" sz="2400">
                <a:solidFill>
                  <a:schemeClr val="dk1"/>
                </a:solidFill>
                <a:latin typeface="Calibri"/>
                <a:ea typeface="Calibri"/>
                <a:cs typeface="Calibri"/>
                <a:sym typeface="Calibri"/>
              </a:rPr>
              <a:t> Fatty acids → β-oxidation → acetyl-CoA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Proteins:</a:t>
            </a:r>
            <a:r>
              <a:rPr lang="en-US" sz="2400">
                <a:solidFill>
                  <a:schemeClr val="dk1"/>
                </a:solidFill>
                <a:latin typeface="Calibri"/>
                <a:ea typeface="Calibri"/>
                <a:cs typeface="Calibri"/>
                <a:sym typeface="Calibri"/>
              </a:rPr>
              <a:t> Amino acids → acetyl-CoA </a:t>
            </a:r>
            <a:r>
              <a:rPr b="1" lang="en-US" sz="2400">
                <a:solidFill>
                  <a:schemeClr val="dk1"/>
                </a:solidFill>
                <a:latin typeface="Calibri"/>
                <a:ea typeface="Calibri"/>
                <a:cs typeface="Calibri"/>
                <a:sym typeface="Calibri"/>
              </a:rPr>
              <a:t>or TCA intermediates</a:t>
            </a:r>
            <a:endParaRPr b="1"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Requires key micronutrients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B1 (thiamine):</a:t>
            </a:r>
            <a:r>
              <a:rPr lang="en-US" sz="2400">
                <a:solidFill>
                  <a:schemeClr val="dk1"/>
                </a:solidFill>
                <a:latin typeface="Calibri"/>
                <a:ea typeface="Calibri"/>
                <a:cs typeface="Calibri"/>
                <a:sym typeface="Calibri"/>
              </a:rPr>
              <a:t> Pyruvate dehydrogenase &amp; α-ketoglutarate dehydrogenase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B2 (riboflavin):</a:t>
            </a:r>
            <a:r>
              <a:rPr lang="en-US" sz="2400">
                <a:solidFill>
                  <a:schemeClr val="dk1"/>
                </a:solidFill>
                <a:latin typeface="Calibri"/>
                <a:ea typeface="Calibri"/>
                <a:cs typeface="Calibri"/>
                <a:sym typeface="Calibri"/>
              </a:rPr>
              <a:t> FAD/FADH₂</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B3 (niacin):</a:t>
            </a:r>
            <a:r>
              <a:rPr lang="en-US" sz="2400">
                <a:solidFill>
                  <a:schemeClr val="dk1"/>
                </a:solidFill>
                <a:latin typeface="Calibri"/>
                <a:ea typeface="Calibri"/>
                <a:cs typeface="Calibri"/>
                <a:sym typeface="Calibri"/>
              </a:rPr>
              <a:t> NAD⁺/NADH</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B5 (pantothenic acid):</a:t>
            </a:r>
            <a:r>
              <a:rPr lang="en-US" sz="2400">
                <a:solidFill>
                  <a:schemeClr val="dk1"/>
                </a:solidFill>
                <a:latin typeface="Calibri"/>
                <a:ea typeface="Calibri"/>
                <a:cs typeface="Calibri"/>
                <a:sym typeface="Calibri"/>
              </a:rPr>
              <a:t> Coenzyme 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Magnesium:</a:t>
            </a:r>
            <a:r>
              <a:rPr lang="en-US" sz="2400">
                <a:solidFill>
                  <a:schemeClr val="dk1"/>
                </a:solidFill>
                <a:latin typeface="Calibri"/>
                <a:ea typeface="Calibri"/>
                <a:cs typeface="Calibri"/>
                <a:sym typeface="Calibri"/>
              </a:rPr>
              <a:t> Enzyme cofactor</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Lipoic acid:</a:t>
            </a:r>
            <a:r>
              <a:rPr lang="en-US" sz="2400">
                <a:solidFill>
                  <a:schemeClr val="dk1"/>
                </a:solidFill>
                <a:latin typeface="Calibri"/>
                <a:ea typeface="Calibri"/>
                <a:cs typeface="Calibri"/>
                <a:sym typeface="Calibri"/>
              </a:rPr>
              <a:t> Dehydrogenase complexes</a:t>
            </a:r>
            <a:endParaRPr sz="2400">
              <a:latin typeface="Calibri"/>
              <a:ea typeface="Calibri"/>
              <a:cs typeface="Calibri"/>
              <a:sym typeface="Calibri"/>
            </a:endParaRPr>
          </a:p>
        </p:txBody>
      </p:sp>
      <p:sp>
        <p:nvSpPr>
          <p:cNvPr id="155" name="Google Shape;155;p60"/>
          <p:cNvSpPr txBox="1"/>
          <p:nvPr/>
        </p:nvSpPr>
        <p:spPr>
          <a:xfrm>
            <a:off x="9196827" y="4076175"/>
            <a:ext cx="8416500" cy="6175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Connects major pathways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Glycolysis &amp; pyruvate oxidation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β-oxidation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Amino acid catabolism</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Electron transport chain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Anaplerotic reactions that replenish intermediates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Supplies biosynthetic intermediates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α-Ketoglutarate →</a:t>
            </a:r>
            <a:r>
              <a:rPr lang="en-US" sz="2400">
                <a:solidFill>
                  <a:schemeClr val="dk1"/>
                </a:solidFill>
                <a:latin typeface="Calibri"/>
                <a:ea typeface="Calibri"/>
                <a:cs typeface="Calibri"/>
                <a:sym typeface="Calibri"/>
              </a:rPr>
              <a:t> Glutamate &amp; other amino acids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Succinyl-CoA →</a:t>
            </a:r>
            <a:r>
              <a:rPr lang="en-US" sz="2400">
                <a:solidFill>
                  <a:schemeClr val="dk1"/>
                </a:solidFill>
                <a:latin typeface="Calibri"/>
                <a:ea typeface="Calibri"/>
                <a:cs typeface="Calibri"/>
                <a:sym typeface="Calibri"/>
              </a:rPr>
              <a:t> Heme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Citrate →</a:t>
            </a:r>
            <a:r>
              <a:rPr lang="en-US" sz="2400">
                <a:solidFill>
                  <a:schemeClr val="dk1"/>
                </a:solidFill>
                <a:latin typeface="Calibri"/>
                <a:ea typeface="Calibri"/>
                <a:cs typeface="Calibri"/>
                <a:sym typeface="Calibri"/>
              </a:rPr>
              <a:t> Fatty acids &amp; cholesterol</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Oxaloacetate →</a:t>
            </a:r>
            <a:r>
              <a:rPr lang="en-US" sz="2400">
                <a:solidFill>
                  <a:schemeClr val="dk1"/>
                </a:solidFill>
                <a:latin typeface="Calibri"/>
                <a:ea typeface="Calibri"/>
                <a:cs typeface="Calibri"/>
                <a:sym typeface="Calibri"/>
              </a:rPr>
              <a:t> Glucose through gluconeogenesis</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The TCA cycle is amphibolic - it supports both energy production and biosynthesis.</a:t>
            </a:r>
            <a:endParaRPr b="1" sz="2400">
              <a:latin typeface="Calibri"/>
              <a:ea typeface="Calibri"/>
              <a:cs typeface="Calibri"/>
              <a:sym typeface="Calibri"/>
            </a:endParaRPr>
          </a:p>
        </p:txBody>
      </p:sp>
      <p:sp>
        <p:nvSpPr>
          <p:cNvPr id="156" name="Google Shape;156;p60"/>
          <p:cNvSpPr txBox="1"/>
          <p:nvPr/>
        </p:nvSpPr>
        <p:spPr>
          <a:xfrm>
            <a:off x="5081496" y="3284195"/>
            <a:ext cx="8830800" cy="585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All macronutrients → Acetyl-CoA → TCA cycle</a:t>
            </a:r>
            <a:endParaRPr/>
          </a:p>
        </p:txBody>
      </p:sp>
      <p:sp>
        <p:nvSpPr>
          <p:cNvPr id="157" name="Google Shape;157;p6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58" name="Google Shape;158;p6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59" name="Google Shape;159;p60"/>
          <p:cNvSpPr/>
          <p:nvPr/>
        </p:nvSpPr>
        <p:spPr>
          <a:xfrm>
            <a:off x="16668024" y="141815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9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24" name="Google Shape;1024;p90"/>
          <p:cNvSpPr txBox="1"/>
          <p:nvPr/>
        </p:nvSpPr>
        <p:spPr>
          <a:xfrm>
            <a:off x="1527065" y="915403"/>
            <a:ext cx="17534304"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Transport of Lipids</a:t>
            </a:r>
            <a:endParaRPr/>
          </a:p>
        </p:txBody>
      </p:sp>
      <p:sp>
        <p:nvSpPr>
          <p:cNvPr id="1025" name="Google Shape;1025;p9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26" name="Google Shape;1026;p90"/>
          <p:cNvGraphicFramePr/>
          <p:nvPr/>
        </p:nvGraphicFramePr>
        <p:xfrm>
          <a:off x="1527080" y="3086101"/>
          <a:ext cx="3000000" cy="3000000"/>
        </p:xfrm>
        <a:graphic>
          <a:graphicData uri="http://schemas.openxmlformats.org/drawingml/2006/table">
            <a:tbl>
              <a:tblPr bandRow="1">
                <a:noFill/>
                <a:tableStyleId>{15BE6260-15B2-42CF-9ED3-659DF01581FF}</a:tableStyleId>
              </a:tblPr>
              <a:tblGrid>
                <a:gridCol w="4662000"/>
                <a:gridCol w="10775825"/>
              </a:tblGrid>
              <a:tr h="1047000">
                <a:tc>
                  <a:txBody>
                    <a:bodyPr/>
                    <a:lstStyle/>
                    <a:p>
                      <a:pPr indent="0" lvl="0" marL="0" marR="0" rtl="0" algn="ctr">
                        <a:lnSpc>
                          <a:spcPct val="100000"/>
                        </a:lnSpc>
                        <a:spcBef>
                          <a:spcPts val="0"/>
                        </a:spcBef>
                        <a:spcAft>
                          <a:spcPts val="0"/>
                        </a:spcAft>
                        <a:buClr>
                          <a:schemeClr val="dk1"/>
                        </a:buClr>
                        <a:buSzPts val="3600"/>
                        <a:buFont typeface="Times"/>
                        <a:buNone/>
                      </a:pPr>
                      <a:r>
                        <a:rPr b="1" lang="en-US" sz="3600" u="none" cap="none" strike="noStrike"/>
                        <a:t>Lipoprotein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600"/>
                        <a:buFont typeface="Times"/>
                        <a:buNone/>
                      </a:pPr>
                      <a:r>
                        <a:rPr b="1" lang="en-US" sz="3600" u="none" cap="none" strike="noStrike"/>
                        <a:t>Primary Role</a:t>
                      </a:r>
                      <a:endParaRPr/>
                    </a:p>
                  </a:txBody>
                  <a:tcPr marT="12700" marB="12700" marR="12700" marL="12700" anchor="ctr"/>
                </a:tc>
              </a:tr>
              <a:tr h="1653525">
                <a:tc>
                  <a:txBody>
                    <a:bodyPr/>
                    <a:lstStyle/>
                    <a:p>
                      <a:pPr indent="0" lvl="0" marL="0" marR="0" rtl="0" algn="ctr">
                        <a:lnSpc>
                          <a:spcPct val="100000"/>
                        </a:lnSpc>
                        <a:spcBef>
                          <a:spcPts val="0"/>
                        </a:spcBef>
                        <a:spcAft>
                          <a:spcPts val="0"/>
                        </a:spcAft>
                        <a:buClr>
                          <a:schemeClr val="dk1"/>
                        </a:buClr>
                        <a:buSzPts val="3600"/>
                        <a:buFont typeface="Times"/>
                        <a:buNone/>
                      </a:pPr>
                      <a:r>
                        <a:rPr b="1" lang="en-US" sz="3600" u="none" cap="none" strike="noStrike"/>
                        <a:t>Chylomicrons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600"/>
                        <a:buFont typeface="Times"/>
                        <a:buNone/>
                      </a:pPr>
                      <a:r>
                        <a:rPr lang="en-US" sz="3600" u="none" cap="none" strike="noStrike"/>
                        <a:t>Transport dietary triglycerides from intestine → tissues</a:t>
                      </a:r>
                      <a:endParaRPr/>
                    </a:p>
                  </a:txBody>
                  <a:tcPr marT="12700" marB="12700" marR="12700" marL="12700" anchor="ctr"/>
                </a:tc>
              </a:tr>
              <a:tr h="1047000">
                <a:tc>
                  <a:txBody>
                    <a:bodyPr/>
                    <a:lstStyle/>
                    <a:p>
                      <a:pPr indent="0" lvl="0" marL="0" marR="0" rtl="0" algn="ctr">
                        <a:lnSpc>
                          <a:spcPct val="100000"/>
                        </a:lnSpc>
                        <a:spcBef>
                          <a:spcPts val="0"/>
                        </a:spcBef>
                        <a:spcAft>
                          <a:spcPts val="0"/>
                        </a:spcAft>
                        <a:buClr>
                          <a:schemeClr val="dk1"/>
                        </a:buClr>
                        <a:buSzPts val="3600"/>
                        <a:buFont typeface="Times"/>
                        <a:buNone/>
                      </a:pPr>
                      <a:r>
                        <a:rPr b="1" lang="en-US" sz="3600" u="none" cap="none" strike="noStrike"/>
                        <a:t>VLDL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600"/>
                        <a:buFont typeface="Times"/>
                        <a:buNone/>
                      </a:pPr>
                      <a:r>
                        <a:rPr lang="en-US" sz="3600" u="none" cap="none" strike="noStrike"/>
                        <a:t>Liver → tissues (endogenous triglycerides)</a:t>
                      </a:r>
                      <a:endParaRPr/>
                    </a:p>
                  </a:txBody>
                  <a:tcPr marT="12700" marB="12700" marR="12700" marL="12700" anchor="ctr"/>
                </a:tc>
              </a:tr>
              <a:tr h="1047000">
                <a:tc>
                  <a:txBody>
                    <a:bodyPr/>
                    <a:lstStyle/>
                    <a:p>
                      <a:pPr indent="0" lvl="0" marL="0" marR="0" rtl="0" algn="ctr">
                        <a:lnSpc>
                          <a:spcPct val="100000"/>
                        </a:lnSpc>
                        <a:spcBef>
                          <a:spcPts val="0"/>
                        </a:spcBef>
                        <a:spcAft>
                          <a:spcPts val="0"/>
                        </a:spcAft>
                        <a:buClr>
                          <a:schemeClr val="dk1"/>
                        </a:buClr>
                        <a:buSzPts val="3600"/>
                        <a:buFont typeface="Times"/>
                        <a:buNone/>
                      </a:pPr>
                      <a:r>
                        <a:rPr b="1" lang="en-US" sz="3600" u="none" cap="none" strike="noStrike"/>
                        <a:t>LDL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600"/>
                        <a:buFont typeface="Times"/>
                        <a:buNone/>
                      </a:pPr>
                      <a:r>
                        <a:rPr lang="en-US" sz="3600" u="none" cap="none" strike="noStrike"/>
                        <a:t>Delivers cholesterol to cells</a:t>
                      </a:r>
                      <a:endParaRPr/>
                    </a:p>
                  </a:txBody>
                  <a:tcPr marT="12700" marB="12700" marR="12700" marL="12700" anchor="ctr"/>
                </a:tc>
              </a:tr>
              <a:tr h="1047000">
                <a:tc>
                  <a:txBody>
                    <a:bodyPr/>
                    <a:lstStyle/>
                    <a:p>
                      <a:pPr indent="0" lvl="0" marL="0" marR="0" rtl="0" algn="ctr">
                        <a:lnSpc>
                          <a:spcPct val="100000"/>
                        </a:lnSpc>
                        <a:spcBef>
                          <a:spcPts val="0"/>
                        </a:spcBef>
                        <a:spcAft>
                          <a:spcPts val="0"/>
                        </a:spcAft>
                        <a:buClr>
                          <a:schemeClr val="dk1"/>
                        </a:buClr>
                        <a:buSzPts val="3600"/>
                        <a:buFont typeface="Times"/>
                        <a:buNone/>
                      </a:pPr>
                      <a:r>
                        <a:rPr b="1" lang="en-US" sz="3600" u="none" cap="none" strike="noStrike"/>
                        <a:t>HDL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600"/>
                        <a:buFont typeface="Times"/>
                        <a:buNone/>
                      </a:pPr>
                      <a:r>
                        <a:rPr lang="en-US" sz="3600" u="none" cap="none" strike="noStrike"/>
                        <a:t>Reverse cholesterol transport to liver</a:t>
                      </a:r>
                      <a:endParaRPr/>
                    </a:p>
                  </a:txBody>
                  <a:tcPr marT="12700" marB="12700" marR="12700" marL="12700" anchor="ctr"/>
                </a:tc>
              </a:tr>
            </a:tbl>
          </a:graphicData>
        </a:graphic>
      </p:graphicFrame>
      <p:sp>
        <p:nvSpPr>
          <p:cNvPr id="1027" name="Google Shape;1027;p9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28" name="Google Shape;1028;p9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029" name="Google Shape;1029;p90"/>
          <p:cNvSpPr txBox="1"/>
          <p:nvPr/>
        </p:nvSpPr>
        <p:spPr>
          <a:xfrm>
            <a:off x="1527138" y="9320575"/>
            <a:ext cx="15437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500">
                <a:solidFill>
                  <a:schemeClr val="dk1"/>
                </a:solidFill>
                <a:latin typeface="Calibri"/>
                <a:ea typeface="Calibri"/>
                <a:cs typeface="Calibri"/>
                <a:sym typeface="Calibri"/>
              </a:rPr>
              <a:t>Learning tip</a:t>
            </a:r>
            <a:r>
              <a:rPr b="1" lang="en-US" sz="2500">
                <a:solidFill>
                  <a:schemeClr val="dk1"/>
                </a:solidFill>
                <a:latin typeface="Calibri"/>
                <a:ea typeface="Calibri"/>
                <a:cs typeface="Calibri"/>
                <a:sym typeface="Calibri"/>
              </a:rPr>
              <a:t>:</a:t>
            </a:r>
            <a:r>
              <a:rPr lang="en-US" sz="2500">
                <a:solidFill>
                  <a:schemeClr val="dk1"/>
                </a:solidFill>
                <a:latin typeface="Calibri"/>
                <a:ea typeface="Calibri"/>
                <a:cs typeface="Calibri"/>
                <a:sym typeface="Calibri"/>
              </a:rPr>
              <a:t> Chylomicrons = dietary fat; VLDL = liver triglycerides; LDL = cholesterol delivery; HDL = cholesterol return.</a:t>
            </a:r>
            <a:endParaRPr sz="2500">
              <a:solidFill>
                <a:schemeClr val="dk1"/>
              </a:solidFill>
              <a:latin typeface="Calibri"/>
              <a:ea typeface="Calibri"/>
              <a:cs typeface="Calibri"/>
              <a:sym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p9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5" name="Google Shape;1035;p91"/>
          <p:cNvSpPr txBox="1"/>
          <p:nvPr/>
        </p:nvSpPr>
        <p:spPr>
          <a:xfrm>
            <a:off x="1527065" y="915403"/>
            <a:ext cx="17534400" cy="10467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lang="en-US" sz="6800">
                <a:solidFill>
                  <a:srgbClr val="FFFFFF"/>
                </a:solidFill>
                <a:latin typeface="Poppins"/>
                <a:ea typeface="Poppins"/>
                <a:cs typeface="Poppins"/>
                <a:sym typeface="Poppins"/>
              </a:rPr>
              <a:t>Triglyceride Storage &amp; Mobilization </a:t>
            </a:r>
            <a:endParaRPr/>
          </a:p>
        </p:txBody>
      </p:sp>
      <p:sp>
        <p:nvSpPr>
          <p:cNvPr id="1036" name="Google Shape;1036;p9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7" name="Google Shape;1037;p91"/>
          <p:cNvSpPr txBox="1"/>
          <p:nvPr/>
        </p:nvSpPr>
        <p:spPr>
          <a:xfrm>
            <a:off x="1527075" y="3256075"/>
            <a:ext cx="15994200" cy="6848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3500">
                <a:solidFill>
                  <a:schemeClr val="dk1"/>
                </a:solidFill>
                <a:latin typeface="Calibri"/>
                <a:ea typeface="Calibri"/>
                <a:cs typeface="Calibri"/>
                <a:sym typeface="Calibri"/>
              </a:rPr>
              <a:t>Fed State: Storage</a:t>
            </a:r>
            <a:endParaRPr b="1" sz="3500">
              <a:solidFill>
                <a:schemeClr val="dk1"/>
              </a:solidFill>
              <a:latin typeface="Calibri"/>
              <a:ea typeface="Calibri"/>
              <a:cs typeface="Calibri"/>
              <a:sym typeface="Calibri"/>
            </a:endParaRPr>
          </a:p>
          <a:p>
            <a:pPr indent="-450850" lvl="0" marL="457200" rtl="0" algn="l">
              <a:lnSpc>
                <a:spcPct val="115000"/>
              </a:lnSpc>
              <a:spcBef>
                <a:spcPts val="1200"/>
              </a:spcBef>
              <a:spcAft>
                <a:spcPts val="0"/>
              </a:spcAft>
              <a:buClr>
                <a:schemeClr val="dk1"/>
              </a:buClr>
              <a:buSzPts val="3500"/>
              <a:buFont typeface="Calibri"/>
              <a:buChar char="●"/>
            </a:pPr>
            <a:r>
              <a:rPr lang="en-US" sz="3500">
                <a:solidFill>
                  <a:schemeClr val="dk1"/>
                </a:solidFill>
                <a:latin typeface="Calibri"/>
                <a:ea typeface="Calibri"/>
                <a:cs typeface="Calibri"/>
                <a:sym typeface="Calibri"/>
              </a:rPr>
              <a:t>Excess fatty acids are assembled into triglycerides.</a:t>
            </a:r>
            <a:endParaRPr sz="3500">
              <a:solidFill>
                <a:schemeClr val="dk1"/>
              </a:solidFill>
              <a:latin typeface="Calibri"/>
              <a:ea typeface="Calibri"/>
              <a:cs typeface="Calibri"/>
              <a:sym typeface="Calibri"/>
            </a:endParaRPr>
          </a:p>
          <a:p>
            <a:pPr indent="-450850" lvl="0" marL="457200" rtl="0" algn="l">
              <a:lnSpc>
                <a:spcPct val="115000"/>
              </a:lnSpc>
              <a:spcBef>
                <a:spcPts val="0"/>
              </a:spcBef>
              <a:spcAft>
                <a:spcPts val="0"/>
              </a:spcAft>
              <a:buClr>
                <a:schemeClr val="dk1"/>
              </a:buClr>
              <a:buSzPts val="3500"/>
              <a:buFont typeface="Calibri"/>
              <a:buChar char="●"/>
            </a:pPr>
            <a:r>
              <a:rPr lang="en-US" sz="3500">
                <a:solidFill>
                  <a:schemeClr val="dk1"/>
                </a:solidFill>
                <a:latin typeface="Calibri"/>
                <a:ea typeface="Calibri"/>
                <a:cs typeface="Calibri"/>
                <a:sym typeface="Calibri"/>
              </a:rPr>
              <a:t>Triglycerides are stored primarily in adipose tissue.</a:t>
            </a:r>
            <a:endParaRPr sz="3500">
              <a:solidFill>
                <a:schemeClr val="dk1"/>
              </a:solidFill>
              <a:latin typeface="Calibri"/>
              <a:ea typeface="Calibri"/>
              <a:cs typeface="Calibri"/>
              <a:sym typeface="Calibri"/>
            </a:endParaRPr>
          </a:p>
          <a:p>
            <a:pPr indent="-450850" lvl="0" marL="457200" rtl="0" algn="l">
              <a:lnSpc>
                <a:spcPct val="115000"/>
              </a:lnSpc>
              <a:spcBef>
                <a:spcPts val="0"/>
              </a:spcBef>
              <a:spcAft>
                <a:spcPts val="0"/>
              </a:spcAft>
              <a:buClr>
                <a:schemeClr val="dk1"/>
              </a:buClr>
              <a:buSzPts val="3500"/>
              <a:buFont typeface="Calibri"/>
              <a:buChar char="●"/>
            </a:pPr>
            <a:r>
              <a:rPr b="1" lang="en-US" sz="3500">
                <a:solidFill>
                  <a:schemeClr val="dk1"/>
                </a:solidFill>
                <a:latin typeface="Calibri"/>
                <a:ea typeface="Calibri"/>
                <a:cs typeface="Calibri"/>
                <a:sym typeface="Calibri"/>
              </a:rPr>
              <a:t>Insulin promotes fat storage &amp; inhibits lipolysis.</a:t>
            </a:r>
            <a:endParaRPr b="1" sz="35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3500">
                <a:solidFill>
                  <a:schemeClr val="dk1"/>
                </a:solidFill>
                <a:latin typeface="Calibri"/>
                <a:ea typeface="Calibri"/>
                <a:cs typeface="Calibri"/>
                <a:sym typeface="Calibri"/>
              </a:rPr>
              <a:t>Fasting or Exercise: Mobilization</a:t>
            </a:r>
            <a:endParaRPr b="1" sz="3500">
              <a:solidFill>
                <a:schemeClr val="dk1"/>
              </a:solidFill>
              <a:latin typeface="Calibri"/>
              <a:ea typeface="Calibri"/>
              <a:cs typeface="Calibri"/>
              <a:sym typeface="Calibri"/>
            </a:endParaRPr>
          </a:p>
          <a:p>
            <a:pPr indent="-450850" lvl="0" marL="457200" rtl="0" algn="l">
              <a:lnSpc>
                <a:spcPct val="115000"/>
              </a:lnSpc>
              <a:spcBef>
                <a:spcPts val="1200"/>
              </a:spcBef>
              <a:spcAft>
                <a:spcPts val="0"/>
              </a:spcAft>
              <a:buClr>
                <a:schemeClr val="dk1"/>
              </a:buClr>
              <a:buSzPts val="3500"/>
              <a:buChar char="●"/>
            </a:pPr>
            <a:r>
              <a:rPr lang="en-US" sz="3500">
                <a:solidFill>
                  <a:schemeClr val="dk1"/>
                </a:solidFill>
                <a:latin typeface="Calibri"/>
                <a:ea typeface="Calibri"/>
                <a:cs typeface="Calibri"/>
                <a:sym typeface="Calibri"/>
              </a:rPr>
              <a:t>Low insulin plus glucagon &amp; epinephrine activate </a:t>
            </a:r>
            <a:r>
              <a:rPr b="1" lang="en-US" sz="3500">
                <a:solidFill>
                  <a:schemeClr val="dk1"/>
                </a:solidFill>
                <a:latin typeface="Calibri"/>
                <a:ea typeface="Calibri"/>
                <a:cs typeface="Calibri"/>
                <a:sym typeface="Calibri"/>
              </a:rPr>
              <a:t>hormone-sensitive lipase</a:t>
            </a:r>
            <a:r>
              <a:rPr lang="en-US" sz="3500">
                <a:solidFill>
                  <a:schemeClr val="dk1"/>
                </a:solidFill>
                <a:latin typeface="Calibri"/>
                <a:ea typeface="Calibri"/>
                <a:cs typeface="Calibri"/>
                <a:sym typeface="Calibri"/>
              </a:rPr>
              <a:t>.</a:t>
            </a:r>
            <a:endParaRPr sz="3500">
              <a:solidFill>
                <a:schemeClr val="dk1"/>
              </a:solidFill>
              <a:latin typeface="Calibri"/>
              <a:ea typeface="Calibri"/>
              <a:cs typeface="Calibri"/>
              <a:sym typeface="Calibri"/>
            </a:endParaRPr>
          </a:p>
          <a:p>
            <a:pPr indent="-450850" lvl="0" marL="457200" rtl="0" algn="l">
              <a:lnSpc>
                <a:spcPct val="115000"/>
              </a:lnSpc>
              <a:spcBef>
                <a:spcPts val="0"/>
              </a:spcBef>
              <a:spcAft>
                <a:spcPts val="0"/>
              </a:spcAft>
              <a:buClr>
                <a:schemeClr val="dk1"/>
              </a:buClr>
              <a:buSzPts val="3500"/>
              <a:buChar char="●"/>
            </a:pPr>
            <a:r>
              <a:rPr b="1" lang="en-US" sz="3500">
                <a:solidFill>
                  <a:schemeClr val="dk1"/>
                </a:solidFill>
                <a:latin typeface="Calibri"/>
                <a:ea typeface="Calibri"/>
                <a:cs typeface="Calibri"/>
                <a:sym typeface="Calibri"/>
              </a:rPr>
              <a:t>Lipolysis:</a:t>
            </a:r>
            <a:r>
              <a:rPr lang="en-US" sz="3500">
                <a:solidFill>
                  <a:schemeClr val="dk1"/>
                </a:solidFill>
                <a:latin typeface="Calibri"/>
                <a:ea typeface="Calibri"/>
                <a:cs typeface="Calibri"/>
                <a:sym typeface="Calibri"/>
              </a:rPr>
              <a:t> Triglycerides → free fatty acids + glycerol</a:t>
            </a:r>
            <a:endParaRPr sz="3500">
              <a:solidFill>
                <a:schemeClr val="dk1"/>
              </a:solidFill>
              <a:latin typeface="Calibri"/>
              <a:ea typeface="Calibri"/>
              <a:cs typeface="Calibri"/>
              <a:sym typeface="Calibri"/>
            </a:endParaRPr>
          </a:p>
          <a:p>
            <a:pPr indent="-450850" lvl="0" marL="457200" rtl="0" algn="l">
              <a:lnSpc>
                <a:spcPct val="115000"/>
              </a:lnSpc>
              <a:spcBef>
                <a:spcPts val="0"/>
              </a:spcBef>
              <a:spcAft>
                <a:spcPts val="0"/>
              </a:spcAft>
              <a:buClr>
                <a:schemeClr val="dk1"/>
              </a:buClr>
              <a:buSzPts val="3500"/>
              <a:buChar char="●"/>
            </a:pPr>
            <a:r>
              <a:rPr lang="en-US" sz="3500">
                <a:solidFill>
                  <a:schemeClr val="dk1"/>
                </a:solidFill>
                <a:latin typeface="Calibri"/>
                <a:ea typeface="Calibri"/>
                <a:cs typeface="Calibri"/>
                <a:sym typeface="Calibri"/>
              </a:rPr>
              <a:t>Free fatty acids travel bound to </a:t>
            </a:r>
            <a:r>
              <a:rPr b="1" lang="en-US" sz="3500">
                <a:solidFill>
                  <a:schemeClr val="dk1"/>
                </a:solidFill>
                <a:latin typeface="Calibri"/>
                <a:ea typeface="Calibri"/>
                <a:cs typeface="Calibri"/>
                <a:sym typeface="Calibri"/>
              </a:rPr>
              <a:t>albumin</a:t>
            </a:r>
            <a:r>
              <a:rPr lang="en-US" sz="3500">
                <a:solidFill>
                  <a:schemeClr val="dk1"/>
                </a:solidFill>
                <a:latin typeface="Calibri"/>
                <a:ea typeface="Calibri"/>
                <a:cs typeface="Calibri"/>
                <a:sym typeface="Calibri"/>
              </a:rPr>
              <a:t> → tissues for β-oxidation &amp; ATP production.</a:t>
            </a:r>
            <a:endParaRPr sz="3500">
              <a:solidFill>
                <a:schemeClr val="dk1"/>
              </a:solidFill>
              <a:latin typeface="Calibri"/>
              <a:ea typeface="Calibri"/>
              <a:cs typeface="Calibri"/>
              <a:sym typeface="Calibri"/>
            </a:endParaRPr>
          </a:p>
          <a:p>
            <a:pPr indent="-450850" lvl="0" marL="457200" rtl="0" algn="l">
              <a:lnSpc>
                <a:spcPct val="115000"/>
              </a:lnSpc>
              <a:spcBef>
                <a:spcPts val="0"/>
              </a:spcBef>
              <a:spcAft>
                <a:spcPts val="0"/>
              </a:spcAft>
              <a:buClr>
                <a:schemeClr val="dk1"/>
              </a:buClr>
              <a:buSzPts val="3500"/>
              <a:buChar char="●"/>
            </a:pPr>
            <a:r>
              <a:rPr lang="en-US" sz="3500">
                <a:solidFill>
                  <a:schemeClr val="dk1"/>
                </a:solidFill>
                <a:latin typeface="Calibri"/>
                <a:ea typeface="Calibri"/>
                <a:cs typeface="Calibri"/>
                <a:sym typeface="Calibri"/>
              </a:rPr>
              <a:t>Glycerol travels to the </a:t>
            </a:r>
            <a:r>
              <a:rPr b="1" lang="en-US" sz="3500">
                <a:solidFill>
                  <a:schemeClr val="dk1"/>
                </a:solidFill>
                <a:latin typeface="Calibri"/>
                <a:ea typeface="Calibri"/>
                <a:cs typeface="Calibri"/>
                <a:sym typeface="Calibri"/>
              </a:rPr>
              <a:t>liver</a:t>
            </a:r>
            <a:r>
              <a:rPr lang="en-US" sz="3500">
                <a:solidFill>
                  <a:schemeClr val="dk1"/>
                </a:solidFill>
                <a:latin typeface="Calibri"/>
                <a:ea typeface="Calibri"/>
                <a:cs typeface="Calibri"/>
                <a:sym typeface="Calibri"/>
              </a:rPr>
              <a:t> → gluconeogenesis or triglyceride synthesis.</a:t>
            </a:r>
            <a:endParaRPr sz="3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3500">
                <a:solidFill>
                  <a:schemeClr val="dk1"/>
                </a:solidFill>
                <a:highlight>
                  <a:srgbClr val="FFFB00"/>
                </a:highlight>
                <a:latin typeface="Calibri"/>
                <a:ea typeface="Calibri"/>
                <a:cs typeface="Calibri"/>
                <a:sym typeface="Calibri"/>
              </a:rPr>
              <a:t>Key distinction:</a:t>
            </a:r>
            <a:r>
              <a:rPr lang="en-US" sz="3500">
                <a:solidFill>
                  <a:schemeClr val="dk1"/>
                </a:solidFill>
                <a:highlight>
                  <a:srgbClr val="FFFB00"/>
                </a:highlight>
                <a:latin typeface="Calibri"/>
                <a:ea typeface="Calibri"/>
                <a:cs typeface="Calibri"/>
                <a:sym typeface="Calibri"/>
              </a:rPr>
              <a:t> Lipolysis releases fatty acids; β-oxidation breaks them down for energy.</a:t>
            </a:r>
            <a:endParaRPr b="1" sz="3500">
              <a:highlight>
                <a:srgbClr val="FFFB00"/>
              </a:highlight>
              <a:latin typeface="Calibri"/>
              <a:ea typeface="Calibri"/>
              <a:cs typeface="Calibri"/>
              <a:sym typeface="Calibri"/>
            </a:endParaRPr>
          </a:p>
        </p:txBody>
      </p:sp>
      <p:sp>
        <p:nvSpPr>
          <p:cNvPr id="1038" name="Google Shape;1038;p9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39" name="Google Shape;1039;p9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3" name="Shape 1043"/>
        <p:cNvGrpSpPr/>
        <p:nvPr/>
      </p:nvGrpSpPr>
      <p:grpSpPr>
        <a:xfrm>
          <a:off x="0" y="0"/>
          <a:ext cx="0" cy="0"/>
          <a:chOff x="0" y="0"/>
          <a:chExt cx="0" cy="0"/>
        </a:xfrm>
      </p:grpSpPr>
      <p:sp>
        <p:nvSpPr>
          <p:cNvPr id="1044" name="Google Shape;1044;p9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5" name="Google Shape;1045;p92"/>
          <p:cNvSpPr txBox="1"/>
          <p:nvPr/>
        </p:nvSpPr>
        <p:spPr>
          <a:xfrm>
            <a:off x="1406888" y="1066456"/>
            <a:ext cx="17534304"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Fatty Acid Oxidation &amp; Synthesis</a:t>
            </a:r>
            <a:endParaRPr/>
          </a:p>
        </p:txBody>
      </p:sp>
      <p:sp>
        <p:nvSpPr>
          <p:cNvPr id="1046" name="Google Shape;1046;p9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7" name="Google Shape;1047;p92"/>
          <p:cNvSpPr txBox="1"/>
          <p:nvPr/>
        </p:nvSpPr>
        <p:spPr>
          <a:xfrm>
            <a:off x="491174" y="3337300"/>
            <a:ext cx="7672800" cy="4956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Clr>
                <a:schemeClr val="dk1"/>
              </a:buClr>
              <a:buSzPts val="1100"/>
              <a:buFont typeface="Arial"/>
              <a:buNone/>
            </a:pPr>
            <a:r>
              <a:rPr b="1" lang="en-US" sz="3000">
                <a:solidFill>
                  <a:schemeClr val="dk1"/>
                </a:solidFill>
                <a:latin typeface="Calibri"/>
                <a:ea typeface="Calibri"/>
                <a:cs typeface="Calibri"/>
                <a:sym typeface="Calibri"/>
              </a:rPr>
              <a:t>β-Oxidation: Fat → Energy</a:t>
            </a:r>
            <a:endParaRPr b="1" sz="3000">
              <a:solidFill>
                <a:schemeClr val="dk1"/>
              </a:solidFill>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Char char="●"/>
            </a:pPr>
            <a:r>
              <a:rPr lang="en-US" sz="3000">
                <a:solidFill>
                  <a:schemeClr val="dk1"/>
                </a:solidFill>
                <a:latin typeface="Calibri"/>
                <a:ea typeface="Calibri"/>
                <a:cs typeface="Calibri"/>
                <a:sym typeface="Calibri"/>
              </a:rPr>
              <a:t>Occurs primarily in the </a:t>
            </a:r>
            <a:r>
              <a:rPr b="1" lang="en-US" sz="3000">
                <a:solidFill>
                  <a:schemeClr val="dk1"/>
                </a:solidFill>
                <a:latin typeface="Calibri"/>
                <a:ea typeface="Calibri"/>
                <a:cs typeface="Calibri"/>
                <a:sym typeface="Calibri"/>
              </a:rPr>
              <a:t>mitochondria</a:t>
            </a:r>
            <a:endParaRPr b="1"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lang="en-US" sz="3000">
                <a:solidFill>
                  <a:schemeClr val="dk1"/>
                </a:solidFill>
                <a:latin typeface="Calibri"/>
                <a:ea typeface="Calibri"/>
                <a:cs typeface="Calibri"/>
                <a:sym typeface="Calibri"/>
              </a:rPr>
              <a:t>Long-chain fatty acids enter through the </a:t>
            </a:r>
            <a:r>
              <a:rPr b="1" lang="en-US" sz="3000">
                <a:solidFill>
                  <a:schemeClr val="dk1"/>
                </a:solidFill>
                <a:latin typeface="Calibri"/>
                <a:ea typeface="Calibri"/>
                <a:cs typeface="Calibri"/>
                <a:sym typeface="Calibri"/>
              </a:rPr>
              <a:t>carnitine shuttle</a:t>
            </a:r>
            <a:endParaRPr b="1"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Fatty acids → acetyl-CoA + NADH + FADH₂</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Acetyl-CoA enters the TCA cycle; NADH &amp; FADH₂ fuel the ETC</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Favored during fasting, exercise &amp; low-insulin states</a:t>
            </a:r>
            <a:endParaRPr b="1" sz="3000">
              <a:latin typeface="Calibri"/>
              <a:ea typeface="Calibri"/>
              <a:cs typeface="Calibri"/>
              <a:sym typeface="Calibri"/>
            </a:endParaRPr>
          </a:p>
        </p:txBody>
      </p:sp>
      <p:sp>
        <p:nvSpPr>
          <p:cNvPr id="1048" name="Google Shape;1048;p92"/>
          <p:cNvSpPr txBox="1"/>
          <p:nvPr/>
        </p:nvSpPr>
        <p:spPr>
          <a:xfrm>
            <a:off x="9738025" y="3337313"/>
            <a:ext cx="8254500" cy="5487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3000">
                <a:solidFill>
                  <a:schemeClr val="dk1"/>
                </a:solidFill>
                <a:latin typeface="Calibri"/>
                <a:ea typeface="Calibri"/>
                <a:cs typeface="Calibri"/>
                <a:sym typeface="Calibri"/>
              </a:rPr>
              <a:t>Lipogenesis: Excess Energy → Fat Storage</a:t>
            </a:r>
            <a:endParaRPr b="1" sz="3000">
              <a:solidFill>
                <a:schemeClr val="dk1"/>
              </a:solidFill>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Char char="●"/>
            </a:pPr>
            <a:r>
              <a:rPr lang="en-US" sz="3000">
                <a:solidFill>
                  <a:schemeClr val="dk1"/>
                </a:solidFill>
                <a:latin typeface="Calibri"/>
                <a:ea typeface="Calibri"/>
                <a:cs typeface="Calibri"/>
                <a:sym typeface="Calibri"/>
              </a:rPr>
              <a:t>Occurs primarily in the </a:t>
            </a:r>
            <a:r>
              <a:rPr b="1" lang="en-US" sz="3000">
                <a:solidFill>
                  <a:schemeClr val="dk1"/>
                </a:solidFill>
                <a:latin typeface="Calibri"/>
                <a:ea typeface="Calibri"/>
                <a:cs typeface="Calibri"/>
                <a:sym typeface="Calibri"/>
              </a:rPr>
              <a:t>cytosol of the liver &amp; adipose tissue</a:t>
            </a:r>
            <a:endParaRPr b="1"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Excess acetyl-CoA → malonyl-CoA → fatty acids</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lang="en-US" sz="3000">
                <a:solidFill>
                  <a:schemeClr val="dk1"/>
                </a:solidFill>
                <a:latin typeface="Calibri"/>
                <a:ea typeface="Calibri"/>
                <a:cs typeface="Calibri"/>
                <a:sym typeface="Calibri"/>
              </a:rPr>
              <a:t>Requires </a:t>
            </a:r>
            <a:r>
              <a:rPr b="1" lang="en-US" sz="3000">
                <a:solidFill>
                  <a:schemeClr val="dk1"/>
                </a:solidFill>
                <a:latin typeface="Calibri"/>
                <a:ea typeface="Calibri"/>
                <a:cs typeface="Calibri"/>
                <a:sym typeface="Calibri"/>
              </a:rPr>
              <a:t>ATP, NADPH, acetyl-CoA carboxylase &amp; fatty acid synthase</a:t>
            </a:r>
            <a:endParaRPr b="1"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Fatty acids are assembled into triglycerides for storage</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Stimulated by insulin and excess energy, especially excess carbs</a:t>
            </a:r>
            <a:endParaRPr b="1" sz="3000">
              <a:latin typeface="Calibri"/>
              <a:ea typeface="Calibri"/>
              <a:cs typeface="Calibri"/>
              <a:sym typeface="Calibri"/>
            </a:endParaRPr>
          </a:p>
        </p:txBody>
      </p:sp>
      <p:sp>
        <p:nvSpPr>
          <p:cNvPr id="1049" name="Google Shape;1049;p9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50" name="Google Shape;1050;p92"/>
          <p:cNvSpPr txBox="1"/>
          <p:nvPr/>
        </p:nvSpPr>
        <p:spPr>
          <a:xfrm>
            <a:off x="884850" y="9075850"/>
            <a:ext cx="165183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200">
                <a:solidFill>
                  <a:schemeClr val="dk1"/>
                </a:solidFill>
                <a:latin typeface="Calibri"/>
                <a:ea typeface="Calibri"/>
                <a:cs typeface="Calibri"/>
                <a:sym typeface="Calibri"/>
              </a:rPr>
              <a:t>Key distinction:</a:t>
            </a:r>
            <a:r>
              <a:rPr lang="en-US" sz="3200">
                <a:solidFill>
                  <a:schemeClr val="dk1"/>
                </a:solidFill>
                <a:latin typeface="Calibri"/>
                <a:ea typeface="Calibri"/>
                <a:cs typeface="Calibri"/>
                <a:sym typeface="Calibri"/>
              </a:rPr>
              <a:t> β-oxidation breaks fatty acids down; lipogenesis builds them. </a:t>
            </a:r>
            <a:endParaRPr sz="3200">
              <a:latin typeface="Calibri"/>
              <a:ea typeface="Calibri"/>
              <a:cs typeface="Calibri"/>
              <a:sym typeface="Calibri"/>
            </a:endParaRPr>
          </a:p>
        </p:txBody>
      </p:sp>
      <p:sp>
        <p:nvSpPr>
          <p:cNvPr id="1051" name="Google Shape;1051;p9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052" name="Google Shape;1052;p92"/>
          <p:cNvSpPr/>
          <p:nvPr/>
        </p:nvSpPr>
        <p:spPr>
          <a:xfrm>
            <a:off x="1662114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6" name="Shape 1056"/>
        <p:cNvGrpSpPr/>
        <p:nvPr/>
      </p:nvGrpSpPr>
      <p:grpSpPr>
        <a:xfrm>
          <a:off x="0" y="0"/>
          <a:ext cx="0" cy="0"/>
          <a:chOff x="0" y="0"/>
          <a:chExt cx="0" cy="0"/>
        </a:xfrm>
      </p:grpSpPr>
      <p:sp>
        <p:nvSpPr>
          <p:cNvPr id="1057" name="Google Shape;1057;p9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8" name="Google Shape;1058;p93"/>
          <p:cNvSpPr txBox="1"/>
          <p:nvPr/>
        </p:nvSpPr>
        <p:spPr>
          <a:xfrm>
            <a:off x="1382852" y="489606"/>
            <a:ext cx="17534304"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Integration With Inflammation: Cytokines &amp; Lipids</a:t>
            </a:r>
            <a:endParaRPr/>
          </a:p>
        </p:txBody>
      </p:sp>
      <p:sp>
        <p:nvSpPr>
          <p:cNvPr id="1059" name="Google Shape;1059;p9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60" name="Google Shape;1060;p93"/>
          <p:cNvSpPr txBox="1"/>
          <p:nvPr/>
        </p:nvSpPr>
        <p:spPr>
          <a:xfrm>
            <a:off x="1484926" y="3366580"/>
            <a:ext cx="15022500" cy="6468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Visceral Adiposity</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Enlarged adipocytes become stressed and attract immune cells.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latin typeface="Calibri"/>
                <a:ea typeface="Calibri"/>
                <a:cs typeface="Calibri"/>
                <a:sym typeface="Calibri"/>
              </a:rPr>
              <a:t>Adipose tissue releases more </a:t>
            </a:r>
            <a:r>
              <a:rPr b="1" lang="en-US" sz="2200">
                <a:solidFill>
                  <a:schemeClr val="dk1"/>
                </a:solidFill>
                <a:latin typeface="Calibri"/>
                <a:ea typeface="Calibri"/>
                <a:cs typeface="Calibri"/>
                <a:sym typeface="Calibri"/>
              </a:rPr>
              <a:t>TNF-α, IL-6 &amp; IL-1β</a:t>
            </a:r>
            <a:r>
              <a:rPr lang="en-US" sz="2200">
                <a:solidFill>
                  <a:schemeClr val="dk1"/>
                </a:solidFill>
                <a:latin typeface="Calibri"/>
                <a:ea typeface="Calibri"/>
                <a:cs typeface="Calibri"/>
                <a:sym typeface="Calibri"/>
              </a:rPr>
              <a:t>.</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Anti-inflammatory adiponectin often decreases.</a:t>
            </a:r>
            <a:endParaRPr sz="22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Metabolic Effects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Impaired insulin signaling → insulin resistance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Increased lipolysis → excess free fatty acids delivered to the liver</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Increased hepatic triglyceride synthesis &amp; VLDL release</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Ectopic fat accumulation and further inflammation</a:t>
            </a:r>
            <a:endParaRPr sz="22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200">
                <a:solidFill>
                  <a:schemeClr val="dk1"/>
                </a:solidFill>
                <a:latin typeface="Calibri"/>
                <a:ea typeface="Calibri"/>
                <a:cs typeface="Calibri"/>
                <a:sym typeface="Calibri"/>
              </a:rPr>
              <a:t>Lipids as Signaling Molecules</a:t>
            </a:r>
            <a:endParaRPr b="1" sz="2200">
              <a:solidFill>
                <a:schemeClr val="dk1"/>
              </a:solidFill>
              <a:latin typeface="Calibri"/>
              <a:ea typeface="Calibri"/>
              <a:cs typeface="Calibri"/>
              <a:sym typeface="Calibri"/>
            </a:endParaRPr>
          </a:p>
          <a:p>
            <a:pPr indent="-368300" lvl="0" marL="457200" rtl="0" algn="l">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Lipid-derived mediators can be pro-inflammatory or pro-resolving.</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Omega-3 fats support production of inflammation-resolving mediators.</a:t>
            </a:r>
            <a:endParaRPr sz="2200">
              <a:solidFill>
                <a:schemeClr val="dk1"/>
              </a:solidFill>
              <a:latin typeface="Calibri"/>
              <a:ea typeface="Calibri"/>
              <a:cs typeface="Calibri"/>
              <a:sym typeface="Calibri"/>
            </a:endParaRPr>
          </a:p>
          <a:p>
            <a:pPr indent="-368300" lvl="0" marL="457200" rtl="0" algn="l">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Improved energy balance and reduced visceral fat generally lower inflammatory signaling.</a:t>
            </a:r>
            <a:endParaRPr sz="2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200">
                <a:solidFill>
                  <a:schemeClr val="dk1"/>
                </a:solidFill>
                <a:highlight>
                  <a:srgbClr val="FFFB00"/>
                </a:highlight>
                <a:latin typeface="Calibri"/>
                <a:ea typeface="Calibri"/>
                <a:cs typeface="Calibri"/>
                <a:sym typeface="Calibri"/>
              </a:rPr>
              <a:t>Key cycle:</a:t>
            </a:r>
            <a:r>
              <a:rPr lang="en-US" sz="2200">
                <a:solidFill>
                  <a:schemeClr val="dk1"/>
                </a:solidFill>
                <a:highlight>
                  <a:srgbClr val="FFFB00"/>
                </a:highlight>
                <a:latin typeface="Calibri"/>
                <a:ea typeface="Calibri"/>
                <a:cs typeface="Calibri"/>
                <a:sym typeface="Calibri"/>
              </a:rPr>
              <a:t> Visceral fat → cytokines &amp; excess FFAs → insulin resistance → impaired lipid handling → further fat accumulation</a:t>
            </a:r>
            <a:endParaRPr sz="2200">
              <a:highlight>
                <a:srgbClr val="FFFB00"/>
              </a:highlight>
              <a:latin typeface="Calibri"/>
              <a:ea typeface="Calibri"/>
              <a:cs typeface="Calibri"/>
              <a:sym typeface="Calibri"/>
            </a:endParaRPr>
          </a:p>
        </p:txBody>
      </p:sp>
      <p:sp>
        <p:nvSpPr>
          <p:cNvPr id="1061" name="Google Shape;1061;p9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62" name="Google Shape;1062;p9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9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68" name="Google Shape;1068;p94"/>
          <p:cNvSpPr txBox="1"/>
          <p:nvPr/>
        </p:nvSpPr>
        <p:spPr>
          <a:xfrm>
            <a:off x="1382852" y="489604"/>
            <a:ext cx="175344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Eicosanoid Pathways </a:t>
            </a:r>
            <a:endParaRPr b="0" i="0" sz="6800" u="none" cap="none" strike="noStrike">
              <a:solidFill>
                <a:srgbClr val="FFFFFF"/>
              </a:solidFill>
              <a:latin typeface="Poppins"/>
              <a:ea typeface="Poppins"/>
              <a:cs typeface="Poppins"/>
              <a:sym typeface="Poppins"/>
            </a:endParaRPr>
          </a:p>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(Arachidonic Acid Cascade)</a:t>
            </a:r>
            <a:endParaRPr/>
          </a:p>
        </p:txBody>
      </p:sp>
      <p:sp>
        <p:nvSpPr>
          <p:cNvPr id="1069" name="Google Shape;1069;p9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70" name="Google Shape;1070;p94"/>
          <p:cNvSpPr txBox="1"/>
          <p:nvPr/>
        </p:nvSpPr>
        <p:spPr>
          <a:xfrm>
            <a:off x="653700" y="3555413"/>
            <a:ext cx="8288700" cy="5471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lang="en-US" sz="2800">
                <a:solidFill>
                  <a:schemeClr val="dk1"/>
                </a:solidFill>
                <a:latin typeface="Calibri"/>
                <a:ea typeface="Calibri"/>
                <a:cs typeface="Calibri"/>
                <a:sym typeface="Calibri"/>
              </a:rPr>
              <a:t>Eicosanoids are short-lived, locally acting signaling molecules derived from membrane fatty acids - primarily arachidonic acid (omega-6) and EPA (omega-3).</a:t>
            </a:r>
            <a:endParaRPr sz="28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800">
                <a:solidFill>
                  <a:schemeClr val="dk1"/>
                </a:solidFill>
                <a:latin typeface="Calibri"/>
                <a:ea typeface="Calibri"/>
                <a:cs typeface="Calibri"/>
                <a:sym typeface="Calibri"/>
              </a:rPr>
              <a:t>Core Pathway:</a:t>
            </a:r>
            <a:endParaRPr b="1"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800">
                <a:solidFill>
                  <a:schemeClr val="dk1"/>
                </a:solidFill>
                <a:latin typeface="Calibri"/>
                <a:ea typeface="Calibri"/>
                <a:cs typeface="Calibri"/>
                <a:sym typeface="Calibri"/>
              </a:rPr>
              <a:t>Membrane phospholipids</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a:t>
            </a:r>
            <a:r>
              <a:rPr i="1" lang="en-US" sz="2800">
                <a:solidFill>
                  <a:schemeClr val="dk1"/>
                </a:solidFill>
                <a:latin typeface="Calibri"/>
                <a:ea typeface="Calibri"/>
                <a:cs typeface="Calibri"/>
                <a:sym typeface="Calibri"/>
              </a:rPr>
              <a:t>Phospholipase A₂</a:t>
            </a:r>
            <a:br>
              <a:rPr i="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a:t>
            </a:r>
            <a:r>
              <a:rPr b="1" lang="en-US" sz="2800">
                <a:solidFill>
                  <a:schemeClr val="dk1"/>
                </a:solidFill>
                <a:latin typeface="Calibri"/>
                <a:ea typeface="Calibri"/>
                <a:cs typeface="Calibri"/>
                <a:sym typeface="Calibri"/>
              </a:rPr>
              <a:t>Arachidonic acid</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Char char="●"/>
            </a:pPr>
            <a:r>
              <a:rPr b="1" lang="en-US" sz="2800">
                <a:solidFill>
                  <a:schemeClr val="dk1"/>
                </a:solidFill>
                <a:latin typeface="Calibri"/>
                <a:ea typeface="Calibri"/>
                <a:cs typeface="Calibri"/>
                <a:sym typeface="Calibri"/>
              </a:rPr>
              <a:t>COX pathway</a:t>
            </a:r>
            <a:r>
              <a:rPr lang="en-US" sz="2800">
                <a:solidFill>
                  <a:schemeClr val="dk1"/>
                </a:solidFill>
                <a:latin typeface="Calibri"/>
                <a:ea typeface="Calibri"/>
                <a:cs typeface="Calibri"/>
                <a:sym typeface="Calibri"/>
              </a:rPr>
              <a:t> → prostaglandins &amp; thromboxanes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LOX pathway</a:t>
            </a:r>
            <a:r>
              <a:rPr lang="en-US" sz="2800">
                <a:solidFill>
                  <a:schemeClr val="dk1"/>
                </a:solidFill>
                <a:latin typeface="Calibri"/>
                <a:ea typeface="Calibri"/>
                <a:cs typeface="Calibri"/>
                <a:sym typeface="Calibri"/>
              </a:rPr>
              <a:t> → leukotrienes &amp; lipoxins</a:t>
            </a:r>
            <a:endParaRPr sz="2800">
              <a:latin typeface="Calibri"/>
              <a:ea typeface="Calibri"/>
              <a:cs typeface="Calibri"/>
              <a:sym typeface="Calibri"/>
            </a:endParaRPr>
          </a:p>
        </p:txBody>
      </p:sp>
      <p:sp>
        <p:nvSpPr>
          <p:cNvPr id="1071" name="Google Shape;1071;p9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72" name="Google Shape;1072;p94"/>
          <p:cNvSpPr txBox="1"/>
          <p:nvPr/>
        </p:nvSpPr>
        <p:spPr>
          <a:xfrm>
            <a:off x="9391050" y="3526800"/>
            <a:ext cx="8288700" cy="6033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2800">
                <a:solidFill>
                  <a:schemeClr val="dk1"/>
                </a:solidFill>
                <a:latin typeface="Calibri"/>
                <a:ea typeface="Calibri"/>
                <a:cs typeface="Calibri"/>
                <a:sym typeface="Calibri"/>
              </a:rPr>
              <a:t>Major Functions</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Inflammation, pain &amp; fever</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Blood-vessel tone &amp; blood flow</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Platelet aggregation &amp; clotting</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Immune-cell activity</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Initiation and resolution of inflammation</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800">
                <a:solidFill>
                  <a:schemeClr val="dk1"/>
                </a:solidFill>
                <a:latin typeface="Calibri"/>
                <a:ea typeface="Calibri"/>
                <a:cs typeface="Calibri"/>
                <a:sym typeface="Calibri"/>
              </a:rPr>
              <a:t>Key concept:</a:t>
            </a:r>
            <a:r>
              <a:rPr lang="en-US" sz="2800">
                <a:solidFill>
                  <a:schemeClr val="dk1"/>
                </a:solidFill>
                <a:latin typeface="Calibri"/>
                <a:ea typeface="Calibri"/>
                <a:cs typeface="Calibri"/>
                <a:sym typeface="Calibri"/>
              </a:rPr>
              <a:t> Eicosanoid effects depend on the fatty-acid source, enzyme pathway &amp; specific mediator produced.</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lang="en-US" sz="2800" u="sng">
                <a:solidFill>
                  <a:schemeClr val="hlink"/>
                </a:solidFill>
                <a:latin typeface="Calibri"/>
                <a:ea typeface="Calibri"/>
                <a:cs typeface="Calibri"/>
                <a:sym typeface="Calibri"/>
                <a:hlinkClick r:id="rId4"/>
              </a:rPr>
              <a:t>Helpful video resource about the arachidonic acid pathway here!</a:t>
            </a:r>
            <a:endParaRPr sz="2800">
              <a:solidFill>
                <a:schemeClr val="dk1"/>
              </a:solidFill>
              <a:latin typeface="Calibri"/>
              <a:ea typeface="Calibri"/>
              <a:cs typeface="Calibri"/>
              <a:sym typeface="Calibri"/>
            </a:endParaRPr>
          </a:p>
        </p:txBody>
      </p:sp>
      <p:sp>
        <p:nvSpPr>
          <p:cNvPr id="1073" name="Google Shape;1073;p9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9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79" name="Google Shape;1079;p95"/>
          <p:cNvSpPr txBox="1"/>
          <p:nvPr/>
        </p:nvSpPr>
        <p:spPr>
          <a:xfrm>
            <a:off x="1406884" y="1066456"/>
            <a:ext cx="17534310"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Classes of Eicosanoids</a:t>
            </a:r>
            <a:endParaRPr/>
          </a:p>
        </p:txBody>
      </p:sp>
      <p:sp>
        <p:nvSpPr>
          <p:cNvPr id="1080" name="Google Shape;1080;p9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81" name="Google Shape;1081;p95"/>
          <p:cNvSpPr txBox="1"/>
          <p:nvPr/>
        </p:nvSpPr>
        <p:spPr>
          <a:xfrm>
            <a:off x="1470703" y="3277572"/>
            <a:ext cx="6523500" cy="6393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Prostaglandins (PGs)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Produced via </a:t>
            </a:r>
            <a:r>
              <a:rPr b="1" i="0" lang="en-US" sz="2800" u="none" cap="none" strike="noStrike">
                <a:solidFill>
                  <a:srgbClr val="000000"/>
                </a:solidFill>
                <a:latin typeface="Calibri"/>
                <a:ea typeface="Calibri"/>
                <a:cs typeface="Calibri"/>
                <a:sym typeface="Calibri"/>
              </a:rPr>
              <a:t>COX-1 and COX-2 enzymes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Regulate inflammation, fever, pain, GI protection</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B. Thromboxanes (TXs)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Promote platelet aggregation &amp; vasoconstriction</a:t>
            </a:r>
            <a:endParaRPr>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C. Leukotrienes (LTs)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Produced via </a:t>
            </a:r>
            <a:r>
              <a:rPr b="1" i="0" lang="en-US" sz="2800" u="none" cap="none" strike="noStrike">
                <a:solidFill>
                  <a:srgbClr val="000000"/>
                </a:solidFill>
                <a:latin typeface="Calibri"/>
                <a:ea typeface="Calibri"/>
                <a:cs typeface="Calibri"/>
                <a:sym typeface="Calibri"/>
              </a:rPr>
              <a:t>lipoxygenase (LOX)</a:t>
            </a:r>
            <a:r>
              <a:rPr i="0" lang="en-US" sz="2800" u="none" cap="none" strike="noStrike">
                <a:solidFill>
                  <a:srgbClr val="000000"/>
                </a:solidFill>
                <a:latin typeface="Calibri"/>
                <a:ea typeface="Calibri"/>
                <a:cs typeface="Calibri"/>
                <a:sym typeface="Calibri"/>
              </a:rPr>
              <a:t> pathway</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Involved in asthma, allergy, bronchoconstriction</a:t>
            </a:r>
            <a:endParaRPr>
              <a:latin typeface="Calibri"/>
              <a:ea typeface="Calibri"/>
              <a:cs typeface="Calibri"/>
              <a:sym typeface="Calibri"/>
            </a:endParaRPr>
          </a:p>
        </p:txBody>
      </p:sp>
      <p:sp>
        <p:nvSpPr>
          <p:cNvPr id="1082" name="Google Shape;1082;p95"/>
          <p:cNvSpPr txBox="1"/>
          <p:nvPr/>
        </p:nvSpPr>
        <p:spPr>
          <a:xfrm>
            <a:off x="9530774" y="3353772"/>
            <a:ext cx="6523500" cy="5633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D. Specialized Pro-Resolving Mediators (SPMs)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Derived from omega-3s: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Resolvins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Protectins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Maresins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Functions:</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Resolve inflammation</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Promote healing</a:t>
            </a:r>
            <a:endParaRPr>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Lower cytokine production</a:t>
            </a:r>
            <a:endParaRPr>
              <a:latin typeface="Calibri"/>
              <a:ea typeface="Calibri"/>
              <a:cs typeface="Calibri"/>
              <a:sym typeface="Calibri"/>
            </a:endParaRPr>
          </a:p>
        </p:txBody>
      </p:sp>
      <p:sp>
        <p:nvSpPr>
          <p:cNvPr id="1083" name="Google Shape;1083;p9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84" name="Google Shape;1084;p9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8" name="Shape 1088"/>
        <p:cNvGrpSpPr/>
        <p:nvPr/>
      </p:nvGrpSpPr>
      <p:grpSpPr>
        <a:xfrm>
          <a:off x="0" y="0"/>
          <a:ext cx="0" cy="0"/>
          <a:chOff x="0" y="0"/>
          <a:chExt cx="0" cy="0"/>
        </a:xfrm>
      </p:grpSpPr>
      <p:sp>
        <p:nvSpPr>
          <p:cNvPr id="1089" name="Google Shape;1089;p9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90" name="Google Shape;1090;p96"/>
          <p:cNvSpPr txBox="1"/>
          <p:nvPr/>
        </p:nvSpPr>
        <p:spPr>
          <a:xfrm>
            <a:off x="1406884" y="1066456"/>
            <a:ext cx="17534310"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Omega-6 vs Omega-3 Balance</a:t>
            </a:r>
            <a:endParaRPr/>
          </a:p>
        </p:txBody>
      </p:sp>
      <p:sp>
        <p:nvSpPr>
          <p:cNvPr id="1091" name="Google Shape;1091;p9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92" name="Google Shape;1092;p96"/>
          <p:cNvGraphicFramePr/>
          <p:nvPr/>
        </p:nvGraphicFramePr>
        <p:xfrm>
          <a:off x="2378075" y="3638374"/>
          <a:ext cx="3000000" cy="3000000"/>
        </p:xfrm>
        <a:graphic>
          <a:graphicData uri="http://schemas.openxmlformats.org/drawingml/2006/table">
            <a:tbl>
              <a:tblPr bandRow="1">
                <a:noFill/>
                <a:tableStyleId>{15BE6260-15B2-42CF-9ED3-659DF01581FF}</a:tableStyleId>
              </a:tblPr>
              <a:tblGrid>
                <a:gridCol w="3738700"/>
                <a:gridCol w="3241650"/>
                <a:gridCol w="7513325"/>
              </a:tblGrid>
              <a:tr h="148717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Fatty Acid</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Source</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Impact</a:t>
                      </a:r>
                      <a:endParaRPr sz="3000"/>
                    </a:p>
                  </a:txBody>
                  <a:tcPr marT="12700" marB="12700" marR="12700" marL="12700" anchor="ctr"/>
                </a:tc>
              </a:tr>
              <a:tr h="2305150">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Omega-6 (AA)</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vegetable oils, meat</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more pro-inflammatory eicosanoids</a:t>
                      </a:r>
                      <a:endParaRPr sz="3000"/>
                    </a:p>
                  </a:txBody>
                  <a:tcPr marT="12700" marB="12700" marR="12700" marL="12700" anchor="ctr"/>
                </a:tc>
              </a:tr>
              <a:tr h="2305150">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Omega-3 (EPA/DHA)</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fish, algae</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anti-inflammatory &amp; pro-resolving eicosanoids</a:t>
                      </a:r>
                      <a:endParaRPr sz="3000"/>
                    </a:p>
                  </a:txBody>
                  <a:tcPr marT="12700" marB="12700" marR="12700" marL="12700" anchor="ctr"/>
                </a:tc>
              </a:tr>
            </a:tbl>
          </a:graphicData>
        </a:graphic>
      </p:graphicFrame>
      <p:sp>
        <p:nvSpPr>
          <p:cNvPr id="1093" name="Google Shape;1093;p9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094" name="Google Shape;1094;p9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095" name="Google Shape;1095;p96"/>
          <p:cNvSpPr/>
          <p:nvPr/>
        </p:nvSpPr>
        <p:spPr>
          <a:xfrm>
            <a:off x="16621149" y="1022188"/>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id="1100" name="Google Shape;1100;p97"/>
          <p:cNvSpPr/>
          <p:nvPr/>
        </p:nvSpPr>
        <p:spPr>
          <a:xfrm rot="10800000">
            <a:off x="-782843" y="-38000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01" name="Google Shape;1101;p9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nvGrpSpPr>
          <p:cNvPr id="1102" name="Google Shape;1102;p97"/>
          <p:cNvGrpSpPr/>
          <p:nvPr/>
        </p:nvGrpSpPr>
        <p:grpSpPr>
          <a:xfrm>
            <a:off x="5742277" y="601138"/>
            <a:ext cx="6803444" cy="10033005"/>
            <a:chOff x="-2" y="0"/>
            <a:chExt cx="6803443" cy="10033005"/>
          </a:xfrm>
        </p:grpSpPr>
        <p:pic>
          <p:nvPicPr>
            <p:cNvPr descr="Image" id="1103" name="Google Shape;1103;p97"/>
            <p:cNvPicPr preferRelativeResize="0"/>
            <p:nvPr/>
          </p:nvPicPr>
          <p:blipFill rotWithShape="1">
            <a:blip r:embed="rId5">
              <a:alphaModFix/>
            </a:blip>
            <a:srcRect b="3147" l="0" r="0" t="3147"/>
            <a:stretch/>
          </p:blipFill>
          <p:spPr>
            <a:xfrm>
              <a:off x="1" y="0"/>
              <a:ext cx="6803440" cy="9562760"/>
            </a:xfrm>
            <a:prstGeom prst="rect">
              <a:avLst/>
            </a:prstGeom>
            <a:noFill/>
            <a:ln>
              <a:noFill/>
            </a:ln>
          </p:spPr>
        </p:pic>
        <p:sp>
          <p:nvSpPr>
            <p:cNvPr id="1104" name="Google Shape;1104;p97"/>
            <p:cNvSpPr txBox="1"/>
            <p:nvPr/>
          </p:nvSpPr>
          <p:spPr>
            <a:xfrm>
              <a:off x="-2" y="9638956"/>
              <a:ext cx="6803442" cy="394049"/>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Caption</a:t>
              </a:r>
              <a:endParaRPr/>
            </a:p>
          </p:txBody>
        </p:sp>
      </p:grpSp>
      <p:sp>
        <p:nvSpPr>
          <p:cNvPr id="1105" name="Google Shape;1105;p9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98"/>
          <p:cNvSpPr/>
          <p:nvPr/>
        </p:nvSpPr>
        <p:spPr>
          <a:xfrm rot="10800000">
            <a:off x="-782843" y="-38000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11" name="Google Shape;1111;p9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12" name="Google Shape;1112;p98"/>
          <p:cNvSpPr txBox="1"/>
          <p:nvPr/>
        </p:nvSpPr>
        <p:spPr>
          <a:xfrm>
            <a:off x="3277468" y="1871209"/>
            <a:ext cx="3525168" cy="7501664"/>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Dietary Fat</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Digestion (bile + lipase)</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Chylomicrons</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Adipose Storage (TG)</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Lipolysis</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Free Fatty Acids (FFA)</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β-Oxidation</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Acetyl-CoA</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TCA Cycle</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2500"/>
              <a:buFont typeface="Calibri"/>
              <a:buNone/>
            </a:pPr>
            <a:r>
              <a:rPr b="0" i="0" lang="en-US" sz="2500" u="none" cap="none" strike="noStrike">
                <a:solidFill>
                  <a:srgbClr val="000000"/>
                </a:solidFill>
                <a:latin typeface="Calibri"/>
                <a:ea typeface="Calibri"/>
                <a:cs typeface="Calibri"/>
                <a:sym typeface="Calibri"/>
              </a:rPr>
              <a:t>                 ATP</a:t>
            </a:r>
            <a:endParaRPr/>
          </a:p>
        </p:txBody>
      </p:sp>
      <p:sp>
        <p:nvSpPr>
          <p:cNvPr id="1113" name="Google Shape;1113;p98"/>
          <p:cNvSpPr txBox="1"/>
          <p:nvPr/>
        </p:nvSpPr>
        <p:spPr>
          <a:xfrm>
            <a:off x="3471095" y="1116158"/>
            <a:ext cx="4113246" cy="542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400"/>
              <a:buFont typeface="Calibri"/>
              <a:buNone/>
            </a:pPr>
            <a:r>
              <a:rPr b="1" i="0" lang="en-US" sz="3400" u="none" cap="none" strike="noStrike">
                <a:solidFill>
                  <a:srgbClr val="000000"/>
                </a:solidFill>
                <a:latin typeface="Calibri"/>
                <a:ea typeface="Calibri"/>
                <a:cs typeface="Calibri"/>
                <a:sym typeface="Calibri"/>
              </a:rPr>
              <a:t>Lipid Metabolism</a:t>
            </a:r>
            <a:endParaRPr/>
          </a:p>
        </p:txBody>
      </p:sp>
      <p:sp>
        <p:nvSpPr>
          <p:cNvPr id="1114" name="Google Shape;1114;p98"/>
          <p:cNvSpPr txBox="1"/>
          <p:nvPr/>
        </p:nvSpPr>
        <p:spPr>
          <a:xfrm>
            <a:off x="10401723" y="1116158"/>
            <a:ext cx="4113246" cy="542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400"/>
              <a:buFont typeface="Calibri"/>
              <a:buNone/>
            </a:pPr>
            <a:r>
              <a:rPr b="1" i="0" lang="en-US" sz="3400" u="none" cap="none" strike="noStrike">
                <a:solidFill>
                  <a:srgbClr val="000000"/>
                </a:solidFill>
                <a:latin typeface="Calibri"/>
                <a:ea typeface="Calibri"/>
                <a:cs typeface="Calibri"/>
                <a:sym typeface="Calibri"/>
              </a:rPr>
              <a:t>Eicosanoid Pathways</a:t>
            </a:r>
            <a:endParaRPr/>
          </a:p>
        </p:txBody>
      </p:sp>
      <p:sp>
        <p:nvSpPr>
          <p:cNvPr id="1115" name="Google Shape;1115;p98"/>
          <p:cNvSpPr txBox="1"/>
          <p:nvPr/>
        </p:nvSpPr>
        <p:spPr>
          <a:xfrm>
            <a:off x="9426395" y="1582904"/>
            <a:ext cx="5696445" cy="832649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           </a:t>
            </a:r>
            <a:endParaRPr/>
          </a:p>
          <a:p>
            <a:pPr indent="0" lvl="0" marL="0" marR="0" rtl="0" algn="ctr">
              <a:lnSpc>
                <a:spcPct val="100000"/>
              </a:lnSpc>
              <a:spcBef>
                <a:spcPts val="0"/>
              </a:spcBef>
              <a:spcAft>
                <a:spcPts val="0"/>
              </a:spcAft>
              <a:buClr>
                <a:srgbClr val="000000"/>
              </a:buClr>
              <a:buSzPts val="2200"/>
              <a:buFont typeface="Calibri"/>
              <a:buNone/>
            </a:pPr>
            <a:r>
              <a:rPr b="1" i="0" lang="en-US" sz="2200" u="none" cap="none" strike="noStrike">
                <a:solidFill>
                  <a:srgbClr val="000000"/>
                </a:solidFill>
                <a:latin typeface="Calibri"/>
                <a:ea typeface="Calibri"/>
                <a:cs typeface="Calibri"/>
                <a:sym typeface="Calibri"/>
              </a:rPr>
              <a:t>Inflammatory Pathway</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Cell Membrane Phospholipids</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Phospholipase A2 (PLA2)</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Arachidonic Acid (AA)</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              ▼                ▼</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COX            LOX             CYP450</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              ▼                ▼</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Prostaglandins   Leukotrienes     Epoxides</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Thromboxanes      (LTs)           (vascular)</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(PGs/TXs)                         mediators</a:t>
            </a:r>
            <a:endParaRPr/>
          </a:p>
          <a:p>
            <a:pPr indent="0" lvl="0" marL="0" marR="0" rtl="0" algn="ctr">
              <a:lnSpc>
                <a:spcPct val="100000"/>
              </a:lnSpc>
              <a:spcBef>
                <a:spcPts val="0"/>
              </a:spcBef>
              <a:spcAft>
                <a:spcPts val="0"/>
              </a:spcAft>
              <a:buClr>
                <a:srgbClr val="000000"/>
              </a:buClr>
              <a:buSzPts val="2200"/>
              <a:buFont typeface="Calibri"/>
              <a:buNone/>
            </a:pPr>
            <a:r>
              <a:t/>
            </a:r>
            <a:endParaRPr b="0" i="0" sz="22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200"/>
              <a:buFont typeface="Calibri"/>
              <a:buNone/>
            </a:pPr>
            <a:r>
              <a:rPr b="1" i="0" lang="en-US" sz="2200" u="none" cap="none" strike="noStrike">
                <a:solidFill>
                  <a:srgbClr val="000000"/>
                </a:solidFill>
                <a:latin typeface="Calibri"/>
                <a:ea typeface="Calibri"/>
                <a:cs typeface="Calibri"/>
                <a:sym typeface="Calibri"/>
              </a:rPr>
              <a:t>Anti-Inflammatory Pathway</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EPA / DHA (Omega-3)</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Anti-inflammatory mediators:</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 Series-3 PGs</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 Series-5 LTs</a:t>
            </a:r>
            <a:endParaRPr/>
          </a:p>
          <a:p>
            <a:pPr indent="0" lvl="0" marL="0" marR="0" rtl="0" algn="ctr">
              <a:lnSpc>
                <a:spcPct val="100000"/>
              </a:lnSpc>
              <a:spcBef>
                <a:spcPts val="0"/>
              </a:spcBef>
              <a:spcAft>
                <a:spcPts val="0"/>
              </a:spcAft>
              <a:buClr>
                <a:srgbClr val="000000"/>
              </a:buClr>
              <a:buSzPts val="2200"/>
              <a:buFont typeface="Calibri"/>
              <a:buNone/>
            </a:pPr>
            <a:r>
              <a:rPr b="0" i="0" lang="en-US" sz="2200" u="none" cap="none" strike="noStrike">
                <a:solidFill>
                  <a:srgbClr val="000000"/>
                </a:solidFill>
                <a:latin typeface="Calibri"/>
                <a:ea typeface="Calibri"/>
                <a:cs typeface="Calibri"/>
                <a:sym typeface="Calibri"/>
              </a:rPr>
              <a:t> - Resolvins, Protectins, Maresins</a:t>
            </a:r>
            <a:endParaRPr/>
          </a:p>
        </p:txBody>
      </p:sp>
      <p:sp>
        <p:nvSpPr>
          <p:cNvPr id="1116" name="Google Shape;1116;p9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sp>
        <p:nvSpPr>
          <p:cNvPr id="1121" name="Google Shape;1121;p99"/>
          <p:cNvSpPr/>
          <p:nvPr/>
        </p:nvSpPr>
        <p:spPr>
          <a:xfrm>
            <a:off x="-528003" y="-58970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2" name="Google Shape;1122;p99"/>
          <p:cNvSpPr txBox="1"/>
          <p:nvPr/>
        </p:nvSpPr>
        <p:spPr>
          <a:xfrm>
            <a:off x="985884" y="902631"/>
            <a:ext cx="17534400" cy="10467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Cytokine-Mediated Inflammation</a:t>
            </a:r>
            <a:endParaRPr/>
          </a:p>
        </p:txBody>
      </p:sp>
      <p:sp>
        <p:nvSpPr>
          <p:cNvPr id="1123" name="Google Shape;1123;p9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4" name="Google Shape;1124;p99"/>
          <p:cNvSpPr txBox="1"/>
          <p:nvPr/>
        </p:nvSpPr>
        <p:spPr>
          <a:xfrm>
            <a:off x="825550" y="2811700"/>
            <a:ext cx="13170000" cy="7454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lang="en-US" sz="2300">
                <a:solidFill>
                  <a:schemeClr val="dk1"/>
                </a:solidFill>
                <a:latin typeface="Calibri"/>
                <a:ea typeface="Calibri"/>
                <a:cs typeface="Calibri"/>
                <a:sym typeface="Calibri"/>
              </a:rPr>
              <a:t>Chronic elevation of </a:t>
            </a:r>
            <a:r>
              <a:rPr b="1" lang="en-US" sz="2300">
                <a:solidFill>
                  <a:schemeClr val="dk1"/>
                </a:solidFill>
                <a:latin typeface="Calibri"/>
                <a:ea typeface="Calibri"/>
                <a:cs typeface="Calibri"/>
                <a:sym typeface="Calibri"/>
              </a:rPr>
              <a:t>TNF-α, IL-6 &amp; IL-1β</a:t>
            </a:r>
            <a:r>
              <a:rPr lang="en-US" sz="2300">
                <a:solidFill>
                  <a:schemeClr val="dk1"/>
                </a:solidFill>
                <a:latin typeface="Calibri"/>
                <a:ea typeface="Calibri"/>
                <a:cs typeface="Calibri"/>
                <a:sym typeface="Calibri"/>
              </a:rPr>
              <a:t> disrupts normal fat storage, use &amp; transport.</a:t>
            </a:r>
            <a:endParaRPr sz="23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300">
                <a:solidFill>
                  <a:schemeClr val="dk1"/>
                </a:solidFill>
                <a:latin typeface="Calibri"/>
                <a:ea typeface="Calibri"/>
                <a:cs typeface="Calibri"/>
                <a:sym typeface="Calibri"/>
              </a:rPr>
              <a:t>Adipose Tissue</a:t>
            </a:r>
            <a:endParaRPr b="1"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Increases lipolysis → more free fatty acids released</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Impairs insulin signaling &amp; triglyceride storage</a:t>
            </a:r>
            <a:endParaRPr sz="23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300">
                <a:solidFill>
                  <a:schemeClr val="dk1"/>
                </a:solidFill>
                <a:latin typeface="Calibri"/>
                <a:ea typeface="Calibri"/>
                <a:cs typeface="Calibri"/>
                <a:sym typeface="Calibri"/>
              </a:rPr>
              <a:t>Liver &amp; Circulation</a:t>
            </a:r>
            <a:endParaRPr b="1"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Increases hepatic triglyceride synthesis &amp; VLDL production</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Reduces triglyceride clearance from the blood</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Promotes ectopic fat accumulation</a:t>
            </a:r>
            <a:endParaRPr sz="23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300">
                <a:solidFill>
                  <a:schemeClr val="dk1"/>
                </a:solidFill>
                <a:latin typeface="Calibri"/>
                <a:ea typeface="Calibri"/>
                <a:cs typeface="Calibri"/>
                <a:sym typeface="Calibri"/>
              </a:rPr>
              <a:t>Mitochondria</a:t>
            </a:r>
            <a:endParaRPr b="1"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Impairs fatty-acid oxidation</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Increases oxidative stress &amp; metabolic dysfunction</a:t>
            </a:r>
            <a:endParaRPr sz="23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2300">
                <a:solidFill>
                  <a:schemeClr val="dk1"/>
                </a:solidFill>
                <a:latin typeface="Calibri"/>
                <a:ea typeface="Calibri"/>
                <a:cs typeface="Calibri"/>
                <a:sym typeface="Calibri"/>
              </a:rPr>
              <a:t>Clinical consequences:</a:t>
            </a:r>
            <a:r>
              <a:rPr lang="en-US" sz="2300">
                <a:solidFill>
                  <a:schemeClr val="dk1"/>
                </a:solidFill>
                <a:latin typeface="Calibri"/>
                <a:ea typeface="Calibri"/>
                <a:cs typeface="Calibri"/>
                <a:sym typeface="Calibri"/>
              </a:rPr>
              <a:t> Insulin resistance, high triglycerides, fatty liver, metabolic syndrome &amp; cardiovascular disease</a:t>
            </a:r>
            <a:endParaRPr sz="2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300">
                <a:solidFill>
                  <a:schemeClr val="dk1"/>
                </a:solidFill>
                <a:latin typeface="Calibri"/>
                <a:ea typeface="Calibri"/>
                <a:cs typeface="Calibri"/>
                <a:sym typeface="Calibri"/>
              </a:rPr>
              <a:t>Key cycle:</a:t>
            </a:r>
            <a:r>
              <a:rPr lang="en-US" sz="2300">
                <a:solidFill>
                  <a:schemeClr val="dk1"/>
                </a:solidFill>
                <a:latin typeface="Calibri"/>
                <a:ea typeface="Calibri"/>
                <a:cs typeface="Calibri"/>
                <a:sym typeface="Calibri"/>
              </a:rPr>
              <a:t> Inflammation → disrupted lipid metabolism → ectopic fat &amp; oxidative stress → further inflammation</a:t>
            </a:r>
            <a:endParaRPr sz="2300">
              <a:latin typeface="Calibri"/>
              <a:ea typeface="Calibri"/>
              <a:cs typeface="Calibri"/>
              <a:sym typeface="Calibri"/>
            </a:endParaRPr>
          </a:p>
        </p:txBody>
      </p:sp>
      <p:sp>
        <p:nvSpPr>
          <p:cNvPr id="1125" name="Google Shape;1125;p9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pic>
        <p:nvPicPr>
          <p:cNvPr descr="pasted-movie.png" id="1126" name="Google Shape;1126;p99"/>
          <p:cNvPicPr preferRelativeResize="0"/>
          <p:nvPr/>
        </p:nvPicPr>
        <p:blipFill rotWithShape="1">
          <a:blip r:embed="rId4">
            <a:alphaModFix/>
          </a:blip>
          <a:srcRect b="0" l="0" r="0" t="0"/>
          <a:stretch/>
        </p:blipFill>
        <p:spPr>
          <a:xfrm>
            <a:off x="13667951" y="3586227"/>
            <a:ext cx="3936901" cy="5905375"/>
          </a:xfrm>
          <a:prstGeom prst="rect">
            <a:avLst/>
          </a:prstGeom>
          <a:noFill/>
          <a:ln>
            <a:noFill/>
          </a:ln>
        </p:spPr>
      </p:pic>
      <p:sp>
        <p:nvSpPr>
          <p:cNvPr id="1127" name="Google Shape;1127;p9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