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 Id="rId173" Type="http://schemas.openxmlformats.org/officeDocument/2006/relationships/slide" Target="slides/slide166.xml"/><Relationship Id="rId174" Type="http://schemas.openxmlformats.org/officeDocument/2006/relationships/slide" Target="slides/slide167.xml"/><Relationship Id="rId175" Type="http://schemas.openxmlformats.org/officeDocument/2006/relationships/slide" Target="slides/slide168.xml"/><Relationship Id="rId176" Type="http://schemas.openxmlformats.org/officeDocument/2006/relationships/slide" Target="slides/slide169.xml"/><Relationship Id="rId177" Type="http://schemas.openxmlformats.org/officeDocument/2006/relationships/slide" Target="slides/slide170.xml"/><Relationship Id="rId178" Type="http://schemas.openxmlformats.org/officeDocument/2006/relationships/slide" Target="slides/slide171.xml"/><Relationship Id="rId179" Type="http://schemas.openxmlformats.org/officeDocument/2006/relationships/slide" Target="slides/slide172.xml"/><Relationship Id="rId180" Type="http://schemas.openxmlformats.org/officeDocument/2006/relationships/slide" Target="slides/slide173.xml"/><Relationship Id="rId181" Type="http://schemas.openxmlformats.org/officeDocument/2006/relationships/slide" Target="slides/slide174.xml"/><Relationship Id="rId182" Type="http://schemas.openxmlformats.org/officeDocument/2006/relationships/slide" Target="slides/slide175.xml"/><Relationship Id="rId183" Type="http://schemas.openxmlformats.org/officeDocument/2006/relationships/slide" Target="slides/slide176.xml"/><Relationship Id="rId184" Type="http://schemas.openxmlformats.org/officeDocument/2006/relationships/slide" Target="slides/slide177.xml"/><Relationship Id="rId185" Type="http://schemas.openxmlformats.org/officeDocument/2006/relationships/slide" Target="slides/slide178.xml"/><Relationship Id="rId186" Type="http://schemas.openxmlformats.org/officeDocument/2006/relationships/slide" Target="slides/slide179.xml"/><Relationship Id="rId187" Type="http://schemas.openxmlformats.org/officeDocument/2006/relationships/slide" Target="slides/slide180.xml"/><Relationship Id="rId188" Type="http://schemas.openxmlformats.org/officeDocument/2006/relationships/slide" Target="slides/slide181.xml"/><Relationship Id="rId189" Type="http://schemas.openxmlformats.org/officeDocument/2006/relationships/slide" Target="slides/slide182.xml"/><Relationship Id="rId190" Type="http://schemas.openxmlformats.org/officeDocument/2006/relationships/slide" Target="slides/slide183.xml"/><Relationship Id="rId191" Type="http://schemas.openxmlformats.org/officeDocument/2006/relationships/slide" Target="slides/slide184.xml"/><Relationship Id="rId192" Type="http://schemas.openxmlformats.org/officeDocument/2006/relationships/slide" Target="slides/slide185.xml"/><Relationship Id="rId193" Type="http://schemas.openxmlformats.org/officeDocument/2006/relationships/slide" Target="slides/slide186.xml"/><Relationship Id="rId194" Type="http://schemas.openxmlformats.org/officeDocument/2006/relationships/slide" Target="slides/slide187.xml"/><Relationship Id="rId195" Type="http://schemas.openxmlformats.org/officeDocument/2006/relationships/slide" Target="slides/slide188.xml"/><Relationship Id="rId196" Type="http://schemas.openxmlformats.org/officeDocument/2006/relationships/slide" Target="slides/slide189.xml"/><Relationship Id="rId197" Type="http://schemas.openxmlformats.org/officeDocument/2006/relationships/slide" Target="slides/slide190.xml"/><Relationship Id="rId198" Type="http://schemas.openxmlformats.org/officeDocument/2006/relationships/slide" Target="slides/slide191.xml"/><Relationship Id="rId199" Type="http://schemas.openxmlformats.org/officeDocument/2006/relationships/slide" Target="slides/slide192.xml"/><Relationship Id="rId200" Type="http://schemas.openxmlformats.org/officeDocument/2006/relationships/slide" Target="slides/slide193.xml"/><Relationship Id="rId201" Type="http://schemas.openxmlformats.org/officeDocument/2006/relationships/slide" Target="slides/slide19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151.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152.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153.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16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165.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17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178.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190.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191.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19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defRPr b="1"/>
            </a:pPr>
            <a:r>
              <a:t>Clinical goals: </a:t>
            </a:r>
            <a:r>
              <a:rPr b="0"/>
              <a:t>lower LDL-C and/or triglycerides (TG), improve non-HDL-C and ApoB, reduce cardiometabolic risk.</a:t>
            </a:r>
            <a:endParaRPr b="0"/>
          </a:p>
          <a:p>
            <a:pPr>
              <a:defRPr b="1"/>
            </a:pPr>
            <a:r>
              <a:t>Important:</a:t>
            </a:r>
            <a:r>
              <a:rPr b="0"/>
              <a:t> Nutraceuticals do not replace statins in high-risk or ASCVD patients unless supervised; they may be used as adjuncts or when statins are not tolerated.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p>
            <a:pPr>
              <a:defRPr b="1"/>
            </a:pPr>
            <a:r>
              <a:t>Clinical goals: </a:t>
            </a:r>
            <a:r>
              <a:rPr b="0"/>
              <a:t>improve stool frequency/consistency, reduce bloating and abdominal pain, normalize gut motility, and support the gut–brain axis.</a:t>
            </a:r>
            <a:endParaRPr b="0"/>
          </a:p>
          <a:p>
            <a:pPr>
              <a:defRPr b="1"/>
            </a:pPr>
            <a:r>
              <a:t>Important:</a:t>
            </a:r>
            <a:r>
              <a:rPr b="0"/>
              <a:t> IBS-C is functional; nutraceuticals are first-line adjuncts but should be individualized and stopped if ineffective.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a:defRPr b="1"/>
            </a:pPr>
            <a:r>
              <a:t>Clinical goals</a:t>
            </a:r>
            <a:r>
              <a:rPr b="0"/>
              <a:t>: reduce stool frequency/urgency, improve stool consistency, decrease abdominal pain/bloating, and stabilize the gut–brain axis.</a:t>
            </a:r>
            <a:endParaRPr b="0"/>
          </a:p>
          <a:p>
            <a:pPr>
              <a:defRPr b="1"/>
            </a:pPr>
            <a:r>
              <a:t>Important: </a:t>
            </a:r>
            <a:r>
              <a:rPr b="0"/>
              <a:t>Use strain-specific probiotics and soluble (not insoluble) fiber; stop any agent that worsens diarrhea.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pPr>
              <a:defRPr b="1"/>
            </a:pPr>
            <a:r>
              <a:t>Clinical goals: </a:t>
            </a:r>
            <a:r>
              <a:rPr b="0"/>
              <a:t>reduce UTI recurrence, prevent bacterial adhesion to the urothelium, support urinary and vaginal microbiome health, and minimize antibiotic exposure.</a:t>
            </a:r>
            <a:endParaRPr b="0"/>
          </a:p>
          <a:p>
            <a:pPr>
              <a:defRPr b="1"/>
            </a:pPr>
            <a:r>
              <a:t>Important:</a:t>
            </a:r>
            <a:r>
              <a:rPr b="0"/>
              <a:t> Nutraceuticals are for prevention, not treatment of active infection.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defRPr b="1"/>
            </a:pPr>
            <a:r>
              <a:t>Clinical goals:</a:t>
            </a:r>
            <a:r>
              <a:rPr b="0"/>
              <a:t> shorten sleep latency, improve sleep maintenance and quality, reduce nighttime awakenings, and support circadian alignment—without next-day sedation.</a:t>
            </a:r>
            <a:endParaRPr b="0"/>
          </a:p>
          <a:p>
            <a:pPr>
              <a:defRPr b="1"/>
            </a:pPr>
            <a:r>
              <a:t>Important:</a:t>
            </a:r>
            <a:r>
              <a:rPr b="0"/>
              <a:t> Nutraceuticals are adjuncts to sleep hygiene and CBT-I when available.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a:defRPr b="1"/>
            </a:pPr>
            <a:r>
              <a:t>One-Line Patient Counseling Examples</a:t>
            </a:r>
          </a:p>
          <a:p>
            <a:pPr>
              <a:defRPr b="1"/>
            </a:pPr>
          </a:p>
          <a:p>
            <a:pPr/>
            <a:r>
              <a:t>“Take your iron with vitamin C and keep it away from calcium or coffee.”</a:t>
            </a:r>
          </a:p>
          <a:p>
            <a:pPr/>
            <a:r>
              <a:t>“Your vitamin D won’t work well unless magnesium is adequate.”</a:t>
            </a:r>
          </a:p>
          <a:p>
            <a:pPr/>
            <a:r>
              <a:t>“Because you’re on metformin, we should monitor B12.”</a:t>
            </a:r>
          </a:p>
          <a:p>
            <a:pPr/>
            <a:r>
              <a:t>“Zinc helps immunity, but long-term use can deplete copper.”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p>
            <a:pPr>
              <a:defRPr b="1"/>
            </a:pPr>
            <a:r>
              <a:t>How to Use This Table Clinically (Step-by-Step)</a:t>
            </a:r>
          </a:p>
          <a:p>
            <a:pPr>
              <a:defRPr b="1"/>
            </a:pPr>
          </a:p>
          <a:p>
            <a:pPr/>
            <a:r>
              <a:t>1. Identify Purpose Overlap</a:t>
            </a:r>
          </a:p>
          <a:p>
            <a:pPr/>
            <a:r>
              <a:t>Look for duplicate effects (e.g., drug + herb both lowering BP → hypotension risk)</a:t>
            </a:r>
          </a:p>
          <a:p>
            <a:pPr/>
            <a:r>
              <a:t>Look for synergistic intent (e.g., metformin + magnesium for insulin sensitivity)</a:t>
            </a:r>
          </a:p>
          <a:p>
            <a:pPr/>
          </a:p>
          <a:p>
            <a:pPr/>
            <a:r>
              <a:t>2. Check Duration &amp; Timing Conflicts</a:t>
            </a:r>
          </a:p>
          <a:p>
            <a:pPr/>
            <a:r>
              <a:t>Long half-life drugs (thyroid, SSRIs) → slow lab response</a:t>
            </a:r>
          </a:p>
          <a:p>
            <a:pPr/>
            <a:r>
              <a:t>Short-acting herbs → require divided dosing</a:t>
            </a:r>
          </a:p>
          <a:p>
            <a:pPr/>
            <a:r>
              <a:t>Minerals &amp; fiber → separate from medications (2–4 hrs)</a:t>
            </a:r>
          </a:p>
          <a:p>
            <a:pPr/>
          </a:p>
          <a:p>
            <a:pPr/>
            <a:r>
              <a:t>3. Screen for Nutrient Depletions</a:t>
            </a:r>
          </a:p>
          <a:p>
            <a:pPr/>
            <a:r>
              <a:t>High-yield examples:</a:t>
            </a:r>
          </a:p>
          <a:p>
            <a:pPr/>
            <a:r>
              <a:t>Metformin → B12</a:t>
            </a:r>
          </a:p>
          <a:p>
            <a:pPr/>
            <a:r>
              <a:t>PPIs → Iron, Mg, B12, Ca</a:t>
            </a:r>
          </a:p>
          <a:p>
            <a:pPr/>
            <a:r>
              <a:t>Diuretics → Mg, K</a:t>
            </a:r>
          </a:p>
          <a:p>
            <a:pPr/>
            <a:r>
              <a:t>Statins → CoQ10</a:t>
            </a:r>
          </a:p>
          <a:p>
            <a:pPr/>
            <a:r>
              <a:t>Oral contraceptives → B6, folate, Mg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Shape 593"/>
          <p:cNvSpPr/>
          <p:nvPr>
            <p:ph type="sldImg"/>
          </p:nvPr>
        </p:nvSpPr>
        <p:spPr>
          <a:prstGeom prst="rect">
            <a:avLst/>
          </a:prstGeom>
        </p:spPr>
        <p:txBody>
          <a:bodyPr/>
          <a:lstStyle/>
          <a:p>
            <a:pPr/>
          </a:p>
        </p:txBody>
      </p:sp>
      <p:sp>
        <p:nvSpPr>
          <p:cNvPr id="594" name="Shape 594"/>
          <p:cNvSpPr/>
          <p:nvPr>
            <p:ph type="body" sz="quarter" idx="1"/>
          </p:nvPr>
        </p:nvSpPr>
        <p:spPr>
          <a:prstGeom prst="rect">
            <a:avLst/>
          </a:prstGeom>
        </p:spPr>
        <p:txBody>
          <a:bodyPr/>
          <a:lstStyle/>
          <a:p>
            <a:pPr>
              <a:defRPr b="1"/>
            </a:pPr>
            <a:r>
              <a:t>Practical Counseling Statements</a:t>
            </a:r>
          </a:p>
          <a:p>
            <a:pPr/>
            <a:r>
              <a:t>“Natural doesn’t mean risk-free—this herb acts like a drug.”</a:t>
            </a:r>
          </a:p>
          <a:p>
            <a:pPr/>
            <a:r>
              <a:t>“Because of your medication, this supplement could increase bleeding.”</a:t>
            </a:r>
          </a:p>
          <a:p>
            <a:pPr/>
            <a:r>
              <a:t>“If there’s no benefit in 8 weeks, we stop and reassess.”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Shape 603"/>
          <p:cNvSpPr/>
          <p:nvPr>
            <p:ph type="sldImg"/>
          </p:nvPr>
        </p:nvSpPr>
        <p:spPr>
          <a:prstGeom prst="rect">
            <a:avLst/>
          </a:prstGeom>
        </p:spPr>
        <p:txBody>
          <a:bodyPr/>
          <a:lstStyle/>
          <a:p>
            <a:pPr/>
          </a:p>
        </p:txBody>
      </p:sp>
      <p:sp>
        <p:nvSpPr>
          <p:cNvPr id="604" name="Shape 604"/>
          <p:cNvSpPr/>
          <p:nvPr>
            <p:ph type="body" sz="quarter" idx="1"/>
          </p:nvPr>
        </p:nvSpPr>
        <p:spPr>
          <a:prstGeom prst="rect">
            <a:avLst/>
          </a:prstGeom>
        </p:spPr>
        <p:txBody>
          <a:bodyPr/>
          <a:lstStyle/>
          <a:p>
            <a:pPr/>
            <a:r>
              <a:t>1. Correct Answer: B</a:t>
            </a:r>
          </a:p>
          <a:p>
            <a:pPr/>
            <a:r>
              <a:t>Rationale:</a:t>
            </a:r>
          </a:p>
          <a:p>
            <a:pPr/>
            <a:r>
              <a:t>Calcium and levothyroxine both reduce iron absorption when taken together. Iron should be separated from calcium and thyroid medication by ≥2–4 hours (≥4 hours for levothyroxine).</a:t>
            </a:r>
          </a:p>
          <a:p>
            <a:pPr/>
          </a:p>
          <a:p>
            <a:pPr/>
            <a:r>
              <a:t>2. Correct Answer: B</a:t>
            </a:r>
          </a:p>
          <a:p>
            <a:pPr/>
            <a:r>
              <a:t>Rationale:</a:t>
            </a:r>
          </a:p>
          <a:p>
            <a:pPr/>
            <a:r>
              <a:t>Enteric-coated peppermint oil has strong evidence for reducing IBS pain and bloating. Aloe and senna are laxatives and inappropriate for IBS-D. Slippery elm has limited evidence.</a:t>
            </a:r>
          </a:p>
          <a:p>
            <a:pPr/>
          </a:p>
          <a:p>
            <a:pPr/>
            <a:r>
              <a:t>3. Correct Answer: B</a:t>
            </a:r>
          </a:p>
          <a:p>
            <a:pPr/>
            <a:r>
              <a:t>Rationale:</a:t>
            </a:r>
          </a:p>
          <a:p>
            <a:pPr/>
            <a:r>
              <a:t>Vitamin D increases calcium absorption, and magnesium is required for vitamin D activation and bone matrix formation. Calcium alone is insufficient.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Shape 613"/>
          <p:cNvSpPr/>
          <p:nvPr>
            <p:ph type="sldImg"/>
          </p:nvPr>
        </p:nvSpPr>
        <p:spPr>
          <a:prstGeom prst="rect">
            <a:avLst/>
          </a:prstGeom>
        </p:spPr>
        <p:txBody>
          <a:bodyPr/>
          <a:lstStyle/>
          <a:p>
            <a:pPr/>
          </a:p>
        </p:txBody>
      </p:sp>
      <p:sp>
        <p:nvSpPr>
          <p:cNvPr id="614" name="Shape 614"/>
          <p:cNvSpPr/>
          <p:nvPr>
            <p:ph type="body" sz="quarter" idx="1"/>
          </p:nvPr>
        </p:nvSpPr>
        <p:spPr>
          <a:prstGeom prst="rect">
            <a:avLst/>
          </a:prstGeom>
        </p:spPr>
        <p:txBody>
          <a:bodyPr/>
          <a:lstStyle/>
          <a:p>
            <a:pPr/>
          </a:p>
          <a:p>
            <a:pPr/>
          </a:p>
          <a:p>
            <a:pPr/>
            <a:r>
              <a:t>4. Correct Answer: B</a:t>
            </a:r>
          </a:p>
          <a:p>
            <a:pPr/>
            <a:r>
              <a:t>Rationale:</a:t>
            </a:r>
          </a:p>
          <a:p>
            <a:pPr/>
            <a:r>
              <a:t>High-dose curcumin has antiplatelet effects and may increase bleeding risk when combined with anticoagulants such as warfarin.</a:t>
            </a:r>
          </a:p>
          <a:p>
            <a:pPr/>
          </a:p>
          <a:p>
            <a:pPr/>
            <a:r>
              <a:t>5. Correct Answer: C</a:t>
            </a:r>
          </a:p>
          <a:p>
            <a:pPr/>
            <a:r>
              <a:t>Rationale:</a:t>
            </a:r>
          </a:p>
          <a:p>
            <a:pPr/>
            <a:r>
              <a:t>L-theanine promotes relaxation without sedation and is appropriate for stress-related sleep-onset insomnia. High-dose melatonin and valerian increase next-day sedation risk.</a:t>
            </a:r>
          </a:p>
          <a:p>
            <a:pPr/>
          </a:p>
          <a:p>
            <a:pPr/>
            <a:r>
              <a:t>6. Correct Answer: B</a:t>
            </a:r>
          </a:p>
          <a:p>
            <a:pPr/>
            <a:r>
              <a:t>Rationale:</a:t>
            </a:r>
          </a:p>
          <a:p>
            <a:pPr/>
            <a:r>
              <a:t>St. John’s wort induces CYP3A4 and P-glycoprotein, reducing effectiveness of oral contraceptives and increasing serotonin syndrome risk with SSRIs.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Shape 665"/>
          <p:cNvSpPr/>
          <p:nvPr>
            <p:ph type="sldImg"/>
          </p:nvPr>
        </p:nvSpPr>
        <p:spPr>
          <a:prstGeom prst="rect">
            <a:avLst/>
          </a:prstGeom>
        </p:spPr>
        <p:txBody>
          <a:bodyPr/>
          <a:lstStyle/>
          <a:p>
            <a:pPr/>
          </a:p>
        </p:txBody>
      </p:sp>
      <p:sp>
        <p:nvSpPr>
          <p:cNvPr id="666" name="Shape 666"/>
          <p:cNvSpPr/>
          <p:nvPr>
            <p:ph type="body" sz="quarter" idx="1"/>
          </p:nvPr>
        </p:nvSpPr>
        <p:spPr>
          <a:prstGeom prst="rect">
            <a:avLst/>
          </a:prstGeom>
        </p:spPr>
        <p:txBody>
          <a:bodyPr/>
          <a:lstStyle/>
          <a:p>
            <a:pPr/>
            <a:r>
              <a:t>These goals remain consistent regardless of diagnosis (IBS, IBD, GERD, celiac, pancreatitis, SIBO,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defRPr b="1"/>
            </a:pPr>
            <a:r>
              <a:t>Clinical goals:</a:t>
            </a:r>
            <a:r>
              <a:rPr b="0"/>
              <a:t> reduce systolic (SBP) and diastolic BP (DBP), improve endothelial function, and lower cardiovascular risk.</a:t>
            </a:r>
            <a:endParaRPr b="0"/>
          </a:p>
          <a:p>
            <a:pPr>
              <a:defRPr b="1"/>
            </a:pPr>
            <a:r>
              <a:t>Important:</a:t>
            </a:r>
            <a:r>
              <a:rPr b="0"/>
              <a:t> Nutraceuticals do not replace antihypertensive medications in stage 2 HTN or patients with ASCVD, CKD, or diabetes—but may be used as adjuncts or in stage 1 HTN with supervision.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Shape 783"/>
          <p:cNvSpPr/>
          <p:nvPr>
            <p:ph type="sldImg"/>
          </p:nvPr>
        </p:nvSpPr>
        <p:spPr>
          <a:prstGeom prst="rect">
            <a:avLst/>
          </a:prstGeom>
        </p:spPr>
        <p:txBody>
          <a:bodyPr/>
          <a:lstStyle/>
          <a:p>
            <a:pPr/>
          </a:p>
        </p:txBody>
      </p:sp>
      <p:sp>
        <p:nvSpPr>
          <p:cNvPr id="784" name="Shape 784"/>
          <p:cNvSpPr/>
          <p:nvPr>
            <p:ph type="body" sz="quarter" idx="1"/>
          </p:nvPr>
        </p:nvSpPr>
        <p:spPr>
          <a:prstGeom prst="rect">
            <a:avLst/>
          </a:prstGeom>
        </p:spPr>
        <p:txBody>
          <a:bodyPr/>
          <a:lstStyle/>
          <a:p>
            <a:pPr/>
            <a:r>
              <a:t>Medical Nutrition Therapy focuses on safety, nutritional adequacy, symptom control, and quality of life while minimizing unnecessary dietary restriction.</a:t>
            </a:r>
          </a:p>
          <a:p>
            <a:pPr/>
          </a:p>
          <a:p>
            <a:pPr/>
            <a:r>
              <a:t>Although often grouped together, food allergies and food intolerances differ fundamentally in mechanism, risk, and nutrition management:</a:t>
            </a:r>
          </a:p>
          <a:p>
            <a:pPr/>
            <a:r>
              <a:t>Food allergies involve an immune-mediated response (most commonly IgE-mediated) and can be life-threatening.</a:t>
            </a:r>
          </a:p>
          <a:p>
            <a:pPr/>
            <a:r>
              <a:t>Food intolerances are non-immune reactions, usually related to digestion, absorption, fermentation, or food components, and are dose-dependent.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9" name="Shape 899"/>
          <p:cNvSpPr/>
          <p:nvPr>
            <p:ph type="sldImg"/>
          </p:nvPr>
        </p:nvSpPr>
        <p:spPr>
          <a:prstGeom prst="rect">
            <a:avLst/>
          </a:prstGeom>
        </p:spPr>
        <p:txBody>
          <a:bodyPr/>
          <a:lstStyle/>
          <a:p>
            <a:pPr/>
          </a:p>
        </p:txBody>
      </p:sp>
      <p:sp>
        <p:nvSpPr>
          <p:cNvPr id="900" name="Shape 900"/>
          <p:cNvSpPr/>
          <p:nvPr>
            <p:ph type="body" sz="quarter" idx="1"/>
          </p:nvPr>
        </p:nvSpPr>
        <p:spPr>
          <a:prstGeom prst="rect">
            <a:avLst/>
          </a:prstGeom>
        </p:spPr>
        <p:txBody>
          <a:bodyPr/>
          <a:lstStyle/>
          <a:p>
            <a:pPr/>
            <a:r>
              <a:t>This applies broadly across autoimmune conditions (e.g., rheumatoid arthritis, lupus, multiple sclerosis, autoimmune thyroid disease, celiac disease, IBD, psoriasis).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5" name="Shape 1025"/>
          <p:cNvSpPr/>
          <p:nvPr>
            <p:ph type="sldImg"/>
          </p:nvPr>
        </p:nvSpPr>
        <p:spPr>
          <a:prstGeom prst="rect">
            <a:avLst/>
          </a:prstGeom>
        </p:spPr>
        <p:txBody>
          <a:bodyPr/>
          <a:lstStyle/>
          <a:p>
            <a:pPr/>
          </a:p>
        </p:txBody>
      </p:sp>
      <p:sp>
        <p:nvSpPr>
          <p:cNvPr id="1026" name="Shape 1026"/>
          <p:cNvSpPr/>
          <p:nvPr>
            <p:ph type="body" sz="quarter" idx="1"/>
          </p:nvPr>
        </p:nvSpPr>
        <p:spPr>
          <a:prstGeom prst="rect">
            <a:avLst/>
          </a:prstGeom>
        </p:spPr>
        <p:txBody>
          <a:bodyPr/>
          <a:lstStyle/>
          <a:p>
            <a:pPr/>
            <a:r>
              <a:t>Inflammation increases protein needs across autoimmune diseases</a:t>
            </a:r>
          </a:p>
          <a:p>
            <a:pPr/>
            <a:r>
              <a:t>Vitamin D deficiency is nearly universal</a:t>
            </a:r>
          </a:p>
          <a:p>
            <a:pPr/>
            <a:r>
              <a:t>Steroid therapy = bone protection priority</a:t>
            </a:r>
          </a:p>
          <a:p>
            <a:pPr/>
            <a:r>
              <a:t>Gut-immune axis influences most autoimmune conditions</a:t>
            </a:r>
          </a:p>
          <a:p>
            <a:pPr/>
            <a:r>
              <a:t>Elimination diets must be strategic and time-limited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3" name="Shape 1213"/>
          <p:cNvSpPr/>
          <p:nvPr>
            <p:ph type="sldImg"/>
          </p:nvPr>
        </p:nvSpPr>
        <p:spPr>
          <a:prstGeom prst="rect">
            <a:avLst/>
          </a:prstGeom>
        </p:spPr>
        <p:txBody>
          <a:bodyPr/>
          <a:lstStyle/>
          <a:p>
            <a:pPr/>
          </a:p>
        </p:txBody>
      </p:sp>
      <p:sp>
        <p:nvSpPr>
          <p:cNvPr id="1214" name="Shape 1214"/>
          <p:cNvSpPr/>
          <p:nvPr>
            <p:ph type="body" sz="quarter" idx="1"/>
          </p:nvPr>
        </p:nvSpPr>
        <p:spPr>
          <a:prstGeom prst="rect">
            <a:avLst/>
          </a:prstGeom>
        </p:spPr>
        <p:txBody>
          <a:bodyPr/>
          <a:lstStyle/>
          <a:p>
            <a:pPr>
              <a:defRPr b="1"/>
            </a:pPr>
            <a:r>
              <a:t>It’s important to note that Hypoglycemia can be related to insulin resistance, but insulin resistance is not the sole or primary cause in many cases.</a:t>
            </a:r>
          </a:p>
          <a:p>
            <a:pPr>
              <a:defRPr b="1"/>
            </a:pPr>
          </a:p>
          <a:p>
            <a:pPr>
              <a:defRPr b="1"/>
            </a:pPr>
          </a:p>
          <a:p>
            <a:pPr>
              <a:defRPr b="1"/>
            </a:pPr>
            <a:r>
              <a:t>Special Situations</a:t>
            </a:r>
          </a:p>
          <a:p>
            <a:pPr/>
          </a:p>
          <a:p>
            <a:pPr/>
            <a:r>
              <a:t>Reactive hypoglycemia:</a:t>
            </a:r>
          </a:p>
          <a:p>
            <a:pPr/>
            <a:r>
              <a:t>Focus on meal composition and timing</a:t>
            </a:r>
          </a:p>
          <a:p>
            <a:pPr/>
          </a:p>
          <a:p>
            <a:pPr/>
            <a:r>
              <a:t>Diabetes-related hypoglycemia:</a:t>
            </a:r>
          </a:p>
          <a:p>
            <a:pPr/>
            <a:r>
              <a:t>Coordinate meals/snacks with medications and activity</a:t>
            </a:r>
          </a:p>
          <a:p>
            <a:pPr/>
          </a:p>
          <a:p>
            <a:pPr/>
            <a:r>
              <a:t>Exercise-induced hypoglycemia:</a:t>
            </a:r>
          </a:p>
          <a:p>
            <a:pPr/>
            <a:r>
              <a:t>Pre- and post-exercise protein-carbohydrate pairing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8" name="Shape 1458"/>
          <p:cNvSpPr/>
          <p:nvPr>
            <p:ph type="sldImg"/>
          </p:nvPr>
        </p:nvSpPr>
        <p:spPr>
          <a:prstGeom prst="rect">
            <a:avLst/>
          </a:prstGeom>
        </p:spPr>
        <p:txBody>
          <a:bodyPr/>
          <a:lstStyle/>
          <a:p>
            <a:pPr/>
          </a:p>
        </p:txBody>
      </p:sp>
      <p:sp>
        <p:nvSpPr>
          <p:cNvPr id="1459" name="Shape 1459"/>
          <p:cNvSpPr/>
          <p:nvPr>
            <p:ph type="body" sz="quarter" idx="1"/>
          </p:nvPr>
        </p:nvSpPr>
        <p:spPr>
          <a:prstGeom prst="rect">
            <a:avLst/>
          </a:prstGeom>
        </p:spPr>
        <p:txBody>
          <a:bodyPr/>
          <a:lstStyle/>
          <a:p>
            <a:pPr/>
            <a:r>
              <a:t>General adult ranges; individualize to labs, meds, kidney function, and pregnancy.</a:t>
            </a:r>
          </a:p>
          <a:p>
            <a:pPr/>
          </a:p>
          <a:p>
            <a:pPr/>
            <a:r>
              <a:t>Obesity is biologically defended—plan for relapse prevention.</a:t>
            </a:r>
          </a:p>
          <a:p>
            <a:pPr/>
            <a:r>
              <a:t>Protein + fiber are the most reliable satiety tools.</a:t>
            </a:r>
          </a:p>
          <a:p>
            <a:pPr/>
            <a:r>
              <a:t>Exercise preserves lean mass; diet drives initial weight loss.</a:t>
            </a:r>
          </a:p>
          <a:p>
            <a:pPr/>
            <a:r>
              <a:t>Sustainability beats rigidity—choose the pattern the patient can keep.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8" name="Shape 1468"/>
          <p:cNvSpPr/>
          <p:nvPr>
            <p:ph type="sldImg"/>
          </p:nvPr>
        </p:nvSpPr>
        <p:spPr>
          <a:prstGeom prst="rect">
            <a:avLst/>
          </a:prstGeom>
        </p:spPr>
        <p:txBody>
          <a:bodyPr/>
          <a:lstStyle/>
          <a:p>
            <a:pPr/>
          </a:p>
        </p:txBody>
      </p:sp>
      <p:sp>
        <p:nvSpPr>
          <p:cNvPr id="1469" name="Shape 1469"/>
          <p:cNvSpPr/>
          <p:nvPr>
            <p:ph type="body" sz="quarter" idx="1"/>
          </p:nvPr>
        </p:nvSpPr>
        <p:spPr>
          <a:prstGeom prst="rect">
            <a:avLst/>
          </a:prstGeom>
        </p:spPr>
        <p:txBody>
          <a:bodyPr/>
          <a:lstStyle/>
          <a:p>
            <a:pPr/>
            <a:r>
              <a:t>Supplements support—they do not replace diet quality and behavior. Coordinate with clinicians if using appetite/weight medications or after bariatric surgery.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8" name="Shape 1478"/>
          <p:cNvSpPr/>
          <p:nvPr>
            <p:ph type="sldImg"/>
          </p:nvPr>
        </p:nvSpPr>
        <p:spPr>
          <a:prstGeom prst="rect">
            <a:avLst/>
          </a:prstGeom>
        </p:spPr>
        <p:txBody>
          <a:bodyPr/>
          <a:lstStyle/>
          <a:p>
            <a:pPr/>
          </a:p>
        </p:txBody>
      </p:sp>
      <p:sp>
        <p:nvSpPr>
          <p:cNvPr id="1479" name="Shape 1479"/>
          <p:cNvSpPr/>
          <p:nvPr>
            <p:ph type="body" sz="quarter" idx="1"/>
          </p:nvPr>
        </p:nvSpPr>
        <p:spPr>
          <a:prstGeom prst="rect">
            <a:avLst/>
          </a:prstGeom>
        </p:spPr>
        <p:txBody>
          <a:bodyPr/>
          <a:lstStyle/>
          <a:p>
            <a:pPr>
              <a:defRPr b="1"/>
            </a:pPr>
            <a:r>
              <a:t>Expected Outcomes</a:t>
            </a:r>
          </a:p>
          <a:p>
            <a:pPr/>
          </a:p>
          <a:p>
            <a:pPr/>
            <a:r>
              <a:t>5–10% weight loss → meaningful improvements in insulin sensitivity, BP, lipids, and inflammation.</a:t>
            </a:r>
          </a:p>
          <a:p>
            <a:pPr/>
            <a:r>
              <a:t>Greater benefits with visceral fat reduction and muscle preservation.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7" name="Shape 1557"/>
          <p:cNvSpPr/>
          <p:nvPr>
            <p:ph type="sldImg"/>
          </p:nvPr>
        </p:nvSpPr>
        <p:spPr>
          <a:prstGeom prst="rect">
            <a:avLst/>
          </a:prstGeom>
        </p:spPr>
        <p:txBody>
          <a:bodyPr/>
          <a:lstStyle/>
          <a:p>
            <a:pPr/>
          </a:p>
        </p:txBody>
      </p:sp>
      <p:sp>
        <p:nvSpPr>
          <p:cNvPr id="1558" name="Shape 1558"/>
          <p:cNvSpPr/>
          <p:nvPr>
            <p:ph type="body" sz="quarter" idx="1"/>
          </p:nvPr>
        </p:nvSpPr>
        <p:spPr>
          <a:prstGeom prst="rect">
            <a:avLst/>
          </a:prstGeom>
        </p:spPr>
        <p:txBody>
          <a:bodyPr/>
          <a:lstStyle/>
          <a:p>
            <a:pPr/>
            <a:r>
              <a:t>*Adjunct; mixed evidence for supplementation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7" name="Shape 1597"/>
          <p:cNvSpPr/>
          <p:nvPr>
            <p:ph type="sldImg"/>
          </p:nvPr>
        </p:nvSpPr>
        <p:spPr>
          <a:prstGeom prst="rect">
            <a:avLst/>
          </a:prstGeom>
        </p:spPr>
        <p:txBody>
          <a:bodyPr/>
          <a:lstStyle/>
          <a:p>
            <a:pPr/>
          </a:p>
        </p:txBody>
      </p:sp>
      <p:sp>
        <p:nvSpPr>
          <p:cNvPr id="1598" name="Shape 1598"/>
          <p:cNvSpPr/>
          <p:nvPr>
            <p:ph type="body" sz="quarter" idx="1"/>
          </p:nvPr>
        </p:nvSpPr>
        <p:spPr>
          <a:prstGeom prst="rect">
            <a:avLst/>
          </a:prstGeom>
        </p:spPr>
        <p:txBody>
          <a:bodyPr/>
          <a:lstStyle/>
          <a:p>
            <a:pPr/>
            <a:r>
              <a:t>What protects the heart protects the brain</a:t>
            </a:r>
          </a:p>
          <a:p>
            <a:pPr/>
          </a:p>
          <a:p>
            <a:pPr/>
            <a:r>
              <a:t>Protein adequacy is critical in older adults</a:t>
            </a:r>
          </a:p>
          <a:p>
            <a:pPr/>
          </a:p>
          <a:p>
            <a:pPr/>
            <a:r>
              <a:t>B-vitamin deficiencies mimic cognitive decline</a:t>
            </a:r>
          </a:p>
          <a:p>
            <a:pPr/>
          </a:p>
          <a:p>
            <a:pPr/>
            <a:r>
              <a:t>Weight loss predicts worse outcomes</a:t>
            </a:r>
          </a:p>
          <a:p>
            <a:pPr/>
          </a:p>
          <a:p>
            <a:pPr/>
            <a:r>
              <a:t>Nutrition priorities shift from prevention → safety as disease progresses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0" name="Shape 1710"/>
          <p:cNvSpPr/>
          <p:nvPr>
            <p:ph type="sldImg"/>
          </p:nvPr>
        </p:nvSpPr>
        <p:spPr>
          <a:prstGeom prst="rect">
            <a:avLst/>
          </a:prstGeom>
        </p:spPr>
        <p:txBody>
          <a:bodyPr/>
          <a:lstStyle/>
          <a:p>
            <a:pPr/>
          </a:p>
        </p:txBody>
      </p:sp>
      <p:sp>
        <p:nvSpPr>
          <p:cNvPr id="1711" name="Shape 1711"/>
          <p:cNvSpPr/>
          <p:nvPr>
            <p:ph type="body" sz="quarter" idx="1"/>
          </p:nvPr>
        </p:nvSpPr>
        <p:spPr>
          <a:prstGeom prst="rect">
            <a:avLst/>
          </a:prstGeom>
        </p:spPr>
        <p:txBody>
          <a:bodyPr/>
          <a:lstStyle/>
          <a:p>
            <a:pPr/>
            <a:r>
              <a:t>After cholecystectomy, bile is continuously released into the intestine rather than stored and concentrated. Most patients adapt, but some develop fat intolerance, diarrhea, bloating, or fat-soluble vitamin insufficiency. MNT focuses on supporting fat digestion, preventing malabsorption, and restoring tolerance over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defRPr b="1"/>
            </a:pPr>
            <a:r>
              <a:t>Clinical goals:</a:t>
            </a:r>
            <a:r>
              <a:rPr b="0"/>
              <a:t> improve insulin sensitivity, lower fasting and post-prandial glucose, reduce A1c, address inflammation/oxidative stress, and delay or prevent progression from prediabetes to T2DM.</a:t>
            </a:r>
            <a:endParaRPr b="0"/>
          </a:p>
          <a:p>
            <a:pPr>
              <a:defRPr b="1"/>
            </a:pPr>
            <a:r>
              <a:t>Important:</a:t>
            </a:r>
            <a:r>
              <a:rPr b="0"/>
              <a:t> Nutraceuticals do not replace prescribed glucose-lowering medications. Monitor for additive hypoglycemia when combined.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9" name="Shape 1729"/>
          <p:cNvSpPr/>
          <p:nvPr>
            <p:ph type="sldImg"/>
          </p:nvPr>
        </p:nvSpPr>
        <p:spPr>
          <a:prstGeom prst="rect">
            <a:avLst/>
          </a:prstGeom>
        </p:spPr>
        <p:txBody>
          <a:bodyPr/>
          <a:lstStyle/>
          <a:p>
            <a:pPr/>
          </a:p>
        </p:txBody>
      </p:sp>
      <p:sp>
        <p:nvSpPr>
          <p:cNvPr id="1730" name="Shape 1730"/>
          <p:cNvSpPr/>
          <p:nvPr>
            <p:ph type="body" sz="quarter" idx="1"/>
          </p:nvPr>
        </p:nvSpPr>
        <p:spPr>
          <a:prstGeom prst="rect">
            <a:avLst/>
          </a:prstGeom>
        </p:spPr>
        <p:txBody>
          <a:bodyPr/>
          <a:lstStyle/>
          <a:p>
            <a:pPr marL="120315" indent="-120315">
              <a:buSzPct val="100000"/>
              <a:buChar char="•"/>
            </a:pPr>
            <a:r>
              <a:t>Enzymes/bile salts are adjuncts, not lifelong defaults.</a:t>
            </a:r>
          </a:p>
          <a:p>
            <a:pPr/>
            <a:r>
              <a:t>• Use caution with bile salts if diarrhea is severe.</a:t>
            </a:r>
          </a:p>
          <a:p>
            <a:pPr/>
            <a:r>
              <a:t>• Reassess need periodically.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5" name="Shape 1845"/>
          <p:cNvSpPr/>
          <p:nvPr>
            <p:ph type="sldImg"/>
          </p:nvPr>
        </p:nvSpPr>
        <p:spPr>
          <a:prstGeom prst="rect">
            <a:avLst/>
          </a:prstGeom>
        </p:spPr>
        <p:txBody>
          <a:bodyPr/>
          <a:lstStyle/>
          <a:p>
            <a:pPr/>
          </a:p>
        </p:txBody>
      </p:sp>
      <p:sp>
        <p:nvSpPr>
          <p:cNvPr id="1846" name="Shape 1846"/>
          <p:cNvSpPr/>
          <p:nvPr>
            <p:ph type="body" sz="quarter" idx="1"/>
          </p:nvPr>
        </p:nvSpPr>
        <p:spPr>
          <a:prstGeom prst="rect">
            <a:avLst/>
          </a:prstGeom>
        </p:spPr>
        <p:txBody>
          <a:bodyPr/>
          <a:lstStyle/>
          <a:p>
            <a:pPr/>
            <a:r>
              <a:t>Neurodivergence ≠ disease—nutrition supports function, not “normalization.”</a:t>
            </a:r>
          </a:p>
          <a:p>
            <a:pPr/>
            <a:r>
              <a:t>Adequacy before expansion is foundational</a:t>
            </a:r>
          </a:p>
          <a:p>
            <a:pPr/>
            <a:r>
              <a:t>Sensory safety improves intake more than force</a:t>
            </a:r>
          </a:p>
          <a:p>
            <a:pPr/>
            <a:r>
              <a:t>Protein and glucose stability support regulation</a:t>
            </a:r>
          </a:p>
          <a:p>
            <a:pPr/>
            <a:r>
              <a:t>Medication effects must always be considered</a:t>
            </a:r>
          </a:p>
          <a:p>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5" name="Shape 1855"/>
          <p:cNvSpPr/>
          <p:nvPr>
            <p:ph type="sldImg"/>
          </p:nvPr>
        </p:nvSpPr>
        <p:spPr>
          <a:prstGeom prst="rect">
            <a:avLst/>
          </a:prstGeom>
        </p:spPr>
        <p:txBody>
          <a:bodyPr/>
          <a:lstStyle/>
          <a:p>
            <a:pPr/>
          </a:p>
        </p:txBody>
      </p:sp>
      <p:sp>
        <p:nvSpPr>
          <p:cNvPr id="1856" name="Shape 1856"/>
          <p:cNvSpPr/>
          <p:nvPr>
            <p:ph type="body" sz="quarter" idx="1"/>
          </p:nvPr>
        </p:nvSpPr>
        <p:spPr>
          <a:prstGeom prst="rect">
            <a:avLst/>
          </a:prstGeom>
        </p:spPr>
        <p:txBody>
          <a:bodyPr/>
          <a:lstStyle/>
          <a:p>
            <a:pPr/>
            <a:r>
              <a:t>1. Correct Answer: B</a:t>
            </a:r>
          </a:p>
          <a:p>
            <a:pPr/>
            <a:r>
              <a:t>Rationale:</a:t>
            </a:r>
          </a:p>
          <a:p>
            <a:pPr/>
            <a:r>
              <a:t>Protein restriction worsens sarcopenia, which reduces ammonia clearance and increases mortality. Adequate protein (1.2–1.5 g/kg) with plant/dairy sources is protective in hepatic encephalopathy.</a:t>
            </a:r>
          </a:p>
          <a:p>
            <a:pPr/>
          </a:p>
          <a:p>
            <a:pPr/>
            <a:r>
              <a:t>2. Correct Answer: C</a:t>
            </a:r>
          </a:p>
          <a:p>
            <a:pPr/>
            <a:r>
              <a:t>Rationale:</a:t>
            </a:r>
          </a:p>
          <a:p>
            <a:pPr/>
            <a:r>
              <a:t>Bile acid diarrhea post-cholecystectomy responds best to fat distribution and soluble fiber, which binds bile acids. Permanent fat restriction is not indicated.</a:t>
            </a:r>
          </a:p>
          <a:p>
            <a:pPr/>
          </a:p>
          <a:p>
            <a:pPr/>
            <a:r>
              <a:t>3. Correct Answer: C</a:t>
            </a:r>
          </a:p>
          <a:p>
            <a:pPr/>
            <a:r>
              <a:t>Rationale:</a:t>
            </a:r>
          </a:p>
          <a:p>
            <a:pPr/>
            <a:r>
              <a:t>In early insulin resistance, hyperinsulinemia can overshoot glucose disposal, causing postprandial (reactive) hypoglycemia, especially after refined carbohydrate intake.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5" name="Shape 1865"/>
          <p:cNvSpPr/>
          <p:nvPr>
            <p:ph type="sldImg"/>
          </p:nvPr>
        </p:nvSpPr>
        <p:spPr>
          <a:prstGeom prst="rect">
            <a:avLst/>
          </a:prstGeom>
        </p:spPr>
        <p:txBody>
          <a:bodyPr/>
          <a:lstStyle/>
          <a:p>
            <a:pPr/>
          </a:p>
        </p:txBody>
      </p:sp>
      <p:sp>
        <p:nvSpPr>
          <p:cNvPr id="1866" name="Shape 1866"/>
          <p:cNvSpPr/>
          <p:nvPr>
            <p:ph type="body" sz="quarter" idx="1"/>
          </p:nvPr>
        </p:nvSpPr>
        <p:spPr>
          <a:prstGeom prst="rect">
            <a:avLst/>
          </a:prstGeom>
        </p:spPr>
        <p:txBody>
          <a:bodyPr/>
          <a:lstStyle/>
          <a:p>
            <a:pPr/>
            <a:r>
              <a:t>4. Correct Answer: C</a:t>
            </a:r>
          </a:p>
          <a:p>
            <a:pPr/>
            <a:r>
              <a:t>Rationale:</a:t>
            </a:r>
          </a:p>
          <a:p>
            <a:pPr/>
            <a:r>
              <a:t>In neurodegenerative disease, weight loss predicts faster decline and mortality. Adequacy and protein preservation take priority over restrictive dietary strategies.</a:t>
            </a:r>
          </a:p>
          <a:p>
            <a:pPr/>
          </a:p>
          <a:p>
            <a:pPr/>
            <a:r>
              <a:t>5. Correct Answer: C</a:t>
            </a:r>
          </a:p>
          <a:p>
            <a:pPr/>
            <a:r>
              <a:t>Rationale:</a:t>
            </a:r>
          </a:p>
          <a:p>
            <a:pPr/>
            <a:r>
              <a:t>Best practice emphasizes adequacy before variety, sensory safety, and autonomy. Forced exposure increases food refusal and feeding trauma.</a:t>
            </a:r>
          </a:p>
          <a:p>
            <a:pPr/>
          </a:p>
          <a:p>
            <a:pPr/>
            <a:r>
              <a:t>6. Correct Answer: C</a:t>
            </a:r>
          </a:p>
          <a:p>
            <a:pPr/>
            <a:r>
              <a:t>Rationale:</a:t>
            </a:r>
          </a:p>
          <a:p>
            <a:pPr/>
            <a:r>
              <a:t>A 5–10% weight reduction improves insulin sensitivity, lipids, BP, and inflammation. Lean mass preservation and sustainability are critical; sarcopenia predicts outcomes more than BMI.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defRPr b="1"/>
            </a:pPr>
            <a:r>
              <a:t>Clinical goals:</a:t>
            </a:r>
            <a:r>
              <a:rPr b="0"/>
              <a:t> slow bone loss, reduce fracture risk, improve BMD (DXA), optimize calcium–vitamin D axis, and support bone remodeling.</a:t>
            </a:r>
            <a:endParaRPr b="0"/>
          </a:p>
          <a:p>
            <a:pPr>
              <a:defRPr b="1"/>
            </a:pPr>
            <a:r>
              <a:t>Important:</a:t>
            </a:r>
            <a:r>
              <a:rPr b="0"/>
              <a:t> Nutraceuticals do not replace pharmacologic therapy (bisphosphonates, denosumab, anabolic agents) in moderate–severe osteoporosis or high fracture risk.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defRPr b="1"/>
            </a:pPr>
            <a:r>
              <a:t>Clinical goals: </a:t>
            </a:r>
            <a:r>
              <a:rPr b="0"/>
              <a:t>reduce pain and stiffness, improve function and quality of life, slow cartilage degradation where possible, and reduce reliance on NSAIDs.</a:t>
            </a:r>
            <a:endParaRPr b="0"/>
          </a:p>
          <a:p>
            <a:pPr>
              <a:defRPr b="1"/>
            </a:pPr>
            <a:r>
              <a:t>Important: </a:t>
            </a:r>
            <a:r>
              <a:rPr b="0"/>
              <a:t>Nutraceuticals do not reverse advanced OA, but several have clinically meaningful effects on pain and function.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defRPr b="1"/>
            </a:pPr>
            <a:r>
              <a:t>Clinical goals: </a:t>
            </a:r>
            <a:r>
              <a:rPr b="0"/>
              <a:t>restore hemoglobin and ferritin, relieve symptoms (fatigue, dyspnea, hair loss), replenish iron stores, and prevent recurrence.</a:t>
            </a:r>
            <a:endParaRPr b="0"/>
          </a:p>
          <a:p>
            <a:pPr>
              <a:defRPr b="1"/>
            </a:pPr>
            <a:r>
              <a:t>Critical first step:</a:t>
            </a:r>
            <a:r>
              <a:rPr b="0"/>
              <a:t> identify and address the cause (menstrual blood loss, GI bleeding, malabsorption, pregnancy, diet).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defRPr b="1"/>
            </a:pPr>
            <a:r>
              <a:t>Clinical goals: </a:t>
            </a:r>
            <a:r>
              <a:rPr b="0"/>
              <a:t>restore adequate serum 25-hydroxyvitamin D [25(OH)D], support bone health, immune regulation, muscle function, and cardiometabolic health.</a:t>
            </a:r>
            <a:endParaRPr b="0"/>
          </a:p>
          <a:p>
            <a:pPr/>
            <a:r>
              <a:t>Key marker: 25(OH)D (not 1,25-dihydroxyvitamin 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defRPr b="1"/>
            </a:pPr>
            <a:r>
              <a:t>Clinical goals:</a:t>
            </a:r>
            <a:r>
              <a:rPr b="0"/>
              <a:t> normalize TSH and thyroid hormones, support T4→T3 conversion, correct nutrient deficiencies, improve symptoms (fatigue, cold intolerance, weight gain), and avoid worsening autoimmunity.</a:t>
            </a:r>
            <a:endParaRPr b="0"/>
          </a:p>
          <a:p>
            <a:pPr>
              <a:defRPr b="1"/>
            </a:pPr>
            <a:r>
              <a:t>Important:</a:t>
            </a:r>
            <a:r>
              <a:rPr b="0"/>
              <a:t> Nutraceuticals do not replace levothyroxine in overt hypothyroidism but can improve outcomes and reduce symptom burden.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hape 352"/>
          <p:cNvSpPr/>
          <p:nvPr>
            <p:ph type="sldImg"/>
          </p:nvPr>
        </p:nvSpPr>
        <p:spPr>
          <a:prstGeom prst="rect">
            <a:avLst/>
          </a:prstGeom>
        </p:spPr>
        <p:txBody>
          <a:bodyPr/>
          <a:lstStyle/>
          <a:p>
            <a:pPr/>
          </a:p>
        </p:txBody>
      </p:sp>
      <p:sp>
        <p:nvSpPr>
          <p:cNvPr id="353" name="Shape 353"/>
          <p:cNvSpPr/>
          <p:nvPr>
            <p:ph type="body" sz="quarter" idx="1"/>
          </p:nvPr>
        </p:nvSpPr>
        <p:spPr>
          <a:prstGeom prst="rect">
            <a:avLst/>
          </a:prstGeom>
        </p:spPr>
        <p:txBody>
          <a:bodyPr/>
          <a:lstStyle/>
          <a:p>
            <a:pPr>
              <a:defRPr b="1"/>
            </a:pPr>
            <a:r>
              <a:t>Clinical goal: </a:t>
            </a:r>
            <a:r>
              <a:rPr b="0"/>
              <a:t>reduce thyroid autoantibodies (TPOAb/TgAb), support euthyroid status, address inflammation, nutrient insufficiencies, and symptom burden.</a:t>
            </a:r>
            <a:endParaRPr b="0"/>
          </a:p>
          <a:p>
            <a:pPr/>
          </a:p>
          <a:p>
            <a:pPr>
              <a:defRPr b="1"/>
            </a:pPr>
            <a:r>
              <a:t>Important: </a:t>
            </a:r>
            <a:r>
              <a:rPr b="0"/>
              <a:t>Nutraceuticals do not replace levothyroxine when indicated. Coordinate with labs and medication timing.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1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86"/>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85"/>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png"/></Relationships>

</file>

<file path=ppt/slides/_rels/slide1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s>

</file>

<file path=ppt/slides/_rels/slide1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png"/></Relationships>

</file>

<file path=ppt/slides/_rels/slide1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1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png"/></Relationships>

</file>

<file path=ppt/slides/_rels/slide1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4.png"/></Relationships>

</file>

<file path=ppt/slides/_rels/slide1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png"/></Relationships>

</file>

<file path=ppt/slides/_rels/slide1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png"/></Relationships>

</file>

<file path=ppt/slides/_rels/slide1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1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4.png"/></Relationships>

</file>

<file path=ppt/slides/_rels/slide1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4.png"/></Relationships>

</file>

<file path=ppt/slides/_rels/slide1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4.png"/></Relationships>

</file>

<file path=ppt/slides/_rels/slide1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defRPr>
                <a:latin typeface="+mn-lt"/>
                <a:ea typeface="+mn-ea"/>
                <a:cs typeface="+mn-cs"/>
                <a:sym typeface="Calibri"/>
              </a:defRPr>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2"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23"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01" name="TextBox 16"/>
          <p:cNvSpPr txBox="1"/>
          <p:nvPr/>
        </p:nvSpPr>
        <p:spPr>
          <a:xfrm>
            <a:off x="1848443" y="3434419"/>
            <a:ext cx="9853147" cy="48286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3" sz="6700">
                <a:solidFill>
                  <a:srgbClr val="1C5739"/>
                </a:solidFill>
                <a:latin typeface="Poppins Semi-Bold"/>
                <a:ea typeface="Poppins Semi-Bold"/>
                <a:cs typeface="Poppins Semi-Bold"/>
                <a:sym typeface="Poppins Semi-Bold"/>
              </a:defRPr>
            </a:lvl1pPr>
          </a:lstStyle>
          <a:p>
            <a:pPr/>
            <a:r>
              <a:t>Domain V Clinical Intervention-Monitoring &amp; VI Medical Nutrition Therapy</a:t>
            </a:r>
          </a:p>
        </p:txBody>
      </p:sp>
      <p:grpSp>
        <p:nvGrpSpPr>
          <p:cNvPr id="104" name="Image Gallery"/>
          <p:cNvGrpSpPr/>
          <p:nvPr/>
        </p:nvGrpSpPr>
        <p:grpSpPr>
          <a:xfrm>
            <a:off x="11608605" y="-86307"/>
            <a:ext cx="6670102" cy="10975075"/>
            <a:chOff x="0" y="-1"/>
            <a:chExt cx="6670101" cy="10975074"/>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0" y="-2"/>
              <a:ext cx="6670101" cy="10467099"/>
            </a:xfrm>
            <a:prstGeom prst="rect">
              <a:avLst/>
            </a:prstGeom>
            <a:ln w="12700" cap="flat">
              <a:noFill/>
              <a:miter lim="400000"/>
            </a:ln>
            <a:effectLst/>
          </p:spPr>
        </p:pic>
        <p:sp>
          <p:nvSpPr>
            <p:cNvPr id="103" name="Caption"/>
            <p:cNvSpPr txBox="1"/>
            <p:nvPr/>
          </p:nvSpPr>
          <p:spPr>
            <a:xfrm>
              <a:off x="-1" y="10543272"/>
              <a:ext cx="6670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Freeform 2"/>
          <p:cNvSpPr/>
          <p:nvPr/>
        </p:nvSpPr>
        <p:spPr>
          <a:xfrm rot="10800000">
            <a:off x="-5" y="-598996"/>
            <a:ext cx="18288010"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71" name="TextBox 6"/>
          <p:cNvSpPr txBox="1"/>
          <p:nvPr/>
        </p:nvSpPr>
        <p:spPr>
          <a:xfrm>
            <a:off x="1164046" y="540980"/>
            <a:ext cx="16812967"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Prediabetes/Type 2 Diabetes/Insulin Resistance(adjunct)</a:t>
            </a:r>
          </a:p>
        </p:txBody>
      </p:sp>
      <p:sp>
        <p:nvSpPr>
          <p:cNvPr id="17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73" name="Table 1"/>
          <p:cNvGraphicFramePr/>
          <p:nvPr/>
        </p:nvGraphicFramePr>
        <p:xfrm>
          <a:off x="1460583" y="3958468"/>
          <a:ext cx="16219891" cy="619144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19457"/>
                <a:gridCol w="2061050"/>
                <a:gridCol w="2682420"/>
                <a:gridCol w="2640341"/>
                <a:gridCol w="2588137"/>
                <a:gridCol w="4128486"/>
              </a:tblGrid>
              <a:tr h="1143000">
                <a:tc>
                  <a:txBody>
                    <a:bodyPr/>
                    <a:lstStyle/>
                    <a:p>
                      <a:pPr algn="ctr" defTabSz="457200">
                        <a:defRPr sz="1800"/>
                      </a:pPr>
                      <a:r>
                        <a:rPr b="1" sz="2400">
                          <a:latin typeface="Times Roman"/>
                          <a:ea typeface="Times Roman"/>
                          <a:cs typeface="Times Roman"/>
                          <a:sym typeface="Times Roman"/>
                        </a:rPr>
                        <a:t>Target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57882">
                <a:tc>
                  <a:txBody>
                    <a:bodyPr/>
                    <a:lstStyle/>
                    <a:p>
                      <a:pPr algn="ctr" defTabSz="457200">
                        <a:defRPr sz="1800"/>
                      </a:pPr>
                      <a:r>
                        <a:rPr b="1" sz="2400">
                          <a:latin typeface="Times Roman"/>
                          <a:ea typeface="Times Roman"/>
                          <a:cs typeface="Times Roman"/>
                          <a:sym typeface="Times Roman"/>
                        </a:rPr>
                        <a:t>Insulin resistance / A1c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Berberine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 mg 2–3×/day with meals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A1c ~0.6–1.0%; ↓ FPG/PPG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common; interactions (metformin, sulfonylureas) → monitor</a:t>
                      </a:r>
                    </a:p>
                  </a:txBody>
                  <a:tcPr marL="12700" marR="12700" marT="12700" marB="12700" anchor="ctr" anchorCtr="0" horzOverflow="overflow"/>
                </a:tc>
              </a:tr>
              <a:tr h="1143000">
                <a:tc>
                  <a:txBody>
                    <a:bodyPr/>
                    <a:lstStyle/>
                    <a:p>
                      <a:pPr algn="ctr" defTabSz="457200">
                        <a:defRPr sz="1800"/>
                      </a:pPr>
                      <a:r>
                        <a:rPr b="1" sz="2400">
                          <a:latin typeface="Times Roman"/>
                          <a:ea typeface="Times Roman"/>
                          <a:cs typeface="Times Roman"/>
                          <a:sym typeface="Times Roman"/>
                        </a:rPr>
                        <a:t>Insulin sensitivity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Magnesium (elemental)</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300–500 mg/day</a:t>
                      </a:r>
                      <a:r>
                        <a:rPr b="0"/>
                        <a:t> (glycinate/taurate preferred)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FPG; improved HOMA-IR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caution in CKD</a:t>
                      </a:r>
                    </a:p>
                  </a:txBody>
                  <a:tcPr marL="12700" marR="12700" marT="12700" marB="12700" anchor="ctr" anchorCtr="0" horzOverflow="overflow"/>
                </a:tc>
              </a:tr>
              <a:tr h="1143000">
                <a:tc>
                  <a:txBody>
                    <a:bodyPr/>
                    <a:lstStyle/>
                    <a:p>
                      <a:pPr algn="ctr" defTabSz="457200">
                        <a:defRPr sz="1800"/>
                      </a:pPr>
                      <a:r>
                        <a:rPr b="1" sz="2400">
                          <a:latin typeface="Times Roman"/>
                          <a:ea typeface="Times Roman"/>
                          <a:cs typeface="Times Roman"/>
                          <a:sym typeface="Times Roman"/>
                        </a:rPr>
                        <a:t>Glycemic control (if deficient)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Vitamin D3</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2,000–4,000 IU/day</a:t>
                      </a:r>
                      <a:r>
                        <a:rPr b="0"/>
                        <a:t> (or dose to target)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Modest ↓ A1c/FPG if 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calcium</a:t>
                      </a:r>
                    </a:p>
                  </a:txBody>
                  <a:tcPr marL="12700" marR="12700" marT="12700" marB="12700" anchor="ctr" anchorCtr="0" horzOverflow="overflow"/>
                </a:tc>
              </a:tr>
              <a:tr h="802282">
                <a:tc>
                  <a:txBody>
                    <a:bodyPr/>
                    <a:lstStyle/>
                    <a:p>
                      <a:pPr algn="ctr" defTabSz="457200">
                        <a:defRPr sz="1800"/>
                      </a:pPr>
                      <a:r>
                        <a:rPr b="1" sz="2400">
                          <a:latin typeface="Times Roman"/>
                          <a:ea typeface="Times Roman"/>
                          <a:cs typeface="Times Roman"/>
                          <a:sym typeface="Times Roman"/>
                        </a:rPr>
                        <a:t>Post-prandial glucose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Soluble fiber (psyllium)</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7–10 g/day</a:t>
                      </a:r>
                      <a:r>
                        <a:rPr b="0"/>
                        <a:t> (often </a:t>
                      </a:r>
                      <a:r>
                        <a:t>5 g BID</a:t>
                      </a:r>
                      <a:r>
                        <a:rPr b="0"/>
                        <a:t> before meals)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PPG; ↓ A1c modestly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meds by ~2 hrs</a:t>
                      </a:r>
                    </a:p>
                  </a:txBody>
                  <a:tcPr marL="12700" marR="12700" marT="12700" marB="12700" anchor="ctr" anchorCtr="0" horzOverflow="overflow"/>
                </a:tc>
              </a:tr>
              <a:tr h="802282">
                <a:tc>
                  <a:txBody>
                    <a:bodyPr/>
                    <a:lstStyle/>
                    <a:p>
                      <a:pPr algn="ctr" defTabSz="457200">
                        <a:defRPr sz="1800"/>
                      </a:pPr>
                      <a:r>
                        <a:rPr b="1" sz="2400">
                          <a:latin typeface="Times Roman"/>
                          <a:ea typeface="Times Roman"/>
                          <a:cs typeface="Times Roman"/>
                          <a:sym typeface="Times Roman"/>
                        </a:rPr>
                        <a:t>Inflammation / TG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TG; anti-inflammatory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a:t>
                      </a:r>
                    </a:p>
                  </a:txBody>
                  <a:tcPr marL="12700" marR="12700" marT="12700" marB="12700" anchor="ctr" anchorCtr="0" horzOverflow="overflow"/>
                </a:tc>
              </a:tr>
            </a:tbl>
          </a:graphicData>
        </a:graphic>
      </p:graphicFrame>
      <p:sp>
        <p:nvSpPr>
          <p:cNvPr id="174" name="Core nutraceuticals (strongest evidence)"/>
          <p:cNvSpPr txBox="1"/>
          <p:nvPr/>
        </p:nvSpPr>
        <p:spPr>
          <a:xfrm>
            <a:off x="6293787" y="3257491"/>
            <a:ext cx="6184584"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4" name="Freeform 4"/>
          <p:cNvGrpSpPr/>
          <p:nvPr/>
        </p:nvGrpSpPr>
        <p:grpSpPr>
          <a:xfrm>
            <a:off x="-380179" y="-13"/>
            <a:ext cx="19048355" cy="3086120"/>
            <a:chOff x="0" y="0"/>
            <a:chExt cx="19048353" cy="3086119"/>
          </a:xfrm>
        </p:grpSpPr>
        <p:sp>
          <p:nvSpPr>
            <p:cNvPr id="94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4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5" name="TextBox 6"/>
          <p:cNvSpPr txBox="1"/>
          <p:nvPr/>
        </p:nvSpPr>
        <p:spPr>
          <a:xfrm>
            <a:off x="1072146" y="1067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Multiple Sclerosis (MS)</a:t>
            </a:r>
          </a:p>
        </p:txBody>
      </p:sp>
      <p:sp>
        <p:nvSpPr>
          <p:cNvPr id="9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47" name="Institute of Medicine (IOM). (2001). Dietary Reference Intakes: Applications in Dietary Assessment. National Academies Press.…"/>
          <p:cNvSpPr txBox="1"/>
          <p:nvPr/>
        </p:nvSpPr>
        <p:spPr>
          <a:xfrm>
            <a:off x="1260686" y="3591235"/>
            <a:ext cx="6729483" cy="68757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and reduced mobility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plant-forward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to prevent fatigue-related under-eating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 omega-3s and antioxidants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48"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49" name="Institute of Medicine (IOM). (2001). Dietary Reference Intakes: Applications in Dietary Assessment. National Academies Press.…"/>
          <p:cNvSpPr txBox="1"/>
          <p:nvPr/>
        </p:nvSpPr>
        <p:spPr>
          <a:xfrm>
            <a:off x="9803445" y="7947094"/>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B12</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Lipids</a:t>
            </a:r>
          </a:p>
        </p:txBody>
      </p:sp>
      <p:graphicFrame>
        <p:nvGraphicFramePr>
          <p:cNvPr id="950" name="Table 1"/>
          <p:cNvGraphicFramePr/>
          <p:nvPr/>
        </p:nvGraphicFramePr>
        <p:xfrm>
          <a:off x="9737191" y="4061535"/>
          <a:ext cx="8202354" cy="37647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73781"/>
                <a:gridCol w="2673930"/>
                <a:gridCol w="3841940"/>
              </a:tblGrid>
              <a:tr h="564216">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74535">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Disease activity modulation</a:t>
                      </a:r>
                    </a:p>
                  </a:txBody>
                  <a:tcPr marL="12700" marR="12700" marT="12700" marB="12700" anchor="ctr" anchorCtr="0" horzOverflow="overflow"/>
                </a:tc>
              </a:tr>
              <a:tr h="564216">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2–3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r h="87453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and nerve support</a:t>
                      </a:r>
                    </a:p>
                  </a:txBody>
                  <a:tcPr marL="12700" marR="12700" marT="12700" marB="12700" anchor="ctr" anchorCtr="0" horzOverflow="overflow"/>
                </a:tc>
              </a:tr>
              <a:tr h="874535">
                <a:tc>
                  <a:txBody>
                    <a:bodyPr/>
                    <a:lstStyle/>
                    <a:p>
                      <a:pPr algn="ctr" defTabSz="457200">
                        <a:defRPr sz="1800"/>
                      </a:pPr>
                      <a:r>
                        <a:rPr sz="24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55" name="Freeform 4"/>
          <p:cNvGrpSpPr/>
          <p:nvPr/>
        </p:nvGrpSpPr>
        <p:grpSpPr>
          <a:xfrm>
            <a:off x="-380179" y="-13"/>
            <a:ext cx="19048355" cy="3086120"/>
            <a:chOff x="0" y="0"/>
            <a:chExt cx="19048353" cy="3086119"/>
          </a:xfrm>
        </p:grpSpPr>
        <p:sp>
          <p:nvSpPr>
            <p:cNvPr id="95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5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56" name="TextBox 6"/>
          <p:cNvSpPr txBox="1"/>
          <p:nvPr/>
        </p:nvSpPr>
        <p:spPr>
          <a:xfrm>
            <a:off x="1249946" y="1321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Hashimoto’s Thyroiditis</a:t>
            </a:r>
          </a:p>
        </p:txBody>
      </p:sp>
      <p:sp>
        <p:nvSpPr>
          <p:cNvPr id="9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58" name="Institute of Medicine (IOM). (2001). Dietary Reference Intakes: Applications in Dietary Assessment. National Academies Press.…"/>
          <p:cNvSpPr txBox="1"/>
          <p:nvPr/>
        </p:nvSpPr>
        <p:spPr>
          <a:xfrm>
            <a:off x="1260686" y="3591235"/>
            <a:ext cx="6729483" cy="7435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Autoimmune thyroid destruction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thyroid hormone production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cofactor depletion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and selenium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Gluten elimination, symptomatic or celiac </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gut health</a:t>
            </a: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59"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60" name="Institute of Medicine (IOM). (2001). Dietary Reference Intakes: Applications in Dietary Assessment. National Academies Press.…"/>
          <p:cNvSpPr txBox="1"/>
          <p:nvPr/>
        </p:nvSpPr>
        <p:spPr>
          <a:xfrm>
            <a:off x="9778045" y="7921694"/>
            <a:ext cx="7290444" cy="2631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TSH, Free T4, Free T3</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TPO &amp; Tg antibodies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Ferritin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p:txBody>
      </p:sp>
      <p:graphicFrame>
        <p:nvGraphicFramePr>
          <p:cNvPr id="961" name="Table 1"/>
          <p:cNvGraphicFramePr/>
          <p:nvPr/>
        </p:nvGraphicFramePr>
        <p:xfrm>
          <a:off x="9690099" y="4110653"/>
          <a:ext cx="8073927" cy="359859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83234"/>
                <a:gridCol w="2598052"/>
                <a:gridCol w="3979939"/>
              </a:tblGrid>
              <a:tr h="58785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87851">
                <a:tc>
                  <a:txBody>
                    <a:bodyPr/>
                    <a:lstStyle/>
                    <a:p>
                      <a:pPr algn="ctr" defTabSz="457200">
                        <a:defRPr sz="1800"/>
                      </a:pPr>
                      <a:r>
                        <a:rPr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100–200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antibody reduction</a:t>
                      </a:r>
                    </a:p>
                  </a:txBody>
                  <a:tcPr marL="12700" marR="12700" marT="12700" marB="12700" anchor="ctr" anchorCtr="0" horzOverflow="overflow"/>
                </a:tc>
              </a:tr>
              <a:tr h="911169">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hormone conversion</a:t>
                      </a:r>
                    </a:p>
                  </a:txBody>
                  <a:tcPr marL="12700" marR="12700" marT="12700" marB="12700" anchor="ctr" anchorCtr="0" horzOverflow="overflow"/>
                </a:tc>
              </a:tr>
              <a:tr h="587851">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 needed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T4→T3 conversion</a:t>
                      </a:r>
                    </a:p>
                  </a:txBody>
                  <a:tcPr marL="12700" marR="12700" marT="12700" marB="12700" anchor="ctr" anchorCtr="0" horzOverflow="overflow"/>
                </a:tc>
              </a:tr>
              <a:tr h="911169">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modulation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66" name="Freeform 4"/>
          <p:cNvGrpSpPr/>
          <p:nvPr/>
        </p:nvGrpSpPr>
        <p:grpSpPr>
          <a:xfrm>
            <a:off x="-380179" y="-13"/>
            <a:ext cx="19048355" cy="3086120"/>
            <a:chOff x="0" y="0"/>
            <a:chExt cx="19048353" cy="3086119"/>
          </a:xfrm>
        </p:grpSpPr>
        <p:sp>
          <p:nvSpPr>
            <p:cNvPr id="96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6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67" name="TextBox 6"/>
          <p:cNvSpPr txBox="1"/>
          <p:nvPr/>
        </p:nvSpPr>
        <p:spPr>
          <a:xfrm>
            <a:off x="1249946" y="1321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Graves’ Disease</a:t>
            </a:r>
          </a:p>
        </p:txBody>
      </p:sp>
      <p:sp>
        <p:nvSpPr>
          <p:cNvPr id="96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69" name="Institute of Medicine (IOM). (2001). Dietary Reference Intakes: Applications in Dietary Assessment. National Academies Press.…"/>
          <p:cNvSpPr txBox="1"/>
          <p:nvPr/>
        </p:nvSpPr>
        <p:spPr>
          <a:xfrm>
            <a:off x="1260686" y="3591235"/>
            <a:ext cx="6729483" cy="73583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and bone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and 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excess iodine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bone health</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pattern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7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71" name="Institute of Medicine (IOM). (2001). Dietary Reference Intakes: Applications in Dietary Assessment. National Academies Press.…"/>
          <p:cNvSpPr txBox="1"/>
          <p:nvPr/>
        </p:nvSpPr>
        <p:spPr>
          <a:xfrm>
            <a:off x="9778045" y="7921694"/>
            <a:ext cx="7290444" cy="2631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TSH, Free T4/T3</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Calcium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Bone density (if prolonged)</a:t>
            </a:r>
          </a:p>
        </p:txBody>
      </p:sp>
      <p:graphicFrame>
        <p:nvGraphicFramePr>
          <p:cNvPr id="972" name="Table 1"/>
          <p:cNvGraphicFramePr/>
          <p:nvPr/>
        </p:nvGraphicFramePr>
        <p:xfrm>
          <a:off x="9817100" y="4085468"/>
          <a:ext cx="8031560" cy="3398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23258"/>
                <a:gridCol w="2772374"/>
                <a:gridCol w="3523226"/>
              </a:tblGrid>
              <a:tr h="51509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15092">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muscle loss</a:t>
                      </a:r>
                    </a:p>
                  </a:txBody>
                  <a:tcPr marL="12700" marR="12700" marT="12700" marB="12700" anchor="ctr" anchorCtr="0" horzOverflow="overflow"/>
                </a:tc>
              </a:tr>
              <a:tr h="798393">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protection</a:t>
                      </a:r>
                    </a:p>
                  </a:txBody>
                  <a:tcPr marL="12700" marR="12700" marT="12700" marB="12700" anchor="ctr" anchorCtr="0" horzOverflow="overflow"/>
                </a:tc>
              </a:tr>
              <a:tr h="798393">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 support</a:t>
                      </a:r>
                    </a:p>
                  </a:txBody>
                  <a:tcPr marL="12700" marR="12700" marT="12700" marB="12700" anchor="ctr" anchorCtr="0" horzOverflow="overflow"/>
                </a:tc>
              </a:tr>
              <a:tr h="798393">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symptoms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77" name="Freeform 4"/>
          <p:cNvGrpSpPr/>
          <p:nvPr/>
        </p:nvGrpSpPr>
        <p:grpSpPr>
          <a:xfrm>
            <a:off x="-380179" y="-13"/>
            <a:ext cx="19048355" cy="3086120"/>
            <a:chOff x="0" y="0"/>
            <a:chExt cx="19048353" cy="3086119"/>
          </a:xfrm>
        </p:grpSpPr>
        <p:sp>
          <p:nvSpPr>
            <p:cNvPr id="97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7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78" name="TextBox 6"/>
          <p:cNvSpPr txBox="1"/>
          <p:nvPr/>
        </p:nvSpPr>
        <p:spPr>
          <a:xfrm>
            <a:off x="1249946" y="1321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Type 1 Diabetes Mellitus</a:t>
            </a:r>
          </a:p>
        </p:txBody>
      </p:sp>
      <p:sp>
        <p:nvSpPr>
          <p:cNvPr id="9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80" name="Institute of Medicine (IOM). (2001). Dietary Reference Intakes: Applications in Dietary Assessment. National Academies Press.…"/>
          <p:cNvSpPr txBox="1"/>
          <p:nvPr/>
        </p:nvSpPr>
        <p:spPr>
          <a:xfrm>
            <a:off x="1260686" y="3591235"/>
            <a:ext cx="6729483" cy="76885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Autoimmune beta-cell destruction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Absolute insulin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variability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Consistent carbohydrate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index awareness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and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Cardiovascular risk reduction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8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82" name="Institute of Medicine (IOM). (2001). Dietary Reference Intakes: Applications in Dietary Assessment. National Academies Press.…"/>
          <p:cNvSpPr txBox="1"/>
          <p:nvPr/>
        </p:nvSpPr>
        <p:spPr>
          <a:xfrm>
            <a:off x="9778045" y="7921694"/>
            <a:ext cx="7290444" cy="3292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HbA1c</a:t>
            </a:r>
          </a:p>
          <a:p>
            <a:pPr marL="190500" indent="-190500" defTabSz="457200">
              <a:spcBef>
                <a:spcPts val="1200"/>
              </a:spcBef>
              <a:buSzPct val="100000"/>
              <a:buChar char="•"/>
              <a:defRPr sz="1900">
                <a:latin typeface="Times Roman"/>
                <a:ea typeface="Times Roman"/>
                <a:cs typeface="Times Roman"/>
                <a:sym typeface="Times Roman"/>
              </a:defRPr>
            </a:pPr>
            <a:r>
              <a:t>Lipids</a:t>
            </a:r>
          </a:p>
          <a:p>
            <a:pPr marL="190500" indent="-190500" defTabSz="457200">
              <a:spcBef>
                <a:spcPts val="1200"/>
              </a:spcBef>
              <a:buSzPct val="100000"/>
              <a:buChar char="•"/>
              <a:defRPr sz="1900">
                <a:latin typeface="Times Roman"/>
                <a:ea typeface="Times Roman"/>
                <a:cs typeface="Times Roman"/>
                <a:sym typeface="Times Roman"/>
              </a:defRPr>
            </a:pPr>
            <a:r>
              <a:t>Magnesium</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Urine microalbumin</a:t>
            </a:r>
          </a:p>
          <a:p>
            <a:pPr defTabSz="457200">
              <a:spcBef>
                <a:spcPts val="1200"/>
              </a:spcBef>
              <a:defRPr sz="1200">
                <a:latin typeface="Times Roman"/>
                <a:ea typeface="Times Roman"/>
                <a:cs typeface="Times Roman"/>
                <a:sym typeface="Times Roman"/>
              </a:defRPr>
            </a:pPr>
          </a:p>
        </p:txBody>
      </p:sp>
      <p:graphicFrame>
        <p:nvGraphicFramePr>
          <p:cNvPr id="983" name="Table 1"/>
          <p:cNvGraphicFramePr/>
          <p:nvPr/>
        </p:nvGraphicFramePr>
        <p:xfrm>
          <a:off x="9955965" y="4110868"/>
          <a:ext cx="7783120" cy="332342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57836"/>
                <a:gridCol w="2436491"/>
                <a:gridCol w="3776092"/>
              </a:tblGrid>
              <a:tr h="547554">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48709">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a:t>
                      </a:r>
                    </a:p>
                  </a:txBody>
                  <a:tcPr marL="12700" marR="12700" marT="12700" marB="12700" anchor="ctr" anchorCtr="0" horzOverflow="overflow"/>
                </a:tc>
              </a:tr>
              <a:tr h="547554">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CV protection</a:t>
                      </a:r>
                    </a:p>
                  </a:txBody>
                  <a:tcPr marL="12700" marR="12700" marT="12700" marB="12700" anchor="ctr" anchorCtr="0" horzOverflow="overflow"/>
                </a:tc>
              </a:tr>
              <a:tr h="547554">
                <a:tc>
                  <a:txBody>
                    <a:bodyPr/>
                    <a:lstStyle/>
                    <a:p>
                      <a:pPr algn="ctr" defTabSz="457200">
                        <a:defRPr sz="1800"/>
                      </a:pPr>
                      <a:r>
                        <a:rPr sz="2400">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25–38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Glycemic control</a:t>
                      </a:r>
                    </a:p>
                  </a:txBody>
                  <a:tcPr marL="12700" marR="12700" marT="12700" marB="12700" anchor="ctr" anchorCtr="0" horzOverflow="overflow"/>
                </a:tc>
              </a:tr>
              <a:tr h="848709">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2000–4000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metabolic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88" name="Freeform 4"/>
          <p:cNvGrpSpPr/>
          <p:nvPr/>
        </p:nvGrpSpPr>
        <p:grpSpPr>
          <a:xfrm>
            <a:off x="-380179" y="-13"/>
            <a:ext cx="19048355" cy="3086120"/>
            <a:chOff x="0" y="0"/>
            <a:chExt cx="19048353" cy="3086119"/>
          </a:xfrm>
        </p:grpSpPr>
        <p:sp>
          <p:nvSpPr>
            <p:cNvPr id="98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8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89" name="TextBox 6"/>
          <p:cNvSpPr txBox="1"/>
          <p:nvPr/>
        </p:nvSpPr>
        <p:spPr>
          <a:xfrm>
            <a:off x="1249946" y="86604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Celiac Disease (Autoimmune GI)</a:t>
            </a:r>
          </a:p>
        </p:txBody>
      </p:sp>
      <p:sp>
        <p:nvSpPr>
          <p:cNvPr id="9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91" name="Institute of Medicine (IOM). (2001). Dietary Reference Intakes: Applications in Dietary Assessment. National Academies Press.…"/>
          <p:cNvSpPr txBox="1"/>
          <p:nvPr/>
        </p:nvSpPr>
        <p:spPr>
          <a:xfrm>
            <a:off x="1260686" y="3591235"/>
            <a:ext cx="6729483" cy="74980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Gluten-induced villous atrophy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Global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Secondary intolerances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Lifelong strict gluten-free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Nutrient repletion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Restore fiber intake with GF whole foods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9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93" name="Institute of Medicine (IOM). (2001). Dietary Reference Intakes: Applications in Dietary Assessment. National Academies Press.…"/>
          <p:cNvSpPr txBox="1"/>
          <p:nvPr/>
        </p:nvSpPr>
        <p:spPr>
          <a:xfrm>
            <a:off x="9778045" y="7921694"/>
            <a:ext cx="7290444" cy="3178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tTG-IgA</a:t>
            </a:r>
          </a:p>
          <a:p>
            <a:pPr marL="120315" indent="-120315" defTabSz="457200">
              <a:spcBef>
                <a:spcPts val="1200"/>
              </a:spcBef>
              <a:buSzPct val="100000"/>
              <a:buChar char="•"/>
              <a:defRPr sz="1900">
                <a:latin typeface="Times Roman"/>
                <a:ea typeface="Times Roman"/>
                <a:cs typeface="Times Roman"/>
                <a:sym typeface="Times Roman"/>
              </a:defRPr>
            </a:pPr>
            <a:r>
              <a:t>CBC, ferritin</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Bone density (if long-standing)</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994" name="Table 1"/>
          <p:cNvGraphicFramePr/>
          <p:nvPr/>
        </p:nvGraphicFramePr>
        <p:xfrm>
          <a:off x="9819055" y="4110868"/>
          <a:ext cx="8136523" cy="35166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58004"/>
                <a:gridCol w="3205700"/>
                <a:gridCol w="2760116"/>
              </a:tblGrid>
              <a:tr h="40394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03941">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18–45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Anemia</a:t>
                      </a:r>
                    </a:p>
                  </a:txBody>
                  <a:tcPr marL="12700" marR="12700" marT="12700" marB="12700" anchor="ctr" anchorCtr="0" horzOverflow="overflow"/>
                </a:tc>
              </a:tr>
              <a:tr h="626108">
                <a:tc>
                  <a:txBody>
                    <a:bodyPr/>
                    <a:lstStyle/>
                    <a:p>
                      <a:pPr algn="ctr" defTabSz="457200">
                        <a:defRPr sz="1800"/>
                      </a:pPr>
                      <a:r>
                        <a:rPr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400–800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Mucosal healing</a:t>
                      </a:r>
                    </a:p>
                  </a:txBody>
                  <a:tcPr marL="12700" marR="12700" marT="12700" marB="12700" anchor="ctr" anchorCtr="0" horzOverflow="overflow"/>
                </a:tc>
              </a:tr>
              <a:tr h="626108">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Malabsorption</a:t>
                      </a:r>
                    </a:p>
                  </a:txBody>
                  <a:tcPr marL="12700" marR="12700" marT="12700" marB="12700" anchor="ctr" anchorCtr="0" horzOverflow="overflow"/>
                </a:tc>
              </a:tr>
              <a:tr h="403941">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health</a:t>
                      </a:r>
                    </a:p>
                  </a:txBody>
                  <a:tcPr marL="12700" marR="12700" marT="12700" marB="12700" anchor="ctr" anchorCtr="0" horzOverflow="overflow"/>
                </a:tc>
              </a:tr>
              <a:tr h="626108">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health</a:t>
                      </a:r>
                    </a:p>
                  </a:txBody>
                  <a:tcPr marL="12700" marR="12700" marT="12700" marB="12700" anchor="ctr" anchorCtr="0" horzOverflow="overflow"/>
                </a:tc>
              </a:tr>
              <a:tr h="403941">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Healing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9" name="Freeform 4"/>
          <p:cNvGrpSpPr/>
          <p:nvPr/>
        </p:nvGrpSpPr>
        <p:grpSpPr>
          <a:xfrm>
            <a:off x="-380179" y="-13"/>
            <a:ext cx="19048355" cy="3086120"/>
            <a:chOff x="0" y="0"/>
            <a:chExt cx="19048353" cy="3086119"/>
          </a:xfrm>
        </p:grpSpPr>
        <p:sp>
          <p:nvSpPr>
            <p:cNvPr id="99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0" name="TextBox 6"/>
          <p:cNvSpPr txBox="1"/>
          <p:nvPr/>
        </p:nvSpPr>
        <p:spPr>
          <a:xfrm>
            <a:off x="1249946" y="866046"/>
            <a:ext cx="16800357" cy="3236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Inflammatory Bowel Disease (Crohn’s &amp; UC)</a:t>
            </a:r>
          </a:p>
          <a:p>
            <a:pPr defTabSz="457200">
              <a:spcBef>
                <a:spcPts val="1400"/>
              </a:spcBef>
              <a:defRPr b="1" sz="1400">
                <a:latin typeface="Times Roman"/>
                <a:ea typeface="Times Roman"/>
                <a:cs typeface="Times Roman"/>
                <a:sym typeface="Times Roman"/>
              </a:defRPr>
            </a:pPr>
          </a:p>
        </p:txBody>
      </p:sp>
      <p:sp>
        <p:nvSpPr>
          <p:cNvPr id="10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02" name="Institute of Medicine (IOM). (2001). Dietary Reference Intakes: Applications in Dietary Assessment. National Academies Press.…"/>
          <p:cNvSpPr txBox="1"/>
          <p:nvPr/>
        </p:nvSpPr>
        <p:spPr>
          <a:xfrm>
            <a:off x="1260686" y="3591235"/>
            <a:ext cx="6729483" cy="78282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intestinal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loss and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Steroid effects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and 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Flare-specific diet modification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pattern in remission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0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04" name="Institute of Medicine (IOM). (2001). Dietary Reference Intakes: Applications in Dietary Assessment. National Academies Press.…"/>
          <p:cNvSpPr txBox="1"/>
          <p:nvPr/>
        </p:nvSpPr>
        <p:spPr>
          <a:xfrm>
            <a:off x="9778045" y="7921694"/>
            <a:ext cx="7290444" cy="3178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tTG-IgA</a:t>
            </a:r>
          </a:p>
          <a:p>
            <a:pPr marL="120315" indent="-120315" defTabSz="457200">
              <a:spcBef>
                <a:spcPts val="1200"/>
              </a:spcBef>
              <a:buSzPct val="100000"/>
              <a:buChar char="•"/>
              <a:defRPr sz="1900">
                <a:latin typeface="Times Roman"/>
                <a:ea typeface="Times Roman"/>
                <a:cs typeface="Times Roman"/>
                <a:sym typeface="Times Roman"/>
              </a:defRPr>
            </a:pPr>
            <a:r>
              <a:t>CBC, ferritin</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Bone density (if long-standing)</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05" name="Table 1"/>
          <p:cNvGraphicFramePr/>
          <p:nvPr/>
        </p:nvGraphicFramePr>
        <p:xfrm>
          <a:off x="9893300" y="4102100"/>
          <a:ext cx="8020050" cy="360184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51449"/>
                <a:gridCol w="3184730"/>
                <a:gridCol w="3171170"/>
              </a:tblGrid>
              <a:tr h="44261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42611">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catabolism</a:t>
                      </a:r>
                    </a:p>
                  </a:txBody>
                  <a:tcPr marL="12700" marR="12700" marT="12700" marB="12700" anchor="ctr" anchorCtr="0" horzOverflow="overflow"/>
                </a:tc>
              </a:tr>
              <a:tr h="676545">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Oral or IV as needed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Blood loss</a:t>
                      </a:r>
                    </a:p>
                  </a:txBody>
                  <a:tcPr marL="12700" marR="12700" marT="12700" marB="12700" anchor="ctr" anchorCtr="0" horzOverflow="overflow"/>
                </a:tc>
              </a:tr>
              <a:tr h="676545">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bone</a:t>
                      </a:r>
                    </a:p>
                  </a:txBody>
                  <a:tcPr marL="12700" marR="12700" marT="12700" marB="12700" anchor="ctr" anchorCtr="0" horzOverflow="overflow"/>
                </a:tc>
              </a:tr>
              <a:tr h="676545">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Losses with diarrhea</a:t>
                      </a:r>
                    </a:p>
                  </a:txBody>
                  <a:tcPr marL="12700" marR="12700" marT="12700" marB="12700" anchor="ctr" anchorCtr="0" horzOverflow="overflow"/>
                </a:tc>
              </a:tr>
              <a:tr h="676545">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10" name="Freeform 4"/>
          <p:cNvGrpSpPr/>
          <p:nvPr/>
        </p:nvGrpSpPr>
        <p:grpSpPr>
          <a:xfrm>
            <a:off x="-380179" y="-13"/>
            <a:ext cx="19048355" cy="3086120"/>
            <a:chOff x="0" y="0"/>
            <a:chExt cx="19048353" cy="3086119"/>
          </a:xfrm>
        </p:grpSpPr>
        <p:sp>
          <p:nvSpPr>
            <p:cNvPr id="100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0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11" name="TextBox 6"/>
          <p:cNvSpPr txBox="1"/>
          <p:nvPr/>
        </p:nvSpPr>
        <p:spPr>
          <a:xfrm>
            <a:off x="1249946" y="866046"/>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Psoriasis / Psoriatic Arthritis</a:t>
            </a:r>
          </a:p>
        </p:txBody>
      </p:sp>
      <p:sp>
        <p:nvSpPr>
          <p:cNvPr id="101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13" name="Institute of Medicine (IOM). (2001). Dietary Reference Intakes: Applications in Dietary Assessment. National Academies Press.…"/>
          <p:cNvSpPr txBox="1"/>
          <p:nvPr/>
        </p:nvSpPr>
        <p:spPr>
          <a:xfrm>
            <a:off x="1260686" y="3591235"/>
            <a:ext cx="6729483" cy="76758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Systemic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 and obesity risk</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Weight-neutral or weight-loss anti-inflammatory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control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ultra-processed foods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14"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15" name="Institute of Medicine (IOM). (2001). Dietary Reference Intakes: Applications in Dietary Assessment. National Academies Press.…"/>
          <p:cNvSpPr txBox="1"/>
          <p:nvPr/>
        </p:nvSpPr>
        <p:spPr>
          <a:xfrm>
            <a:off x="9778045" y="7921694"/>
            <a:ext cx="7290444" cy="3178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Lipids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HbA1c</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16" name="Table 1"/>
          <p:cNvGraphicFramePr/>
          <p:nvPr/>
        </p:nvGraphicFramePr>
        <p:xfrm>
          <a:off x="9836150" y="4110868"/>
          <a:ext cx="8010525" cy="345168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09285"/>
                <a:gridCol w="2597803"/>
                <a:gridCol w="3590735"/>
              </a:tblGrid>
              <a:tr h="52321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10980">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skin inflammation</a:t>
                      </a:r>
                    </a:p>
                  </a:txBody>
                  <a:tcPr marL="12700" marR="12700" marT="12700" marB="12700" anchor="ctr" anchorCtr="0" horzOverflow="overflow"/>
                </a:tc>
              </a:tr>
              <a:tr h="810980">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modulation</a:t>
                      </a:r>
                    </a:p>
                  </a:txBody>
                  <a:tcPr marL="12700" marR="12700" marT="12700" marB="12700" anchor="ctr" anchorCtr="0" horzOverflow="overflow"/>
                </a:tc>
              </a:tr>
              <a:tr h="523212">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Skin integrity</a:t>
                      </a:r>
                    </a:p>
                  </a:txBody>
                  <a:tcPr marL="12700" marR="12700" marT="12700" marB="12700" anchor="ctr" anchorCtr="0" horzOverflow="overflow"/>
                </a:tc>
              </a:tr>
              <a:tr h="810980">
                <a:tc>
                  <a:txBody>
                    <a:bodyPr/>
                    <a:lstStyle/>
                    <a:p>
                      <a:pPr algn="ctr" defTabSz="457200">
                        <a:defRPr sz="1800"/>
                      </a:pPr>
                      <a:r>
                        <a:rPr sz="2400">
                          <a:latin typeface="Times Roman"/>
                          <a:ea typeface="Times Roman"/>
                          <a:cs typeface="Times Roman"/>
                          <a:sym typeface="Times Roman"/>
                        </a:rPr>
                        <a:t>Antioxidants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 reduction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8"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21" name="Freeform 4"/>
          <p:cNvGrpSpPr/>
          <p:nvPr/>
        </p:nvGrpSpPr>
        <p:grpSpPr>
          <a:xfrm>
            <a:off x="-380179" y="-13"/>
            <a:ext cx="19048355" cy="3086120"/>
            <a:chOff x="0" y="0"/>
            <a:chExt cx="19048353" cy="3086119"/>
          </a:xfrm>
        </p:grpSpPr>
        <p:sp>
          <p:nvSpPr>
            <p:cNvPr id="101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2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22" name="TextBox 6"/>
          <p:cNvSpPr txBox="1"/>
          <p:nvPr/>
        </p:nvSpPr>
        <p:spPr>
          <a:xfrm>
            <a:off x="1249946" y="86604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Autoimmune Disorders </a:t>
            </a:r>
          </a:p>
        </p:txBody>
      </p:sp>
      <p:sp>
        <p:nvSpPr>
          <p:cNvPr id="102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024" name="Table 1"/>
          <p:cNvGraphicFramePr/>
          <p:nvPr/>
        </p:nvGraphicFramePr>
        <p:xfrm>
          <a:off x="169574" y="3153818"/>
          <a:ext cx="17961551" cy="68123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02559"/>
                <a:gridCol w="4233216"/>
                <a:gridCol w="5039147"/>
                <a:gridCol w="2891681"/>
                <a:gridCol w="3082246"/>
              </a:tblGrid>
              <a:tr h="599145">
                <a:tc>
                  <a:txBody>
                    <a:bodyPr/>
                    <a:lstStyle/>
                    <a:p>
                      <a:pPr algn="ctr" defTabSz="457200">
                        <a:defRPr sz="1800"/>
                      </a:pPr>
                      <a:r>
                        <a:rPr b="1">
                          <a:latin typeface="Times Roman"/>
                          <a:ea typeface="Times Roman"/>
                          <a:cs typeface="Times Roman"/>
                          <a:sym typeface="Times Roman"/>
                        </a:rPr>
                        <a:t>Autoimmune Condition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Key Nutrients at Risk / Focus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Relevant Labs</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Rheumatoid Arthritis (RA)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Chronic inflammation, oxidative stress, steroid use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Anti-inflammatory/Mediterranean pattern; adequate protein; bone protection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vitamin D, calcium,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CRP, ESR, vitamin D, CBC, DXA</a:t>
                      </a:r>
                    </a:p>
                  </a:txBody>
                  <a:tcPr marL="12700" marR="12700" marT="12700" marB="12700" anchor="ctr" anchorCtr="0" horzOverflow="overflow"/>
                </a:tc>
              </a:tr>
              <a:tr h="869727">
                <a:tc>
                  <a:txBody>
                    <a:bodyPr/>
                    <a:lstStyle/>
                    <a:p>
                      <a:pPr algn="ctr" defTabSz="457200">
                        <a:defRPr sz="1800"/>
                      </a:pPr>
                      <a:r>
                        <a:rPr b="1">
                          <a:latin typeface="Times Roman"/>
                          <a:ea typeface="Times Roman"/>
                          <a:cs typeface="Times Roman"/>
                          <a:sym typeface="Times Roman"/>
                        </a:rPr>
                        <a:t>Systemic Lupus Erythematosus (SLE)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Immune complex inflammation; renal &amp; CV risk; steroids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 heart-protective diet; sodium moderation; bone support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calcium, omega-3s,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CRP, ESR, CMP, urinalysis, vitamin D, lipids</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Multiple Sclerosis (MS)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Neuroinflammation; oxidative stress; fatigue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 plant-forward diet; adequate energy &amp; antioxidants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omega-3s, B12,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B12, CRP</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Hashimoto’s Thyroiditis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Autoimmune thyroid destruction; impaired hormone conversion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 diet; micronutrient repletion; gut support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Selenium, zinc, iron, vitamin 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TSH, Free T4/T3, TPO Ab, ferritin, vitamin D</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Graves’ Disease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Hypermetabolism; muscle &amp; bone loss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Increased energy/protein; avoid excess iodine; bone protection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Protein, calcium, vitamin D,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TSH, Free T4/T3, calcium, vitamin D</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Type 1 Diabetes Mellitus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Autoimmune beta-cell loss; glycemic variability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Consistent carb intake; fiber emphasis; CV risk reduction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Magnesium, fiber, vitamin D, omega-3s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HbA1c, lipids, vitamin D, urine microalbumin</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Celiac Disease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Gluten-induced villous atrophy; malabsorption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Lifelong gluten-free diet; nutrient repletion; fiber restoration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Iron, folate, B12, vitamin D, calcium, zinc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tTG-IgA, CBC, ferritin, vitamin D, DXA</a:t>
                      </a:r>
                    </a:p>
                  </a:txBody>
                  <a:tcPr marL="12700" marR="12700" marT="12700" marB="12700" anchor="ctr" anchorCtr="0" horzOverflow="overflow"/>
                </a:tc>
              </a:tr>
              <a:tr h="610470">
                <a:tc>
                  <a:txBody>
                    <a:bodyPr/>
                    <a:lstStyle/>
                    <a:p>
                      <a:pPr algn="ctr" defTabSz="457200">
                        <a:defRPr sz="1800"/>
                      </a:pPr>
                      <a:r>
                        <a:rPr b="1">
                          <a:latin typeface="Times Roman"/>
                          <a:ea typeface="Times Roman"/>
                          <a:cs typeface="Times Roman"/>
                          <a:sym typeface="Times Roman"/>
                        </a:rPr>
                        <a:t>Crohn’s Disease (IBD)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Intestinal inflammation; malabsorption; protein loss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energy/protein; flare-specific diet; anti-inflammatory pattern in remission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Protein, iron, B12, vitamin D, zinc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CBC, ferritin, CRP, B12, vitamin D</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Ulcerative Colitis (IBD)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Colonic inflammation; blood loss; steroids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 pattern; repletion; bone protection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Iron, folate, vitamin D, calcium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CBC, ferritin, CRP, vitamin D</a:t>
                      </a:r>
                    </a:p>
                  </a:txBody>
                  <a:tcPr marL="12700" marR="12700" marT="12700" marB="12700" anchor="ctr" anchorCtr="0" horzOverflow="overflow"/>
                </a:tc>
              </a:tr>
              <a:tr h="599145">
                <a:tc>
                  <a:txBody>
                    <a:bodyPr/>
                    <a:lstStyle/>
                    <a:p>
                      <a:pPr algn="ctr" defTabSz="457200">
                        <a:defRPr sz="1800"/>
                      </a:pPr>
                      <a:r>
                        <a:rPr b="1">
                          <a:latin typeface="Times Roman"/>
                          <a:ea typeface="Times Roman"/>
                          <a:cs typeface="Times Roman"/>
                          <a:sym typeface="Times Roman"/>
                        </a:rPr>
                        <a:t>Psoriasis / Psoriatic Arthritis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Systemic inflammation; insulin resistance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 diet; weight management if needed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vitamin D, zinc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CRP, vitamin D, lipids, HbA1c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8"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31" name="Freeform 4"/>
          <p:cNvGrpSpPr/>
          <p:nvPr/>
        </p:nvGrpSpPr>
        <p:grpSpPr>
          <a:xfrm>
            <a:off x="-380179" y="-13"/>
            <a:ext cx="19048355" cy="3086120"/>
            <a:chOff x="0" y="0"/>
            <a:chExt cx="19048353" cy="3086119"/>
          </a:xfrm>
        </p:grpSpPr>
        <p:sp>
          <p:nvSpPr>
            <p:cNvPr id="102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32" name="TextBox 6"/>
          <p:cNvSpPr txBox="1"/>
          <p:nvPr/>
        </p:nvSpPr>
        <p:spPr>
          <a:xfrm>
            <a:off x="1072146" y="804106"/>
            <a:ext cx="16800357" cy="269064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Cardiovascular Disease, Dyslipidemias, and Hypertension</a:t>
            </a:r>
            <a:endParaRPr spc="217" sz="2200">
              <a:latin typeface="Arial"/>
              <a:ea typeface="Arial"/>
              <a:cs typeface="Arial"/>
              <a:sym typeface="Arial"/>
            </a:endParaRPr>
          </a:p>
        </p:txBody>
      </p:sp>
      <p:sp>
        <p:nvSpPr>
          <p:cNvPr id="10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34" name="Institute of Medicine (IOM). (2001). Dietary Reference Intakes: Applications in Dietary Assessment. National Academies Press.…"/>
          <p:cNvSpPr txBox="1"/>
          <p:nvPr/>
        </p:nvSpPr>
        <p:spPr>
          <a:xfrm>
            <a:off x="1819486" y="3921435"/>
            <a:ext cx="14028004" cy="3977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buSzPct val="100000"/>
              <a:buChar char="•"/>
              <a:defRPr sz="2800">
                <a:latin typeface="Times Roman"/>
                <a:ea typeface="Times Roman"/>
                <a:cs typeface="Times Roman"/>
                <a:sym typeface="Times Roman"/>
              </a:defRPr>
            </a:pPr>
            <a:r>
              <a:t>Cardiovascular disease—including </a:t>
            </a:r>
            <a:r>
              <a:rPr b="1"/>
              <a:t>coronary artery disease, stroke, peripheral arterial disease</a:t>
            </a:r>
            <a:r>
              <a:t>, and related conditions—remains a leading cause of morbidity and mortality worldwide. </a:t>
            </a:r>
            <a:r>
              <a:rPr b="1"/>
              <a:t>Dyslipidemias</a:t>
            </a:r>
            <a:r>
              <a:t> (abnormal levels of LDL-C, HDL-C, triglycerides, and ApoB) and </a:t>
            </a:r>
            <a:r>
              <a:rPr b="1"/>
              <a:t>hypertension</a:t>
            </a:r>
            <a:r>
              <a:t> are major modifiable risk factors.</a:t>
            </a:r>
          </a:p>
          <a:p>
            <a:pPr defTabSz="457200">
              <a:defRPr sz="2800">
                <a:latin typeface="Times Roman"/>
                <a:ea typeface="Times Roman"/>
                <a:cs typeface="Times Roman"/>
                <a:sym typeface="Times Roman"/>
              </a:defRPr>
            </a:pPr>
          </a:p>
          <a:p>
            <a:pPr marL="280736" indent="-280736" defTabSz="457200">
              <a:buSzPct val="100000"/>
              <a:buChar char="•"/>
              <a:defRPr b="1" sz="2800">
                <a:latin typeface="Times Roman"/>
                <a:ea typeface="Times Roman"/>
                <a:cs typeface="Times Roman"/>
                <a:sym typeface="Times Roman"/>
              </a:defRPr>
            </a:pPr>
            <a:r>
              <a:t>Medical Nutrition Therapy (MNT)</a:t>
            </a:r>
            <a:r>
              <a:rPr b="0"/>
              <a:t> is a cornerstone of both </a:t>
            </a:r>
            <a:r>
              <a:t>primary prevention and secondary management</a:t>
            </a:r>
            <a:r>
              <a:rPr b="0"/>
              <a:t>, targeting </a:t>
            </a:r>
            <a:r>
              <a:t>atherosclerosis, endothelial dysfunction, inflammation, insulin resistance, and blood pressure regulation</a:t>
            </a:r>
            <a:r>
              <a:rPr b="0"/>
              <a:t>.</a:t>
            </a:r>
            <a:endParaRPr b="0"/>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39" name="Freeform 4"/>
          <p:cNvGrpSpPr/>
          <p:nvPr/>
        </p:nvGrpSpPr>
        <p:grpSpPr>
          <a:xfrm>
            <a:off x="-380179" y="-13"/>
            <a:ext cx="19048355" cy="3086120"/>
            <a:chOff x="0" y="0"/>
            <a:chExt cx="19048353" cy="3086119"/>
          </a:xfrm>
        </p:grpSpPr>
        <p:sp>
          <p:nvSpPr>
            <p:cNvPr id="103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0" name="TextBox 6"/>
          <p:cNvSpPr txBox="1"/>
          <p:nvPr/>
        </p:nvSpPr>
        <p:spPr>
          <a:xfrm>
            <a:off x="1072146" y="80410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Mental Health/Mood Disorders-Primary Nutrition Mechanisms</a:t>
            </a:r>
          </a:p>
        </p:txBody>
      </p:sp>
      <p:sp>
        <p:nvSpPr>
          <p:cNvPr id="10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42" name="Institute of Medicine (IOM). (2001). Dietary Reference Intakes: Applications in Dietary Assessment. National Academies Press.…"/>
          <p:cNvSpPr txBox="1"/>
          <p:nvPr/>
        </p:nvSpPr>
        <p:spPr>
          <a:xfrm>
            <a:off x="997522" y="3134619"/>
            <a:ext cx="15248691" cy="7076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Across mental health conditions, nutrition is affected by several shared mechanisms:</a:t>
            </a:r>
          </a:p>
          <a:p>
            <a:pPr marL="457200" indent="-317500" defTabSz="457200">
              <a:spcBef>
                <a:spcPts val="1200"/>
              </a:spcBef>
              <a:buSzPct val="100000"/>
              <a:buFont typeface="Times Roman"/>
              <a:buAutoNum type="arabicPeriod" startAt="1"/>
              <a:defRPr b="1" sz="2100">
                <a:latin typeface="Times Roman"/>
                <a:ea typeface="Times Roman"/>
                <a:cs typeface="Times Roman"/>
                <a:sym typeface="Times Roman"/>
              </a:defRPr>
            </a:pPr>
            <a:r>
              <a:t>Neurotransmitter dysregulation</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Serotonin, dopamine, GABA, and norepinephrine synthesis depend on amino acids, B vitamins, iron, zinc, and magnesium</a:t>
            </a:r>
          </a:p>
          <a:p>
            <a:pPr marL="457200" indent="-317500" defTabSz="457200">
              <a:spcBef>
                <a:spcPts val="1200"/>
              </a:spcBef>
              <a:buSzPct val="100000"/>
              <a:buFont typeface="Times Roman"/>
              <a:buAutoNum type="arabicPeriod" startAt="1"/>
              <a:defRPr b="1" sz="2100">
                <a:latin typeface="Times Roman"/>
                <a:ea typeface="Times Roman"/>
                <a:cs typeface="Times Roman"/>
                <a:sym typeface="Times Roman"/>
              </a:defRPr>
            </a:pPr>
            <a:r>
              <a:t>Chronic low-grade inflammation</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Elevated cytokines (IL-6, TNF-α) alter neurotransmission and neuroplasticity</a:t>
            </a:r>
          </a:p>
          <a:p>
            <a:pPr marL="457200" indent="-317500" defTabSz="457200">
              <a:spcBef>
                <a:spcPts val="1200"/>
              </a:spcBef>
              <a:buSzPct val="100000"/>
              <a:buFont typeface="Times Roman"/>
              <a:buAutoNum type="arabicPeriod" startAt="3"/>
              <a:defRPr b="1" sz="2100">
                <a:latin typeface="Times Roman"/>
                <a:ea typeface="Times Roman"/>
                <a:cs typeface="Times Roman"/>
                <a:sym typeface="Times Roman"/>
              </a:defRPr>
            </a:pPr>
            <a:r>
              <a:t>Oxidative stress</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Increased free radical damage affects neuronal membranes and signaling</a:t>
            </a:r>
          </a:p>
          <a:p>
            <a:pPr marL="457200" indent="-317500" defTabSz="457200">
              <a:spcBef>
                <a:spcPts val="1200"/>
              </a:spcBef>
              <a:buSzPct val="100000"/>
              <a:buFont typeface="Times Roman"/>
              <a:buAutoNum type="arabicPeriod" startAt="4"/>
              <a:defRPr b="1" sz="2100">
                <a:latin typeface="Times Roman"/>
                <a:ea typeface="Times Roman"/>
                <a:cs typeface="Times Roman"/>
                <a:sym typeface="Times Roman"/>
              </a:defRPr>
            </a:pPr>
            <a:r>
              <a:t>Gut–brain axis dysfunction</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Dysbiosis alters neurotransmitter production, immune signaling, and vagal tone</a:t>
            </a:r>
          </a:p>
          <a:p>
            <a:pPr marL="457200" indent="-317500" defTabSz="457200">
              <a:spcBef>
                <a:spcPts val="1200"/>
              </a:spcBef>
              <a:buSzPct val="100000"/>
              <a:buFont typeface="Times Roman"/>
              <a:buAutoNum type="arabicPeriod" startAt="5"/>
              <a:defRPr b="1" sz="2100">
                <a:latin typeface="Times Roman"/>
                <a:ea typeface="Times Roman"/>
                <a:cs typeface="Times Roman"/>
                <a:sym typeface="Times Roman"/>
              </a:defRPr>
            </a:pPr>
            <a:r>
              <a:t>Blood sugar instability</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Glycemic swings worsen anxiety, irritability, fatigue, and concentration</a:t>
            </a:r>
          </a:p>
          <a:p>
            <a:pPr marL="457200" indent="-317500" defTabSz="457200">
              <a:spcBef>
                <a:spcPts val="1200"/>
              </a:spcBef>
              <a:buSzPct val="100000"/>
              <a:buFont typeface="Times Roman"/>
              <a:buAutoNum type="arabicPeriod" startAt="6"/>
              <a:defRPr b="1" sz="2100">
                <a:latin typeface="Times Roman"/>
                <a:ea typeface="Times Roman"/>
                <a:cs typeface="Times Roman"/>
                <a:sym typeface="Times Roman"/>
              </a:defRPr>
            </a:pPr>
            <a:r>
              <a:t>Micronutrient deficiencies</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Common deficiencies worsen mood, cognition, and stress resilience</a:t>
            </a:r>
          </a:p>
          <a:p>
            <a:pPr marL="457200" indent="-317500" defTabSz="457200">
              <a:spcBef>
                <a:spcPts val="1200"/>
              </a:spcBef>
              <a:buSzPct val="100000"/>
              <a:buFont typeface="Times Roman"/>
              <a:buAutoNum type="arabicPeriod" startAt="7"/>
              <a:defRPr b="1" sz="2100">
                <a:latin typeface="Times Roman"/>
                <a:ea typeface="Times Roman"/>
                <a:cs typeface="Times Roman"/>
                <a:sym typeface="Times Roman"/>
              </a:defRPr>
            </a:pPr>
            <a:r>
              <a:t>Medication–nutrient interactions</a:t>
            </a:r>
            <a:endParaRPr b="0"/>
          </a:p>
          <a:p>
            <a:pPr lvl="1" marL="899968" indent="-303068" defTabSz="457200">
              <a:spcBef>
                <a:spcPts val="1200"/>
              </a:spcBef>
              <a:buSzPct val="100000"/>
              <a:buFont typeface="Times Roman"/>
              <a:buChar char="◦"/>
              <a:defRPr sz="2200">
                <a:latin typeface="Times Roman"/>
                <a:ea typeface="Times Roman"/>
                <a:cs typeface="Times Roman"/>
                <a:sym typeface="Times Roman"/>
              </a:defRPr>
            </a:pPr>
            <a:r>
              <a:rPr sz="2100"/>
              <a:t>SSRIs, antipsychotics, mood stabilizers, stimulants affect appetite, we</a:t>
            </a:r>
            <a:r>
              <a:t>ight, and nutrient status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Freeform 2"/>
          <p:cNvSpPr/>
          <p:nvPr/>
        </p:nvSpPr>
        <p:spPr>
          <a:xfrm rot="10800000">
            <a:off x="-5" y="-598996"/>
            <a:ext cx="18288010"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80" name="TextBox 6"/>
          <p:cNvSpPr txBox="1"/>
          <p:nvPr/>
        </p:nvSpPr>
        <p:spPr>
          <a:xfrm>
            <a:off x="1164046" y="540979"/>
            <a:ext cx="16812967" cy="3431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Prediabetes/Type 2 Diabetes/ Insulin Resistance </a:t>
            </a:r>
            <a:r>
              <a:rPr spc="504" sz="5100"/>
              <a:t>(secondary / supportive options) </a:t>
            </a:r>
            <a:r>
              <a:t>(patient-specific)</a:t>
            </a:r>
          </a:p>
        </p:txBody>
      </p:sp>
      <p:sp>
        <p:nvSpPr>
          <p:cNvPr id="1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82" name="Table 1"/>
          <p:cNvGraphicFramePr/>
          <p:nvPr/>
        </p:nvGraphicFramePr>
        <p:xfrm>
          <a:off x="2122783" y="3469725"/>
          <a:ext cx="14895489" cy="575809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86230"/>
                <a:gridCol w="2694664"/>
                <a:gridCol w="2465900"/>
                <a:gridCol w="1600560"/>
                <a:gridCol w="2700620"/>
                <a:gridCol w="2647512"/>
              </a:tblGrid>
              <a:tr h="819258">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984047">
                <a:tc>
                  <a:txBody>
                    <a:bodyPr/>
                    <a:lstStyle/>
                    <a:p>
                      <a:pPr algn="ctr" defTabSz="457200">
                        <a:defRPr sz="1800"/>
                      </a:pPr>
                      <a:r>
                        <a:rPr b="1" sz="2400">
                          <a:latin typeface="Times Roman"/>
                          <a:ea typeface="Times Roman"/>
                          <a:cs typeface="Times Roman"/>
                          <a:sym typeface="Times Roman"/>
                        </a:rPr>
                        <a:t>Prediabetes / PCOS-like IR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Myo-inositol</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2–4 g/day</a:t>
                      </a:r>
                      <a:r>
                        <a:rPr b="0"/>
                        <a:t> (often divided)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insulin sensitivity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at higher doses</a:t>
                      </a:r>
                    </a:p>
                  </a:txBody>
                  <a:tcPr marL="12700" marR="12700" marT="12700" marB="12700" anchor="ctr" anchorCtr="0" horzOverflow="overflow"/>
                </a:tc>
              </a:tr>
              <a:tr h="984047">
                <a:tc>
                  <a:txBody>
                    <a:bodyPr/>
                    <a:lstStyle/>
                    <a:p>
                      <a:pPr algn="ctr" defTabSz="457200">
                        <a:defRPr sz="1800"/>
                      </a:pPr>
                      <a:r>
                        <a:rPr b="1" sz="2400">
                          <a:latin typeface="Times Roman"/>
                          <a:ea typeface="Times Roman"/>
                          <a:cs typeface="Times Roman"/>
                          <a:sym typeface="Times Roman"/>
                        </a:rPr>
                        <a:t>Carb-heavy meals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Alpha-lipoic acid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PPG; neuropathy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Hypoglycemia risk with Rx</a:t>
                      </a:r>
                    </a:p>
                  </a:txBody>
                  <a:tcPr marL="12700" marR="12700" marT="12700" marB="12700" anchor="ctr" anchorCtr="0" horzOverflow="overflow"/>
                </a:tc>
              </a:tr>
              <a:tr h="984047">
                <a:tc>
                  <a:txBody>
                    <a:bodyPr/>
                    <a:lstStyle/>
                    <a:p>
                      <a:pPr algn="ctr" defTabSz="457200">
                        <a:defRPr sz="1800"/>
                      </a:pPr>
                      <a:r>
                        <a:rPr b="1" sz="2400">
                          <a:latin typeface="Times Roman"/>
                          <a:ea typeface="Times Roman"/>
                          <a:cs typeface="Times Roman"/>
                          <a:sym typeface="Times Roman"/>
                        </a:rPr>
                        <a:t>Chromium insufficiency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Chromium picolinate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Modest ↓ FPG/A1c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lowest effective dose</a:t>
                      </a:r>
                    </a:p>
                  </a:txBody>
                  <a:tcPr marL="12700" marR="12700" marT="12700" marB="12700" anchor="ctr" anchorCtr="0" horzOverflow="overflow"/>
                </a:tc>
              </a:tr>
              <a:tr h="1002646">
                <a:tc>
                  <a:txBody>
                    <a:bodyPr/>
                    <a:lstStyle/>
                    <a:p>
                      <a:pPr algn="ctr" defTabSz="457200">
                        <a:defRPr sz="1800"/>
                      </a:pPr>
                      <a:r>
                        <a:rPr b="1" sz="2400">
                          <a:latin typeface="Times Roman"/>
                          <a:ea typeface="Times Roman"/>
                          <a:cs typeface="Times Roman"/>
                          <a:sym typeface="Times Roman"/>
                        </a:rPr>
                        <a:t>Inflammatory phenotype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Curcumin (bioavailable)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CRP; insulin signaling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 caution</a:t>
                      </a:r>
                    </a:p>
                  </a:txBody>
                  <a:tcPr marL="12700" marR="12700" marT="12700" marB="12700" anchor="ctr" anchorCtr="0" horzOverflow="overflow"/>
                </a:tc>
              </a:tr>
              <a:tr h="984047">
                <a:tc>
                  <a:txBody>
                    <a:bodyPr/>
                    <a:lstStyle/>
                    <a:p>
                      <a:pPr algn="ctr" defTabSz="457200">
                        <a:defRPr sz="1800"/>
                      </a:pPr>
                      <a:r>
                        <a:rPr b="1" sz="2400">
                          <a:latin typeface="Times Roman"/>
                          <a:ea typeface="Times Roman"/>
                          <a:cs typeface="Times Roman"/>
                          <a:sym typeface="Times Roman"/>
                        </a:rPr>
                        <a:t>Metabolic syndrome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Green tea extract (EGCG)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300–500 mg EGCG/day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Weight/IR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high doses fasting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47" name="Freeform 4"/>
          <p:cNvGrpSpPr/>
          <p:nvPr/>
        </p:nvGrpSpPr>
        <p:grpSpPr>
          <a:xfrm>
            <a:off x="-380179" y="-13"/>
            <a:ext cx="19048355" cy="3086120"/>
            <a:chOff x="0" y="0"/>
            <a:chExt cx="19048353" cy="3086119"/>
          </a:xfrm>
        </p:grpSpPr>
        <p:sp>
          <p:nvSpPr>
            <p:cNvPr id="104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4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8" name="TextBox 6"/>
          <p:cNvSpPr txBox="1"/>
          <p:nvPr/>
        </p:nvSpPr>
        <p:spPr>
          <a:xfrm>
            <a:off x="1072146" y="80410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Mental Health/Mood Disorders-</a:t>
            </a:r>
          </a:p>
          <a:p>
            <a:pPr>
              <a:lnSpc>
                <a:spcPts val="7400"/>
              </a:lnSpc>
              <a:defRPr spc="672" sz="6800">
                <a:solidFill>
                  <a:srgbClr val="FFFFFF"/>
                </a:solidFill>
                <a:latin typeface="Poppins"/>
                <a:ea typeface="Poppins"/>
                <a:cs typeface="Poppins"/>
                <a:sym typeface="Poppins"/>
              </a:defRPr>
            </a:pPr>
            <a:r>
              <a:t>Core Nutrition Goals</a:t>
            </a:r>
          </a:p>
        </p:txBody>
      </p:sp>
      <p:sp>
        <p:nvSpPr>
          <p:cNvPr id="10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50" name="Institute of Medicine (IOM). (2001). Dietary Reference Intakes: Applications in Dietary Assessment. National Academies Press.…"/>
          <p:cNvSpPr txBox="1"/>
          <p:nvPr/>
        </p:nvSpPr>
        <p:spPr>
          <a:xfrm>
            <a:off x="1246602" y="3832043"/>
            <a:ext cx="15248691"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2800">
                <a:latin typeface="Times Roman"/>
                <a:ea typeface="Times Roman"/>
                <a:cs typeface="Times Roman"/>
                <a:sym typeface="Times Roman"/>
              </a:defRPr>
            </a:pPr>
            <a:r>
              <a:t>Support neurotransmitter synthesis</a:t>
            </a:r>
          </a:p>
          <a:p>
            <a:pPr marL="280736" indent="-280736" defTabSz="457200">
              <a:spcBef>
                <a:spcPts val="1200"/>
              </a:spcBef>
              <a:buSzPct val="100000"/>
              <a:buChar char="•"/>
              <a:defRPr sz="2800">
                <a:latin typeface="Times Roman"/>
                <a:ea typeface="Times Roman"/>
                <a:cs typeface="Times Roman"/>
                <a:sym typeface="Times Roman"/>
              </a:defRPr>
            </a:pPr>
            <a:r>
              <a:t>Reduce neuroinflammation and oxidative stress</a:t>
            </a:r>
          </a:p>
          <a:p>
            <a:pPr marL="280736" indent="-280736" defTabSz="457200">
              <a:spcBef>
                <a:spcPts val="1200"/>
              </a:spcBef>
              <a:buSzPct val="100000"/>
              <a:buChar char="•"/>
              <a:defRPr sz="2800">
                <a:latin typeface="Times Roman"/>
                <a:ea typeface="Times Roman"/>
                <a:cs typeface="Times Roman"/>
                <a:sym typeface="Times Roman"/>
              </a:defRPr>
            </a:pPr>
            <a:r>
              <a:t>Stabilize blood glucose</a:t>
            </a:r>
          </a:p>
          <a:p>
            <a:pPr marL="280736" indent="-280736" defTabSz="457200">
              <a:spcBef>
                <a:spcPts val="1200"/>
              </a:spcBef>
              <a:buSzPct val="100000"/>
              <a:buChar char="•"/>
              <a:defRPr sz="2800">
                <a:latin typeface="Times Roman"/>
                <a:ea typeface="Times Roman"/>
                <a:cs typeface="Times Roman"/>
                <a:sym typeface="Times Roman"/>
              </a:defRPr>
            </a:pPr>
            <a:r>
              <a:t>Correct nutrient deficiencies</a:t>
            </a:r>
          </a:p>
          <a:p>
            <a:pPr marL="280736" indent="-280736" defTabSz="457200">
              <a:spcBef>
                <a:spcPts val="1200"/>
              </a:spcBef>
              <a:buSzPct val="100000"/>
              <a:buChar char="•"/>
              <a:defRPr sz="2800">
                <a:latin typeface="Times Roman"/>
                <a:ea typeface="Times Roman"/>
                <a:cs typeface="Times Roman"/>
                <a:sym typeface="Times Roman"/>
              </a:defRPr>
            </a:pPr>
            <a:r>
              <a:t>Support gut microbiome diversity</a:t>
            </a:r>
          </a:p>
          <a:p>
            <a:pPr marL="280736" indent="-280736" defTabSz="457200">
              <a:spcBef>
                <a:spcPts val="1200"/>
              </a:spcBef>
              <a:buSzPct val="100000"/>
              <a:buChar char="•"/>
              <a:defRPr sz="2800">
                <a:latin typeface="Times Roman"/>
                <a:ea typeface="Times Roman"/>
                <a:cs typeface="Times Roman"/>
                <a:sym typeface="Times Roman"/>
              </a:defRPr>
            </a:pPr>
            <a:r>
              <a:t>Preserve lean mass and metabolic health</a:t>
            </a:r>
          </a:p>
          <a:p>
            <a:pPr marL="280736" indent="-280736" defTabSz="457200">
              <a:spcBef>
                <a:spcPts val="1200"/>
              </a:spcBef>
              <a:buSzPct val="100000"/>
              <a:buChar char="•"/>
              <a:defRPr sz="2800">
                <a:latin typeface="Times Roman"/>
                <a:ea typeface="Times Roman"/>
                <a:cs typeface="Times Roman"/>
                <a:sym typeface="Times Roman"/>
              </a:defRPr>
            </a:pPr>
            <a:r>
              <a:t>Improve energy, sleep, and stress tolerance</a:t>
            </a:r>
          </a:p>
          <a:p>
            <a:pPr marL="280736" indent="-280736" defTabSz="457200">
              <a:spcBef>
                <a:spcPts val="1200"/>
              </a:spcBef>
              <a:buSzPct val="100000"/>
              <a:buChar char="•"/>
              <a:defRPr sz="2800">
                <a:latin typeface="Times Roman"/>
                <a:ea typeface="Times Roman"/>
                <a:cs typeface="Times Roman"/>
                <a:sym typeface="Times Roman"/>
              </a:defRPr>
            </a:pPr>
            <a:r>
              <a:t>Enhance response to mental health treatment</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55" name="Freeform 4"/>
          <p:cNvGrpSpPr/>
          <p:nvPr/>
        </p:nvGrpSpPr>
        <p:grpSpPr>
          <a:xfrm>
            <a:off x="-380179" y="-13"/>
            <a:ext cx="19048355" cy="3086120"/>
            <a:chOff x="0" y="0"/>
            <a:chExt cx="19048353" cy="3086119"/>
          </a:xfrm>
        </p:grpSpPr>
        <p:sp>
          <p:nvSpPr>
            <p:cNvPr id="105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5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56" name="TextBox 6"/>
          <p:cNvSpPr txBox="1"/>
          <p:nvPr/>
        </p:nvSpPr>
        <p:spPr>
          <a:xfrm>
            <a:off x="1249946" y="866046"/>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Major Depressive Disorder (MDD)</a:t>
            </a:r>
          </a:p>
        </p:txBody>
      </p:sp>
      <p:sp>
        <p:nvSpPr>
          <p:cNvPr id="10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58" name="Institute of Medicine (IOM). (2001). Dietary Reference Intakes: Applications in Dietary Assessment. National Academies Press.…"/>
          <p:cNvSpPr txBox="1"/>
          <p:nvPr/>
        </p:nvSpPr>
        <p:spPr>
          <a:xfrm>
            <a:off x="1086330" y="3217615"/>
            <a:ext cx="8010526" cy="107255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Neuroinflammation + oxidative stress affecting neuroplasticity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Low omega-3 intake (membrane fluidity signaling)</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Micronutrient deficits impairing monoamine synthesis (serotonin/dopamine)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Blood sugar instability → fatigue, irritability, mood lability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Low appetite or emotional eating → malnutrition or diet quality decline</a:t>
            </a:r>
          </a:p>
          <a:p>
            <a:pPr defTabSz="457200">
              <a:spcBef>
                <a:spcPts val="1400"/>
              </a:spcBef>
              <a:defRPr b="1" sz="2100">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Mediterranean/whole-food anti-inflammatory pattern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Protein at each meal; stable meal timing</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Increase fatty fish; fiber + polyphenols; reduce ultra-processed foods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Limit alcohol; caffeine moderation if anxiety/insomnia co-present</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Treat low intake first (energy/protein adequacy)</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59"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60" name="Institute of Medicine (IOM). (2001). Dietary Reference Intakes: Applications in Dietary Assessment. National Academies Press.…"/>
          <p:cNvSpPr txBox="1"/>
          <p:nvPr/>
        </p:nvSpPr>
        <p:spPr>
          <a:xfrm>
            <a:off x="9778045" y="7921694"/>
            <a:ext cx="7290444" cy="3063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25(OH) vitamin D, CBC, Ferritin/iron/Tsat (fatigue)</a:t>
            </a:r>
          </a:p>
          <a:p>
            <a:pPr marL="120315" indent="-120315" defTabSz="457200">
              <a:spcBef>
                <a:spcPts val="1200"/>
              </a:spcBef>
              <a:buSzPct val="100000"/>
              <a:buChar char="•"/>
              <a:defRPr sz="1900">
                <a:latin typeface="Times Roman"/>
                <a:ea typeface="Times Roman"/>
                <a:cs typeface="Times Roman"/>
                <a:sym typeface="Times Roman"/>
              </a:defRPr>
            </a:pPr>
            <a:r>
              <a:t>B12, folate, CRP (inflammatory burden)</a:t>
            </a:r>
          </a:p>
          <a:p>
            <a:pPr marL="120315" indent="-120315" defTabSz="457200">
              <a:spcBef>
                <a:spcPts val="1200"/>
              </a:spcBef>
              <a:buSzPct val="100000"/>
              <a:buChar char="•"/>
              <a:defRPr sz="1900">
                <a:latin typeface="Times Roman"/>
                <a:ea typeface="Times Roman"/>
                <a:cs typeface="Times Roman"/>
                <a:sym typeface="Times Roman"/>
              </a:defRPr>
            </a:pPr>
            <a:r>
              <a:t>HbA1c/fasting glucose if metabolic risk</a:t>
            </a:r>
          </a:p>
          <a:p>
            <a:pPr marL="340226" indent="-200526" defTabSz="457200">
              <a:spcBef>
                <a:spcPts val="1200"/>
              </a:spcBef>
              <a:buSzPct val="100000"/>
              <a:buFont typeface="Times Roman"/>
              <a:buChar char="•"/>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61" name="Table 1"/>
          <p:cNvGraphicFramePr/>
          <p:nvPr/>
        </p:nvGraphicFramePr>
        <p:xfrm>
          <a:off x="9529476" y="3940444"/>
          <a:ext cx="8510844" cy="375341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11614"/>
                <a:gridCol w="3636372"/>
                <a:gridCol w="2650156"/>
              </a:tblGrid>
              <a:tr h="622300">
                <a:tc>
                  <a:txBody>
                    <a:bodyPr/>
                    <a:lstStyle/>
                    <a:p>
                      <a:pPr algn="ctr" defTabSz="457200">
                        <a:defRPr sz="1800"/>
                      </a:pPr>
                      <a:r>
                        <a:rPr b="1" sz="19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Purpose</a:t>
                      </a:r>
                    </a:p>
                  </a:txBody>
                  <a:tcPr marL="12700" marR="12700" marT="12700" marB="12700" anchor="ctr" anchorCtr="0" horzOverflow="overflow"/>
                </a:tc>
              </a:tr>
              <a:tr h="622300">
                <a:tc>
                  <a:txBody>
                    <a:bodyPr/>
                    <a:lstStyle/>
                    <a:p>
                      <a:pPr algn="ctr" defTabSz="457200">
                        <a:defRPr sz="1800"/>
                      </a:pPr>
                      <a:r>
                        <a:rPr b="1" sz="1900">
                          <a:latin typeface="Times Roman"/>
                          <a:ea typeface="Times Roman"/>
                          <a:cs typeface="Times Roman"/>
                          <a:sym typeface="Times Roman"/>
                        </a:rPr>
                        <a:t>Omega-3 (EPA-dominant)</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rPr b="1"/>
                        <a:t>1–2 g EPA/day</a:t>
                      </a:r>
                      <a:r>
                        <a:t> (often 1–4 g total EPA+DHA)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Mood, inflammation</a:t>
                      </a:r>
                    </a:p>
                  </a:txBody>
                  <a:tcPr marL="12700" marR="12700" marT="12700" marB="12700" anchor="ctr" anchorCtr="0" horzOverflow="overflow"/>
                </a:tc>
              </a:tr>
              <a:tr h="523279">
                <a:tc>
                  <a:txBody>
                    <a:bodyPr/>
                    <a:lstStyle/>
                    <a:p>
                      <a:pPr algn="ctr" defTabSz="457200">
                        <a:defRPr sz="1800"/>
                      </a:pPr>
                      <a:r>
                        <a:rPr sz="19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2000–5000 IU/day (adjust to labs)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Mood/immune</a:t>
                      </a:r>
                    </a:p>
                  </a:txBody>
                  <a:tcPr marL="12700" marR="12700" marT="12700" marB="12700" anchor="ctr" anchorCtr="0" horzOverflow="overflow"/>
                </a:tc>
              </a:tr>
              <a:tr h="622300">
                <a:tc>
                  <a:txBody>
                    <a:bodyPr/>
                    <a:lstStyle/>
                    <a:p>
                      <a:pPr algn="ctr" defTabSz="457200">
                        <a:defRPr sz="1800"/>
                      </a:pPr>
                      <a:r>
                        <a:rPr sz="1900">
                          <a:latin typeface="Times Roman"/>
                          <a:ea typeface="Times Roman"/>
                          <a:cs typeface="Times Roman"/>
                          <a:sym typeface="Times Roman"/>
                        </a:rPr>
                        <a:t>Methylfolate*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1–15 mg/day (often 7.5–15 mg adjunct)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Augment antidepressant response</a:t>
                      </a:r>
                    </a:p>
                  </a:txBody>
                  <a:tcPr marL="12700" marR="12700" marT="12700" marB="12700" anchor="ctr" anchorCtr="0" horzOverflow="overflow"/>
                </a:tc>
              </a:tr>
              <a:tr h="622300">
                <a:tc>
                  <a:txBody>
                    <a:bodyPr/>
                    <a:lstStyle/>
                    <a:p>
                      <a:pPr algn="ctr" defTabSz="457200">
                        <a:defRPr sz="1800"/>
                      </a:pPr>
                      <a:r>
                        <a:rPr sz="19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Sleep, anxiety overlap</a:t>
                      </a:r>
                    </a:p>
                  </a:txBody>
                  <a:tcPr marL="12700" marR="12700" marT="12700" marB="12700" anchor="ctr" anchorCtr="0" horzOverflow="overflow"/>
                </a:tc>
              </a:tr>
              <a:tr h="362577">
                <a:tc>
                  <a:txBody>
                    <a:bodyPr/>
                    <a:lstStyle/>
                    <a:p>
                      <a:pPr algn="ctr" defTabSz="457200">
                        <a:defRPr sz="1800"/>
                      </a:pPr>
                      <a:r>
                        <a:rPr sz="19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Neurotransmission</a:t>
                      </a:r>
                    </a:p>
                  </a:txBody>
                  <a:tcPr marL="12700" marR="12700" marT="12700" marB="12700" anchor="ctr" anchorCtr="0" horzOverflow="overflow"/>
                </a:tc>
              </a:tr>
              <a:tr h="362577">
                <a:tc>
                  <a:txBody>
                    <a:bodyPr/>
                    <a:lstStyle/>
                    <a:p>
                      <a:pPr algn="ctr" defTabSz="457200">
                        <a:defRPr sz="1800"/>
                      </a:pPr>
                      <a:r>
                        <a:rPr sz="1900">
                          <a:latin typeface="Times Roman"/>
                          <a:ea typeface="Times Roman"/>
                          <a:cs typeface="Times Roman"/>
                          <a:sym typeface="Times Roman"/>
                        </a:rPr>
                        <a:t>Saffron extract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28–30 mg/day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Adjunct mood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66" name="Freeform 4"/>
          <p:cNvGrpSpPr/>
          <p:nvPr/>
        </p:nvGrpSpPr>
        <p:grpSpPr>
          <a:xfrm>
            <a:off x="-380179" y="-13"/>
            <a:ext cx="19048355" cy="3086120"/>
            <a:chOff x="0" y="0"/>
            <a:chExt cx="19048353" cy="3086119"/>
          </a:xfrm>
        </p:grpSpPr>
        <p:sp>
          <p:nvSpPr>
            <p:cNvPr id="106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6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67" name="TextBox 6"/>
          <p:cNvSpPr txBox="1"/>
          <p:nvPr/>
        </p:nvSpPr>
        <p:spPr>
          <a:xfrm>
            <a:off x="1249946" y="86604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Generalized Anxiety Disorder / Panic Disorders</a:t>
            </a:r>
          </a:p>
        </p:txBody>
      </p:sp>
      <p:sp>
        <p:nvSpPr>
          <p:cNvPr id="106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69" name="Institute of Medicine (IOM). (2001). Dietary Reference Intakes: Applications in Dietary Assessment. National Academies Press.…"/>
          <p:cNvSpPr txBox="1"/>
          <p:nvPr/>
        </p:nvSpPr>
        <p:spPr>
          <a:xfrm>
            <a:off x="1086330" y="3217615"/>
            <a:ext cx="8010526" cy="105724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HPA-axis dysregulation (stress hormones)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Hypoglycemia-like swings mimicking anxiety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Stimulant/caffeine sensitivity; alcohol rebound anxiety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magnesium/zinc status (common)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Gut dysbiosis affecting GABA/serotonin signaling</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meals/snacks; pair carbs with protein/fat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caffeine (especially energy drinks); limit alcohol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 magnesium-rich foods; hydration; reduce highly refined carbs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Gut support: soluble fiber, fermented foods if tolerated</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7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71" name="Institute of Medicine (IOM). (2001). Dietary Reference Intakes: Applications in Dietary Assessment. National Academies Press.…"/>
          <p:cNvSpPr txBox="1"/>
          <p:nvPr/>
        </p:nvSpPr>
        <p:spPr>
          <a:xfrm>
            <a:off x="9778045" y="7921694"/>
            <a:ext cx="7290444" cy="383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Vitamin D, magnesium (serum ± RBC if available)</a:t>
            </a:r>
          </a:p>
          <a:p>
            <a:pPr marL="120315" indent="-120315" defTabSz="457200">
              <a:spcBef>
                <a:spcPts val="1200"/>
              </a:spcBef>
              <a:buSzPct val="100000"/>
              <a:buChar char="•"/>
              <a:defRPr sz="1900">
                <a:latin typeface="Times Roman"/>
                <a:ea typeface="Times Roman"/>
                <a:cs typeface="Times Roman"/>
                <a:sym typeface="Times Roman"/>
              </a:defRPr>
            </a:pPr>
            <a:r>
              <a:t>Ferritin/iron (restlessness, fatigue)</a:t>
            </a:r>
          </a:p>
          <a:p>
            <a:pPr marL="120315" indent="-120315" defTabSz="457200">
              <a:spcBef>
                <a:spcPts val="1200"/>
              </a:spcBef>
              <a:buSzPct val="100000"/>
              <a:buChar char="•"/>
              <a:defRPr sz="1900">
                <a:latin typeface="Times Roman"/>
                <a:ea typeface="Times Roman"/>
                <a:cs typeface="Times Roman"/>
                <a:sym typeface="Times Roman"/>
              </a:defRPr>
            </a:pPr>
            <a:r>
              <a:t>HbA1c/fasting glucose if symptoms tied to meals</a:t>
            </a:r>
          </a:p>
          <a:p>
            <a:pPr marL="120315" indent="-120315" defTabSz="457200">
              <a:spcBef>
                <a:spcPts val="1200"/>
              </a:spcBef>
              <a:buSzPct val="100000"/>
              <a:buChar char="•"/>
              <a:defRPr sz="1900">
                <a:latin typeface="Times Roman"/>
                <a:ea typeface="Times Roman"/>
                <a:cs typeface="Times Roman"/>
                <a:sym typeface="Times Roman"/>
              </a:defRPr>
            </a:pPr>
            <a:r>
              <a:t>TSH if anxiety + weight loss/palpitations</a:t>
            </a:r>
          </a:p>
          <a:p>
            <a:pPr marL="75988" indent="-75988" defTabSz="457200">
              <a:spcBef>
                <a:spcPts val="1200"/>
              </a:spcBef>
              <a:buSzPct val="100000"/>
              <a:buChar char="•"/>
              <a:defRPr sz="1200">
                <a:latin typeface="Times Roman"/>
                <a:ea typeface="Times Roman"/>
                <a:cs typeface="Times Roman"/>
                <a:sym typeface="Times Roman"/>
              </a:defRPr>
            </a:pPr>
          </a:p>
          <a:p>
            <a:pPr marL="340226" indent="-200526" defTabSz="457200">
              <a:spcBef>
                <a:spcPts val="1200"/>
              </a:spcBef>
              <a:buSzPct val="100000"/>
              <a:buFont typeface="Times Roman"/>
              <a:buChar char="•"/>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72" name="Table 1"/>
          <p:cNvGraphicFramePr/>
          <p:nvPr/>
        </p:nvGraphicFramePr>
        <p:xfrm>
          <a:off x="9540087" y="3936554"/>
          <a:ext cx="8445315" cy="38227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29177"/>
                <a:gridCol w="2377645"/>
                <a:gridCol w="2325791"/>
              </a:tblGrid>
              <a:tr h="394055">
                <a:tc>
                  <a:txBody>
                    <a:bodyPr/>
                    <a:lstStyle/>
                    <a:p>
                      <a:pPr algn="ctr" defTabSz="457200">
                        <a:defRPr sz="1800"/>
                      </a:pPr>
                      <a:r>
                        <a:rPr b="1" sz="22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749977">
                <a:tc>
                  <a:txBody>
                    <a:bodyPr/>
                    <a:lstStyle/>
                    <a:p>
                      <a:pPr algn="ctr" defTabSz="457200">
                        <a:defRPr sz="1800"/>
                      </a:pPr>
                      <a:r>
                        <a:rPr sz="2200">
                          <a:latin typeface="Times Roman"/>
                          <a:ea typeface="Times Roman"/>
                          <a:cs typeface="Times Roman"/>
                          <a:sym typeface="Times Roman"/>
                        </a:rPr>
                        <a:t>Magnesium (glycinate or threonate)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Anxiolytic, sleep</a:t>
                      </a:r>
                    </a:p>
                  </a:txBody>
                  <a:tcPr marL="12700" marR="12700" marT="12700" marB="12700" anchor="ctr" anchorCtr="0" horzOverflow="overflow"/>
                </a:tc>
              </a:tr>
              <a:tr h="749977">
                <a:tc>
                  <a:txBody>
                    <a:bodyPr/>
                    <a:lstStyle/>
                    <a:p>
                      <a:pPr algn="ctr" defTabSz="457200">
                        <a:defRPr sz="1800"/>
                      </a:pPr>
                      <a:r>
                        <a:rPr sz="2200">
                          <a:latin typeface="Times Roman"/>
                          <a:ea typeface="Times Roman"/>
                          <a:cs typeface="Times Roman"/>
                          <a:sym typeface="Times Roman"/>
                        </a:rPr>
                        <a:t>L-theanine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100–200 mg 1–2×/day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Calm/focus</a:t>
                      </a:r>
                    </a:p>
                  </a:txBody>
                  <a:tcPr marL="12700" marR="12700" marT="12700" marB="12700" anchor="ctr" anchorCtr="0" horzOverflow="overflow"/>
                </a:tc>
              </a:tr>
              <a:tr h="416092">
                <a:tc>
                  <a:txBody>
                    <a:bodyPr/>
                    <a:lstStyle/>
                    <a:p>
                      <a:pPr algn="ctr" defTabSz="457200">
                        <a:defRPr sz="1800"/>
                      </a:pPr>
                      <a:r>
                        <a:rPr sz="22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Stress/inflammation</a:t>
                      </a:r>
                    </a:p>
                  </a:txBody>
                  <a:tcPr marL="12700" marR="12700" marT="12700" marB="12700" anchor="ctr" anchorCtr="0" horzOverflow="overflow"/>
                </a:tc>
              </a:tr>
              <a:tr h="749977">
                <a:tc>
                  <a:txBody>
                    <a:bodyPr/>
                    <a:lstStyle/>
                    <a:p>
                      <a:pPr algn="ctr" defTabSz="457200">
                        <a:defRPr sz="1800"/>
                      </a:pPr>
                      <a:r>
                        <a:rPr sz="2200">
                          <a:latin typeface="Times Roman"/>
                          <a:ea typeface="Times Roman"/>
                          <a:cs typeface="Times Roman"/>
                          <a:sym typeface="Times Roman"/>
                        </a:rPr>
                        <a:t>Inositol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2–12 g/day (divided)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Panic/anxiety support</a:t>
                      </a:r>
                    </a:p>
                  </a:txBody>
                  <a:tcPr marL="12700" marR="12700" marT="12700" marB="12700" anchor="ctr" anchorCtr="0" horzOverflow="overflow"/>
                </a:tc>
              </a:tr>
              <a:tr h="749977">
                <a:tc>
                  <a:txBody>
                    <a:bodyPr/>
                    <a:lstStyle/>
                    <a:p>
                      <a:pPr algn="ctr" defTabSz="457200">
                        <a:defRPr sz="1800"/>
                      </a:pPr>
                      <a:r>
                        <a:rPr sz="2200">
                          <a:latin typeface="Times Roman"/>
                          <a:ea typeface="Times Roman"/>
                          <a:cs typeface="Times Roman"/>
                          <a:sym typeface="Times Roman"/>
                        </a:rPr>
                        <a:t>Probiotics (targeted)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10–20B CFU/day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Gut–brain modulation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7" name="Freeform 4"/>
          <p:cNvGrpSpPr/>
          <p:nvPr/>
        </p:nvGrpSpPr>
        <p:grpSpPr>
          <a:xfrm>
            <a:off x="-380179" y="-13"/>
            <a:ext cx="19048355" cy="3086120"/>
            <a:chOff x="0" y="0"/>
            <a:chExt cx="19048353" cy="3086119"/>
          </a:xfrm>
        </p:grpSpPr>
        <p:sp>
          <p:nvSpPr>
            <p:cNvPr id="107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7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78" name="TextBox 6"/>
          <p:cNvSpPr txBox="1"/>
          <p:nvPr/>
        </p:nvSpPr>
        <p:spPr>
          <a:xfrm>
            <a:off x="1249946" y="866046"/>
            <a:ext cx="16800357" cy="22971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Bipolar Disorder (I/II)</a:t>
            </a:r>
          </a:p>
          <a:p>
            <a:pPr defTabSz="457200">
              <a:spcBef>
                <a:spcPts val="1400"/>
              </a:spcBef>
              <a:defRPr b="1" sz="1400">
                <a:latin typeface="Times Roman"/>
                <a:ea typeface="Times Roman"/>
                <a:cs typeface="Times Roman"/>
                <a:sym typeface="Times Roman"/>
              </a:defRPr>
            </a:pPr>
          </a:p>
        </p:txBody>
      </p:sp>
      <p:sp>
        <p:nvSpPr>
          <p:cNvPr id="10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80" name="Institute of Medicine (IOM). (2001). Dietary Reference Intakes: Applications in Dietary Assessment. National Academies Press.…"/>
          <p:cNvSpPr txBox="1"/>
          <p:nvPr/>
        </p:nvSpPr>
        <p:spPr>
          <a:xfrm>
            <a:off x="1086330" y="3217615"/>
            <a:ext cx="8010526" cy="108894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Circadian rhythm disruption; irregular eating/sleep destabilizes mood</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Inflammation/oxidative stress (variable by phase)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Medication metabolic effects (weight gain, dyslipidemia, insulin resistance)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Possible micronutrient deficits due to poor intake during episodes</a:t>
            </a:r>
          </a:p>
          <a:p>
            <a:pPr defTabSz="457200">
              <a:spcBef>
                <a:spcPts val="1400"/>
              </a:spcBef>
              <a:defRPr b="1" sz="2300">
                <a:latin typeface="Times Roman"/>
                <a:ea typeface="Times Roman"/>
                <a:cs typeface="Times Roman"/>
                <a:sym typeface="Times Roman"/>
              </a:defRPr>
            </a:pPr>
          </a:p>
          <a:p>
            <a:pPr defTabSz="457200">
              <a:spcBef>
                <a:spcPts val="1400"/>
              </a:spcBef>
              <a:defRPr b="1" sz="23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rPr b="1"/>
              <a:t>Routine:</a:t>
            </a:r>
            <a:r>
              <a:t> consistent meals + sleep timing (high priority)</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Mediterranean pattern; adequate protein; stable glycemic load</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Weight and cardiometabolic risk reduction (especially with atypical antipsychotics)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Avoid extreme diets/fasting; alcohol reduction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8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82" name="Institute of Medicine (IOM). (2001). Dietary Reference Intakes: Applications in Dietary Assessment. National Academies Press.…"/>
          <p:cNvSpPr txBox="1"/>
          <p:nvPr/>
        </p:nvSpPr>
        <p:spPr>
          <a:xfrm>
            <a:off x="9778045" y="7921694"/>
            <a:ext cx="7290444" cy="383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HbA1c/fasting glucose, lipids, weight/waist</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CMP (esp if on mood stabilizers; medical)</a:t>
            </a:r>
          </a:p>
          <a:p>
            <a:pPr marL="120315" indent="-120315" defTabSz="457200">
              <a:spcBef>
                <a:spcPts val="1200"/>
              </a:spcBef>
              <a:buSzPct val="100000"/>
              <a:buChar char="•"/>
              <a:defRPr sz="1900">
                <a:latin typeface="Times Roman"/>
                <a:ea typeface="Times Roman"/>
                <a:cs typeface="Times Roman"/>
                <a:sym typeface="Times Roman"/>
              </a:defRPr>
            </a:pPr>
            <a:r>
              <a:t>Thyroid panel if on lithium (medical)</a:t>
            </a:r>
          </a:p>
          <a:p>
            <a:pPr defTabSz="457200">
              <a:spcBef>
                <a:spcPts val="1200"/>
              </a:spcBef>
              <a:defRPr sz="1200">
                <a:latin typeface="Times Roman"/>
                <a:ea typeface="Times Roman"/>
                <a:cs typeface="Times Roman"/>
                <a:sym typeface="Times Roman"/>
              </a:defRPr>
            </a:pPr>
          </a:p>
          <a:p>
            <a:pPr marL="340226" indent="-200526" defTabSz="457200">
              <a:spcBef>
                <a:spcPts val="1200"/>
              </a:spcBef>
              <a:buSzPct val="100000"/>
              <a:buFont typeface="Times Roman"/>
              <a:buChar char="•"/>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1083" name="Table 1"/>
          <p:cNvGraphicFramePr/>
          <p:nvPr/>
        </p:nvGraphicFramePr>
        <p:xfrm>
          <a:off x="9819052" y="4033769"/>
          <a:ext cx="8189549" cy="37761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58723"/>
                <a:gridCol w="3005746"/>
                <a:gridCol w="2712377"/>
              </a:tblGrid>
              <a:tr h="591012">
                <a:tc>
                  <a:txBody>
                    <a:bodyPr/>
                    <a:lstStyle/>
                    <a:p>
                      <a:pPr algn="ctr" defTabSz="457200">
                        <a:defRPr sz="1800"/>
                      </a:pPr>
                      <a:r>
                        <a:rPr b="1" sz="23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Purpose</a:t>
                      </a:r>
                    </a:p>
                  </a:txBody>
                  <a:tcPr marL="12700" marR="12700" marT="12700" marB="12700" anchor="ctr" anchorCtr="0" horzOverflow="overflow"/>
                </a:tc>
              </a:tr>
              <a:tr h="916068">
                <a:tc>
                  <a:txBody>
                    <a:bodyPr/>
                    <a:lstStyle/>
                    <a:p>
                      <a:pPr algn="ctr" defTabSz="457200">
                        <a:defRPr sz="1800"/>
                      </a:pPr>
                      <a:r>
                        <a:rPr sz="23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1–2 g/day (sometimes higher)</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Mood stabilization support</a:t>
                      </a:r>
                    </a:p>
                  </a:txBody>
                  <a:tcPr marL="12700" marR="12700" marT="12700" marB="12700" anchor="ctr" anchorCtr="0" horzOverflow="overflow"/>
                </a:tc>
              </a:tr>
              <a:tr h="591012">
                <a:tc>
                  <a:txBody>
                    <a:bodyPr/>
                    <a:lstStyle/>
                    <a:p>
                      <a:pPr algn="ctr" defTabSz="457200">
                        <a:defRPr sz="1800"/>
                      </a:pPr>
                      <a:r>
                        <a:rPr sz="23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Sleep/stress resilience</a:t>
                      </a:r>
                    </a:p>
                  </a:txBody>
                  <a:tcPr marL="12700" marR="12700" marT="12700" marB="12700" anchor="ctr" anchorCtr="0" horzOverflow="overflow"/>
                </a:tc>
              </a:tr>
              <a:tr h="591012">
                <a:tc>
                  <a:txBody>
                    <a:bodyPr/>
                    <a:lstStyle/>
                    <a:p>
                      <a:pPr algn="ctr" defTabSz="457200">
                        <a:defRPr sz="1800"/>
                      </a:pPr>
                      <a:r>
                        <a:rPr sz="23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General support</a:t>
                      </a:r>
                    </a:p>
                  </a:txBody>
                  <a:tcPr marL="12700" marR="12700" marT="12700" marB="12700" anchor="ctr" anchorCtr="0" horzOverflow="overflow"/>
                </a:tc>
              </a:tr>
              <a:tr h="916068">
                <a:tc>
                  <a:txBody>
                    <a:bodyPr/>
                    <a:lstStyle/>
                    <a:p>
                      <a:pPr algn="ctr" defTabSz="457200">
                        <a:defRPr sz="1800"/>
                      </a:pPr>
                      <a:r>
                        <a:rPr sz="2300">
                          <a:latin typeface="Times Roman"/>
                          <a:ea typeface="Times Roman"/>
                          <a:cs typeface="Times Roman"/>
                          <a:sym typeface="Times Roman"/>
                        </a:rPr>
                        <a:t>N-acetylcysteine (NAC)</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1000–2400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Oxidative stress (adjunct)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88" name="Freeform 4"/>
          <p:cNvGrpSpPr/>
          <p:nvPr/>
        </p:nvGrpSpPr>
        <p:grpSpPr>
          <a:xfrm>
            <a:off x="-380179" y="-13"/>
            <a:ext cx="19048355" cy="3086120"/>
            <a:chOff x="0" y="0"/>
            <a:chExt cx="19048353" cy="3086119"/>
          </a:xfrm>
        </p:grpSpPr>
        <p:sp>
          <p:nvSpPr>
            <p:cNvPr id="108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8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9" name="TextBox 6"/>
          <p:cNvSpPr txBox="1"/>
          <p:nvPr/>
        </p:nvSpPr>
        <p:spPr>
          <a:xfrm>
            <a:off x="1449210" y="1189850"/>
            <a:ext cx="16800357" cy="22971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ADHD</a:t>
            </a:r>
          </a:p>
          <a:p>
            <a:pPr defTabSz="457200">
              <a:spcBef>
                <a:spcPts val="1400"/>
              </a:spcBef>
              <a:defRPr b="1" sz="1400">
                <a:latin typeface="Times Roman"/>
                <a:ea typeface="Times Roman"/>
                <a:cs typeface="Times Roman"/>
                <a:sym typeface="Times Roman"/>
              </a:defRPr>
            </a:pPr>
          </a:p>
        </p:txBody>
      </p:sp>
      <p:sp>
        <p:nvSpPr>
          <p:cNvPr id="10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091" name="Institute of Medicine (IOM). (2001). Dietary Reference Intakes: Applications in Dietary Assessment. National Academies Press.…"/>
          <p:cNvSpPr txBox="1"/>
          <p:nvPr/>
        </p:nvSpPr>
        <p:spPr>
          <a:xfrm>
            <a:off x="1086330" y="3217615"/>
            <a:ext cx="8010526" cy="105404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Dopamine/norepinephrine pathway nutrient needs (iron, zinc, 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Breakfast skipping → worsened attention/irritability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 refined sugar patterns → energy swings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 appetite suppression → low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Sleep deficits worsen executive function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Protein-forward breakfast; protein distribution across the 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Omega-3-rich foods; reduce ultra-processed snacks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Ensure iron/zinc adequacy before “nootropics.”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Plan nutrient-dense snacks if on stimulants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09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093" name="Institute of Medicine (IOM). (2001). Dietary Reference Intakes: Applications in Dietary Assessment. National Academies Press.…"/>
          <p:cNvSpPr txBox="1"/>
          <p:nvPr/>
        </p:nvSpPr>
        <p:spPr>
          <a:xfrm>
            <a:off x="9977309" y="8108123"/>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Ferritin/iron/Tsat, Zinc (or dietary assessment; labs vary), Vitamin D</a:t>
            </a:r>
          </a:p>
          <a:p>
            <a:pPr marL="120315" indent="-120315" defTabSz="457200">
              <a:spcBef>
                <a:spcPts val="1200"/>
              </a:spcBef>
              <a:buSzPct val="100000"/>
              <a:buChar char="•"/>
              <a:defRPr sz="1900">
                <a:latin typeface="Times Roman"/>
                <a:ea typeface="Times Roman"/>
                <a:cs typeface="Times Roman"/>
                <a:sym typeface="Times Roman"/>
              </a:defRPr>
            </a:pPr>
            <a:r>
              <a:t>HbA1c if diet high in refined carbs</a:t>
            </a:r>
          </a:p>
          <a:p>
            <a:pPr marL="120315" indent="-120315" defTabSz="457200">
              <a:spcBef>
                <a:spcPts val="1200"/>
              </a:spcBef>
              <a:buSzPct val="100000"/>
              <a:buChar char="•"/>
              <a:defRPr sz="1900">
                <a:latin typeface="Times Roman"/>
                <a:ea typeface="Times Roman"/>
                <a:cs typeface="Times Roman"/>
                <a:sym typeface="Times Roman"/>
              </a:defRPr>
            </a:pPr>
            <a:r>
              <a:t>Growth/weight trends (kids, stimulant use)</a:t>
            </a:r>
          </a:p>
        </p:txBody>
      </p:sp>
      <p:graphicFrame>
        <p:nvGraphicFramePr>
          <p:cNvPr id="1094" name="Table 1"/>
          <p:cNvGraphicFramePr/>
          <p:nvPr/>
        </p:nvGraphicFramePr>
        <p:xfrm>
          <a:off x="10010536" y="4033769"/>
          <a:ext cx="7732736" cy="352096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70548"/>
                <a:gridCol w="2868864"/>
                <a:gridCol w="2680622"/>
              </a:tblGrid>
              <a:tr h="717167">
                <a:tc>
                  <a:txBody>
                    <a:bodyPr/>
                    <a:lstStyle/>
                    <a:p>
                      <a:pPr algn="ctr" defTabSz="457200">
                        <a:defRPr sz="1800"/>
                      </a:pPr>
                      <a:r>
                        <a:rPr b="1" sz="20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462688">
                <a:tc>
                  <a:txBody>
                    <a:bodyPr/>
                    <a:lstStyle/>
                    <a:p>
                      <a:pPr algn="ctr" defTabSz="457200">
                        <a:defRPr sz="1800"/>
                      </a:pPr>
                      <a:r>
                        <a:rPr sz="20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Attention/behavior support</a:t>
                      </a:r>
                    </a:p>
                  </a:txBody>
                  <a:tcPr marL="12700" marR="12700" marT="12700" marB="12700" anchor="ctr" anchorCtr="0" horzOverflow="overflow"/>
                </a:tc>
              </a:tr>
              <a:tr h="462688">
                <a:tc>
                  <a:txBody>
                    <a:bodyPr/>
                    <a:lstStyle/>
                    <a:p>
                      <a:pPr algn="ctr" defTabSz="457200">
                        <a:defRPr sz="1800"/>
                      </a:pPr>
                      <a:r>
                        <a:rPr sz="20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Neurotransmission</a:t>
                      </a:r>
                    </a:p>
                  </a:txBody>
                  <a:tcPr marL="12700" marR="12700" marT="12700" marB="12700" anchor="ctr" anchorCtr="0" horzOverflow="overflow"/>
                </a:tc>
              </a:tr>
              <a:tr h="717167">
                <a:tc>
                  <a:txBody>
                    <a:bodyPr/>
                    <a:lstStyle/>
                    <a:p>
                      <a:pPr algn="ctr" defTabSz="457200">
                        <a:defRPr sz="1800"/>
                      </a:pPr>
                      <a:r>
                        <a:rPr sz="2000">
                          <a:latin typeface="Times Roman"/>
                          <a:ea typeface="Times Roman"/>
                          <a:cs typeface="Times Roman"/>
                          <a:sym typeface="Times Roman"/>
                        </a:rPr>
                        <a:t>Iron (if low ferritin)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18–45 mg/day or per clinician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Dopamine pathway</a:t>
                      </a:r>
                    </a:p>
                  </a:txBody>
                  <a:tcPr marL="12700" marR="12700" marT="12700" marB="12700" anchor="ctr" anchorCtr="0" horzOverflow="overflow"/>
                </a:tc>
              </a:tr>
              <a:tr h="462688">
                <a:tc>
                  <a:txBody>
                    <a:bodyPr/>
                    <a:lstStyle/>
                    <a:p>
                      <a:pPr algn="ctr" defTabSz="457200">
                        <a:defRPr sz="1800"/>
                      </a:pPr>
                      <a:r>
                        <a:rPr sz="20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Sleep, regulation</a:t>
                      </a:r>
                    </a:p>
                  </a:txBody>
                  <a:tcPr marL="12700" marR="12700" marT="12700" marB="12700" anchor="ctr" anchorCtr="0" horzOverflow="overflow"/>
                </a:tc>
              </a:tr>
              <a:tr h="717167">
                <a:tc>
                  <a:txBody>
                    <a:bodyPr/>
                    <a:lstStyle/>
                    <a:p>
                      <a:pPr algn="ctr" defTabSz="457200">
                        <a:defRPr sz="1800"/>
                      </a:pPr>
                      <a:r>
                        <a:rPr sz="20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Neurotransmitter precursors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99" name="Freeform 4"/>
          <p:cNvGrpSpPr/>
          <p:nvPr/>
        </p:nvGrpSpPr>
        <p:grpSpPr>
          <a:xfrm>
            <a:off x="-380179" y="-13"/>
            <a:ext cx="19048355" cy="3086120"/>
            <a:chOff x="0" y="0"/>
            <a:chExt cx="19048353" cy="3086119"/>
          </a:xfrm>
        </p:grpSpPr>
        <p:sp>
          <p:nvSpPr>
            <p:cNvPr id="109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9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00" name="TextBox 6"/>
          <p:cNvSpPr txBox="1"/>
          <p:nvPr/>
        </p:nvSpPr>
        <p:spPr>
          <a:xfrm>
            <a:off x="1449210" y="766414"/>
            <a:ext cx="16800357" cy="3236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Schizophrenia / Psychotic Disorders</a:t>
            </a:r>
          </a:p>
          <a:p>
            <a:pPr defTabSz="457200">
              <a:spcBef>
                <a:spcPts val="1400"/>
              </a:spcBef>
              <a:defRPr b="1" sz="1400">
                <a:latin typeface="Times Roman"/>
                <a:ea typeface="Times Roman"/>
                <a:cs typeface="Times Roman"/>
                <a:sym typeface="Times Roman"/>
              </a:defRPr>
            </a:pPr>
          </a:p>
        </p:txBody>
      </p:sp>
      <p:sp>
        <p:nvSpPr>
          <p:cNvPr id="11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02" name="Institute of Medicine (IOM). (2001). Dietary Reference Intakes: Applications in Dietary Assessment. National Academies Press.…"/>
          <p:cNvSpPr txBox="1"/>
          <p:nvPr/>
        </p:nvSpPr>
        <p:spPr>
          <a:xfrm>
            <a:off x="1086330" y="3217615"/>
            <a:ext cx="8010526" cy="11109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Elevated inflammation/oxidative stress (often)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 cardiometabolic risk (antipsychotics → weight gain, dyslipidemia, 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diet quality and low omega-3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Negative symptoms → poor self-care, limited food access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Metabolic protection plan early (meal structure, fiber, 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Mediterranean-style pattern; minimize sugary drinks/ultra-processed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blood pressure, lipid, and glucose monitoring support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Practical food skills + access planning</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10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104" name="Institute of Medicine (IOM). (2001). Dietary Reference Intakes: Applications in Dietary Assessment. National Academies Press.…"/>
          <p:cNvSpPr txBox="1"/>
          <p:nvPr/>
        </p:nvSpPr>
        <p:spPr>
          <a:xfrm>
            <a:off x="9977309" y="7892223"/>
            <a:ext cx="7290444" cy="2631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80473" indent="-180473" defTabSz="457200">
              <a:spcBef>
                <a:spcPts val="1200"/>
              </a:spcBef>
              <a:buSzPct val="100000"/>
              <a:buChar char="•"/>
              <a:defRPr sz="1900">
                <a:latin typeface="Times Roman"/>
                <a:ea typeface="Times Roman"/>
                <a:cs typeface="Times Roman"/>
                <a:sym typeface="Times Roman"/>
              </a:defRPr>
            </a:pPr>
            <a:r>
              <a:t>HbA1c/fasting glucose, lipids</a:t>
            </a:r>
          </a:p>
          <a:p>
            <a:pPr marL="180473" indent="-180473" defTabSz="457200">
              <a:spcBef>
                <a:spcPts val="1200"/>
              </a:spcBef>
              <a:buSzPct val="100000"/>
              <a:buChar char="•"/>
              <a:defRPr sz="1900">
                <a:latin typeface="Times Roman"/>
                <a:ea typeface="Times Roman"/>
                <a:cs typeface="Times Roman"/>
                <a:sym typeface="Times Roman"/>
              </a:defRPr>
            </a:pPr>
            <a:r>
              <a:t>CMP, weight/waist, BP</a:t>
            </a:r>
          </a:p>
          <a:p>
            <a:pPr marL="180473" indent="-180473" defTabSz="457200">
              <a:spcBef>
                <a:spcPts val="1200"/>
              </a:spcBef>
              <a:buSzPct val="100000"/>
              <a:buChar char="•"/>
              <a:defRPr sz="1900">
                <a:latin typeface="Times Roman"/>
                <a:ea typeface="Times Roman"/>
                <a:cs typeface="Times Roman"/>
                <a:sym typeface="Times Roman"/>
              </a:defRPr>
            </a:pPr>
            <a:r>
              <a:t>Vitamin D</a:t>
            </a:r>
          </a:p>
          <a:p>
            <a:pPr marL="180473" indent="-180473" defTabSz="457200">
              <a:spcBef>
                <a:spcPts val="1200"/>
              </a:spcBef>
              <a:buSzPct val="100000"/>
              <a:buChar char="•"/>
              <a:defRPr sz="1900">
                <a:latin typeface="Times Roman"/>
                <a:ea typeface="Times Roman"/>
                <a:cs typeface="Times Roman"/>
                <a:sym typeface="Times Roman"/>
              </a:defRPr>
            </a:pPr>
            <a:r>
              <a:t>CRP (optional)</a:t>
            </a:r>
          </a:p>
        </p:txBody>
      </p:sp>
      <p:graphicFrame>
        <p:nvGraphicFramePr>
          <p:cNvPr id="1105" name="Table 1"/>
          <p:cNvGraphicFramePr/>
          <p:nvPr/>
        </p:nvGraphicFramePr>
        <p:xfrm>
          <a:off x="10034860" y="4110868"/>
          <a:ext cx="7848909" cy="351693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41271"/>
                <a:gridCol w="2624087"/>
                <a:gridCol w="3470849"/>
              </a:tblGrid>
              <a:tr h="826540">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26540">
                <a:tc>
                  <a:txBody>
                    <a:bodyPr/>
                    <a:lstStyle/>
                    <a:p>
                      <a:pPr algn="ctr" defTabSz="457200">
                        <a:defRPr sz="1800"/>
                      </a:pPr>
                      <a:r>
                        <a:rPr sz="24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 (some protocols higher)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Membrane/inflammation</a:t>
                      </a:r>
                    </a:p>
                  </a:txBody>
                  <a:tcPr marL="12700" marR="12700" marT="12700" marB="12700" anchor="ctr" anchorCtr="0" horzOverflow="overflow"/>
                </a:tc>
              </a:tr>
              <a:tr h="533251">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Deficiency common</a:t>
                      </a:r>
                    </a:p>
                  </a:txBody>
                  <a:tcPr marL="12700" marR="12700" marT="12700" marB="12700" anchor="ctr" anchorCtr="0" horzOverflow="overflow"/>
                </a:tc>
              </a:tr>
              <a:tr h="826540">
                <a:tc>
                  <a:txBody>
                    <a:bodyPr/>
                    <a:lstStyle/>
                    <a:p>
                      <a:pPr algn="ctr" defTabSz="457200">
                        <a:defRPr sz="1800"/>
                      </a:pPr>
                      <a:r>
                        <a:rPr sz="2400">
                          <a:latin typeface="Times Roman"/>
                          <a:ea typeface="Times Roman"/>
                          <a:cs typeface="Times Roman"/>
                          <a:sym typeface="Times Roman"/>
                        </a:rPr>
                        <a:t>NAC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1200–2400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stress/negative symptoms (adjunct)</a:t>
                      </a:r>
                    </a:p>
                  </a:txBody>
                  <a:tcPr marL="12700" marR="12700" marT="12700" marB="12700" anchor="ctr" anchorCtr="0" horzOverflow="overflow"/>
                </a:tc>
              </a:tr>
              <a:tr h="533251">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Sleep/stress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7"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10" name="Freeform 4"/>
          <p:cNvGrpSpPr/>
          <p:nvPr/>
        </p:nvGrpSpPr>
        <p:grpSpPr>
          <a:xfrm>
            <a:off x="-380179" y="-13"/>
            <a:ext cx="19048355" cy="3086120"/>
            <a:chOff x="0" y="0"/>
            <a:chExt cx="19048353" cy="3086119"/>
          </a:xfrm>
        </p:grpSpPr>
        <p:sp>
          <p:nvSpPr>
            <p:cNvPr id="110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0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11" name="TextBox 6"/>
          <p:cNvSpPr txBox="1"/>
          <p:nvPr/>
        </p:nvSpPr>
        <p:spPr>
          <a:xfrm>
            <a:off x="1399394" y="1202205"/>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PTSD</a:t>
            </a:r>
          </a:p>
        </p:txBody>
      </p:sp>
      <p:sp>
        <p:nvSpPr>
          <p:cNvPr id="111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13" name="Institute of Medicine (IOM). (2001). Dietary Reference Intakes: Applications in Dietary Assessment. National Academies Press.…"/>
          <p:cNvSpPr txBox="1"/>
          <p:nvPr/>
        </p:nvSpPr>
        <p:spPr>
          <a:xfrm>
            <a:off x="1086330" y="3217615"/>
            <a:ext cx="8010526" cy="9606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HPA-axis dysregulation; sleep disturbance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Inflammation and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Higher substance use risk (alcohol)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Appetite dysregulation (restriction or overeating)</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 timing; blood sugar stabilization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 omega-3 rich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Sleep-supportive nutrition (caffeine timing, evening routine)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alcohol; ensure hydration/electrolytes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114"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115" name="Institute of Medicine (IOM). (2001). Dietary Reference Intakes: Applications in Dietary Assessment. National Academies Press.…"/>
          <p:cNvSpPr txBox="1"/>
          <p:nvPr/>
        </p:nvSpPr>
        <p:spPr>
          <a:xfrm>
            <a:off x="9977309" y="7892223"/>
            <a:ext cx="7290444" cy="2847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Ferritin/iron (fatigue)</a:t>
            </a:r>
          </a:p>
          <a:p>
            <a:pPr marL="190500" indent="-190500" defTabSz="457200">
              <a:spcBef>
                <a:spcPts val="1200"/>
              </a:spcBef>
              <a:buSzPct val="100000"/>
              <a:buChar char="•"/>
              <a:defRPr sz="1900">
                <a:latin typeface="Times Roman"/>
                <a:ea typeface="Times Roman"/>
                <a:cs typeface="Times Roman"/>
                <a:sym typeface="Times Roman"/>
              </a:defRPr>
            </a:pPr>
            <a:r>
              <a:t>HbA1c if stress eating/metabolic risk</a:t>
            </a:r>
          </a:p>
          <a:p>
            <a:pPr marL="190500" indent="-190500" defTabSz="457200">
              <a:spcBef>
                <a:spcPts val="1200"/>
              </a:spcBef>
              <a:buSzPct val="100000"/>
              <a:buChar char="•"/>
              <a:defRPr sz="1900">
                <a:latin typeface="Times Roman"/>
                <a:ea typeface="Times Roman"/>
                <a:cs typeface="Times Roman"/>
                <a:sym typeface="Times Roman"/>
              </a:defRPr>
            </a:pPr>
            <a:r>
              <a:t>CRP (optional)</a:t>
            </a:r>
          </a:p>
          <a:p>
            <a:pPr defTabSz="457200">
              <a:spcBef>
                <a:spcPts val="1200"/>
              </a:spcBef>
              <a:defRPr sz="1200">
                <a:latin typeface="Times Roman"/>
                <a:ea typeface="Times Roman"/>
                <a:cs typeface="Times Roman"/>
                <a:sym typeface="Times Roman"/>
              </a:defRPr>
            </a:pPr>
          </a:p>
        </p:txBody>
      </p:sp>
      <p:graphicFrame>
        <p:nvGraphicFramePr>
          <p:cNvPr id="1116" name="Table 1"/>
          <p:cNvGraphicFramePr/>
          <p:nvPr/>
        </p:nvGraphicFramePr>
        <p:xfrm>
          <a:off x="9890916" y="3939418"/>
          <a:ext cx="8023226" cy="35158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05326"/>
                <a:gridCol w="2507078"/>
                <a:gridCol w="2998120"/>
              </a:tblGrid>
              <a:tr h="826292">
                <a:tc>
                  <a:txBody>
                    <a:bodyPr/>
                    <a:lstStyle/>
                    <a:p>
                      <a:pPr algn="ctr" defTabSz="457200">
                        <a:defRPr sz="1800"/>
                      </a:pPr>
                      <a:r>
                        <a:rPr b="1" sz="23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Purpose</a:t>
                      </a:r>
                    </a:p>
                  </a:txBody>
                  <a:tcPr marL="12700" marR="12700" marT="12700" marB="12700" anchor="ctr" anchorCtr="0" horzOverflow="overflow"/>
                </a:tc>
              </a:tr>
              <a:tr h="533092">
                <a:tc>
                  <a:txBody>
                    <a:bodyPr/>
                    <a:lstStyle/>
                    <a:p>
                      <a:pPr algn="ctr" defTabSz="457200">
                        <a:defRPr sz="1800"/>
                      </a:pPr>
                      <a:r>
                        <a:rPr sz="23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Stress/inflammation</a:t>
                      </a:r>
                    </a:p>
                  </a:txBody>
                  <a:tcPr marL="12700" marR="12700" marT="12700" marB="12700" anchor="ctr" anchorCtr="0" horzOverflow="overflow"/>
                </a:tc>
              </a:tr>
              <a:tr h="826292">
                <a:tc>
                  <a:txBody>
                    <a:bodyPr/>
                    <a:lstStyle/>
                    <a:p>
                      <a:pPr algn="ctr" defTabSz="457200">
                        <a:defRPr sz="1800"/>
                      </a:pPr>
                      <a:r>
                        <a:rPr sz="23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Sleep, nervous system tone</a:t>
                      </a:r>
                    </a:p>
                  </a:txBody>
                  <a:tcPr marL="12700" marR="12700" marT="12700" marB="12700" anchor="ctr" anchorCtr="0" horzOverflow="overflow"/>
                </a:tc>
              </a:tr>
              <a:tr h="533092">
                <a:tc>
                  <a:txBody>
                    <a:bodyPr/>
                    <a:lstStyle/>
                    <a:p>
                      <a:pPr algn="ctr" defTabSz="457200">
                        <a:defRPr sz="1800"/>
                      </a:pPr>
                      <a:r>
                        <a:rPr sz="23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Resilience support</a:t>
                      </a:r>
                    </a:p>
                  </a:txBody>
                  <a:tcPr marL="12700" marR="12700" marT="12700" marB="12700" anchor="ctr" anchorCtr="0" horzOverflow="overflow"/>
                </a:tc>
              </a:tr>
              <a:tr h="826292">
                <a:tc>
                  <a:txBody>
                    <a:bodyPr/>
                    <a:lstStyle/>
                    <a:p>
                      <a:pPr algn="ctr" defTabSz="457200">
                        <a:defRPr sz="1800"/>
                      </a:pPr>
                      <a:r>
                        <a:rPr sz="2300">
                          <a:latin typeface="Times Roman"/>
                          <a:ea typeface="Times Roman"/>
                          <a:cs typeface="Times Roman"/>
                          <a:sym typeface="Times Roman"/>
                        </a:rPr>
                        <a:t>L-theanine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100–200 mg 1–2×/day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Hyperarousal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8"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21" name="Freeform 4"/>
          <p:cNvGrpSpPr/>
          <p:nvPr/>
        </p:nvGrpSpPr>
        <p:grpSpPr>
          <a:xfrm>
            <a:off x="-380179" y="-13"/>
            <a:ext cx="19048355" cy="3086120"/>
            <a:chOff x="0" y="0"/>
            <a:chExt cx="19048353" cy="3086119"/>
          </a:xfrm>
        </p:grpSpPr>
        <p:sp>
          <p:nvSpPr>
            <p:cNvPr id="111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2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22" name="TextBox 6"/>
          <p:cNvSpPr txBox="1"/>
          <p:nvPr/>
        </p:nvSpPr>
        <p:spPr>
          <a:xfrm>
            <a:off x="1072146" y="433855"/>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Eating Disorders (AN, BN, BED, ARFID) — </a:t>
            </a:r>
            <a:r>
              <a:rPr spc="424" sz="4300"/>
              <a:t>Nutrition-Forward Clinical Care</a:t>
            </a:r>
          </a:p>
        </p:txBody>
      </p:sp>
      <p:sp>
        <p:nvSpPr>
          <p:cNvPr id="112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24" name="Institute of Medicine (IOM). (2001). Dietary Reference Intakes: Applications in Dietary Assessment. National Academies Press.…"/>
          <p:cNvSpPr txBox="1"/>
          <p:nvPr/>
        </p:nvSpPr>
        <p:spPr>
          <a:xfrm>
            <a:off x="1086330" y="3217615"/>
            <a:ext cx="8010526" cy="10495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Energy/protein insufficiency or dysregulated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Electrolyte abnormalities (purging/restriction)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GI dysmotility from restriction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loss (amenorrhea/low energy availability)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 risk of micronutrient deficiencies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Refeeding under clinical supervision</a:t>
            </a:r>
            <a:r>
              <a:rPr b="0"/>
              <a:t> (risk of refeeding syndrome)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Structured meal plan; gradual caloric advancement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Normalize carbs/fats; fear-food exposure with therapy team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protection; GI symptom management during refeeding</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125"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126" name="Institute of Medicine (IOM). (2001). Dietary Reference Intakes: Applications in Dietary Assessment. National Academies Press.…"/>
          <p:cNvSpPr txBox="1"/>
          <p:nvPr/>
        </p:nvSpPr>
        <p:spPr>
          <a:xfrm>
            <a:off x="9977309" y="7892223"/>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CMP (electrolytes, glucose), Mg, phosphate, CBC</a:t>
            </a:r>
          </a:p>
          <a:p>
            <a:pPr marL="120315" indent="-120315" defTabSz="457200">
              <a:spcBef>
                <a:spcPts val="1200"/>
              </a:spcBef>
              <a:buSzPct val="100000"/>
              <a:buChar char="•"/>
              <a:defRPr sz="1900">
                <a:latin typeface="Times Roman"/>
                <a:ea typeface="Times Roman"/>
                <a:cs typeface="Times Roman"/>
                <a:sym typeface="Times Roman"/>
              </a:defRPr>
            </a:pPr>
            <a:r>
              <a:t>Vitamin D, EKG if severe (medical)</a:t>
            </a:r>
          </a:p>
          <a:p>
            <a:pPr marL="120315" indent="-120315" defTabSz="457200">
              <a:spcBef>
                <a:spcPts val="1200"/>
              </a:spcBef>
              <a:buSzPct val="100000"/>
              <a:buChar char="•"/>
              <a:defRPr sz="1900">
                <a:latin typeface="Times Roman"/>
                <a:ea typeface="Times Roman"/>
                <a:cs typeface="Times Roman"/>
                <a:sym typeface="Times Roman"/>
              </a:defRPr>
            </a:pPr>
            <a:r>
              <a:t>DXA if prolonged illness</a:t>
            </a:r>
          </a:p>
        </p:txBody>
      </p:sp>
      <p:graphicFrame>
        <p:nvGraphicFramePr>
          <p:cNvPr id="1127" name="Table 1"/>
          <p:cNvGraphicFramePr/>
          <p:nvPr/>
        </p:nvGraphicFramePr>
        <p:xfrm>
          <a:off x="10005616" y="3893088"/>
          <a:ext cx="7971266" cy="38227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32869"/>
                <a:gridCol w="3044754"/>
                <a:gridCol w="2880941"/>
              </a:tblGrid>
              <a:tr h="749300">
                <a:tc>
                  <a:txBody>
                    <a:bodyPr/>
                    <a:lstStyle/>
                    <a:p>
                      <a:pPr algn="ctr" defTabSz="457200">
                        <a:defRPr sz="1800"/>
                      </a:pPr>
                      <a:r>
                        <a:rPr b="1" sz="22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749300">
                <a:tc>
                  <a:txBody>
                    <a:bodyPr/>
                    <a:lstStyle/>
                    <a:p>
                      <a:pPr algn="ctr" defTabSz="457200">
                        <a:defRPr sz="1800"/>
                      </a:pPr>
                      <a:r>
                        <a:rPr sz="2200">
                          <a:latin typeface="Times Roman"/>
                          <a:ea typeface="Times Roman"/>
                          <a:cs typeface="Times Roman"/>
                          <a:sym typeface="Times Roman"/>
                        </a:rPr>
                        <a:t>Thiamine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100–300 mg/day (early refeeding)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Prevent refeeding complications</a:t>
                      </a:r>
                    </a:p>
                  </a:txBody>
                  <a:tcPr marL="12700" marR="12700" marT="12700" marB="12700" anchor="ctr" anchorCtr="0" horzOverflow="overflow"/>
                </a:tc>
              </a:tr>
              <a:tr h="749300">
                <a:tc>
                  <a:txBody>
                    <a:bodyPr/>
                    <a:lstStyle/>
                    <a:p>
                      <a:pPr algn="ctr" defTabSz="457200">
                        <a:defRPr sz="1800"/>
                      </a:pPr>
                      <a:r>
                        <a:rPr sz="2200">
                          <a:latin typeface="Times Roman"/>
                          <a:ea typeface="Times Roman"/>
                          <a:cs typeface="Times Roman"/>
                          <a:sym typeface="Times Roman"/>
                        </a:rPr>
                        <a:t>Multivitamin/mineral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Daily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Broad repletion</a:t>
                      </a:r>
                    </a:p>
                  </a:txBody>
                  <a:tcPr marL="12700" marR="12700" marT="12700" marB="12700" anchor="ctr" anchorCtr="0" horzOverflow="overflow"/>
                </a:tc>
              </a:tr>
              <a:tr h="749300">
                <a:tc>
                  <a:txBody>
                    <a:bodyPr/>
                    <a:lstStyle/>
                    <a:p>
                      <a:pPr algn="ctr" defTabSz="457200">
                        <a:defRPr sz="1800"/>
                      </a:pPr>
                      <a:r>
                        <a:rPr sz="2200">
                          <a:latin typeface="Times Roman"/>
                          <a:ea typeface="Times Roman"/>
                          <a:cs typeface="Times Roman"/>
                          <a:sym typeface="Times Roman"/>
                        </a:rPr>
                        <a:t>Phosphate / Mg / K</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Per labs (medical)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Refeeding electrolyte shifts</a:t>
                      </a:r>
                    </a:p>
                  </a:txBody>
                  <a:tcPr marL="12700" marR="12700" marT="12700" marB="12700" anchor="ctr" anchorCtr="0" horzOverflow="overflow"/>
                </a:tc>
              </a:tr>
              <a:tr h="405574">
                <a:tc>
                  <a:txBody>
                    <a:bodyPr/>
                    <a:lstStyle/>
                    <a:p>
                      <a:pPr algn="ctr" defTabSz="457200">
                        <a:defRPr sz="1800"/>
                      </a:pPr>
                      <a:r>
                        <a:rPr sz="22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a:t>
                      </a:r>
                    </a:p>
                  </a:txBody>
                  <a:tcPr marL="12700" marR="12700" marT="12700" marB="12700" anchor="ctr" anchorCtr="0" horzOverflow="overflow"/>
                </a:tc>
              </a:tr>
              <a:tr h="405574">
                <a:tc>
                  <a:txBody>
                    <a:bodyPr/>
                    <a:lstStyle/>
                    <a:p>
                      <a:pPr algn="ctr" defTabSz="457200">
                        <a:defRPr sz="1800"/>
                      </a:pPr>
                      <a:r>
                        <a:rPr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9"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32" name="Freeform 4"/>
          <p:cNvGrpSpPr/>
          <p:nvPr/>
        </p:nvGrpSpPr>
        <p:grpSpPr>
          <a:xfrm>
            <a:off x="-380179" y="-13"/>
            <a:ext cx="19048355" cy="3086120"/>
            <a:chOff x="0" y="0"/>
            <a:chExt cx="19048353" cy="3086119"/>
          </a:xfrm>
        </p:grpSpPr>
        <p:sp>
          <p:nvSpPr>
            <p:cNvPr id="1130"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31"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33"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Sleep Disorders / Insomnia (often comorbid with mood/anxiety)</a:t>
            </a:r>
          </a:p>
        </p:txBody>
      </p:sp>
      <p:sp>
        <p:nvSpPr>
          <p:cNvPr id="113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35" name="Institute of Medicine (IOM). (2001). Dietary Reference Intakes: Applications in Dietary Assessment. National Academies Press.…"/>
          <p:cNvSpPr txBox="1"/>
          <p:nvPr/>
        </p:nvSpPr>
        <p:spPr>
          <a:xfrm>
            <a:off x="1086330" y="3217615"/>
            <a:ext cx="8010526" cy="103052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Circadian disruption, cortisol dysregulation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Caffeine/alcohol timing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magnesium status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Under-eating or late-night high sugar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 timing; avoid long fasting if it triggers waking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Caffeine cut-off (early afternoon)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Evening meal: balanced carbs + protein (supports tryptophan transport)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Limit alcohol (fragments sleep)</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136"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137" name="Institute of Medicine (IOM). (2001). Dietary Reference Intakes: Applications in Dietary Assessment. National Academies Press.…"/>
          <p:cNvSpPr txBox="1"/>
          <p:nvPr/>
        </p:nvSpPr>
        <p:spPr>
          <a:xfrm>
            <a:off x="9977309" y="7892223"/>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 iron/ferritin if restless legs suspected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HbA1c if nocturnal waking is tied to glucose instability</a:t>
            </a:r>
          </a:p>
        </p:txBody>
      </p:sp>
      <p:graphicFrame>
        <p:nvGraphicFramePr>
          <p:cNvPr id="1138" name="Table 1"/>
          <p:cNvGraphicFramePr/>
          <p:nvPr/>
        </p:nvGraphicFramePr>
        <p:xfrm>
          <a:off x="9799838" y="4110868"/>
          <a:ext cx="7843802" cy="352131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30394"/>
                <a:gridCol w="2601919"/>
                <a:gridCol w="2398786"/>
              </a:tblGrid>
              <a:tr h="891533">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91533">
                <a:tc>
                  <a:txBody>
                    <a:bodyPr/>
                    <a:lstStyle/>
                    <a:p>
                      <a:pPr algn="ctr" defTabSz="457200">
                        <a:defRPr sz="1800"/>
                      </a:pPr>
                      <a:r>
                        <a:rPr sz="24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 at night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Sleep onset/quality</a:t>
                      </a:r>
                    </a:p>
                  </a:txBody>
                  <a:tcPr marL="12700" marR="12700" marT="12700" marB="12700" anchor="ctr" anchorCtr="0" horzOverflow="overflow"/>
                </a:tc>
              </a:tr>
              <a:tr h="575182">
                <a:tc>
                  <a:txBody>
                    <a:bodyPr/>
                    <a:lstStyle/>
                    <a:p>
                      <a:pPr algn="ctr" defTabSz="457200">
                        <a:defRPr sz="1800"/>
                      </a:pPr>
                      <a:r>
                        <a:rPr sz="2400">
                          <a:latin typeface="Times Roman"/>
                          <a:ea typeface="Times Roman"/>
                          <a:cs typeface="Times Roman"/>
                          <a:sym typeface="Times Roman"/>
                        </a:rPr>
                        <a:t>Glycine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 g at bedtime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Sleep quality</a:t>
                      </a:r>
                    </a:p>
                  </a:txBody>
                  <a:tcPr marL="12700" marR="12700" marT="12700" marB="12700" anchor="ctr" anchorCtr="0" horzOverflow="overflow"/>
                </a:tc>
              </a:tr>
              <a:tr h="575182">
                <a:tc>
                  <a:txBody>
                    <a:bodyPr/>
                    <a:lstStyle/>
                    <a:p>
                      <a:pPr algn="ctr" defTabSz="457200">
                        <a:defRPr sz="1800"/>
                      </a:pPr>
                      <a:r>
                        <a:rPr sz="2400">
                          <a:latin typeface="Times Roman"/>
                          <a:ea typeface="Times Roman"/>
                          <a:cs typeface="Times Roman"/>
                          <a:sym typeface="Times Roman"/>
                        </a:rPr>
                        <a:t>L-theanine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100–200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Calm mind</a:t>
                      </a:r>
                    </a:p>
                  </a:txBody>
                  <a:tcPr marL="12700" marR="12700" marT="12700" marB="12700" anchor="ctr" anchorCtr="0" horzOverflow="overflow"/>
                </a:tc>
              </a:tr>
              <a:tr h="575182">
                <a:tc>
                  <a:txBody>
                    <a:bodyPr/>
                    <a:lstStyle/>
                    <a:p>
                      <a:pPr algn="ctr" defTabSz="457200">
                        <a:defRPr sz="1800"/>
                      </a:pPr>
                      <a:r>
                        <a:rPr sz="2400">
                          <a:latin typeface="Times Roman"/>
                          <a:ea typeface="Times Roman"/>
                          <a:cs typeface="Times Roman"/>
                          <a:sym typeface="Times Roman"/>
                        </a:rPr>
                        <a:t>Melatonin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0.3–3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Circadian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0"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43" name="Freeform 4"/>
          <p:cNvGrpSpPr/>
          <p:nvPr/>
        </p:nvGrpSpPr>
        <p:grpSpPr>
          <a:xfrm>
            <a:off x="-380179" y="-13"/>
            <a:ext cx="19048355" cy="3086120"/>
            <a:chOff x="0" y="0"/>
            <a:chExt cx="19048353" cy="3086119"/>
          </a:xfrm>
        </p:grpSpPr>
        <p:sp>
          <p:nvSpPr>
            <p:cNvPr id="114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4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44"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Cross-Cutting “Must-Check” Labs in Mental Health Nutrition</a:t>
            </a:r>
          </a:p>
        </p:txBody>
      </p:sp>
      <p:sp>
        <p:nvSpPr>
          <p:cNvPr id="11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46" name="Institute of Medicine (IOM). (2001). Dietary Reference Intakes: Applications in Dietary Assessment. National Academies Press.…"/>
          <p:cNvSpPr txBox="1"/>
          <p:nvPr/>
        </p:nvSpPr>
        <p:spPr>
          <a:xfrm>
            <a:off x="1459950" y="3890131"/>
            <a:ext cx="8010526" cy="501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spcBef>
                <a:spcPts val="1200"/>
              </a:spcBef>
              <a:buSzPct val="100000"/>
              <a:buChar char="•"/>
              <a:defRPr b="1" sz="2800">
                <a:latin typeface="Times Roman"/>
                <a:ea typeface="Times Roman"/>
                <a:cs typeface="Times Roman"/>
                <a:sym typeface="Times Roman"/>
              </a:defRPr>
            </a:pPr>
            <a:r>
              <a:t>25(OH) Vitamin D</a:t>
            </a:r>
            <a:endParaRPr b="0"/>
          </a:p>
          <a:p>
            <a:pPr marL="120315" indent="-120315" defTabSz="457200">
              <a:spcBef>
                <a:spcPts val="1200"/>
              </a:spcBef>
              <a:buSzPct val="100000"/>
              <a:buChar char="•"/>
              <a:defRPr b="1" sz="2800">
                <a:latin typeface="Times Roman"/>
                <a:ea typeface="Times Roman"/>
                <a:cs typeface="Times Roman"/>
                <a:sym typeface="Times Roman"/>
              </a:defRPr>
            </a:pPr>
            <a:r>
              <a:t>Iron studies (ferritin, Tsat)</a:t>
            </a:r>
            <a:endParaRPr b="0"/>
          </a:p>
          <a:p>
            <a:pPr marL="120315" indent="-120315" defTabSz="457200">
              <a:spcBef>
                <a:spcPts val="1200"/>
              </a:spcBef>
              <a:buSzPct val="100000"/>
              <a:buChar char="•"/>
              <a:defRPr b="1" sz="2800">
                <a:latin typeface="Times Roman"/>
                <a:ea typeface="Times Roman"/>
                <a:cs typeface="Times Roman"/>
                <a:sym typeface="Times Roman"/>
              </a:defRPr>
            </a:pPr>
            <a:r>
              <a:t>B12, folate</a:t>
            </a:r>
            <a:endParaRPr b="0"/>
          </a:p>
          <a:p>
            <a:pPr marL="120315" indent="-120315" defTabSz="457200">
              <a:spcBef>
                <a:spcPts val="1200"/>
              </a:spcBef>
              <a:buSzPct val="100000"/>
              <a:buChar char="•"/>
              <a:defRPr sz="2800">
                <a:latin typeface="Times Roman"/>
                <a:ea typeface="Times Roman"/>
                <a:cs typeface="Times Roman"/>
                <a:sym typeface="Times Roman"/>
              </a:defRPr>
            </a:pPr>
            <a:r>
              <a:rPr b="1"/>
              <a:t>Magnesium</a:t>
            </a:r>
            <a:r>
              <a:t> (serum ± RBC)</a:t>
            </a:r>
          </a:p>
          <a:p>
            <a:pPr marL="120315" indent="-120315" defTabSz="457200">
              <a:spcBef>
                <a:spcPts val="1200"/>
              </a:spcBef>
              <a:buSzPct val="100000"/>
              <a:buChar char="•"/>
              <a:defRPr b="1" sz="2800">
                <a:latin typeface="Times Roman"/>
                <a:ea typeface="Times Roman"/>
                <a:cs typeface="Times Roman"/>
                <a:sym typeface="Times Roman"/>
              </a:defRPr>
            </a:pPr>
            <a:r>
              <a:t>HbA1c / fasting glucose</a:t>
            </a:r>
            <a:endParaRPr b="0"/>
          </a:p>
          <a:p>
            <a:pPr marL="120315" indent="-120315" defTabSz="457200">
              <a:spcBef>
                <a:spcPts val="1200"/>
              </a:spcBef>
              <a:buSzPct val="100000"/>
              <a:buChar char="•"/>
              <a:defRPr sz="2800">
                <a:latin typeface="Times Roman"/>
                <a:ea typeface="Times Roman"/>
                <a:cs typeface="Times Roman"/>
                <a:sym typeface="Times Roman"/>
              </a:defRPr>
            </a:pPr>
            <a:r>
              <a:rPr b="1"/>
              <a:t>Lipids</a:t>
            </a:r>
            <a:r>
              <a:t> (especially antipsychotic/mood stabilizer use)</a:t>
            </a:r>
          </a:p>
          <a:p>
            <a:pPr marL="120315" indent="-120315" defTabSz="457200">
              <a:spcBef>
                <a:spcPts val="1200"/>
              </a:spcBef>
              <a:buSzPct val="100000"/>
              <a:buChar char="•"/>
              <a:defRPr sz="2800">
                <a:latin typeface="Times Roman"/>
                <a:ea typeface="Times Roman"/>
                <a:cs typeface="Times Roman"/>
                <a:sym typeface="Times Roman"/>
              </a:defRPr>
            </a:pPr>
            <a:r>
              <a:rPr b="1"/>
              <a:t>CRP</a:t>
            </a:r>
            <a:r>
              <a:t> (optional inflammation marker)</a:t>
            </a:r>
          </a:p>
          <a:p>
            <a:pPr defTabSz="457200">
              <a:spcBef>
                <a:spcPts val="1200"/>
              </a:spcBef>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Freeform 2"/>
          <p:cNvSpPr/>
          <p:nvPr/>
        </p:nvSpPr>
        <p:spPr>
          <a:xfrm rot="10800000">
            <a:off x="-5" y="-598996"/>
            <a:ext cx="18288010"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86" name="TextBox 6"/>
          <p:cNvSpPr txBox="1"/>
          <p:nvPr/>
        </p:nvSpPr>
        <p:spPr>
          <a:xfrm>
            <a:off x="1164046" y="540982"/>
            <a:ext cx="16812967" cy="22438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54" sz="5600">
                <a:solidFill>
                  <a:srgbClr val="FFFFFF"/>
                </a:solidFill>
                <a:latin typeface="Poppins"/>
                <a:ea typeface="Poppins"/>
                <a:cs typeface="Poppins"/>
                <a:sym typeface="Poppins"/>
              </a:defRPr>
            </a:lvl1pPr>
          </a:lstStyle>
          <a:p>
            <a:pPr/>
            <a:r>
              <a:t>Lab-Driven Personalization for Prediabetes/Type 2 Diabetes/ Insulin Resistance</a:t>
            </a:r>
          </a:p>
        </p:txBody>
      </p:sp>
      <p:sp>
        <p:nvSpPr>
          <p:cNvPr id="1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88" name="Table 1"/>
          <p:cNvGraphicFramePr/>
          <p:nvPr/>
        </p:nvGraphicFramePr>
        <p:xfrm>
          <a:off x="1809529" y="3254192"/>
          <a:ext cx="15205153" cy="31450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23276"/>
                <a:gridCol w="3382988"/>
                <a:gridCol w="6698887"/>
              </a:tblGrid>
              <a:tr h="406981">
                <a:tc>
                  <a:txBody>
                    <a:bodyPr/>
                    <a:lstStyle/>
                    <a:p>
                      <a:pPr algn="ctr" defTabSz="457200">
                        <a:defRPr sz="1800"/>
                      </a:pPr>
                      <a:r>
                        <a:rPr b="1" sz="2400">
                          <a:latin typeface="Times Roman"/>
                          <a:ea typeface="Times Roman"/>
                          <a:cs typeface="Times Roman"/>
                          <a:sym typeface="Times Roman"/>
                        </a:rPr>
                        <a:t>Lab / phenotype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Threshold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406981">
                <a:tc>
                  <a:txBody>
                    <a:bodyPr/>
                    <a:lstStyle/>
                    <a:p>
                      <a:pPr algn="ctr" defTabSz="457200">
                        <a:defRPr sz="1800"/>
                      </a:pPr>
                      <a:r>
                        <a:rPr b="1" sz="2400">
                          <a:latin typeface="Times Roman"/>
                          <a:ea typeface="Times Roman"/>
                          <a:cs typeface="Times Roman"/>
                          <a:sym typeface="Times Roman"/>
                        </a:rPr>
                        <a:t>A1c 5.7–6.4% (prediabetes)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Persistent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Berberine or myo-inositol + fiber</a:t>
                      </a:r>
                    </a:p>
                  </a:txBody>
                  <a:tcPr marL="12700" marR="12700" marT="12700" marB="12700" anchor="ctr" anchorCtr="0" horzOverflow="overflow"/>
                </a:tc>
              </a:tr>
              <a:tr h="555067">
                <a:tc>
                  <a:txBody>
                    <a:bodyPr/>
                    <a:lstStyle/>
                    <a:p>
                      <a:pPr algn="ctr" defTabSz="457200">
                        <a:defRPr sz="1800"/>
                      </a:pPr>
                      <a:r>
                        <a:rPr b="1" sz="2400">
                          <a:latin typeface="Times Roman"/>
                          <a:ea typeface="Times Roman"/>
                          <a:cs typeface="Times Roman"/>
                          <a:sym typeface="Times Roman"/>
                        </a:rPr>
                        <a:t>A1c ≥6.5% / FPG ≥126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Diagnosed T2DM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Berberine (adjunct), magnesium, omega-3</a:t>
                      </a:r>
                    </a:p>
                  </a:txBody>
                  <a:tcPr marL="12700" marR="12700" marT="12700" marB="12700" anchor="ctr" anchorCtr="0" horzOverflow="overflow"/>
                </a:tc>
              </a:tr>
              <a:tr h="406981">
                <a:tc>
                  <a:txBody>
                    <a:bodyPr/>
                    <a:lstStyle/>
                    <a:p>
                      <a:pPr algn="ctr" defTabSz="457200">
                        <a:defRPr sz="1800"/>
                      </a:pPr>
                      <a:r>
                        <a:rPr b="1" sz="2400">
                          <a:latin typeface="Times Roman"/>
                          <a:ea typeface="Times Roman"/>
                          <a:cs typeface="Times Roman"/>
                          <a:sym typeface="Times Roman"/>
                        </a:rPr>
                        <a:t>HOMA-IR elevated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&gt;2.0–2.5</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berberine, myo-inositol</a:t>
                      </a:r>
                    </a:p>
                  </a:txBody>
                  <a:tcPr marL="12700" marR="12700" marT="12700" marB="12700" anchor="ctr" anchorCtr="0" horzOverflow="overflow"/>
                </a:tc>
              </a:tr>
              <a:tr h="555067">
                <a:tc>
                  <a:txBody>
                    <a:bodyPr/>
                    <a:lstStyle/>
                    <a:p>
                      <a:pPr algn="ctr" defTabSz="457200">
                        <a:defRPr sz="1800"/>
                      </a:pPr>
                      <a:r>
                        <a:rPr b="1" sz="2400">
                          <a:latin typeface="Times Roman"/>
                          <a:ea typeface="Times Roman"/>
                          <a:cs typeface="Times Roman"/>
                          <a:sym typeface="Times Roman"/>
                        </a:rPr>
                        <a:t>PPG spikes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&gt;180 mg/dL at 1–2 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Psyllium before meals; ALA</a:t>
                      </a:r>
                    </a:p>
                  </a:txBody>
                  <a:tcPr marL="12700" marR="12700" marT="12700" marB="12700" anchor="ctr" anchorCtr="0" horzOverflow="overflow"/>
                </a:tc>
              </a:tr>
              <a:tr h="406981">
                <a:tc>
                  <a:txBody>
                    <a:bodyPr/>
                    <a:lstStyle/>
                    <a:p>
                      <a:pPr algn="ctr" defTabSz="457200">
                        <a:defRPr sz="1800"/>
                      </a:pPr>
                      <a:r>
                        <a:rPr b="1" sz="2400">
                          <a:latin typeface="Times Roman"/>
                          <a:ea typeface="Times Roman"/>
                          <a:cs typeface="Times Roman"/>
                          <a:sym typeface="Times Roman"/>
                        </a:rPr>
                        <a:t>25(OH)D &lt;30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repletion</a:t>
                      </a:r>
                    </a:p>
                  </a:txBody>
                  <a:tcPr marL="12700" marR="12700" marT="12700" marB="12700" anchor="ctr" anchorCtr="0" horzOverflow="overflow"/>
                </a:tc>
              </a:tr>
              <a:tr h="406981">
                <a:tc>
                  <a:txBody>
                    <a:bodyPr/>
                    <a:lstStyle/>
                    <a:p>
                      <a:pPr algn="ctr" defTabSz="457200">
                        <a:defRPr sz="1800"/>
                      </a:pPr>
                      <a:r>
                        <a:rPr b="1" sz="2400">
                          <a:latin typeface="Times Roman"/>
                          <a:ea typeface="Times Roman"/>
                          <a:cs typeface="Times Roman"/>
                          <a:sym typeface="Times Roman"/>
                        </a:rPr>
                        <a:t>TG ≥150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Elevated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 fiber</a:t>
                      </a:r>
                    </a:p>
                  </a:txBody>
                  <a:tcPr marL="12700" marR="12700" marT="12700" marB="12700" anchor="ctr" anchorCtr="0" horzOverflow="overflow"/>
                </a:tc>
              </a:tr>
            </a:tbl>
          </a:graphicData>
        </a:graphic>
      </p:graphicFrame>
      <p:sp>
        <p:nvSpPr>
          <p:cNvPr id="189" name="Practical nutraceutical “stacks” (examples)…"/>
          <p:cNvSpPr txBox="1"/>
          <p:nvPr/>
        </p:nvSpPr>
        <p:spPr>
          <a:xfrm>
            <a:off x="1444389" y="6606522"/>
            <a:ext cx="5254484" cy="35031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Practical nutraceutical “stacks” (examples)</a:t>
            </a:r>
          </a:p>
          <a:p>
            <a:pPr marL="457200" indent="-317500" defTabSz="457200">
              <a:spcBef>
                <a:spcPts val="1200"/>
              </a:spcBef>
              <a:buSzPct val="100000"/>
              <a:buFont typeface="Times Roman"/>
              <a:buChar char="•"/>
              <a:defRPr b="1">
                <a:latin typeface="Times Roman"/>
                <a:ea typeface="Times Roman"/>
                <a:cs typeface="Times Roman"/>
                <a:sym typeface="Times Roman"/>
              </a:defRPr>
            </a:pPr>
            <a:r>
              <a:t>Prediabetes prevention:</a:t>
            </a:r>
            <a:br/>
            <a:r>
              <a:rPr b="0"/>
              <a:t>Psyllium </a:t>
            </a:r>
            <a:r>
              <a:t>5 g BID</a:t>
            </a:r>
            <a:r>
              <a:rPr b="0"/>
              <a:t> + magnesium </a:t>
            </a:r>
            <a:r>
              <a:t>400 mg/day</a:t>
            </a:r>
            <a:r>
              <a:rPr b="0"/>
              <a:t> → reassess at </a:t>
            </a:r>
            <a:r>
              <a:t>8 weeks</a:t>
            </a:r>
            <a:r>
              <a:rPr b="0"/>
              <a:t>.</a:t>
            </a:r>
          </a:p>
          <a:p>
            <a:pPr marL="457200" indent="-317500" defTabSz="457200">
              <a:spcBef>
                <a:spcPts val="1200"/>
              </a:spcBef>
              <a:buSzPct val="100000"/>
              <a:buFont typeface="Times Roman"/>
              <a:buChar char="•"/>
              <a:defRPr b="1">
                <a:latin typeface="Times Roman"/>
                <a:ea typeface="Times Roman"/>
                <a:cs typeface="Times Roman"/>
                <a:sym typeface="Times Roman"/>
              </a:defRPr>
            </a:pPr>
            <a:r>
              <a:t>Insulin resistance / early T2DM:</a:t>
            </a:r>
            <a:br/>
            <a:r>
              <a:rPr b="0"/>
              <a:t>Berberine </a:t>
            </a:r>
            <a:r>
              <a:t>500 mg TID</a:t>
            </a:r>
            <a:r>
              <a:rPr b="0"/>
              <a:t> + magnesium </a:t>
            </a:r>
            <a:r>
              <a:t>400 mg/day</a:t>
            </a:r>
            <a:r>
              <a:rPr b="0"/>
              <a:t> → reassess at </a:t>
            </a:r>
            <a:r>
              <a:t>12 weeks</a:t>
            </a:r>
            <a:r>
              <a:rPr b="0"/>
              <a:t>.</a:t>
            </a:r>
          </a:p>
          <a:p>
            <a:pPr marL="457200" indent="-317500" defTabSz="457200">
              <a:spcBef>
                <a:spcPts val="1200"/>
              </a:spcBef>
              <a:buSzPct val="100000"/>
              <a:buFont typeface="Times Roman"/>
              <a:buChar char="•"/>
              <a:defRPr b="1">
                <a:latin typeface="Times Roman"/>
                <a:ea typeface="Times Roman"/>
                <a:cs typeface="Times Roman"/>
                <a:sym typeface="Times Roman"/>
              </a:defRPr>
            </a:pPr>
            <a:r>
              <a:t>Post-meal spikes:</a:t>
            </a:r>
            <a:br/>
            <a:r>
              <a:rPr b="0"/>
              <a:t>Psyllium </a:t>
            </a:r>
            <a:r>
              <a:t>5 g</a:t>
            </a:r>
            <a:r>
              <a:rPr b="0"/>
              <a:t> 10–15 min before largest meals ± ALA </a:t>
            </a:r>
            <a:r>
              <a:t>300 mg/day</a:t>
            </a:r>
            <a:r>
              <a:rPr b="0"/>
              <a:t> → reassess at </a:t>
            </a:r>
            <a:r>
              <a:t>6–8 weeks</a:t>
            </a:r>
            <a:r>
              <a:rPr b="0"/>
              <a:t>.</a:t>
            </a:r>
          </a:p>
        </p:txBody>
      </p:sp>
      <p:sp>
        <p:nvSpPr>
          <p:cNvPr id="190" name="Safety, timing &amp; stop rules…"/>
          <p:cNvSpPr txBox="1"/>
          <p:nvPr/>
        </p:nvSpPr>
        <p:spPr>
          <a:xfrm>
            <a:off x="7220490" y="6547063"/>
            <a:ext cx="5254488" cy="362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timing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Medication timing:</a:t>
            </a:r>
            <a:r>
              <a:rPr b="0"/>
              <a:t> Fiber can impair absorption—separate by ~2 hours.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Hypoglycemia watch:</a:t>
            </a:r>
            <a:r>
              <a:rPr b="0"/>
              <a:t> SMBG/CGM when adding berberine or ALA to Rx regimens.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Kidney disease:</a:t>
            </a:r>
            <a:r>
              <a:rPr b="0"/>
              <a:t> Use magnesium cautiously; avoid potassium supplements unless supervised.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improvement</a:t>
            </a:r>
            <a:r>
              <a:rPr b="0"/>
              <a:t> by the expected window with good adherence, discontinue.</a:t>
            </a:r>
          </a:p>
        </p:txBody>
      </p:sp>
      <p:sp>
        <p:nvSpPr>
          <p:cNvPr id="191" name="Reassessment checkpoints…"/>
          <p:cNvSpPr txBox="1"/>
          <p:nvPr/>
        </p:nvSpPr>
        <p:spPr>
          <a:xfrm>
            <a:off x="12756025" y="6547063"/>
            <a:ext cx="4860307"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SMBG/CGM:</a:t>
            </a:r>
            <a:r>
              <a:rPr b="0"/>
              <a:t> weekly trends (PPG focus)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A1c:</a:t>
            </a:r>
            <a:r>
              <a:rPr b="0"/>
              <a:t> </a:t>
            </a:r>
            <a:r>
              <a:t>12 weeks</a:t>
            </a:r>
            <a:r>
              <a:rPr b="0"/>
              <a:t> after changes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Lipids/TG:</a:t>
            </a:r>
            <a:r>
              <a:rPr b="0"/>
              <a:t> </a:t>
            </a:r>
            <a:r>
              <a:t>12–24 weeks</a:t>
            </a:r>
            <a:r>
              <a:rPr b="0"/>
              <a:t> if omega-3 added</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8"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1" name="Freeform 4"/>
          <p:cNvGrpSpPr/>
          <p:nvPr/>
        </p:nvGrpSpPr>
        <p:grpSpPr>
          <a:xfrm>
            <a:off x="-380179" y="-13"/>
            <a:ext cx="19048355" cy="3086120"/>
            <a:chOff x="0" y="0"/>
            <a:chExt cx="19048353" cy="3086119"/>
          </a:xfrm>
        </p:grpSpPr>
        <p:sp>
          <p:nvSpPr>
            <p:cNvPr id="114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5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52"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Mental Health Disorders</a:t>
            </a:r>
          </a:p>
        </p:txBody>
      </p:sp>
      <p:sp>
        <p:nvSpPr>
          <p:cNvPr id="115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154" name="Table 1"/>
          <p:cNvGraphicFramePr/>
          <p:nvPr/>
        </p:nvGraphicFramePr>
        <p:xfrm>
          <a:off x="366247" y="3188330"/>
          <a:ext cx="17661132" cy="67973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55528"/>
                <a:gridCol w="4933157"/>
                <a:gridCol w="5197186"/>
                <a:gridCol w="2852508"/>
                <a:gridCol w="2510051"/>
              </a:tblGrid>
              <a:tr h="561905">
                <a:tc>
                  <a:txBody>
                    <a:bodyPr/>
                    <a:lstStyle/>
                    <a:p>
                      <a:pPr algn="ctr" defTabSz="457200">
                        <a:defRPr sz="1800"/>
                      </a:pPr>
                      <a:r>
                        <a:rPr b="1">
                          <a:latin typeface="Times Roman"/>
                          <a:ea typeface="Times Roman"/>
                          <a:cs typeface="Times Roman"/>
                          <a:sym typeface="Times Roman"/>
                        </a:rPr>
                        <a:t>Mental Health Condition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Key Nutrients at Risk / Focus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Relevant Labs</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Major Depressive Disorder (MDD)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Neuroinflammation, oxidative stress, low omega-3s, micronutrient deficiencies, blood sugar instability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Anti-inflammatory/Mediterranean pattern; protein at meals; glycemic stability; reduce ultra-processed foods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(EPA), vitamin D, folate, B12, magnesium, zinc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ferritin/iron, B12/folate, CRP, HbA1c</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Anxiety Disorders (GAD, Panic)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HPA-axis dysregulation, hypoglycemia-like swings, caffeine sensitivity, low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Regular meals/snacks; caffeine/alcohol reduction; gut support; stress-supportive nutrition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Magnesium, omega-3s, zinc, B vitamins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Mg, ferritin, glucose/HbA1c, TSH</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Bipolar Disorder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Circadian disruption, inflammation, medication-induced metabolic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Consistent meal &amp; sleep timing; avoid extreme diets; cardiometabolic protection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vitamin D, magnesium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HbA1c, lipids, vitamin D, CMP, thyroid (if lithium)</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ADHD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Dopamine pathway nutrient needs, meal skipping, stimulant appetite suppression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Protein-forward breakfast; protein distribution; omega-3 intake; nutrient-dense snacks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Iron, zinc, omega-3s, magnesium, protein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Ferritin/iron, zinc, vitamin D, growth/weight trends</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Schizophrenia / Psychotic Disorders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High inflammation &amp; oxidative stress; antipsychotic metabolic effects; poor diet quality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Mediterranean-style pattern; metabolic risk reduction; fiber/protein emphasis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vitamin D, antioxidants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HbA1c, lipids, CMP, weight/waist, vitamin D</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PTSD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HPA-axis dysregulation, sleep disturbance, inflammation, alcohol use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Regular meals; blood sugar stabilization; anti-inflammatory diet; alcohol reduction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magnesium, vitamin 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Vitamin D, ferritin, HbA1c, CRP (optional)</a:t>
                      </a:r>
                    </a:p>
                  </a:txBody>
                  <a:tcPr marL="12700" marR="12700" marT="12700" marB="12700" anchor="ctr" anchorCtr="0" horzOverflow="overflow"/>
                </a:tc>
              </a:tr>
              <a:tr h="815669">
                <a:tc>
                  <a:txBody>
                    <a:bodyPr/>
                    <a:lstStyle/>
                    <a:p>
                      <a:pPr algn="ctr" defTabSz="457200">
                        <a:defRPr sz="1800"/>
                      </a:pPr>
                      <a:r>
                        <a:rPr b="1">
                          <a:latin typeface="Times Roman"/>
                          <a:ea typeface="Times Roman"/>
                          <a:cs typeface="Times Roman"/>
                          <a:sym typeface="Times Roman"/>
                        </a:rPr>
                        <a:t>Eating Disorders (AN, BN, BED, ARFID)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Energy/protein deficiency or dysregulation; electrolyte imbalance; bone loss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Structured refeeding; gradual caloric advancement; micronutrient repletion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Thiamine, electrolytes (P, Mg, K), calcium, vitamin 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CMP, Mg, phosphate, CBC, vitamin D, DXA</a:t>
                      </a:r>
                    </a:p>
                  </a:txBody>
                  <a:tcPr marL="12700" marR="12700" marT="12700" marB="12700" anchor="ctr" anchorCtr="0" horzOverflow="overflow"/>
                </a:tc>
              </a:tr>
              <a:tr h="561905">
                <a:tc>
                  <a:txBody>
                    <a:bodyPr/>
                    <a:lstStyle/>
                    <a:p>
                      <a:pPr algn="ctr" defTabSz="457200">
                        <a:defRPr sz="1800"/>
                      </a:pPr>
                      <a:r>
                        <a:rPr b="1">
                          <a:latin typeface="Times Roman"/>
                          <a:ea typeface="Times Roman"/>
                          <a:cs typeface="Times Roman"/>
                          <a:sym typeface="Times Roman"/>
                        </a:rPr>
                        <a:t>Sleep Disorders / Insomnia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Circadian disruption, cortisol dysregulation, caffeine/alcohol timing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Regular meal timing; evening balanced meals; caffeine cut-off</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Magnesium, glycine, melatonin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Ferritin (RLS), vitamin D, HbA1c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9" name="Freeform 4"/>
          <p:cNvGrpSpPr/>
          <p:nvPr/>
        </p:nvGrpSpPr>
        <p:grpSpPr>
          <a:xfrm>
            <a:off x="-380179" y="-13"/>
            <a:ext cx="19048355" cy="3086120"/>
            <a:chOff x="0" y="0"/>
            <a:chExt cx="19048353" cy="3086119"/>
          </a:xfrm>
        </p:grpSpPr>
        <p:sp>
          <p:nvSpPr>
            <p:cNvPr id="115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5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0" name="TextBox 6"/>
          <p:cNvSpPr txBox="1"/>
          <p:nvPr/>
        </p:nvSpPr>
        <p:spPr>
          <a:xfrm>
            <a:off x="1072146" y="80410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Insulin Resistance and Type 2 Diabetes</a:t>
            </a:r>
          </a:p>
        </p:txBody>
      </p:sp>
      <p:sp>
        <p:nvSpPr>
          <p:cNvPr id="11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62" name="Institute of Medicine (IOM). (2001). Dietary Reference Intakes: Applications in Dietary Assessment. National Academies Press.…"/>
          <p:cNvSpPr txBox="1"/>
          <p:nvPr/>
        </p:nvSpPr>
        <p:spPr>
          <a:xfrm>
            <a:off x="1819486" y="3921435"/>
            <a:ext cx="14028004"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buSzPct val="100000"/>
              <a:buChar char="•"/>
              <a:defRPr sz="2800">
                <a:latin typeface="Times Roman"/>
                <a:ea typeface="Times Roman"/>
                <a:cs typeface="Times Roman"/>
                <a:sym typeface="Times Roman"/>
              </a:defRPr>
            </a:pPr>
            <a:r>
              <a:rPr b="1"/>
              <a:t>Insulin resistance</a:t>
            </a:r>
            <a:r>
              <a:t> is a metabolic state in which insulin signaling is impaired, leading to elevated insulin and glucose levels. Over time, β-cell stress and failure can progress to </a:t>
            </a:r>
            <a:r>
              <a:rPr b="1"/>
              <a:t>type 2 diabetes</a:t>
            </a:r>
            <a:r>
              <a:t>, characterized by chronic hyperglycemia and increased cardiometabolic risk.</a:t>
            </a:r>
          </a:p>
          <a:p>
            <a:pPr marL="280736" indent="-280736" defTabSz="457200">
              <a:buSzPct val="100000"/>
              <a:buChar char="•"/>
              <a:defRPr sz="2800">
                <a:latin typeface="Times Roman"/>
                <a:ea typeface="Times Roman"/>
                <a:cs typeface="Times Roman"/>
                <a:sym typeface="Times Roman"/>
              </a:defRPr>
            </a:pPr>
          </a:p>
          <a:p>
            <a:pPr marL="280736" indent="-280736" defTabSz="457200">
              <a:buSzPct val="100000"/>
              <a:buChar char="•"/>
              <a:defRPr sz="2800">
                <a:latin typeface="Times Roman"/>
                <a:ea typeface="Times Roman"/>
                <a:cs typeface="Times Roman"/>
                <a:sym typeface="Times Roman"/>
              </a:defRPr>
            </a:pPr>
            <a:r>
              <a:t>Nutrition therapy is foundational for </a:t>
            </a:r>
            <a:r>
              <a:rPr b="1"/>
              <a:t>improving insulin sensitivity, stabilizing glycemia, reducing cardiometabolic risk, and preserving lean mass</a:t>
            </a:r>
            <a:r>
              <a:t>.</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67" name="Freeform 4"/>
          <p:cNvGrpSpPr/>
          <p:nvPr/>
        </p:nvGrpSpPr>
        <p:grpSpPr>
          <a:xfrm>
            <a:off x="-380179" y="-13"/>
            <a:ext cx="19048355" cy="3086120"/>
            <a:chOff x="0" y="0"/>
            <a:chExt cx="19048353" cy="3086119"/>
          </a:xfrm>
        </p:grpSpPr>
        <p:sp>
          <p:nvSpPr>
            <p:cNvPr id="116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6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8" name="TextBox 6"/>
          <p:cNvSpPr txBox="1"/>
          <p:nvPr/>
        </p:nvSpPr>
        <p:spPr>
          <a:xfrm>
            <a:off x="1072146" y="606683"/>
            <a:ext cx="16800357" cy="18727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12" sz="6200">
                <a:solidFill>
                  <a:srgbClr val="FFFFFF"/>
                </a:solidFill>
                <a:latin typeface="Poppins"/>
                <a:ea typeface="Poppins"/>
                <a:cs typeface="Poppins"/>
                <a:sym typeface="Poppins"/>
              </a:defRPr>
            </a:lvl1pPr>
          </a:lstStyle>
          <a:p>
            <a:pPr/>
            <a:r>
              <a:t>Insulin Resistance and Type 2 Diabetes-Primary Nutrition Mechanisms</a:t>
            </a:r>
          </a:p>
        </p:txBody>
      </p:sp>
      <p:sp>
        <p:nvSpPr>
          <p:cNvPr id="11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170" name="Table 1"/>
          <p:cNvGraphicFramePr/>
          <p:nvPr/>
        </p:nvGraphicFramePr>
        <p:xfrm>
          <a:off x="1385737" y="3603079"/>
          <a:ext cx="15767332" cy="57186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522877"/>
                <a:gridCol w="8231753"/>
              </a:tblGrid>
              <a:tr h="472227">
                <a:tc>
                  <a:txBody>
                    <a:bodyPr/>
                    <a:lstStyle/>
                    <a:p>
                      <a:pPr algn="ctr" defTabSz="457200">
                        <a:defRPr sz="1800"/>
                      </a:pPr>
                      <a:r>
                        <a:rPr b="1" sz="24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Nutrition-Relevant Impact</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Impaired insulin signaling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glucose uptake in muscle and adipose tissue</a:t>
                      </a:r>
                    </a:p>
                  </a:txBody>
                  <a:tcPr marL="12700" marR="12700" marT="12700" marB="12700" anchor="ctr" anchorCtr="0" horzOverflow="overflow"/>
                </a:tc>
              </a:tr>
              <a:tr h="745787">
                <a:tc>
                  <a:txBody>
                    <a:bodyPr/>
                    <a:lstStyle/>
                    <a:p>
                      <a:pPr algn="ctr" defTabSz="457200">
                        <a:defRPr sz="1800"/>
                      </a:pPr>
                      <a:r>
                        <a:rPr b="1" sz="2400">
                          <a:latin typeface="Times Roman"/>
                          <a:ea typeface="Times Roman"/>
                          <a:cs typeface="Times Roman"/>
                          <a:sym typeface="Times Roman"/>
                        </a:rPr>
                        <a:t>Hepatic insulin resistance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Excess hepatic gluconeogenesis → fasting hyperglycemia</a:t>
                      </a:r>
                    </a:p>
                  </a:txBody>
                  <a:tcPr marL="12700" marR="12700" marT="12700" marB="12700" anchor="ctr" anchorCtr="0" horzOverflow="overflow"/>
                </a:tc>
              </a:tr>
              <a:tr h="731952">
                <a:tc>
                  <a:txBody>
                    <a:bodyPr/>
                    <a:lstStyle/>
                    <a:p>
                      <a:pPr algn="ctr" defTabSz="457200">
                        <a:defRPr sz="1800"/>
                      </a:pPr>
                      <a:r>
                        <a:rPr b="1" sz="2400">
                          <a:latin typeface="Times Roman"/>
                          <a:ea typeface="Times Roman"/>
                          <a:cs typeface="Times Roman"/>
                          <a:sym typeface="Times Roman"/>
                        </a:rPr>
                        <a:t>Post-prandial hyperglycemia &amp; hyperinsulinemia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glycemic load meals overwhelm insulin response</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Ectopic fat accumulation (liver, muscle)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Lipotoxicity worsens insulin sensitivity</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Chronic low-grade 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Cytokines interfere with insulin receptor signaling</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Oxidative stress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β-cell dysfunction and insulin secretion impairment</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Reduced GLUT-4 translocation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Physical inactivity decreases glucose disposal</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Altered gut microbiome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SCFA production affects insulin sensitivity</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Micronutrient insufficiency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Mg, vitamin D, chromium affect glucose metabolism</a:t>
                      </a:r>
                    </a:p>
                  </a:txBody>
                  <a:tcPr marL="12700" marR="12700" marT="12700" marB="12700" anchor="ctr" anchorCtr="0" horzOverflow="overflow"/>
                </a:tc>
              </a:tr>
              <a:tr h="472227">
                <a:tc>
                  <a:txBody>
                    <a:bodyPr/>
                    <a:lstStyle/>
                    <a:p>
                      <a:pPr algn="ctr" defTabSz="457200">
                        <a:defRPr sz="1800"/>
                      </a:pPr>
                      <a:r>
                        <a:rPr b="1" sz="2400">
                          <a:latin typeface="Times Roman"/>
                          <a:ea typeface="Times Roman"/>
                          <a:cs typeface="Times Roman"/>
                          <a:sym typeface="Times Roman"/>
                        </a:rPr>
                        <a:t>Medication-induced metabolic effects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Steroids, antipsychotics increase insulin resistance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2" name="Freeform 2"/>
          <p:cNvSpPr/>
          <p:nvPr/>
        </p:nvSpPr>
        <p:spPr>
          <a:xfrm rot="10800000">
            <a:off x="488813" y="-565316"/>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75" name="Freeform 4"/>
          <p:cNvGrpSpPr/>
          <p:nvPr/>
        </p:nvGrpSpPr>
        <p:grpSpPr>
          <a:xfrm>
            <a:off x="-380179" y="-13"/>
            <a:ext cx="19048355" cy="3086120"/>
            <a:chOff x="0" y="0"/>
            <a:chExt cx="19048353" cy="3086119"/>
          </a:xfrm>
        </p:grpSpPr>
        <p:sp>
          <p:nvSpPr>
            <p:cNvPr id="117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76" name="TextBox 6"/>
          <p:cNvSpPr txBox="1"/>
          <p:nvPr/>
        </p:nvSpPr>
        <p:spPr>
          <a:xfrm>
            <a:off x="1072146" y="804106"/>
            <a:ext cx="17121339"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Insulin Resistance and Type 2 Diabetes-Core Nutrition Goals</a:t>
            </a:r>
          </a:p>
        </p:txBody>
      </p:sp>
      <p:sp>
        <p:nvSpPr>
          <p:cNvPr id="117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78" name="Institute of Medicine (IOM). (2001). Dietary Reference Intakes: Applications in Dietary Assessment. National Academies Press.…"/>
          <p:cNvSpPr txBox="1"/>
          <p:nvPr/>
        </p:nvSpPr>
        <p:spPr>
          <a:xfrm>
            <a:off x="1022430" y="3298735"/>
            <a:ext cx="4632827" cy="6544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Improve Insulin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circulating insulin and glucose demand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Enhance peripheral glucose uptake</a:t>
            </a:r>
          </a:p>
          <a:p>
            <a:pPr defTabSz="457200">
              <a:spcBef>
                <a:spcPts val="1400"/>
              </a:spcBef>
              <a:defRPr b="1" sz="2400">
                <a:latin typeface="Times Roman"/>
                <a:ea typeface="Times Roman"/>
                <a:cs typeface="Times Roman"/>
                <a:sym typeface="Times Roman"/>
              </a:defRPr>
            </a:pPr>
            <a:r>
              <a:t>2. Stabilize Glycemic Response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Minimize fasting and post-prandial hyperglycemia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glycemic variability</a:t>
            </a:r>
          </a:p>
          <a:p>
            <a:pPr defTabSz="457200">
              <a:spcBef>
                <a:spcPts val="1400"/>
              </a:spcBef>
              <a:defRPr b="1" sz="2400">
                <a:latin typeface="Times Roman"/>
                <a:ea typeface="Times Roman"/>
                <a:cs typeface="Times Roman"/>
                <a:sym typeface="Times Roman"/>
              </a:defRPr>
            </a:pPr>
            <a:r>
              <a:t>3. Reduce Visceral &amp; Ectopic Fat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Promote fat loss while preserving lean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 hepatic and muscular insulin sensitivity</a:t>
            </a:r>
          </a:p>
        </p:txBody>
      </p:sp>
      <p:sp>
        <p:nvSpPr>
          <p:cNvPr id="1179" name="Institute of Medicine (IOM). (2001). Dietary Reference Intakes: Applications in Dietary Assessment. National Academies Press.…"/>
          <p:cNvSpPr txBox="1"/>
          <p:nvPr/>
        </p:nvSpPr>
        <p:spPr>
          <a:xfrm>
            <a:off x="5881948" y="3311435"/>
            <a:ext cx="4632827" cy="67223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4. Preserve β-Cell Function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Reduce glucose toxicity and oxidative stress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Delay disease progression</a:t>
            </a:r>
          </a:p>
          <a:p>
            <a:pPr defTabSz="457200">
              <a:spcBef>
                <a:spcPts val="1400"/>
              </a:spcBef>
              <a:defRPr b="1" sz="2300">
                <a:latin typeface="Times Roman"/>
                <a:ea typeface="Times Roman"/>
                <a:cs typeface="Times Roman"/>
                <a:sym typeface="Times Roman"/>
              </a:defRPr>
            </a:pPr>
            <a:r>
              <a:t>5. Reduce Inflammatory Burden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Lower cytokine-mediated insulin interference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Improve metabolic signaling pathways</a:t>
            </a:r>
          </a:p>
          <a:p>
            <a:pPr defTabSz="457200">
              <a:spcBef>
                <a:spcPts val="1400"/>
              </a:spcBef>
              <a:defRPr b="1" sz="2300">
                <a:latin typeface="Times Roman"/>
                <a:ea typeface="Times Roman"/>
                <a:cs typeface="Times Roman"/>
                <a:sym typeface="Times Roman"/>
              </a:defRPr>
            </a:pPr>
            <a:r>
              <a:t>6. Optimize Macronutrient Distribution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Balance carbohydrates with protein and fat</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Match intake to metabolic capacity</a:t>
            </a:r>
          </a:p>
        </p:txBody>
      </p:sp>
      <p:sp>
        <p:nvSpPr>
          <p:cNvPr id="1180" name="Institute of Medicine (IOM). (2001). Dietary Reference Intakes: Applications in Dietary Assessment. National Academies Press.…"/>
          <p:cNvSpPr txBox="1"/>
          <p:nvPr/>
        </p:nvSpPr>
        <p:spPr>
          <a:xfrm>
            <a:off x="10915822" y="3236711"/>
            <a:ext cx="6920373" cy="70530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7. Support Cardiometabolic Health</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Improve lipids, blood pressure, and endothelial function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Reduce cardiovascular risk</a:t>
            </a:r>
          </a:p>
          <a:p>
            <a:pPr defTabSz="457200">
              <a:spcBef>
                <a:spcPts val="1400"/>
              </a:spcBef>
              <a:defRPr b="1" sz="2300">
                <a:latin typeface="Times Roman"/>
                <a:ea typeface="Times Roman"/>
                <a:cs typeface="Times Roman"/>
                <a:sym typeface="Times Roman"/>
              </a:defRPr>
            </a:pPr>
            <a:r>
              <a:t>8. Prevent Micronutrient Deficiencies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Maintain adequate magnesium, vitamin D, B-vitamins, and zinc</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Monitor medication-related depletions (e.g., B12 with metformin)</a:t>
            </a:r>
          </a:p>
          <a:p>
            <a:pPr defTabSz="457200">
              <a:spcBef>
                <a:spcPts val="1400"/>
              </a:spcBef>
              <a:defRPr b="1" sz="2300">
                <a:latin typeface="Times Roman"/>
                <a:ea typeface="Times Roman"/>
                <a:cs typeface="Times Roman"/>
                <a:sym typeface="Times Roman"/>
              </a:defRPr>
            </a:pPr>
            <a:r>
              <a:t>9. Promote Sustainable Weight Management</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Achieve 5–10% weight loss when appropriate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Support long-term adherence</a:t>
            </a:r>
          </a:p>
          <a:p>
            <a:pPr defTabSz="457200">
              <a:spcBef>
                <a:spcPts val="1400"/>
              </a:spcBef>
              <a:defRPr b="1" sz="2300">
                <a:latin typeface="Times Roman"/>
                <a:ea typeface="Times Roman"/>
                <a:cs typeface="Times Roman"/>
                <a:sym typeface="Times Roman"/>
              </a:defRPr>
            </a:pPr>
            <a:r>
              <a:t>10. Support Lifestyle Integration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Align nutrition with physical activity, sleep, and stress management</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2"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85" name="Freeform 4"/>
          <p:cNvGrpSpPr/>
          <p:nvPr/>
        </p:nvGrpSpPr>
        <p:grpSpPr>
          <a:xfrm>
            <a:off x="-380179" y="-13"/>
            <a:ext cx="19048355" cy="3086120"/>
            <a:chOff x="0" y="0"/>
            <a:chExt cx="19048353" cy="3086119"/>
          </a:xfrm>
        </p:grpSpPr>
        <p:sp>
          <p:nvSpPr>
            <p:cNvPr id="118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8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86"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Insulin Resistance (IR / Prediabetes)</a:t>
            </a:r>
          </a:p>
        </p:txBody>
      </p:sp>
      <p:sp>
        <p:nvSpPr>
          <p:cNvPr id="11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88" name="Institute of Medicine (IOM). (2001). Dietary Reference Intakes: Applications in Dietary Assessment. National Academies Press.…"/>
          <p:cNvSpPr txBox="1"/>
          <p:nvPr/>
        </p:nvSpPr>
        <p:spPr>
          <a:xfrm>
            <a:off x="1036514" y="3068167"/>
            <a:ext cx="8010526" cy="72186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7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Impaired insulin receptor signaling in muscle and adipose tissue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Excess hepatic glucose output (early hepatic IR)</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High glycemic load diets → hyperinsulinemia</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Visceral adiposity → inflammatory cytokine release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Physical inactivity → reduced GLUT-4 translocation</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Sleep deprivation and chronic stress (↑ cortisol)</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Early micronutrient insufficiency (Mg, vitamin D, chromium)</a:t>
            </a:r>
          </a:p>
          <a:p>
            <a:pPr defTabSz="457200">
              <a:defRPr sz="1700">
                <a:solidFill>
                  <a:srgbClr val="808080"/>
                </a:solidFill>
                <a:latin typeface="Times Roman"/>
                <a:ea typeface="Times Roman"/>
                <a:cs typeface="Times Roman"/>
                <a:sym typeface="Times Roman"/>
              </a:defRPr>
            </a:pPr>
          </a:p>
          <a:p>
            <a:pPr defTabSz="457200">
              <a:spcBef>
                <a:spcPts val="1400"/>
              </a:spcBef>
              <a:defRPr b="1" sz="17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1700">
                <a:latin typeface="Times Roman"/>
                <a:ea typeface="Times Roman"/>
                <a:cs typeface="Times Roman"/>
                <a:sym typeface="Times Roman"/>
              </a:defRPr>
            </a:pPr>
            <a:r>
              <a:t>Carbohydrate quality &gt; quantity</a:t>
            </a:r>
            <a:r>
              <a:rPr b="0"/>
              <a:t>: low–moderate glycemic load</a:t>
            </a:r>
            <a:endParaRPr b="0"/>
          </a:p>
          <a:p>
            <a:pPr marL="457200" indent="-317500" defTabSz="457200">
              <a:spcBef>
                <a:spcPts val="1200"/>
              </a:spcBef>
              <a:buSzPct val="100000"/>
              <a:buFont typeface="Times Roman"/>
              <a:buChar char="•"/>
              <a:defRPr b="1" sz="1700">
                <a:latin typeface="Times Roman"/>
                <a:ea typeface="Times Roman"/>
                <a:cs typeface="Times Roman"/>
                <a:sym typeface="Times Roman"/>
              </a:defRPr>
            </a:pPr>
            <a:r>
              <a:t>Even carbohydrate distribution</a:t>
            </a:r>
            <a:r>
              <a:rPr b="0"/>
              <a:t> across meals</a:t>
            </a:r>
            <a:endParaRPr b="0"/>
          </a:p>
          <a:p>
            <a:pPr marL="457200" indent="-317500" defTabSz="457200">
              <a:spcBef>
                <a:spcPts val="1200"/>
              </a:spcBef>
              <a:buSzPct val="100000"/>
              <a:buFont typeface="Times Roman"/>
              <a:buChar char="•"/>
              <a:defRPr sz="1700">
                <a:latin typeface="Times Roman"/>
                <a:ea typeface="Times Roman"/>
                <a:cs typeface="Times Roman"/>
                <a:sym typeface="Times Roman"/>
              </a:defRPr>
            </a:pPr>
            <a:r>
              <a:t>Protein at every meal (≈1.0–1.2 g/kg/day)</a:t>
            </a:r>
          </a:p>
          <a:p>
            <a:pPr marL="457200" indent="-317500" defTabSz="457200">
              <a:spcBef>
                <a:spcPts val="1200"/>
              </a:spcBef>
              <a:buSzPct val="100000"/>
              <a:buFont typeface="Times Roman"/>
              <a:buChar char="•"/>
              <a:defRPr b="1" sz="1700">
                <a:latin typeface="Times Roman"/>
                <a:ea typeface="Times Roman"/>
                <a:cs typeface="Times Roman"/>
                <a:sym typeface="Times Roman"/>
              </a:defRPr>
            </a:pPr>
            <a:r>
              <a:rPr b="0"/>
              <a:t>Emphasize </a:t>
            </a:r>
            <a:r>
              <a:t>Mediterranean-style or lower-carb whole-food pattern</a:t>
            </a:r>
            <a:endParaRPr b="0"/>
          </a:p>
          <a:p>
            <a:pPr marL="457200" indent="-317500" defTabSz="457200">
              <a:spcBef>
                <a:spcPts val="1200"/>
              </a:spcBef>
              <a:buSzPct val="100000"/>
              <a:buFont typeface="Times Roman"/>
              <a:buChar char="•"/>
              <a:defRPr sz="1700">
                <a:latin typeface="Times Roman"/>
                <a:ea typeface="Times Roman"/>
                <a:cs typeface="Times Roman"/>
                <a:sym typeface="Times Roman"/>
              </a:defRPr>
            </a:pPr>
            <a:r>
              <a:t>Increase soluble fiber (legumes, oats, psyllium)</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Reduce ultra-processed foods and added sugars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Weight reduction target: </a:t>
            </a:r>
            <a:r>
              <a:rPr b="1"/>
              <a:t>5–7%</a:t>
            </a:r>
            <a:r>
              <a:t> if overweight</a:t>
            </a:r>
          </a:p>
          <a:p>
            <a:pPr marL="457200" indent="-317500" defTabSz="457200">
              <a:spcBef>
                <a:spcPts val="1200"/>
              </a:spcBef>
              <a:buSzPct val="100000"/>
              <a:buFont typeface="Times Roman"/>
              <a:buChar char="•"/>
              <a:defRPr b="1" sz="1700">
                <a:latin typeface="Times Roman"/>
                <a:ea typeface="Times Roman"/>
                <a:cs typeface="Times Roman"/>
                <a:sym typeface="Times Roman"/>
              </a:defRPr>
            </a:pPr>
            <a:r>
              <a:rPr b="0"/>
              <a:t>Combine nutrition with </a:t>
            </a:r>
            <a:r>
              <a:t>resistance + aerobic exercise</a:t>
            </a:r>
          </a:p>
        </p:txBody>
      </p:sp>
      <p:sp>
        <p:nvSpPr>
          <p:cNvPr id="1189"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190" name="Institute of Medicine (IOM). (2001). Dietary Reference Intakes: Applications in Dietary Assessment. National Academies Press.…"/>
          <p:cNvSpPr txBox="1"/>
          <p:nvPr/>
        </p:nvSpPr>
        <p:spPr>
          <a:xfrm>
            <a:off x="9849325" y="8219580"/>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Fasting glucose, Fasting insulin (IR assessment)</a:t>
            </a:r>
          </a:p>
          <a:p>
            <a:pPr marL="190500" indent="-190500" defTabSz="457200">
              <a:spcBef>
                <a:spcPts val="1200"/>
              </a:spcBef>
              <a:buSzPct val="100000"/>
              <a:buChar char="•"/>
              <a:defRPr sz="1900">
                <a:latin typeface="Times Roman"/>
                <a:ea typeface="Times Roman"/>
                <a:cs typeface="Times Roman"/>
                <a:sym typeface="Times Roman"/>
              </a:defRPr>
            </a:pPr>
            <a:r>
              <a:t>HOMA-IR (calculated), HbA1c, Lipid panel (TG/HDL pattern),</a:t>
            </a:r>
          </a:p>
          <a:p>
            <a:pPr marL="190500" indent="-190500" defTabSz="457200">
              <a:spcBef>
                <a:spcPts val="1200"/>
              </a:spcBef>
              <a:buSzPct val="100000"/>
              <a:buChar char="•"/>
              <a:defRPr sz="1900">
                <a:latin typeface="Times Roman"/>
                <a:ea typeface="Times Roman"/>
                <a:cs typeface="Times Roman"/>
                <a:sym typeface="Times Roman"/>
              </a:defRPr>
            </a:pPr>
            <a:r>
              <a:t>25-OH vitamin D, Magnesium (serum ± RBC), hs-CRP (optional)</a:t>
            </a:r>
          </a:p>
        </p:txBody>
      </p:sp>
      <p:graphicFrame>
        <p:nvGraphicFramePr>
          <p:cNvPr id="1191" name="Table 1"/>
          <p:cNvGraphicFramePr/>
          <p:nvPr/>
        </p:nvGraphicFramePr>
        <p:xfrm>
          <a:off x="9816972" y="3913076"/>
          <a:ext cx="8023226" cy="41529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16312"/>
                <a:gridCol w="2622449"/>
                <a:gridCol w="2571764"/>
              </a:tblGrid>
              <a:tr h="361708">
                <a:tc>
                  <a:txBody>
                    <a:bodyPr/>
                    <a:lstStyle/>
                    <a:p>
                      <a:pPr algn="ctr" defTabSz="457200">
                        <a:defRPr sz="1800"/>
                      </a:pPr>
                      <a:r>
                        <a:rPr b="1" sz="21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Purpose</a:t>
                      </a:r>
                    </a:p>
                  </a:txBody>
                  <a:tcPr marL="12700" marR="12700" marT="12700" marB="12700" anchor="ctr" anchorCtr="0" horzOverflow="overflow"/>
                </a:tc>
              </a:tr>
              <a:tr h="673100">
                <a:tc>
                  <a:txBody>
                    <a:bodyPr/>
                    <a:lstStyle/>
                    <a:p>
                      <a:pPr algn="ctr" defTabSz="457200">
                        <a:defRPr sz="1800"/>
                      </a:pPr>
                      <a:r>
                        <a:rPr sz="2100">
                          <a:latin typeface="Times Roman"/>
                          <a:ea typeface="Times Roman"/>
                          <a:cs typeface="Times Roman"/>
                          <a:sym typeface="Times Roman"/>
                        </a:rPr>
                        <a:t>Magnesium (glycinate/citrate)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Insulin signaling</a:t>
                      </a:r>
                    </a:p>
                  </a:txBody>
                  <a:tcPr marL="12700" marR="12700" marT="12700" marB="12700" anchor="ctr" anchorCtr="0" horzOverflow="overflow"/>
                </a:tc>
              </a:tr>
              <a:tr h="673100">
                <a:tc>
                  <a:txBody>
                    <a:bodyPr/>
                    <a:lstStyle/>
                    <a:p>
                      <a:pPr algn="ctr" defTabSz="457200">
                        <a:defRPr sz="1800"/>
                      </a:pPr>
                      <a:r>
                        <a:rPr sz="21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2000–5000 IU/day (to labs)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Insulin sensitivity</a:t>
                      </a:r>
                    </a:p>
                  </a:txBody>
                  <a:tcPr marL="12700" marR="12700" marT="12700" marB="12700" anchor="ctr" anchorCtr="0" horzOverflow="overflow"/>
                </a:tc>
              </a:tr>
              <a:tr h="361708">
                <a:tc>
                  <a:txBody>
                    <a:bodyPr/>
                    <a:lstStyle/>
                    <a:p>
                      <a:pPr algn="ctr" defTabSz="457200">
                        <a:defRPr sz="1800"/>
                      </a:pPr>
                      <a:r>
                        <a:rPr sz="21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Inflammation, TG</a:t>
                      </a:r>
                    </a:p>
                  </a:txBody>
                  <a:tcPr marL="12700" marR="12700" marT="12700" marB="12700" anchor="ctr" anchorCtr="0" horzOverflow="overflow"/>
                </a:tc>
              </a:tr>
              <a:tr h="361708">
                <a:tc>
                  <a:txBody>
                    <a:bodyPr/>
                    <a:lstStyle/>
                    <a:p>
                      <a:pPr algn="ctr" defTabSz="457200">
                        <a:defRPr sz="1800"/>
                      </a:pPr>
                      <a:r>
                        <a:rPr sz="2100">
                          <a:latin typeface="Times Roman"/>
                          <a:ea typeface="Times Roman"/>
                          <a:cs typeface="Times Roman"/>
                          <a:sym typeface="Times Roman"/>
                        </a:rPr>
                        <a:t>Chromium picolinate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200–600 mcg/day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Glucose tolerance</a:t>
                      </a:r>
                    </a:p>
                  </a:txBody>
                  <a:tcPr marL="12700" marR="12700" marT="12700" marB="12700" anchor="ctr" anchorCtr="0" horzOverflow="overflow"/>
                </a:tc>
              </a:tr>
              <a:tr h="673100">
                <a:tc>
                  <a:txBody>
                    <a:bodyPr/>
                    <a:lstStyle/>
                    <a:p>
                      <a:pPr algn="ctr" defTabSz="457200">
                        <a:defRPr sz="1800"/>
                      </a:pPr>
                      <a:r>
                        <a:rPr sz="2100">
                          <a:latin typeface="Times Roman"/>
                          <a:ea typeface="Times Roman"/>
                          <a:cs typeface="Times Roman"/>
                          <a:sym typeface="Times Roman"/>
                        </a:rPr>
                        <a:t>Berberine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500 mg 2–3×/day with meals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AMPK activation</a:t>
                      </a:r>
                    </a:p>
                  </a:txBody>
                  <a:tcPr marL="12700" marR="12700" marT="12700" marB="12700" anchor="ctr" anchorCtr="0" horzOverflow="overflow"/>
                </a:tc>
              </a:tr>
              <a:tr h="673100">
                <a:tc>
                  <a:txBody>
                    <a:bodyPr/>
                    <a:lstStyle/>
                    <a:p>
                      <a:pPr algn="ctr" defTabSz="457200">
                        <a:defRPr sz="1800"/>
                      </a:pPr>
                      <a:r>
                        <a:rPr sz="2100">
                          <a:latin typeface="Times Roman"/>
                          <a:ea typeface="Times Roman"/>
                          <a:cs typeface="Times Roman"/>
                          <a:sym typeface="Times Roman"/>
                        </a:rPr>
                        <a:t>Soluble fiber (psyllium/PHGG)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Blunts post-prandial glucose</a:t>
                      </a:r>
                    </a:p>
                  </a:txBody>
                  <a:tcPr marL="12700" marR="12700" marT="12700" marB="12700" anchor="ctr" anchorCtr="0" horzOverflow="overflow"/>
                </a:tc>
              </a:tr>
              <a:tr h="361708">
                <a:tc>
                  <a:txBody>
                    <a:bodyPr/>
                    <a:lstStyle/>
                    <a:p>
                      <a:pPr algn="ctr" defTabSz="457200">
                        <a:defRPr sz="1800"/>
                      </a:pPr>
                      <a:r>
                        <a:rPr sz="2100">
                          <a:latin typeface="Times Roman"/>
                          <a:ea typeface="Times Roman"/>
                          <a:cs typeface="Times Roman"/>
                          <a:sym typeface="Times Roman"/>
                        </a:rPr>
                        <a:t>Alpha-lipoic acid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Insulin sensitivity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3"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96" name="Freeform 4"/>
          <p:cNvGrpSpPr/>
          <p:nvPr/>
        </p:nvGrpSpPr>
        <p:grpSpPr>
          <a:xfrm>
            <a:off x="-380179" y="-13"/>
            <a:ext cx="19048355" cy="3086120"/>
            <a:chOff x="0" y="0"/>
            <a:chExt cx="19048353" cy="3086119"/>
          </a:xfrm>
        </p:grpSpPr>
        <p:sp>
          <p:nvSpPr>
            <p:cNvPr id="119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97" name="TextBox 6"/>
          <p:cNvSpPr txBox="1"/>
          <p:nvPr/>
        </p:nvSpPr>
        <p:spPr>
          <a:xfrm>
            <a:off x="1072146" y="597921"/>
            <a:ext cx="16800357" cy="3311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Type 2 Diabetes Mellitus (T2D)</a:t>
            </a:r>
          </a:p>
          <a:p>
            <a:pPr defTabSz="457200">
              <a:spcBef>
                <a:spcPts val="1400"/>
              </a:spcBef>
              <a:defRPr b="1">
                <a:latin typeface="Times Roman"/>
                <a:ea typeface="Times Roman"/>
                <a:cs typeface="Times Roman"/>
                <a:sym typeface="Times Roman"/>
              </a:defRPr>
            </a:pPr>
          </a:p>
        </p:txBody>
      </p:sp>
      <p:sp>
        <p:nvSpPr>
          <p:cNvPr id="11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99" name="Institute of Medicine (IOM). (2001). Dietary Reference Intakes: Applications in Dietary Assessment. National Academies Press.…"/>
          <p:cNvSpPr txBox="1"/>
          <p:nvPr/>
        </p:nvSpPr>
        <p:spPr>
          <a:xfrm>
            <a:off x="1036514" y="3068167"/>
            <a:ext cx="7917219" cy="74906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5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Progressive insulin resistance + β-cell dysfunction</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Chronic fasting and post-prandial hyperglycemia</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Glucotoxicity and lipotoxicity</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Incretin dysfunction</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Sarcopenic obesity (low muscle mass)</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Medication-related nutrient depletion (e.g., metformin → B12)</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Increased cardiometabolic risk</a:t>
            </a:r>
          </a:p>
          <a:p>
            <a:pPr defTabSz="457200">
              <a:defRPr sz="1500">
                <a:solidFill>
                  <a:srgbClr val="808080"/>
                </a:solidFill>
                <a:latin typeface="Times Roman"/>
                <a:ea typeface="Times Roman"/>
                <a:cs typeface="Times Roman"/>
                <a:sym typeface="Times Roman"/>
              </a:defRPr>
            </a:pPr>
          </a:p>
          <a:p>
            <a:pPr defTabSz="457200">
              <a:spcBef>
                <a:spcPts val="1400"/>
              </a:spcBef>
              <a:defRPr b="1" sz="15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Individualized carbohydrate targets (often </a:t>
            </a:r>
            <a:r>
              <a:rPr b="1"/>
              <a:t>30–45 g/meal initially</a:t>
            </a:r>
            <a:r>
              <a:t>)</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Low-glycemic-load foods with </a:t>
            </a:r>
            <a:r>
              <a:rPr b="1"/>
              <a:t>protein + fat pairing</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Adequate protein (≈1.0–1.2 g/kg/day; higher in older adults)</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Fiber goal </a:t>
            </a:r>
            <a:r>
              <a:rPr b="1"/>
              <a:t>≥25–38 g/day</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Emphasize Mediterranean, lower-carb, or DASH-Med patterns</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Weight loss goal: </a:t>
            </a:r>
            <a:r>
              <a:rPr b="1"/>
              <a:t>5–10%</a:t>
            </a:r>
            <a:r>
              <a:t> (if appropriate)</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Coordinate meals with medications to reduce hypoglycemia risk</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Sodium reduction if hypertension is present</a:t>
            </a:r>
          </a:p>
          <a:p>
            <a:pPr marL="457200" indent="-317500" defTabSz="457200">
              <a:spcBef>
                <a:spcPts val="1200"/>
              </a:spcBef>
              <a:buSzPct val="100000"/>
              <a:buFont typeface="Times Roman"/>
              <a:buChar char="•"/>
              <a:defRPr sz="1500">
                <a:latin typeface="Times Roman"/>
                <a:ea typeface="Times Roman"/>
                <a:cs typeface="Times Roman"/>
                <a:sym typeface="Times Roman"/>
              </a:defRPr>
            </a:pPr>
            <a:r>
              <a:t>Consistent meal timing</a:t>
            </a:r>
          </a:p>
        </p:txBody>
      </p:sp>
      <p:sp>
        <p:nvSpPr>
          <p:cNvPr id="120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201" name="Institute of Medicine (IOM). (2001). Dietary Reference Intakes: Applications in Dietary Assessment. National Academies Press.…"/>
          <p:cNvSpPr txBox="1"/>
          <p:nvPr/>
        </p:nvSpPr>
        <p:spPr>
          <a:xfrm>
            <a:off x="9336537" y="8171512"/>
            <a:ext cx="7290444" cy="2035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HbA1c (primary outcome), Fasting glucose ± CGM metrics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Lipid panel (TG, HDL, LDL ± ApoB), Urine albumin-to-creatinine ratio, eGFR / CMP, Vitamin B12 (metformin users), Magnesium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 Blood pressure, weight, waist circumference</a:t>
            </a:r>
          </a:p>
        </p:txBody>
      </p:sp>
      <p:graphicFrame>
        <p:nvGraphicFramePr>
          <p:cNvPr id="1202" name="Table 1"/>
          <p:cNvGraphicFramePr/>
          <p:nvPr/>
        </p:nvGraphicFramePr>
        <p:xfrm>
          <a:off x="9336537" y="3945271"/>
          <a:ext cx="8583231" cy="40041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30661"/>
                <a:gridCol w="2292865"/>
                <a:gridCol w="3447003"/>
              </a:tblGrid>
              <a:tr h="552394">
                <a:tc>
                  <a:txBody>
                    <a:bodyPr/>
                    <a:lstStyle/>
                    <a:p>
                      <a:pPr algn="ctr" defTabSz="457200">
                        <a:defRPr sz="1800"/>
                      </a:pPr>
                      <a:r>
                        <a:rPr b="1" sz="22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356383">
                <a:tc>
                  <a:txBody>
                    <a:bodyPr/>
                    <a:lstStyle/>
                    <a:p>
                      <a:pPr algn="ctr" defTabSz="457200">
                        <a:defRPr sz="1800"/>
                      </a:pPr>
                      <a:r>
                        <a:rPr sz="22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Insulin action</a:t>
                      </a:r>
                    </a:p>
                  </a:txBody>
                  <a:tcPr marL="12700" marR="12700" marT="12700" marB="12700" anchor="ctr" anchorCtr="0" horzOverflow="overflow"/>
                </a:tc>
              </a:tr>
              <a:tr h="552394">
                <a:tc>
                  <a:txBody>
                    <a:bodyPr/>
                    <a:lstStyle/>
                    <a:p>
                      <a:pPr algn="ctr" defTabSz="457200">
                        <a:defRPr sz="1800"/>
                      </a:pPr>
                      <a:r>
                        <a:rPr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Glycemic &amp; immune support</a:t>
                      </a:r>
                    </a:p>
                  </a:txBody>
                  <a:tcPr marL="12700" marR="12700" marT="12700" marB="12700" anchor="ctr" anchorCtr="0" horzOverflow="overflow"/>
                </a:tc>
              </a:tr>
              <a:tr h="356383">
                <a:tc>
                  <a:txBody>
                    <a:bodyPr/>
                    <a:lstStyle/>
                    <a:p>
                      <a:pPr algn="ctr" defTabSz="457200">
                        <a:defRPr sz="1800"/>
                      </a:pPr>
                      <a:r>
                        <a:rPr sz="22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CV risk reduction</a:t>
                      </a:r>
                    </a:p>
                  </a:txBody>
                  <a:tcPr marL="12700" marR="12700" marT="12700" marB="12700" anchor="ctr" anchorCtr="0" horzOverflow="overflow"/>
                </a:tc>
              </a:tr>
              <a:tr h="356383">
                <a:tc>
                  <a:txBody>
                    <a:bodyPr/>
                    <a:lstStyle/>
                    <a:p>
                      <a:pPr algn="ctr" defTabSz="457200">
                        <a:defRPr sz="1800"/>
                      </a:pPr>
                      <a:r>
                        <a:rPr sz="2200">
                          <a:latin typeface="Times Roman"/>
                          <a:ea typeface="Times Roman"/>
                          <a:cs typeface="Times Roman"/>
                          <a:sym typeface="Times Roman"/>
                        </a:rPr>
                        <a:t>Alpha-lipoic acid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600–1200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Neuropathy support</a:t>
                      </a:r>
                    </a:p>
                  </a:txBody>
                  <a:tcPr marL="12700" marR="12700" marT="12700" marB="12700" anchor="ctr" anchorCtr="0" horzOverflow="overflow"/>
                </a:tc>
              </a:tr>
              <a:tr h="356383">
                <a:tc>
                  <a:txBody>
                    <a:bodyPr/>
                    <a:lstStyle/>
                    <a:p>
                      <a:pPr algn="ctr" defTabSz="457200">
                        <a:defRPr sz="1800"/>
                      </a:pPr>
                      <a:r>
                        <a:rPr sz="2200">
                          <a:latin typeface="Times Roman"/>
                          <a:ea typeface="Times Roman"/>
                          <a:cs typeface="Times Roman"/>
                          <a:sym typeface="Times Roman"/>
                        </a:rPr>
                        <a:t>Berberine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500 mg 2–3×/day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HbA1c reduction</a:t>
                      </a:r>
                    </a:p>
                  </a:txBody>
                  <a:tcPr marL="12700" marR="12700" marT="12700" marB="12700" anchor="ctr" anchorCtr="0" horzOverflow="overflow"/>
                </a:tc>
              </a:tr>
              <a:tr h="552394">
                <a:tc>
                  <a:txBody>
                    <a:bodyPr/>
                    <a:lstStyle/>
                    <a:p>
                      <a:pPr algn="ctr" defTabSz="457200">
                        <a:defRPr sz="1800"/>
                      </a:pPr>
                      <a:r>
                        <a:rPr sz="2200">
                          <a:latin typeface="Times Roman"/>
                          <a:ea typeface="Times Roman"/>
                          <a:cs typeface="Times Roman"/>
                          <a:sym typeface="Times Roman"/>
                        </a:rPr>
                        <a:t>Chromium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200–1000 mcg/day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Glycemic control</a:t>
                      </a:r>
                    </a:p>
                  </a:txBody>
                  <a:tcPr marL="12700" marR="12700" marT="12700" marB="12700" anchor="ctr" anchorCtr="0" horzOverflow="overflow"/>
                </a:tc>
              </a:tr>
              <a:tr h="356383">
                <a:tc>
                  <a:txBody>
                    <a:bodyPr/>
                    <a:lstStyle/>
                    <a:p>
                      <a:pPr algn="ctr" defTabSz="457200">
                        <a:defRPr sz="1800"/>
                      </a:pPr>
                      <a:r>
                        <a:rPr sz="22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Post-prandial control</a:t>
                      </a:r>
                    </a:p>
                  </a:txBody>
                  <a:tcPr marL="12700" marR="12700" marT="12700" marB="12700" anchor="ctr" anchorCtr="0" horzOverflow="overflow"/>
                </a:tc>
              </a:tr>
              <a:tr h="552394">
                <a:tc>
                  <a:txBody>
                    <a:bodyPr/>
                    <a:lstStyle/>
                    <a:p>
                      <a:pPr algn="ctr" defTabSz="457200">
                        <a:defRPr sz="1800"/>
                      </a:pPr>
                      <a:r>
                        <a:rPr sz="22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Metformin depletion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4" name="Freeform 2"/>
          <p:cNvSpPr/>
          <p:nvPr/>
        </p:nvSpPr>
        <p:spPr>
          <a:xfrm rot="10800000">
            <a:off x="328322" y="-516484"/>
            <a:ext cx="18288005" cy="1072435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7" name="Freeform 4"/>
          <p:cNvGrpSpPr/>
          <p:nvPr/>
        </p:nvGrpSpPr>
        <p:grpSpPr>
          <a:xfrm>
            <a:off x="-380179" y="-13"/>
            <a:ext cx="19048355" cy="3086120"/>
            <a:chOff x="0" y="0"/>
            <a:chExt cx="19048353" cy="3086119"/>
          </a:xfrm>
        </p:grpSpPr>
        <p:sp>
          <p:nvSpPr>
            <p:cNvPr id="120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0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08"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Hypoglycemia (Reactive &amp; Fasting)</a:t>
            </a:r>
          </a:p>
        </p:txBody>
      </p:sp>
      <p:sp>
        <p:nvSpPr>
          <p:cNvPr id="120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10" name="Institute of Medicine (IOM). (2001). Dietary Reference Intakes: Applications in Dietary Assessment. National Academies Press.…"/>
          <p:cNvSpPr txBox="1"/>
          <p:nvPr/>
        </p:nvSpPr>
        <p:spPr>
          <a:xfrm>
            <a:off x="1036514" y="3068167"/>
            <a:ext cx="7917219" cy="70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500">
                <a:latin typeface="Times Roman"/>
                <a:ea typeface="Times Roman"/>
                <a:cs typeface="Times Roman"/>
                <a:sym typeface="Times Roman"/>
              </a:defRPr>
            </a:pPr>
          </a:p>
        </p:txBody>
      </p:sp>
      <p:sp>
        <p:nvSpPr>
          <p:cNvPr id="1211" name="Primary Nutrition Drivers…"/>
          <p:cNvSpPr txBox="1"/>
          <p:nvPr/>
        </p:nvSpPr>
        <p:spPr>
          <a:xfrm>
            <a:off x="755726" y="3084308"/>
            <a:ext cx="8478795" cy="7124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b="1">
                <a:latin typeface="Times Roman"/>
                <a:ea typeface="Times Roman"/>
                <a:cs typeface="Times Roman"/>
                <a:sym typeface="Times Roman"/>
              </a:defRPr>
            </a:pPr>
            <a:r>
              <a:t>Excess insulin relative to glucose availability</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Reactive (post-prandial) hyperinsulinemia</a:t>
            </a:r>
          </a:p>
          <a:p>
            <a:pPr lvl="1" marL="914400" indent="-317500" defTabSz="457200">
              <a:spcBef>
                <a:spcPts val="1200"/>
              </a:spcBef>
              <a:buSzPct val="100000"/>
              <a:buFont typeface="Times Roman"/>
              <a:buChar char="◦"/>
              <a:defRPr>
                <a:latin typeface="Times Roman"/>
                <a:ea typeface="Times Roman"/>
                <a:cs typeface="Times Roman"/>
                <a:sym typeface="Times Roman"/>
              </a:defRPr>
            </a:pPr>
            <a:r>
              <a:t>Medication-induced (insulin, sulfonylureas)</a:t>
            </a:r>
          </a:p>
          <a:p>
            <a:pPr marL="457200" indent="-317500" defTabSz="457200">
              <a:spcBef>
                <a:spcPts val="1200"/>
              </a:spcBef>
              <a:buSzPct val="100000"/>
              <a:buFont typeface="Times Roman"/>
              <a:buChar char="•"/>
              <a:defRPr b="1">
                <a:latin typeface="Times Roman"/>
                <a:ea typeface="Times Roman"/>
                <a:cs typeface="Times Roman"/>
                <a:sym typeface="Times Roman"/>
              </a:defRPr>
            </a:pPr>
            <a:r>
              <a:t>Impaired counter-regulatory response</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Reduced glucagon, cortisol, or epinephrine signaling</a:t>
            </a:r>
          </a:p>
          <a:p>
            <a:pPr marL="457200" indent="-317500" defTabSz="457200">
              <a:spcBef>
                <a:spcPts val="1200"/>
              </a:spcBef>
              <a:buSzPct val="100000"/>
              <a:buFont typeface="Times Roman"/>
              <a:buChar char="•"/>
              <a:defRPr b="1">
                <a:latin typeface="Times Roman"/>
                <a:ea typeface="Times Roman"/>
                <a:cs typeface="Times Roman"/>
                <a:sym typeface="Times Roman"/>
              </a:defRPr>
            </a:pPr>
            <a:r>
              <a:t>High glycemic load meals</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Rapid glucose rise → exaggerated insulin release → crash</a:t>
            </a:r>
          </a:p>
          <a:p>
            <a:pPr marL="457200" indent="-317500" defTabSz="457200">
              <a:spcBef>
                <a:spcPts val="1200"/>
              </a:spcBef>
              <a:buSzPct val="100000"/>
              <a:buFont typeface="Times Roman"/>
              <a:buChar char="•"/>
              <a:defRPr b="1">
                <a:latin typeface="Times Roman"/>
                <a:ea typeface="Times Roman"/>
                <a:cs typeface="Times Roman"/>
                <a:sym typeface="Times Roman"/>
              </a:defRPr>
            </a:pPr>
            <a:r>
              <a:t>Inadequate hepatic glycogen stores</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Prolonged fasting, low-carb intake without adaptation, alcohol use</a:t>
            </a:r>
          </a:p>
          <a:p>
            <a:pPr marL="457200" indent="-317500" defTabSz="457200">
              <a:spcBef>
                <a:spcPts val="1200"/>
              </a:spcBef>
              <a:buSzPct val="100000"/>
              <a:buFont typeface="Times Roman"/>
              <a:buChar char="•"/>
              <a:defRPr b="1">
                <a:latin typeface="Times Roman"/>
                <a:ea typeface="Times Roman"/>
                <a:cs typeface="Times Roman"/>
                <a:sym typeface="Times Roman"/>
              </a:defRPr>
            </a:pPr>
            <a:r>
              <a:t>Disordered meal timing</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Skipped meals, long fasting windows</a:t>
            </a:r>
          </a:p>
          <a:p>
            <a:pPr marL="457200" indent="-317500" defTabSz="457200">
              <a:spcBef>
                <a:spcPts val="1200"/>
              </a:spcBef>
              <a:buSzPct val="100000"/>
              <a:buFont typeface="Times Roman"/>
              <a:buChar char="•"/>
              <a:defRPr b="1">
                <a:latin typeface="Times Roman"/>
                <a:ea typeface="Times Roman"/>
                <a:cs typeface="Times Roman"/>
                <a:sym typeface="Times Roman"/>
              </a:defRPr>
            </a:pPr>
            <a:r>
              <a:t>Malnutrition or low protein intake</a:t>
            </a:r>
            <a:endParaRPr b="0"/>
          </a:p>
          <a:p>
            <a:pPr lvl="1" marL="914400" indent="-317500" defTabSz="457200">
              <a:spcBef>
                <a:spcPts val="1200"/>
              </a:spcBef>
              <a:buSzPct val="100000"/>
              <a:buFont typeface="Times Roman"/>
              <a:buChar char="◦"/>
              <a:defRPr>
                <a:latin typeface="Times Roman"/>
                <a:ea typeface="Times Roman"/>
                <a:cs typeface="Times Roman"/>
                <a:sym typeface="Times Roman"/>
              </a:defRPr>
            </a:pPr>
            <a:r>
              <a:t>Inadequate substrate for gluconeogenesis</a:t>
            </a:r>
          </a:p>
          <a:p>
            <a:pPr marL="457200" indent="-317500" defTabSz="457200">
              <a:spcBef>
                <a:spcPts val="1200"/>
              </a:spcBef>
              <a:buSzPct val="100000"/>
              <a:buFont typeface="Times Roman"/>
              <a:buChar char="•"/>
              <a:defRPr b="1">
                <a:latin typeface="Times Roman"/>
                <a:ea typeface="Times Roman"/>
                <a:cs typeface="Times Roman"/>
                <a:sym typeface="Times Roman"/>
              </a:defRPr>
            </a:pPr>
            <a:r>
              <a:t>Endocrine or metabolic contributors</a:t>
            </a:r>
            <a:endParaRPr b="0"/>
          </a:p>
          <a:p>
            <a:pPr lvl="1" marL="914400" indent="-317500" defTabSz="457200">
              <a:spcBef>
                <a:spcPts val="1200"/>
              </a:spcBef>
              <a:buSzPct val="100000"/>
              <a:buFont typeface="Times Roman"/>
              <a:buChar char="◦"/>
              <a:defRPr sz="2000">
                <a:latin typeface="Times Roman"/>
                <a:ea typeface="Times Roman"/>
                <a:cs typeface="Times Roman"/>
                <a:sym typeface="Times Roman"/>
              </a:defRPr>
            </a:pPr>
            <a:r>
              <a:t>Adrenal insufficiency, hypothyroidism, liver disease (medical evaluation)</a:t>
            </a:r>
          </a:p>
        </p:txBody>
      </p:sp>
      <p:sp>
        <p:nvSpPr>
          <p:cNvPr id="1212" name="MNT Interventions - Foundational Strategies…"/>
          <p:cNvSpPr txBox="1"/>
          <p:nvPr/>
        </p:nvSpPr>
        <p:spPr>
          <a:xfrm>
            <a:off x="9660341" y="3266798"/>
            <a:ext cx="8059834" cy="736879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MNT Interventions - Foundational Strategies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Frequent, evenly spaced meals/snacks</a:t>
            </a:r>
            <a:r>
              <a:rPr b="0"/>
              <a:t> (every 3–4 hours)</a:t>
            </a:r>
            <a:endParaRPr b="0"/>
          </a:p>
          <a:p>
            <a:pPr marL="457200" indent="-317500" defTabSz="457200">
              <a:spcBef>
                <a:spcPts val="1200"/>
              </a:spcBef>
              <a:buSzPct val="100000"/>
              <a:buFont typeface="Times Roman"/>
              <a:buChar char="•"/>
              <a:defRPr b="1" sz="2100">
                <a:latin typeface="Times Roman"/>
                <a:ea typeface="Times Roman"/>
                <a:cs typeface="Times Roman"/>
                <a:sym typeface="Times Roman"/>
              </a:defRPr>
            </a:pPr>
            <a:r>
              <a:t>Never consume carbohydrates alone</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Always pair with </a:t>
            </a:r>
            <a:r>
              <a:rPr b="1"/>
              <a:t>protein + fat</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Low–glycemic load dietary pattern</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Emphasize fiber, intact carbohydrates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Avoid large simple-sugar loads</a:t>
            </a:r>
            <a:endParaRPr b="0"/>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Especially liquids (juice, soda, sweetened coffee)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Limit alcohol</a:t>
            </a:r>
            <a:r>
              <a:t>, especially without food</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Avoid prolonged fasting</a:t>
            </a:r>
            <a:r>
              <a:t> or aggressive carb restriction</a:t>
            </a:r>
          </a:p>
          <a:p>
            <a:pPr defTabSz="457200">
              <a:spcBef>
                <a:spcPts val="1400"/>
              </a:spcBef>
              <a:defRPr b="1" sz="2100">
                <a:latin typeface="Times Roman"/>
                <a:ea typeface="Times Roman"/>
                <a:cs typeface="Times Roman"/>
                <a:sym typeface="Times Roman"/>
              </a:defRPr>
            </a:pPr>
            <a:r>
              <a:t>Macronutrient Pattern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Protein:</a:t>
            </a:r>
            <a:r>
              <a:t> ~1.0–1.2 g/kg/day (higher if under-eating)</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Carbohydrates:</a:t>
            </a:r>
            <a:r>
              <a:t> Moderate, evenly distributed</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Fat:</a:t>
            </a:r>
            <a:r>
              <a:t> Adequate to slow gastric emptying and glucose absorption</a:t>
            </a: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6" name="Freeform 2"/>
          <p:cNvSpPr/>
          <p:nvPr/>
        </p:nvSpPr>
        <p:spPr>
          <a:xfrm rot="10800000">
            <a:off x="328322" y="-516484"/>
            <a:ext cx="18288005" cy="1072435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19" name="Freeform 4"/>
          <p:cNvGrpSpPr/>
          <p:nvPr/>
        </p:nvGrpSpPr>
        <p:grpSpPr>
          <a:xfrm>
            <a:off x="-380179" y="-13"/>
            <a:ext cx="19048355" cy="3086120"/>
            <a:chOff x="0" y="0"/>
            <a:chExt cx="19048353" cy="3086119"/>
          </a:xfrm>
        </p:grpSpPr>
        <p:sp>
          <p:nvSpPr>
            <p:cNvPr id="121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1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20"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Hypoglycemia (Reactive &amp; Fasting)</a:t>
            </a:r>
          </a:p>
        </p:txBody>
      </p:sp>
      <p:sp>
        <p:nvSpPr>
          <p:cNvPr id="122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22" name="Institute of Medicine (IOM). (2001). Dietary Reference Intakes: Applications in Dietary Assessment. National Academies Press.…"/>
          <p:cNvSpPr txBox="1"/>
          <p:nvPr/>
        </p:nvSpPr>
        <p:spPr>
          <a:xfrm>
            <a:off x="1036514" y="3068167"/>
            <a:ext cx="7917219" cy="70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500">
                <a:latin typeface="Times Roman"/>
                <a:ea typeface="Times Roman"/>
                <a:cs typeface="Times Roman"/>
                <a:sym typeface="Times Roman"/>
              </a:defRPr>
            </a:pPr>
          </a:p>
        </p:txBody>
      </p:sp>
      <p:sp>
        <p:nvSpPr>
          <p:cNvPr id="1223" name="Key Nutrients &amp; Supplementation"/>
          <p:cNvSpPr txBox="1"/>
          <p:nvPr/>
        </p:nvSpPr>
        <p:spPr>
          <a:xfrm>
            <a:off x="2553775" y="3350857"/>
            <a:ext cx="5586452"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Key Nutrients &amp; Supplementation</a:t>
            </a:r>
          </a:p>
        </p:txBody>
      </p:sp>
      <p:graphicFrame>
        <p:nvGraphicFramePr>
          <p:cNvPr id="1224" name="Table 1"/>
          <p:cNvGraphicFramePr/>
          <p:nvPr/>
        </p:nvGraphicFramePr>
        <p:xfrm>
          <a:off x="1269115" y="4145194"/>
          <a:ext cx="8930538" cy="48701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14984"/>
                <a:gridCol w="2303528"/>
                <a:gridCol w="3491701"/>
              </a:tblGrid>
              <a:tr h="566983">
                <a:tc>
                  <a:txBody>
                    <a:bodyPr/>
                    <a:lstStyle/>
                    <a:p>
                      <a:pPr algn="ctr" defTabSz="457200">
                        <a:defRPr sz="1800"/>
                      </a:pPr>
                      <a:r>
                        <a:rPr b="1" sz="24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78824">
                <a:tc>
                  <a:txBody>
                    <a:bodyPr/>
                    <a:lstStyle/>
                    <a:p>
                      <a:pPr algn="ctr" defTabSz="457200">
                        <a:defRPr sz="1800"/>
                      </a:pPr>
                      <a:r>
                        <a:rPr sz="24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Glucose regulation, stress response</a:t>
                      </a:r>
                    </a:p>
                  </a:txBody>
                  <a:tcPr marL="12700" marR="12700" marT="12700" marB="12700" anchor="ctr" anchorCtr="0" horzOverflow="overflow"/>
                </a:tc>
              </a:tr>
              <a:tr h="878824">
                <a:tc>
                  <a:txBody>
                    <a:bodyPr/>
                    <a:lstStyle/>
                    <a:p>
                      <a:pPr algn="ctr" defTabSz="457200">
                        <a:defRPr sz="1800"/>
                      </a:pPr>
                      <a:r>
                        <a:rPr sz="2400">
                          <a:latin typeface="Times Roman"/>
                          <a:ea typeface="Times Roman"/>
                          <a:cs typeface="Times Roman"/>
                          <a:sym typeface="Times Roman"/>
                        </a:rPr>
                        <a:t>Chromium picolinate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200–600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glucose tolerance</a:t>
                      </a:r>
                    </a:p>
                  </a:txBody>
                  <a:tcPr marL="12700" marR="12700" marT="12700" marB="12700" anchor="ctr" anchorCtr="0" horzOverflow="overflow"/>
                </a:tc>
              </a:tr>
              <a:tr h="566983">
                <a:tc>
                  <a:txBody>
                    <a:bodyPr/>
                    <a:lstStyle/>
                    <a:p>
                      <a:pPr algn="ctr" defTabSz="457200">
                        <a:defRPr sz="1800"/>
                      </a:pPr>
                      <a:r>
                        <a:rPr sz="2400">
                          <a:latin typeface="Times Roman"/>
                          <a:ea typeface="Times Roman"/>
                          <a:cs typeface="Times Roman"/>
                          <a:sym typeface="Times Roman"/>
                        </a:rPr>
                        <a:t>Fiber (psyllium/PHGG)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Slows carbohydrate absorption</a:t>
                      </a:r>
                    </a:p>
                  </a:txBody>
                  <a:tcPr marL="12700" marR="12700" marT="12700" marB="12700" anchor="ctr" anchorCtr="0" horzOverflow="overflow"/>
                </a:tc>
              </a:tr>
              <a:tr h="878824">
                <a:tc>
                  <a:txBody>
                    <a:bodyPr/>
                    <a:lstStyle/>
                    <a:p>
                      <a:pPr algn="ctr" defTabSz="457200">
                        <a:defRPr sz="1800"/>
                      </a:pPr>
                      <a:r>
                        <a:rPr sz="2400">
                          <a:latin typeface="Times Roman"/>
                          <a:ea typeface="Times Roman"/>
                          <a:cs typeface="Times Roman"/>
                          <a:sym typeface="Times Roman"/>
                        </a:rPr>
                        <a:t>Protein (dietary or supplemental)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Stabilizes glucose</a:t>
                      </a:r>
                    </a:p>
                  </a:txBody>
                  <a:tcPr marL="12700" marR="12700" marT="12700" marB="12700" anchor="ctr" anchorCtr="0" horzOverflow="overflow"/>
                </a:tc>
              </a:tr>
              <a:tr h="566983">
                <a:tc>
                  <a:txBody>
                    <a:bodyPr/>
                    <a:lstStyle/>
                    <a:p>
                      <a:pPr algn="ctr" defTabSz="457200">
                        <a:defRPr sz="1800"/>
                      </a:pPr>
                      <a:r>
                        <a:rPr sz="2400">
                          <a:latin typeface="Times Roman"/>
                          <a:ea typeface="Times Roman"/>
                          <a:cs typeface="Times Roman"/>
                          <a:sym typeface="Times Roman"/>
                        </a:rPr>
                        <a:t>B-complex (esp. 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Hepatic glucose metabolism</a:t>
                      </a:r>
                    </a:p>
                  </a:txBody>
                  <a:tcPr marL="12700" marR="12700" marT="12700" marB="12700" anchor="ctr" anchorCtr="0" horzOverflow="overflow"/>
                </a:tc>
              </a:tr>
              <a:tr h="566983">
                <a:tc>
                  <a:txBody>
                    <a:bodyPr/>
                    <a:lstStyle/>
                    <a:p>
                      <a:pPr algn="ctr" defTabSz="457200">
                        <a:defRPr sz="1800"/>
                      </a:pPr>
                      <a:r>
                        <a:rPr sz="2400">
                          <a:latin typeface="Times Roman"/>
                          <a:ea typeface="Times Roman"/>
                          <a:cs typeface="Times Roman"/>
                          <a:sym typeface="Times Roman"/>
                        </a:rPr>
                        <a:t>Alpha-lipoic acid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 support</a:t>
                      </a:r>
                    </a:p>
                  </a:txBody>
                  <a:tcPr marL="12700" marR="12700" marT="12700" marB="12700" anchor="ctr" anchorCtr="0" horzOverflow="overflow"/>
                </a:tc>
              </a:tr>
            </a:tbl>
          </a:graphicData>
        </a:graphic>
      </p:graphicFrame>
      <p:sp>
        <p:nvSpPr>
          <p:cNvPr id="1225" name="Relevant Labs…"/>
          <p:cNvSpPr txBox="1"/>
          <p:nvPr/>
        </p:nvSpPr>
        <p:spPr>
          <a:xfrm>
            <a:off x="12718696" y="3898833"/>
            <a:ext cx="4341052" cy="53738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Fasting glucose</a:t>
            </a:r>
            <a:endParaRPr b="0"/>
          </a:p>
          <a:p>
            <a:pPr marL="457200" indent="-317500" defTabSz="457200">
              <a:spcBef>
                <a:spcPts val="1200"/>
              </a:spcBef>
              <a:buSzPct val="100000"/>
              <a:buFont typeface="Times Roman"/>
              <a:buChar char="•"/>
              <a:defRPr b="1" sz="2000">
                <a:latin typeface="Times Roman"/>
                <a:ea typeface="Times Roman"/>
                <a:cs typeface="Times Roman"/>
                <a:sym typeface="Times Roman"/>
              </a:defRPr>
            </a:pPr>
            <a:r>
              <a:t>Continuous glucose monitoring (CGM)</a:t>
            </a:r>
            <a:r>
              <a:rPr b="0"/>
              <a:t> or finger-stick patterns</a:t>
            </a:r>
            <a:endParaRPr b="0"/>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HbA1c</a:t>
            </a:r>
            <a:r>
              <a:t> (may be normal or low)</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Fasting insulin &amp; C-peptide</a:t>
            </a:r>
            <a:r>
              <a:rPr b="0"/>
              <a:t> (context-dependent)</a:t>
            </a:r>
            <a:endParaRPr b="0"/>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CMP</a:t>
            </a:r>
            <a:r>
              <a:t> (liver function)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Cortisol / ACTH</a:t>
            </a:r>
            <a:r>
              <a:t> if adrenal concerns (medical)</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Thyroid panel</a:t>
            </a:r>
            <a:r>
              <a:t> if symptoms suggest hypothyroidism</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Magnesium</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7" name="Freeform 2"/>
          <p:cNvSpPr/>
          <p:nvPr/>
        </p:nvSpPr>
        <p:spPr>
          <a:xfrm rot="10800000">
            <a:off x="328322" y="-516484"/>
            <a:ext cx="18288005" cy="1072435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30" name="Freeform 4"/>
          <p:cNvGrpSpPr/>
          <p:nvPr/>
        </p:nvGrpSpPr>
        <p:grpSpPr>
          <a:xfrm>
            <a:off x="-380179" y="-13"/>
            <a:ext cx="19048355" cy="3086120"/>
            <a:chOff x="0" y="0"/>
            <a:chExt cx="19048353" cy="3086119"/>
          </a:xfrm>
        </p:grpSpPr>
        <p:sp>
          <p:nvSpPr>
            <p:cNvPr id="122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2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31" name="TextBox 6"/>
          <p:cNvSpPr txBox="1"/>
          <p:nvPr/>
        </p:nvSpPr>
        <p:spPr>
          <a:xfrm>
            <a:off x="1072146"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Prediabetes, Diabetes Type 2 and Hypoglycemia</a:t>
            </a:r>
          </a:p>
        </p:txBody>
      </p:sp>
      <p:sp>
        <p:nvSpPr>
          <p:cNvPr id="12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33" name="Institute of Medicine (IOM). (2001). Dietary Reference Intakes: Applications in Dietary Assessment. National Academies Press.…"/>
          <p:cNvSpPr txBox="1"/>
          <p:nvPr/>
        </p:nvSpPr>
        <p:spPr>
          <a:xfrm>
            <a:off x="1036514" y="3068167"/>
            <a:ext cx="7917219" cy="70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500">
                <a:latin typeface="Times Roman"/>
                <a:ea typeface="Times Roman"/>
                <a:cs typeface="Times Roman"/>
                <a:sym typeface="Times Roman"/>
              </a:defRPr>
            </a:pPr>
          </a:p>
        </p:txBody>
      </p:sp>
      <p:graphicFrame>
        <p:nvGraphicFramePr>
          <p:cNvPr id="1234" name="Table 1"/>
          <p:cNvGraphicFramePr/>
          <p:nvPr/>
        </p:nvGraphicFramePr>
        <p:xfrm>
          <a:off x="381200" y="3182103"/>
          <a:ext cx="17721389" cy="68311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85964"/>
                <a:gridCol w="4447215"/>
                <a:gridCol w="4737510"/>
                <a:gridCol w="2907885"/>
                <a:gridCol w="3730112"/>
              </a:tblGrid>
              <a:tr h="749300">
                <a:tc>
                  <a:txBody>
                    <a:bodyPr/>
                    <a:lstStyle/>
                    <a:p>
                      <a:pPr algn="ctr" defTabSz="457200">
                        <a:defRPr sz="1800"/>
                      </a:pPr>
                      <a:r>
                        <a:rPr b="1" sz="22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Relevant Labs</a:t>
                      </a:r>
                    </a:p>
                  </a:txBody>
                  <a:tcPr marL="12700" marR="12700" marT="12700" marB="12700" anchor="ctr" anchorCtr="0" horzOverflow="overflow"/>
                </a:tc>
              </a:tr>
              <a:tr h="1954820">
                <a:tc>
                  <a:txBody>
                    <a:bodyPr/>
                    <a:lstStyle/>
                    <a:p>
                      <a:pPr algn="ctr" defTabSz="457200">
                        <a:defRPr sz="1800"/>
                      </a:pPr>
                      <a:r>
                        <a:rPr b="1" sz="2200">
                          <a:latin typeface="Times Roman"/>
                          <a:ea typeface="Times Roman"/>
                          <a:cs typeface="Times Roman"/>
                          <a:sym typeface="Times Roman"/>
                        </a:rPr>
                        <a:t>Prediabetes / Insulin Resistance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Impaired insulin signaling; hyperinsulinemia; visceral adiposity; high glycemic load diet; physical inactivity; inflammation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Low–moderate glycemic load diet; carbohydrate distribution; protein at each meal; Mediterranean or lower-carb whole-food pattern; ↑ fiber; weight loss (5–7%); resistance + aerobic exercise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Magnesium, vitamin D, omega-3s, chromium, soluble fiber, berberine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Fasting glucose, fasting insulin, HOMA-IR, HbA1c, lipid panel, vitamin D, Mg</a:t>
                      </a:r>
                    </a:p>
                  </a:txBody>
                  <a:tcPr marL="12700" marR="12700" marT="12700" marB="12700" anchor="ctr" anchorCtr="0" horzOverflow="overflow"/>
                </a:tc>
              </a:tr>
              <a:tr h="2171700">
                <a:tc>
                  <a:txBody>
                    <a:bodyPr/>
                    <a:lstStyle/>
                    <a:p>
                      <a:pPr algn="ctr" defTabSz="457200">
                        <a:defRPr sz="1800"/>
                      </a:pPr>
                      <a:r>
                        <a:rPr b="1" sz="2200">
                          <a:latin typeface="Times Roman"/>
                          <a:ea typeface="Times Roman"/>
                          <a:cs typeface="Times Roman"/>
                          <a:sym typeface="Times Roman"/>
                        </a:rPr>
                        <a:t>Type 2 Diabetes Mellitus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Insulin resistance + β-cell dysfunction; chronic hyperglycemia; glucotoxicity/lipotoxicity; sarcopenic obesity; medication effects (e.g., metformin → B12)</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Individualized carb targets; low-GL foods paired with protein/fat; consistent meal timing; adequate protein (≈1.0–1.2 g/kg); fiber ≥25–38 g/day; weight loss (5–10%); CV risk reduction</a:t>
                      </a:r>
                    </a:p>
                  </a:txBody>
                  <a:tcPr marL="12700" marR="12700" marT="12700" marB="12700" anchor="ctr" anchorCtr="0" horzOverflow="overflow"/>
                </a:tc>
                <a:tc>
                  <a:txBody>
                    <a:bodyPr/>
                    <a:lstStyle/>
                    <a:p>
                      <a:pPr algn="ctr" defTabSz="457200">
                        <a:defRPr sz="2200">
                          <a:latin typeface="Times Roman"/>
                          <a:ea typeface="Times Roman"/>
                          <a:cs typeface="Times Roman"/>
                          <a:sym typeface="Times Roman"/>
                        </a:defRPr>
                      </a:pPr>
                      <a:r>
                        <a:t>Magnesium, vitamin D, omega-3s, soluble fiber, alpha-lipoic acid (neuropathy), berberine, </a:t>
                      </a:r>
                      <a:r>
                        <a:rPr b="1"/>
                        <a:t>vitamin B12</a:t>
                      </a:r>
                      <a:r>
                        <a:t> (metformin)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HbA1c, fasting glucose/CGM, lipid panel, urine albumin-creatinine ratio, eGFR/CMP, B12, vitamin D, Mg</a:t>
                      </a:r>
                    </a:p>
                  </a:txBody>
                  <a:tcPr marL="12700" marR="12700" marT="12700" marB="12700" anchor="ctr" anchorCtr="0" horzOverflow="overflow"/>
                </a:tc>
              </a:tr>
              <a:tr h="1942617">
                <a:tc>
                  <a:txBody>
                    <a:bodyPr/>
                    <a:lstStyle/>
                    <a:p>
                      <a:pPr algn="ctr" defTabSz="457200">
                        <a:defRPr sz="1800"/>
                      </a:pPr>
                      <a:r>
                        <a:rPr b="1" sz="2200">
                          <a:latin typeface="Times Roman"/>
                          <a:ea typeface="Times Roman"/>
                          <a:cs typeface="Times Roman"/>
                          <a:sym typeface="Times Roman"/>
                        </a:rPr>
                        <a:t>Hypoglycemia (Reactive or Fasting)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Excess insulin relative to glucose; post-prandial insulin overshoot (early IR); medication-induced insulin excess; skipped meals/fasting; low glycogen stores; impaired counter-regulation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Frequent meals/snacks (q3–4 hrs); never eat carbs alone (pair with protein/fat); low-GL pattern; avoid liquid sugars; limit alcohol; avoid prolonged fasting; coordinate food with meds/exercise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Magnesium, chromium, soluble fiber, adequate protein, B-complex; alpha-lipoic acid (context-dependent)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Fasting glucose, CGM or SMBG patterns, HbA1c (often normal/low), fasting insulin/C-peptide (case-dependent), CMP, Mg, cortisol/TSH if indicated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39" name="Freeform 4"/>
          <p:cNvGrpSpPr/>
          <p:nvPr/>
        </p:nvGrpSpPr>
        <p:grpSpPr>
          <a:xfrm>
            <a:off x="-380179" y="-13"/>
            <a:ext cx="19048355" cy="3086120"/>
            <a:chOff x="0" y="0"/>
            <a:chExt cx="19048353" cy="3086119"/>
          </a:xfrm>
        </p:grpSpPr>
        <p:sp>
          <p:nvSpPr>
            <p:cNvPr id="123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3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40" name="TextBox 6"/>
          <p:cNvSpPr txBox="1"/>
          <p:nvPr/>
        </p:nvSpPr>
        <p:spPr>
          <a:xfrm>
            <a:off x="1072146" y="80410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Cardiovascular Disease, Dyslipidemias, and Hypertension</a:t>
            </a:r>
          </a:p>
        </p:txBody>
      </p:sp>
      <p:sp>
        <p:nvSpPr>
          <p:cNvPr id="12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42" name="Institute of Medicine (IOM). (2001). Dietary Reference Intakes: Applications in Dietary Assessment. National Academies Press.…"/>
          <p:cNvSpPr txBox="1"/>
          <p:nvPr/>
        </p:nvSpPr>
        <p:spPr>
          <a:xfrm>
            <a:off x="1819486" y="3921435"/>
            <a:ext cx="14028004" cy="443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rPr b="0"/>
              <a:t>Cardiovascular disease—including </a:t>
            </a:r>
            <a:r>
              <a:t>coronary artery disease, stroke, peripheral arterial disease</a:t>
            </a:r>
            <a:r>
              <a:rPr b="0"/>
              <a:t>, and related conditions—remains a leading cause of morbidity and mortality worldwide. </a:t>
            </a:r>
            <a:r>
              <a:t>Dyslipidemias</a:t>
            </a:r>
            <a:r>
              <a:rPr b="0"/>
              <a:t> (abnormal levels of LDL-C, HDL-C, triglycerides, and ApoB) and </a:t>
            </a:r>
            <a:r>
              <a:t>hypertension</a:t>
            </a:r>
            <a:r>
              <a:rPr b="0"/>
              <a:t> are major modifiable risk factors.</a:t>
            </a:r>
            <a:endParaRPr b="0"/>
          </a:p>
          <a:p>
            <a:pPr marL="280736" indent="-280736" defTabSz="457200">
              <a:spcBef>
                <a:spcPts val="1200"/>
              </a:spcBef>
              <a:buSzPct val="100000"/>
              <a:buChar char="•"/>
              <a:defRPr b="1" sz="2800">
                <a:latin typeface="Times Roman"/>
                <a:ea typeface="Times Roman"/>
                <a:cs typeface="Times Roman"/>
                <a:sym typeface="Times Roman"/>
              </a:defRPr>
            </a:pPr>
            <a:endParaRPr b="0"/>
          </a:p>
          <a:p>
            <a:pPr marL="280736" indent="-280736" defTabSz="457200">
              <a:spcBef>
                <a:spcPts val="1200"/>
              </a:spcBef>
              <a:buSzPct val="100000"/>
              <a:buChar char="•"/>
              <a:defRPr b="1" sz="2800">
                <a:latin typeface="Times Roman"/>
                <a:ea typeface="Times Roman"/>
                <a:cs typeface="Times Roman"/>
                <a:sym typeface="Times Roman"/>
              </a:defRPr>
            </a:pPr>
            <a:r>
              <a:t>Medical Nutrition Therapy (MNT)</a:t>
            </a:r>
            <a:r>
              <a:rPr b="0"/>
              <a:t> is a cornerstone of both </a:t>
            </a:r>
            <a:r>
              <a:t>primary prevention and secondary management</a:t>
            </a:r>
            <a:r>
              <a:rPr b="0"/>
              <a:t>, targeting </a:t>
            </a:r>
            <a:r>
              <a:t>atherosclerosis, endothelial dysfunction, inflammation, insulin resistance, and blood pressure regulation</a:t>
            </a:r>
            <a:r>
              <a:rPr b="0"/>
              <a:t>.</a:t>
            </a:r>
            <a:endParaRPr b="0"/>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9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95" name="TextBox 6"/>
          <p:cNvSpPr txBox="1"/>
          <p:nvPr/>
        </p:nvSpPr>
        <p:spPr>
          <a:xfrm>
            <a:off x="1143005" y="1067916"/>
            <a:ext cx="16812962" cy="112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43" sz="6500">
                <a:solidFill>
                  <a:srgbClr val="FFFFFF"/>
                </a:solidFill>
                <a:latin typeface="Poppins"/>
                <a:ea typeface="Poppins"/>
                <a:cs typeface="Poppins"/>
                <a:sym typeface="Poppins"/>
              </a:defRPr>
            </a:pPr>
            <a:r>
              <a:t>Osteoporosis &amp; Low Bone</a:t>
            </a:r>
            <a:r>
              <a:rPr spc="663" sz="6700"/>
              <a:t> </a:t>
            </a:r>
            <a:r>
              <a:t>Density</a:t>
            </a:r>
          </a:p>
        </p:txBody>
      </p:sp>
      <p:sp>
        <p:nvSpPr>
          <p:cNvPr id="19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97" name="Table 1"/>
          <p:cNvGraphicFramePr/>
          <p:nvPr/>
        </p:nvGraphicFramePr>
        <p:xfrm>
          <a:off x="1576877" y="4156947"/>
          <a:ext cx="15559553" cy="60259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31172"/>
                <a:gridCol w="3502681"/>
                <a:gridCol w="2783440"/>
                <a:gridCol w="3148363"/>
                <a:gridCol w="3793892"/>
              </a:tblGrid>
              <a:tr h="1196138">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outcomes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96138">
                <a:tc>
                  <a:txBody>
                    <a:bodyPr/>
                    <a:lstStyle/>
                    <a:p>
                      <a:pPr algn="ctr" defTabSz="457200">
                        <a:defRPr sz="1800"/>
                      </a:pPr>
                      <a:r>
                        <a:rPr b="1" sz="2400">
                          <a:latin typeface="Times Roman"/>
                          <a:ea typeface="Times Roman"/>
                          <a:cs typeface="Times Roman"/>
                          <a:sym typeface="Times Roman"/>
                        </a:rPr>
                        <a:t>Calcium (diet + supplements)</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1,000–1,200 mg/day total intake</a:t>
                      </a:r>
                      <a:r>
                        <a:rPr b="0"/>
                        <a:t> (split doses ≤500–600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Ongoing; reassess at 6–12 mo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Supports BMD, fracture prevention (with Vit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 risk at high supplemental doses; prioritize food first</a:t>
                      </a:r>
                    </a:p>
                  </a:txBody>
                  <a:tcPr marL="12700" marR="12700" marT="12700" marB="12700" anchor="ctr" anchorCtr="0" horzOverflow="overflow"/>
                </a:tc>
              </a:tr>
              <a:tr h="1218746">
                <a:tc>
                  <a:txBody>
                    <a:bodyPr/>
                    <a:lstStyle/>
                    <a:p>
                      <a:pPr algn="ctr" defTabSz="457200">
                        <a:defRPr sz="1800"/>
                      </a:pPr>
                      <a:r>
                        <a:rPr b="1" sz="2400">
                          <a:latin typeface="Times Roman"/>
                          <a:ea typeface="Times Roman"/>
                          <a:cs typeface="Times Roman"/>
                          <a:sym typeface="Times Roman"/>
                        </a:rPr>
                        <a:t>Vitamin D3</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800–2,000 IU/day</a:t>
                      </a:r>
                      <a:r>
                        <a:rPr b="0"/>
                        <a:t> (or dose to target)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8–24 weeks</a:t>
                      </a:r>
                      <a:r>
                        <a:rPr b="0"/>
                        <a:t>, then reassess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fracture risk; ↑ calcium absorption</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Target </a:t>
                      </a:r>
                      <a:r>
                        <a:rPr b="1"/>
                        <a:t>25(OH)D ~30–50 ng/mL</a:t>
                      </a:r>
                      <a:r>
                        <a:t>; monitor calcium</a:t>
                      </a:r>
                    </a:p>
                  </a:txBody>
                  <a:tcPr marL="12700" marR="12700" marT="12700" marB="12700" anchor="ctr" anchorCtr="0" horzOverflow="overflow"/>
                </a:tc>
              </a:tr>
              <a:tr h="1218746">
                <a:tc>
                  <a:txBody>
                    <a:bodyPr/>
                    <a:lstStyle/>
                    <a:p>
                      <a:pPr algn="ctr" defTabSz="457200">
                        <a:defRPr sz="1800"/>
                      </a:pPr>
                      <a:r>
                        <a:rPr b="1" sz="2400">
                          <a:latin typeface="Times Roman"/>
                          <a:ea typeface="Times Roman"/>
                          <a:cs typeface="Times Roman"/>
                          <a:sym typeface="Times Roman"/>
                        </a:rPr>
                        <a:t>Vitamin K2 (MK-7)</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90–180 mcg/day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osteocalcin carboxylation; BMD support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Avoid with warfarin</a:t>
                      </a:r>
                      <a:r>
                        <a:rPr b="0"/>
                        <a:t> unless supervised</a:t>
                      </a:r>
                    </a:p>
                  </a:txBody>
                  <a:tcPr marL="12700" marR="12700" marT="12700" marB="12700" anchor="ctr" anchorCtr="0" horzOverflow="overflow"/>
                </a:tc>
              </a:tr>
              <a:tr h="1196138">
                <a:tc>
                  <a:txBody>
                    <a:bodyPr/>
                    <a:lstStyle/>
                    <a:p>
                      <a:pPr algn="ctr" defTabSz="457200">
                        <a:defRPr sz="1800"/>
                      </a:pPr>
                      <a:r>
                        <a:rPr b="1" sz="2400">
                          <a:latin typeface="Times Roman"/>
                          <a:ea typeface="Times Roman"/>
                          <a:cs typeface="Times Roman"/>
                          <a:sym typeface="Times Roman"/>
                        </a:rPr>
                        <a:t>Magnesium (elemental)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300–400 mg/day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matrix support; PTH regulation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caution in CKD</a:t>
                      </a:r>
                    </a:p>
                  </a:txBody>
                  <a:tcPr marL="12700" marR="12700" marT="12700" marB="12700" anchor="ctr" anchorCtr="0" horzOverflow="overflow"/>
                </a:tc>
              </a:tr>
            </a:tbl>
          </a:graphicData>
        </a:graphic>
      </p:graphicFrame>
      <p:sp>
        <p:nvSpPr>
          <p:cNvPr id="198" name="Core nutraceuticals (strongest evidence)"/>
          <p:cNvSpPr txBox="1"/>
          <p:nvPr/>
        </p:nvSpPr>
        <p:spPr>
          <a:xfrm>
            <a:off x="6264360" y="3356731"/>
            <a:ext cx="618458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47" name="Freeform 4"/>
          <p:cNvGrpSpPr/>
          <p:nvPr/>
        </p:nvGrpSpPr>
        <p:grpSpPr>
          <a:xfrm>
            <a:off x="-380179" y="-13"/>
            <a:ext cx="19048355" cy="3086120"/>
            <a:chOff x="0" y="0"/>
            <a:chExt cx="19048353" cy="3086119"/>
          </a:xfrm>
        </p:grpSpPr>
        <p:sp>
          <p:nvSpPr>
            <p:cNvPr id="124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4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48" name="TextBox 6"/>
          <p:cNvSpPr txBox="1"/>
          <p:nvPr/>
        </p:nvSpPr>
        <p:spPr>
          <a:xfrm>
            <a:off x="1072146" y="221780"/>
            <a:ext cx="16800357" cy="28125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12" sz="6200">
                <a:solidFill>
                  <a:srgbClr val="FFFFFF"/>
                </a:solidFill>
                <a:latin typeface="Poppins"/>
                <a:ea typeface="Poppins"/>
                <a:cs typeface="Poppins"/>
                <a:sym typeface="Poppins"/>
              </a:defRPr>
            </a:lvl1pPr>
          </a:lstStyle>
          <a:p>
            <a:pPr/>
            <a:r>
              <a:t>Cardiovascular Disease, Dyslipidemias, and Hypertension- Primary Nutrition Mechanisms &amp; Core Nutrition Goals</a:t>
            </a:r>
          </a:p>
        </p:txBody>
      </p:sp>
      <p:sp>
        <p:nvSpPr>
          <p:cNvPr id="12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50" name="Institute of Medicine (IOM). (2001). Dietary Reference Intakes: Applications in Dietary Assessment. National Academies Press.…"/>
          <p:cNvSpPr txBox="1"/>
          <p:nvPr/>
        </p:nvSpPr>
        <p:spPr>
          <a:xfrm>
            <a:off x="1363270" y="3584347"/>
            <a:ext cx="7652317" cy="5767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Shared Primary Nutrition Mechanisms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Atherogenic lipoprotein burden</a:t>
            </a:r>
            <a:r>
              <a:t> (LDL-C, ApoB, TG-rich particles)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Endothelial dysfunction</a:t>
            </a:r>
            <a:r>
              <a:t> and nitric oxide impairment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Chronic low-grade inflammation &amp; oxidative stress</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Excess sodium and low potassium intake</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Insulin resistance &amp; visceral adiposity</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Altered lipid metabolism</a:t>
            </a:r>
            <a:r>
              <a:t> (hepatic overproduction, impaired clearance)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Gut microbiome metabolites</a:t>
            </a:r>
            <a:r>
              <a:rPr b="0"/>
              <a:t> (SCFAs, TMAO)</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Medication–nutrient interactions</a:t>
            </a:r>
            <a:r>
              <a:t> (statins, diuretics, ACE inhibitors)</a:t>
            </a:r>
          </a:p>
        </p:txBody>
      </p:sp>
      <p:sp>
        <p:nvSpPr>
          <p:cNvPr id="1251" name="Institute of Medicine (IOM). (2001). Dietary Reference Intakes: Applications in Dietary Assessment. National Academies Press.…"/>
          <p:cNvSpPr txBox="1"/>
          <p:nvPr/>
        </p:nvSpPr>
        <p:spPr>
          <a:xfrm>
            <a:off x="10313234" y="3652859"/>
            <a:ext cx="6329177" cy="5183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Core Nutrition Goals (All Conditions)</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Reduce </a:t>
            </a:r>
            <a:r>
              <a:t>atherogenic lipoproteins</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Improve </a:t>
            </a:r>
            <a:r>
              <a:t>endothelial function</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Lower </a:t>
            </a:r>
            <a:r>
              <a:t>blood pressure</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Reduce </a:t>
            </a:r>
            <a:r>
              <a:t>systemic inflammation</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Support </a:t>
            </a:r>
            <a:r>
              <a:t>weight and visceral fat reduction</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Improve </a:t>
            </a:r>
            <a:r>
              <a:t>insulin sensitivity</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rPr b="0"/>
              <a:t>Maintain </a:t>
            </a:r>
            <a:r>
              <a:t>electrolyte balance</a:t>
            </a:r>
            <a:endParaRPr b="0"/>
          </a:p>
          <a:p>
            <a:pPr marL="457200" indent="-317500" defTabSz="457200">
              <a:spcBef>
                <a:spcPts val="1200"/>
              </a:spcBef>
              <a:buSzPct val="100000"/>
              <a:buFont typeface="Times Roman"/>
              <a:buAutoNum type="arabicPeriod" startAt="1"/>
              <a:defRPr sz="2400">
                <a:latin typeface="Times Roman"/>
                <a:ea typeface="Times Roman"/>
                <a:cs typeface="Times Roman"/>
                <a:sym typeface="Times Roman"/>
              </a:defRPr>
            </a:pPr>
            <a:r>
              <a:t>Reduce overall </a:t>
            </a:r>
            <a:r>
              <a:rPr b="1"/>
              <a:t>ASCVD risk</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56" name="Freeform 4"/>
          <p:cNvGrpSpPr/>
          <p:nvPr/>
        </p:nvGrpSpPr>
        <p:grpSpPr>
          <a:xfrm>
            <a:off x="-380179" y="-13"/>
            <a:ext cx="19048355" cy="3086120"/>
            <a:chOff x="0" y="0"/>
            <a:chExt cx="19048353" cy="3086119"/>
          </a:xfrm>
        </p:grpSpPr>
        <p:sp>
          <p:nvSpPr>
            <p:cNvPr id="125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5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57" name="TextBox 6"/>
          <p:cNvSpPr txBox="1"/>
          <p:nvPr/>
        </p:nvSpPr>
        <p:spPr>
          <a:xfrm>
            <a:off x="1072146" y="606683"/>
            <a:ext cx="16800357" cy="18727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12" sz="6200">
                <a:solidFill>
                  <a:srgbClr val="FFFFFF"/>
                </a:solidFill>
                <a:latin typeface="Poppins"/>
                <a:ea typeface="Poppins"/>
                <a:cs typeface="Poppins"/>
                <a:sym typeface="Poppins"/>
              </a:defRPr>
            </a:lvl1pPr>
          </a:lstStyle>
          <a:p>
            <a:pPr/>
            <a:r>
              <a:t>Cardiovascular Disease, Dyslipidemias, and Hypertension-Core Nutrition Goals</a:t>
            </a:r>
          </a:p>
        </p:txBody>
      </p:sp>
      <p:sp>
        <p:nvSpPr>
          <p:cNvPr id="12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59" name="Institute of Medicine (IOM). (2001). Dietary Reference Intakes: Applications in Dietary Assessment. National Academies Press.…"/>
          <p:cNvSpPr txBox="1"/>
          <p:nvPr/>
        </p:nvSpPr>
        <p:spPr>
          <a:xfrm>
            <a:off x="1413086" y="3235635"/>
            <a:ext cx="7652317" cy="625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Autoimmune disorders affect nutrition through shared mechanisms:</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Chronic systemic inflammation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Elevated cytokines increase oxidative stress and protein catabolism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Raises energy and protein requirements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Loss of immune tolerance</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Altered antigen recognition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Heightened sensitivity to dietary antigens in some individuals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Intestinal barrier dysfunction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Increased permeability allows immune activation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Strong gut–immune axis involvement</a:t>
            </a:r>
          </a:p>
        </p:txBody>
      </p:sp>
      <p:sp>
        <p:nvSpPr>
          <p:cNvPr id="1260" name="Institute of Medicine (IOM). (2001). Dietary Reference Intakes: Applications in Dietary Assessment. National Academies Press.…"/>
          <p:cNvSpPr txBox="1"/>
          <p:nvPr/>
        </p:nvSpPr>
        <p:spPr>
          <a:xfrm>
            <a:off x="9541086" y="4200835"/>
            <a:ext cx="7652317" cy="3952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AutoNum type="arabicPeriod" startAt="4"/>
              <a:defRPr b="1" sz="2400">
                <a:latin typeface="Times Roman"/>
                <a:ea typeface="Times Roman"/>
                <a:cs typeface="Times Roman"/>
                <a:sym typeface="Times Roman"/>
              </a:defRPr>
            </a:pPr>
            <a:r>
              <a:t>Gut microbiome dysbiosis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microbial diversity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Altered short-chain fatty acid production</a:t>
            </a:r>
          </a:p>
          <a:p>
            <a:pPr marL="457200" indent="-317500" defTabSz="457200">
              <a:spcBef>
                <a:spcPts val="1200"/>
              </a:spcBef>
              <a:buSzPct val="100000"/>
              <a:buFont typeface="Times Roman"/>
              <a:buAutoNum type="arabicPeriod" startAt="5"/>
              <a:defRPr b="1" sz="2400">
                <a:latin typeface="Times Roman"/>
                <a:ea typeface="Times Roman"/>
                <a:cs typeface="Times Roman"/>
                <a:sym typeface="Times Roman"/>
              </a:defRPr>
            </a:pPr>
            <a:r>
              <a:t>Medication effects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Steroids, immunosuppressants, NSAIDs alter nutrient needs and absorption</a:t>
            </a:r>
          </a:p>
          <a:p>
            <a:pPr marL="457200" indent="-317500" defTabSz="457200">
              <a:spcBef>
                <a:spcPts val="1200"/>
              </a:spcBef>
              <a:buSzPct val="100000"/>
              <a:buFont typeface="Times Roman"/>
              <a:buAutoNum type="arabicPeriod" startAt="6"/>
              <a:defRPr b="1" sz="2400">
                <a:latin typeface="Times Roman"/>
                <a:ea typeface="Times Roman"/>
                <a:cs typeface="Times Roman"/>
                <a:sym typeface="Times Roman"/>
              </a:defRPr>
            </a:pPr>
            <a:r>
              <a:t>Malabsorption or altered metabolism</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Common in autoimmune GI and endocrine conditions</a:t>
            </a:r>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2"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65" name="Freeform 4"/>
          <p:cNvGrpSpPr/>
          <p:nvPr/>
        </p:nvGrpSpPr>
        <p:grpSpPr>
          <a:xfrm>
            <a:off x="-380179" y="-13"/>
            <a:ext cx="19048355" cy="3086120"/>
            <a:chOff x="0" y="0"/>
            <a:chExt cx="19048353" cy="3086119"/>
          </a:xfrm>
        </p:grpSpPr>
        <p:sp>
          <p:nvSpPr>
            <p:cNvPr id="126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6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66" name="TextBox 6"/>
          <p:cNvSpPr txBox="1"/>
          <p:nvPr/>
        </p:nvSpPr>
        <p:spPr>
          <a:xfrm>
            <a:off x="1072146" y="597921"/>
            <a:ext cx="16800357" cy="42516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Cardiovascular Disease (ASCVD)</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p:txBody>
      </p:sp>
      <p:sp>
        <p:nvSpPr>
          <p:cNvPr id="126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68" name="Institute of Medicine (IOM). (2001). Dietary Reference Intakes: Applications in Dietary Assessment. National Academies Press.…"/>
          <p:cNvSpPr txBox="1"/>
          <p:nvPr/>
        </p:nvSpPr>
        <p:spPr>
          <a:xfrm>
            <a:off x="911974" y="3060882"/>
            <a:ext cx="7764560" cy="71765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Atherogenic lipoprotein exposure (LDL-C, ApoB)</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Endothelial dysfunction and impaired nitric oxide signaling</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Chronic inflammation and oxidative stress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Insulin resistance and visceral adiposity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Post–cardiac event catabolism</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Medication effects (statins, antiplatelets)</a:t>
            </a:r>
          </a:p>
          <a:p>
            <a:pPr defTabSz="457200">
              <a:defRPr sz="2000">
                <a:solidFill>
                  <a:srgbClr val="808080"/>
                </a:solidFill>
                <a:latin typeface="Times Roman"/>
                <a:ea typeface="Times Roman"/>
                <a:cs typeface="Times Roman"/>
                <a:sym typeface="Times Roman"/>
              </a:defRPr>
            </a:pPr>
          </a:p>
          <a:p>
            <a:pPr defTabSz="457200">
              <a:spcBef>
                <a:spcPts val="1400"/>
              </a:spcBef>
              <a:defRPr b="1" sz="20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Mediterranean or Portfolio-style dietary pattern</a:t>
            </a:r>
            <a:endParaRPr b="0"/>
          </a:p>
          <a:p>
            <a:pPr marL="457200" indent="-317500" defTabSz="457200">
              <a:spcBef>
                <a:spcPts val="1200"/>
              </a:spcBef>
              <a:buSzPct val="100000"/>
              <a:buFont typeface="Times Roman"/>
              <a:buChar char="•"/>
              <a:defRPr sz="2000">
                <a:latin typeface="Times Roman"/>
                <a:ea typeface="Times Roman"/>
                <a:cs typeface="Times Roman"/>
                <a:sym typeface="Times Roman"/>
              </a:defRPr>
            </a:pPr>
            <a:r>
              <a:t>Replace saturated fat with MUFA/PUFA (olive oil, nuts, seeds)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≥2 servings fatty fish/week</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Increase viscous fiber (oats, legumes, psyllium)</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Limit refined carbohydrates, trans fats, ultra-processed foods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Weight management and glycemic control</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Sodium moderation if BP elevated</a:t>
            </a:r>
          </a:p>
        </p:txBody>
      </p:sp>
      <p:sp>
        <p:nvSpPr>
          <p:cNvPr id="1269"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270" name="Institute of Medicine (IOM). (2001). Dietary Reference Intakes: Applications in Dietary Assessment. National Academies Press.…"/>
          <p:cNvSpPr txBox="1"/>
          <p:nvPr/>
        </p:nvSpPr>
        <p:spPr>
          <a:xfrm>
            <a:off x="8934798" y="8271144"/>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Lipid panel (LDL-C, HDL-C, TG), ApoB (preferred risk marker)</a:t>
            </a:r>
          </a:p>
          <a:p>
            <a:pPr marL="190500" indent="-190500" defTabSz="457200">
              <a:spcBef>
                <a:spcPts val="1200"/>
              </a:spcBef>
              <a:buSzPct val="100000"/>
              <a:buChar char="•"/>
              <a:defRPr sz="1900">
                <a:latin typeface="Times Roman"/>
                <a:ea typeface="Times Roman"/>
                <a:cs typeface="Times Roman"/>
                <a:sym typeface="Times Roman"/>
              </a:defRPr>
            </a:pPr>
            <a:r>
              <a:t>hs-CRP, HbA1c / fasting glucose</a:t>
            </a:r>
          </a:p>
          <a:p>
            <a:pPr marL="190500" indent="-190500" defTabSz="457200">
              <a:spcBef>
                <a:spcPts val="1200"/>
              </a:spcBef>
              <a:buSzPct val="100000"/>
              <a:buChar char="•"/>
              <a:defRPr sz="1900">
                <a:latin typeface="Times Roman"/>
                <a:ea typeface="Times Roman"/>
                <a:cs typeface="Times Roman"/>
                <a:sym typeface="Times Roman"/>
              </a:defRPr>
            </a:pPr>
            <a:r>
              <a:t>Blood pressure, Weight, waist circumference</a:t>
            </a:r>
          </a:p>
        </p:txBody>
      </p:sp>
      <p:graphicFrame>
        <p:nvGraphicFramePr>
          <p:cNvPr id="1271" name="Table 1"/>
          <p:cNvGraphicFramePr/>
          <p:nvPr/>
        </p:nvGraphicFramePr>
        <p:xfrm>
          <a:off x="8989644" y="3906069"/>
          <a:ext cx="8972254" cy="41411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63468"/>
                <a:gridCol w="2043813"/>
                <a:gridCol w="4052271"/>
              </a:tblGrid>
              <a:tr h="732893">
                <a:tc>
                  <a:txBody>
                    <a:bodyPr/>
                    <a:lstStyle/>
                    <a:p>
                      <a:pPr algn="ctr" defTabSz="457200">
                        <a:defRPr sz="1800"/>
                      </a:pPr>
                      <a:r>
                        <a:rPr b="1" sz="22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732893">
                <a:tc>
                  <a:txBody>
                    <a:bodyPr/>
                    <a:lstStyle/>
                    <a:p>
                      <a:pPr algn="ctr" defTabSz="457200">
                        <a:defRPr sz="1800"/>
                      </a:pPr>
                      <a:r>
                        <a:rPr sz="22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1–4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TGs, anti-inflammatory</a:t>
                      </a:r>
                    </a:p>
                  </a:txBody>
                  <a:tcPr marL="12700" marR="12700" marT="12700" marB="12700" anchor="ctr" anchorCtr="0" horzOverflow="overflow"/>
                </a:tc>
              </a:tr>
              <a:tr h="449279">
                <a:tc>
                  <a:txBody>
                    <a:bodyPr/>
                    <a:lstStyle/>
                    <a:p>
                      <a:pPr algn="ctr" defTabSz="457200">
                        <a:defRPr sz="1800"/>
                      </a:pPr>
                      <a:r>
                        <a:rPr sz="22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LDL-C</a:t>
                      </a:r>
                    </a:p>
                  </a:txBody>
                  <a:tcPr marL="12700" marR="12700" marT="12700" marB="12700" anchor="ctr" anchorCtr="0" horzOverflow="overflow"/>
                </a:tc>
              </a:tr>
              <a:tr h="746237">
                <a:tc>
                  <a:txBody>
                    <a:bodyPr/>
                    <a:lstStyle/>
                    <a:p>
                      <a:pPr algn="ctr" defTabSz="457200">
                        <a:defRPr sz="1800"/>
                      </a:pPr>
                      <a:r>
                        <a:rPr sz="2200">
                          <a:latin typeface="Times Roman"/>
                          <a:ea typeface="Times Roman"/>
                          <a:cs typeface="Times Roman"/>
                          <a:sym typeface="Times Roman"/>
                        </a:rPr>
                        <a:t>Plant sterols/stanols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intestinal cholesterol absorption</a:t>
                      </a:r>
                    </a:p>
                  </a:txBody>
                  <a:tcPr marL="12700" marR="12700" marT="12700" marB="12700" anchor="ctr" anchorCtr="0" horzOverflow="overflow"/>
                </a:tc>
              </a:tr>
              <a:tr h="732893">
                <a:tc>
                  <a:txBody>
                    <a:bodyPr/>
                    <a:lstStyle/>
                    <a:p>
                      <a:pPr algn="ctr" defTabSz="457200">
                        <a:defRPr sz="1800"/>
                      </a:pPr>
                      <a:r>
                        <a:rPr sz="22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Vascular tone</a:t>
                      </a:r>
                    </a:p>
                  </a:txBody>
                  <a:tcPr marL="12700" marR="12700" marT="12700" marB="12700" anchor="ctr" anchorCtr="0" horzOverflow="overflow"/>
                </a:tc>
              </a:tr>
              <a:tr h="732893">
                <a:tc>
                  <a:txBody>
                    <a:bodyPr/>
                    <a:lstStyle/>
                    <a:p>
                      <a:pPr algn="ctr" defTabSz="457200">
                        <a:defRPr sz="1800"/>
                      </a:pPr>
                      <a:r>
                        <a:rPr sz="2200">
                          <a:latin typeface="Times Roman"/>
                          <a:ea typeface="Times Roman"/>
                          <a:cs typeface="Times Roman"/>
                          <a:sym typeface="Times Roman"/>
                        </a:rPr>
                        <a:t>CoQ10*</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100–200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Statin-associated myalgias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3"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76" name="Freeform 4"/>
          <p:cNvGrpSpPr/>
          <p:nvPr/>
        </p:nvGrpSpPr>
        <p:grpSpPr>
          <a:xfrm>
            <a:off x="-380179" y="-13"/>
            <a:ext cx="19048355" cy="3086120"/>
            <a:chOff x="0" y="0"/>
            <a:chExt cx="19048353" cy="3086119"/>
          </a:xfrm>
        </p:grpSpPr>
        <p:sp>
          <p:nvSpPr>
            <p:cNvPr id="127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7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77" name="TextBox 6"/>
          <p:cNvSpPr txBox="1"/>
          <p:nvPr/>
        </p:nvSpPr>
        <p:spPr>
          <a:xfrm>
            <a:off x="1072146" y="597921"/>
            <a:ext cx="16800357" cy="55983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Hypercholesterolemia (Elevated LDL-C / ApoB)</a:t>
            </a:r>
          </a:p>
          <a:p>
            <a:pPr defTabSz="457200">
              <a:spcBef>
                <a:spcPts val="1400"/>
              </a:spcBef>
              <a:defRPr b="1" sz="14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p:txBody>
      </p:sp>
      <p:sp>
        <p:nvSpPr>
          <p:cNvPr id="12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79" name="Institute of Medicine (IOM). (2001). Dietary Reference Intakes: Applications in Dietary Assessment. National Academies Press.…"/>
          <p:cNvSpPr txBox="1"/>
          <p:nvPr/>
        </p:nvSpPr>
        <p:spPr>
          <a:xfrm>
            <a:off x="911974" y="3231789"/>
            <a:ext cx="6964877" cy="68869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High saturated fat intake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Low soluble fiber intake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Genetic dyslipidemia (e.g., FH)</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Hepatic cholesterol overproduction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Hypothyroidism (secondary cause)</a:t>
            </a:r>
          </a:p>
          <a:p>
            <a:pPr defTabSz="457200">
              <a:defRPr sz="2100">
                <a:solidFill>
                  <a:srgbClr val="808080"/>
                </a:solidFill>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Replace saturated fat with olive oil, nuts, seeds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Portfolio diet components:</a:t>
            </a:r>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Soluble fiber</a:t>
            </a:r>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Plant sterols</a:t>
            </a:r>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Soy protein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Reduce refined carbohydrates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Weight loss if overweight</a:t>
            </a:r>
          </a:p>
        </p:txBody>
      </p:sp>
      <p:sp>
        <p:nvSpPr>
          <p:cNvPr id="128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281" name="Institute of Medicine (IOM). (2001). Dietary Reference Intakes: Applications in Dietary Assessment. National Academies Press.…"/>
          <p:cNvSpPr txBox="1"/>
          <p:nvPr/>
        </p:nvSpPr>
        <p:spPr>
          <a:xfrm>
            <a:off x="9308418" y="8096788"/>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LDL-C, Non-HDL-C</a:t>
            </a:r>
          </a:p>
          <a:p>
            <a:pPr marL="190500" indent="-190500" defTabSz="457200">
              <a:spcBef>
                <a:spcPts val="1200"/>
              </a:spcBef>
              <a:buSzPct val="100000"/>
              <a:buChar char="•"/>
              <a:defRPr sz="1900">
                <a:latin typeface="Times Roman"/>
                <a:ea typeface="Times Roman"/>
                <a:cs typeface="Times Roman"/>
                <a:sym typeface="Times Roman"/>
              </a:defRPr>
            </a:pPr>
            <a:r>
              <a:t>ApoB, Lipoprotein(a) (once)</a:t>
            </a:r>
          </a:p>
          <a:p>
            <a:pPr marL="190500" indent="-190500" defTabSz="457200">
              <a:spcBef>
                <a:spcPts val="1200"/>
              </a:spcBef>
              <a:buSzPct val="100000"/>
              <a:buChar char="•"/>
              <a:defRPr sz="1900">
                <a:latin typeface="Times Roman"/>
                <a:ea typeface="Times Roman"/>
                <a:cs typeface="Times Roman"/>
                <a:sym typeface="Times Roman"/>
              </a:defRPr>
            </a:pPr>
            <a:r>
              <a:t>TSH (rule out secondary causes)</a:t>
            </a:r>
          </a:p>
        </p:txBody>
      </p:sp>
      <p:graphicFrame>
        <p:nvGraphicFramePr>
          <p:cNvPr id="1282" name="Table 1"/>
          <p:cNvGraphicFramePr/>
          <p:nvPr/>
        </p:nvGraphicFramePr>
        <p:xfrm>
          <a:off x="9330825" y="4110868"/>
          <a:ext cx="8241496" cy="346877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06176"/>
                <a:gridCol w="2229321"/>
                <a:gridCol w="3893297"/>
              </a:tblGrid>
              <a:tr h="802018">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02018">
                <a:tc>
                  <a:txBody>
                    <a:bodyPr/>
                    <a:lstStyle/>
                    <a:p>
                      <a:pPr algn="ctr" defTabSz="457200">
                        <a:defRPr sz="1800"/>
                      </a:pPr>
                      <a:r>
                        <a:rPr sz="24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LDL-C</a:t>
                      </a:r>
                    </a:p>
                  </a:txBody>
                  <a:tcPr marL="12700" marR="12700" marT="12700" marB="12700" anchor="ctr" anchorCtr="0" horzOverflow="overflow"/>
                </a:tc>
              </a:tr>
              <a:tr h="817177">
                <a:tc>
                  <a:txBody>
                    <a:bodyPr/>
                    <a:lstStyle/>
                    <a:p>
                      <a:pPr algn="ctr" defTabSz="457200">
                        <a:defRPr sz="1800"/>
                      </a:pPr>
                      <a:r>
                        <a:rPr sz="2400">
                          <a:latin typeface="Times Roman"/>
                          <a:ea typeface="Times Roman"/>
                          <a:cs typeface="Times Roman"/>
                          <a:sym typeface="Times Roman"/>
                        </a:rPr>
                        <a:t>Plant sterols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cholesterol absorption</a:t>
                      </a:r>
                    </a:p>
                  </a:txBody>
                  <a:tcPr marL="12700" marR="12700" marT="12700" marB="12700" anchor="ctr" anchorCtr="0" horzOverflow="overflow"/>
                </a:tc>
              </a:tr>
              <a:tr h="517431">
                <a:tc>
                  <a:txBody>
                    <a:bodyPr/>
                    <a:lstStyle/>
                    <a:p>
                      <a:pPr algn="ctr" defTabSz="457200">
                        <a:defRPr sz="1800"/>
                      </a:pPr>
                      <a:r>
                        <a:rPr sz="2400">
                          <a:latin typeface="Times Roman"/>
                          <a:ea typeface="Times Roman"/>
                          <a:cs typeface="Times Roman"/>
                          <a:sym typeface="Times Roman"/>
                        </a:rPr>
                        <a:t>Soy 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25–50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 reduction</a:t>
                      </a:r>
                    </a:p>
                  </a:txBody>
                  <a:tcPr marL="12700" marR="12700" marT="12700" marB="12700" anchor="ctr" anchorCtr="0" horzOverflow="overflow"/>
                </a:tc>
              </a:tr>
              <a:tr h="517431">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Overall CV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4"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87" name="Freeform 4"/>
          <p:cNvGrpSpPr/>
          <p:nvPr/>
        </p:nvGrpSpPr>
        <p:grpSpPr>
          <a:xfrm>
            <a:off x="-380179" y="-13"/>
            <a:ext cx="19048355" cy="3086120"/>
            <a:chOff x="0" y="0"/>
            <a:chExt cx="19048353" cy="3086119"/>
          </a:xfrm>
        </p:grpSpPr>
        <p:sp>
          <p:nvSpPr>
            <p:cNvPr id="128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8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88" name="TextBox 6"/>
          <p:cNvSpPr txBox="1"/>
          <p:nvPr/>
        </p:nvSpPr>
        <p:spPr>
          <a:xfrm>
            <a:off x="1246502" y="1067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Hypertriglyceridemia</a:t>
            </a:r>
          </a:p>
        </p:txBody>
      </p:sp>
      <p:sp>
        <p:nvSpPr>
          <p:cNvPr id="128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90" name="Institute of Medicine (IOM). (2001). Dietary Reference Intakes: Applications in Dietary Assessment. National Academies Press.…"/>
          <p:cNvSpPr txBox="1"/>
          <p:nvPr/>
        </p:nvSpPr>
        <p:spPr>
          <a:xfrm>
            <a:off x="911974" y="3307989"/>
            <a:ext cx="6964877" cy="6086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Excess refined carbohydrates and sugars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Alcohol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Obesity and fatty liver (NAFLD)</a:t>
            </a:r>
          </a:p>
          <a:p>
            <a:pPr defTabSz="457200">
              <a:defRPr sz="24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added sugars and refined carbs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Eliminate or strictly limit alcohol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loss (highly effective)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 omega-3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 glycemic control</a:t>
            </a:r>
          </a:p>
        </p:txBody>
      </p:sp>
      <p:sp>
        <p:nvSpPr>
          <p:cNvPr id="129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292" name="Institute of Medicine (IOM). (2001). Dietary Reference Intakes: Applications in Dietary Assessment. National Academies Press.…"/>
          <p:cNvSpPr txBox="1"/>
          <p:nvPr/>
        </p:nvSpPr>
        <p:spPr>
          <a:xfrm>
            <a:off x="9258602" y="7757187"/>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Triglycerides</a:t>
            </a:r>
          </a:p>
          <a:p>
            <a:pPr marL="120315" indent="-120315" defTabSz="457200">
              <a:spcBef>
                <a:spcPts val="1200"/>
              </a:spcBef>
              <a:buSzPct val="100000"/>
              <a:buChar char="•"/>
              <a:defRPr sz="1900">
                <a:latin typeface="Times Roman"/>
                <a:ea typeface="Times Roman"/>
                <a:cs typeface="Times Roman"/>
                <a:sym typeface="Times Roman"/>
              </a:defRPr>
            </a:pPr>
            <a:r>
              <a:t>HbA1c / fasting glucose</a:t>
            </a:r>
          </a:p>
          <a:p>
            <a:pPr marL="120315" indent="-120315" defTabSz="457200">
              <a:spcBef>
                <a:spcPts val="1200"/>
              </a:spcBef>
              <a:buSzPct val="100000"/>
              <a:buChar char="•"/>
              <a:defRPr sz="1900">
                <a:latin typeface="Times Roman"/>
                <a:ea typeface="Times Roman"/>
                <a:cs typeface="Times Roman"/>
                <a:sym typeface="Times Roman"/>
              </a:defRPr>
            </a:pPr>
            <a:r>
              <a:t>ALT/AST (NAFLD)</a:t>
            </a:r>
          </a:p>
          <a:p>
            <a:pPr marL="120315" indent="-120315" defTabSz="457200">
              <a:spcBef>
                <a:spcPts val="1200"/>
              </a:spcBef>
              <a:buSzPct val="100000"/>
              <a:buChar char="•"/>
              <a:defRPr sz="1900">
                <a:latin typeface="Times Roman"/>
                <a:ea typeface="Times Roman"/>
                <a:cs typeface="Times Roman"/>
                <a:sym typeface="Times Roman"/>
              </a:defRPr>
            </a:pPr>
            <a:r>
              <a:t>ApoB</a:t>
            </a:r>
          </a:p>
        </p:txBody>
      </p:sp>
      <p:graphicFrame>
        <p:nvGraphicFramePr>
          <p:cNvPr id="1293" name="Table 1"/>
          <p:cNvGraphicFramePr/>
          <p:nvPr/>
        </p:nvGraphicFramePr>
        <p:xfrm>
          <a:off x="9317049" y="4110868"/>
          <a:ext cx="8504061" cy="340825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59917"/>
                <a:gridCol w="3720246"/>
                <a:gridCol w="2111196"/>
              </a:tblGrid>
              <a:tr h="66579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1031983">
                <a:tc>
                  <a:txBody>
                    <a:bodyPr/>
                    <a:lstStyle/>
                    <a:p>
                      <a:pPr algn="ctr" defTabSz="457200">
                        <a:defRPr sz="1800"/>
                      </a:pPr>
                      <a:r>
                        <a:rPr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Triglycerides</a:t>
                      </a:r>
                    </a:p>
                  </a:txBody>
                  <a:tcPr marL="12700" marR="12700" marT="12700" marB="12700" anchor="ctr" anchorCtr="0" horzOverflow="overflow"/>
                </a:tc>
              </a:tr>
              <a:tr h="1031983">
                <a:tc>
                  <a:txBody>
                    <a:bodyPr/>
                    <a:lstStyle/>
                    <a:p>
                      <a:pPr algn="ctr" defTabSz="457200">
                        <a:defRPr sz="1800"/>
                      </a:pPr>
                      <a:r>
                        <a:rPr sz="24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25–38 g/day (diet + supplement)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support</a:t>
                      </a:r>
                    </a:p>
                  </a:txBody>
                  <a:tcPr marL="12700" marR="12700" marT="12700" marB="12700" anchor="ctr" anchorCtr="0" horzOverflow="overflow"/>
                </a:tc>
              </a:tr>
              <a:tr h="665795">
                <a:tc>
                  <a:txBody>
                    <a:bodyPr/>
                    <a:lstStyle/>
                    <a:p>
                      <a:pPr algn="ctr" defTabSz="457200">
                        <a:defRPr sz="1800"/>
                      </a:pPr>
                      <a:r>
                        <a:rPr sz="2400">
                          <a:latin typeface="Times Roman"/>
                          <a:ea typeface="Times Roman"/>
                          <a:cs typeface="Times Roman"/>
                          <a:sym typeface="Times Roman"/>
                        </a:rPr>
                        <a:t>Niacin*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500–2000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TGs, ↑ HDL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5"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98" name="Freeform 4"/>
          <p:cNvGrpSpPr/>
          <p:nvPr/>
        </p:nvGrpSpPr>
        <p:grpSpPr>
          <a:xfrm>
            <a:off x="-380179" y="-13"/>
            <a:ext cx="19048355" cy="3086120"/>
            <a:chOff x="0" y="0"/>
            <a:chExt cx="19048353" cy="3086119"/>
          </a:xfrm>
        </p:grpSpPr>
        <p:sp>
          <p:nvSpPr>
            <p:cNvPr id="129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9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99" name="TextBox 6"/>
          <p:cNvSpPr txBox="1"/>
          <p:nvPr/>
        </p:nvSpPr>
        <p:spPr>
          <a:xfrm>
            <a:off x="1246502" y="1067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Low HDL-C</a:t>
            </a:r>
          </a:p>
        </p:txBody>
      </p:sp>
      <p:sp>
        <p:nvSpPr>
          <p:cNvPr id="130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01" name="Institute of Medicine (IOM). (2001). Dietary Reference Intakes: Applications in Dietary Assessment. National Academies Press.…"/>
          <p:cNvSpPr txBox="1"/>
          <p:nvPr/>
        </p:nvSpPr>
        <p:spPr>
          <a:xfrm>
            <a:off x="986698" y="3640088"/>
            <a:ext cx="6964877" cy="55661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Physical inactivity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Smoking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 refined carbohydrate intake</a:t>
            </a:r>
          </a:p>
          <a:p>
            <a:pPr defTabSz="457200">
              <a:defRPr sz="24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 aerobic and resistance exercise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Replace refined carbs with unsaturated fats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reduction if indicated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Smoking cessation</a:t>
            </a:r>
          </a:p>
        </p:txBody>
      </p:sp>
      <p:sp>
        <p:nvSpPr>
          <p:cNvPr id="130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03" name="Institute of Medicine (IOM). (2001). Dietary Reference Intakes: Applications in Dietary Assessment. National Academies Press.…"/>
          <p:cNvSpPr txBox="1"/>
          <p:nvPr/>
        </p:nvSpPr>
        <p:spPr>
          <a:xfrm>
            <a:off x="7913570" y="9096023"/>
            <a:ext cx="7290444" cy="853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buSzPct val="100000"/>
              <a:buChar char="•"/>
              <a:defRPr sz="1900">
                <a:latin typeface="Times Roman"/>
                <a:ea typeface="Times Roman"/>
                <a:cs typeface="Times Roman"/>
                <a:sym typeface="Times Roman"/>
              </a:defRPr>
            </a:pPr>
            <a:r>
              <a:t>HDL-C (interpret with ApoB and TGs)</a:t>
            </a:r>
          </a:p>
        </p:txBody>
      </p:sp>
      <p:graphicFrame>
        <p:nvGraphicFramePr>
          <p:cNvPr id="1304" name="Table 1"/>
          <p:cNvGraphicFramePr/>
          <p:nvPr/>
        </p:nvGraphicFramePr>
        <p:xfrm>
          <a:off x="7989714" y="3956685"/>
          <a:ext cx="9913028" cy="492985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80565"/>
                <a:gridCol w="1999829"/>
                <a:gridCol w="2551979"/>
                <a:gridCol w="3167953"/>
              </a:tblGrid>
              <a:tr h="343994">
                <a:tc>
                  <a:txBody>
                    <a:bodyPr/>
                    <a:lstStyle/>
                    <a:p>
                      <a:pPr algn="ctr" defTabSz="457200">
                        <a:defRPr sz="1800"/>
                      </a:pPr>
                      <a:r>
                        <a:rPr b="1" sz="15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Typical Dose (Adults)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Mechanism for HDL Support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Clinical Notes</a:t>
                      </a:r>
                    </a:p>
                  </a:txBody>
                  <a:tcPr marL="12700" marR="12700" marT="12700" marB="12700" anchor="ctr" anchorCtr="0" horzOverflow="overflow"/>
                </a:tc>
              </a:tr>
              <a:tr h="582398">
                <a:tc>
                  <a:txBody>
                    <a:bodyPr/>
                    <a:lstStyle/>
                    <a:p>
                      <a:pPr algn="ctr" defTabSz="457200">
                        <a:defRPr sz="1800"/>
                      </a:pPr>
                      <a:r>
                        <a:rPr b="1" sz="1500">
                          <a:latin typeface="Times Roman"/>
                          <a:ea typeface="Times Roman"/>
                          <a:cs typeface="Times Roman"/>
                          <a:sym typeface="Times Roman"/>
                        </a:rPr>
                        <a:t>Omega-3 fatty acids (EPA/DHA)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1–2 g/day (up to 4 g/day if TG elevated)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Improves HDL function and particle quality; ↓ TGs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Raises HDL modestly; strongest benefit when TGs are high</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Monounsaturated fats (food-based)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Replace saturated/refined carbs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Increases HDL production and function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Olive oil, avocado, nuts—primary strategy</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Niacin (vitamin B3)</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500–2000 mg/day (extended-release)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 HDL synthesis; ↓ TGs</a:t>
                      </a:r>
                    </a:p>
                  </a:txBody>
                  <a:tcPr marL="12700" marR="12700" marT="12700" marB="12700" anchor="ctr" anchorCtr="0" horzOverflow="overflow"/>
                </a:tc>
                <a:tc>
                  <a:txBody>
                    <a:bodyPr/>
                    <a:lstStyle/>
                    <a:p>
                      <a:pPr algn="ctr" defTabSz="457200">
                        <a:defRPr sz="1500">
                          <a:latin typeface="Times Roman"/>
                          <a:ea typeface="Times Roman"/>
                          <a:cs typeface="Times Roman"/>
                          <a:sym typeface="Times Roman"/>
                        </a:defRPr>
                      </a:pPr>
                      <a:r>
                        <a:rPr b="1"/>
                        <a:t>Use cautiously</a:t>
                      </a:r>
                      <a:r>
                        <a:t>; monitor LFTs, glucose; limited outcome benefit</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Improves lipid metabolism via insulin sensitivity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Psyllium, oats, legumes; indirect HDL benefit</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Improves insulin sensitivity affecting HDL</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Often low in metabolic syndrome</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2000–5000 IU/day (to labs)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Low levels associated with low HDL</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Correct deficiency rather than “raise HDL”</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Anthocyanins (berry extracts)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150–320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Improves HDL function and cholesterol efflux</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Adjunct via diet or standardized extracts</a:t>
                      </a:r>
                    </a:p>
                  </a:txBody>
                  <a:tcPr marL="12700" marR="12700" marT="12700" marB="12700" anchor="ctr" anchorCtr="0" horzOverflow="overflow"/>
                </a:tc>
              </a:tr>
              <a:tr h="572366">
                <a:tc>
                  <a:txBody>
                    <a:bodyPr/>
                    <a:lstStyle/>
                    <a:p>
                      <a:pPr algn="ctr" defTabSz="457200">
                        <a:defRPr sz="1800"/>
                      </a:pPr>
                      <a:r>
                        <a:rPr b="1" sz="1500">
                          <a:latin typeface="Times Roman"/>
                          <a:ea typeface="Times Roman"/>
                          <a:cs typeface="Times Roman"/>
                          <a:sym typeface="Times Roman"/>
                        </a:rPr>
                        <a:t>Exercise (not a supplement, but essential)</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≥150 min/wk aerobic + resistance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Most effective HDL-raising intervention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Often ↑ HDL more than supplements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6"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09" name="Freeform 4"/>
          <p:cNvGrpSpPr/>
          <p:nvPr/>
        </p:nvGrpSpPr>
        <p:grpSpPr>
          <a:xfrm>
            <a:off x="-380179" y="-13"/>
            <a:ext cx="19048355" cy="3086120"/>
            <a:chOff x="0" y="0"/>
            <a:chExt cx="19048353" cy="3086119"/>
          </a:xfrm>
        </p:grpSpPr>
        <p:sp>
          <p:nvSpPr>
            <p:cNvPr id="130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0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10" name="TextBox 6"/>
          <p:cNvSpPr txBox="1"/>
          <p:nvPr/>
        </p:nvSpPr>
        <p:spPr>
          <a:xfrm>
            <a:off x="1246502" y="1067821"/>
            <a:ext cx="16800357" cy="23720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Hypertension</a:t>
            </a:r>
          </a:p>
          <a:p>
            <a:pPr defTabSz="457200">
              <a:spcBef>
                <a:spcPts val="1400"/>
              </a:spcBef>
              <a:defRPr b="1">
                <a:latin typeface="Times Roman"/>
                <a:ea typeface="Times Roman"/>
                <a:cs typeface="Times Roman"/>
                <a:sym typeface="Times Roman"/>
              </a:defRPr>
            </a:pPr>
          </a:p>
        </p:txBody>
      </p:sp>
      <p:sp>
        <p:nvSpPr>
          <p:cNvPr id="13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12" name="Institute of Medicine (IOM). (2001). Dietary Reference Intakes: Applications in Dietary Assessment. National Academies Press.…"/>
          <p:cNvSpPr txBox="1"/>
          <p:nvPr/>
        </p:nvSpPr>
        <p:spPr>
          <a:xfrm>
            <a:off x="961790" y="3366100"/>
            <a:ext cx="6964877" cy="654059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Excess sodium intake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Low potassium, magnesium, and calcium intake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Endothelial dysfunction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Insulin resistance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Obesity and sleep apnea</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Alcohol excess</a:t>
            </a:r>
          </a:p>
          <a:p>
            <a:pPr defTabSz="457200">
              <a:defRPr sz="1900">
                <a:solidFill>
                  <a:srgbClr val="808080"/>
                </a:solidFill>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DASH diet principles</a:t>
            </a:r>
            <a:endParaRPr b="0"/>
          </a:p>
          <a:p>
            <a:pPr marL="457200" indent="-317500" defTabSz="457200">
              <a:spcBef>
                <a:spcPts val="1200"/>
              </a:spcBef>
              <a:buSzPct val="100000"/>
              <a:buFont typeface="Times Roman"/>
              <a:buChar char="•"/>
              <a:defRPr sz="1900">
                <a:latin typeface="Times Roman"/>
                <a:ea typeface="Times Roman"/>
                <a:cs typeface="Times Roman"/>
                <a:sym typeface="Times Roman"/>
              </a:defRPr>
            </a:pPr>
            <a:r>
              <a:t>Sodium reduction (goal </a:t>
            </a:r>
            <a:r>
              <a:rPr b="1"/>
              <a:t>&lt;1500–2300 mg/day</a:t>
            </a:r>
            <a:r>
              <a: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 potassium-rich foods (if renal function allows)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loss (5–10% → significant BP reduction)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Limit alcohol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Adequate protein and fiber intake</a:t>
            </a:r>
          </a:p>
        </p:txBody>
      </p:sp>
      <p:sp>
        <p:nvSpPr>
          <p:cNvPr id="131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14" name="Institute of Medicine (IOM). (2001). Dietary Reference Intakes: Applications in Dietary Assessment. National Academies Press.…"/>
          <p:cNvSpPr txBox="1"/>
          <p:nvPr/>
        </p:nvSpPr>
        <p:spPr>
          <a:xfrm>
            <a:off x="9208785" y="8437171"/>
            <a:ext cx="7290444"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Blood pressure (home &amp; office), CMP (Na, K, Cr)</a:t>
            </a:r>
          </a:p>
          <a:p>
            <a:pPr marL="190500" indent="-190500" defTabSz="457200">
              <a:spcBef>
                <a:spcPts val="1200"/>
              </a:spcBef>
              <a:buSzPct val="100000"/>
              <a:buChar char="•"/>
              <a:defRPr sz="1900">
                <a:latin typeface="Times Roman"/>
                <a:ea typeface="Times Roman"/>
                <a:cs typeface="Times Roman"/>
                <a:sym typeface="Times Roman"/>
              </a:defRPr>
            </a:pPr>
            <a:r>
              <a:t>Urine albumin-creatinine ratio, HbA1c, Lipid panel</a:t>
            </a:r>
          </a:p>
        </p:txBody>
      </p:sp>
      <p:graphicFrame>
        <p:nvGraphicFramePr>
          <p:cNvPr id="1315" name="Table 1"/>
          <p:cNvGraphicFramePr/>
          <p:nvPr/>
        </p:nvGraphicFramePr>
        <p:xfrm>
          <a:off x="9316603" y="4110868"/>
          <a:ext cx="8425793" cy="39909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11126"/>
                <a:gridCol w="2537806"/>
                <a:gridCol w="2764160"/>
              </a:tblGrid>
              <a:tr h="806054">
                <a:tc>
                  <a:txBody>
                    <a:bodyPr/>
                    <a:lstStyle/>
                    <a:p>
                      <a:pPr algn="ctr" defTabSz="457200">
                        <a:defRPr sz="1800"/>
                      </a:pPr>
                      <a:r>
                        <a:rPr b="1" sz="24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20035">
                <a:tc>
                  <a:txBody>
                    <a:bodyPr/>
                    <a:lstStyle/>
                    <a:p>
                      <a:pPr algn="ctr" defTabSz="457200">
                        <a:defRPr sz="1800"/>
                      </a:pPr>
                      <a:r>
                        <a:rPr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lowering</a:t>
                      </a:r>
                    </a:p>
                  </a:txBody>
                  <a:tcPr marL="12700" marR="12700" marT="12700" marB="12700" anchor="ctr" anchorCtr="0" horzOverflow="overflow"/>
                </a:tc>
              </a:tr>
              <a:tr h="52003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relaxation</a:t>
                      </a:r>
                    </a:p>
                  </a:txBody>
                  <a:tcPr marL="12700" marR="12700" marT="12700" marB="12700" anchor="ctr" anchorCtr="0" horzOverflow="overflow"/>
                </a:tc>
              </a:tr>
              <a:tr h="806054">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modulation</a:t>
                      </a:r>
                    </a:p>
                  </a:txBody>
                  <a:tcPr marL="12700" marR="12700" marT="12700" marB="12700" anchor="ctr" anchorCtr="0" horzOverflow="overflow"/>
                </a:tc>
              </a:tr>
              <a:tr h="806054">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Modest BP reduction</a:t>
                      </a:r>
                    </a:p>
                  </a:txBody>
                  <a:tcPr marL="12700" marR="12700" marT="12700" marB="12700" anchor="ctr" anchorCtr="0" horzOverflow="overflow"/>
                </a:tc>
              </a:tr>
              <a:tr h="520035">
                <a:tc>
                  <a:txBody>
                    <a:bodyPr/>
                    <a:lstStyle/>
                    <a:p>
                      <a:pPr algn="ctr" defTabSz="457200">
                        <a:defRPr sz="1800"/>
                      </a:pPr>
                      <a:r>
                        <a:rPr sz="2400">
                          <a:latin typeface="Times Roman"/>
                          <a:ea typeface="Times Roman"/>
                          <a:cs typeface="Times Roman"/>
                          <a:sym typeface="Times Roman"/>
                        </a:rPr>
                        <a:t>Garlic extract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Adjunct BP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7"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20" name="Freeform 4"/>
          <p:cNvGrpSpPr/>
          <p:nvPr/>
        </p:nvGrpSpPr>
        <p:grpSpPr>
          <a:xfrm>
            <a:off x="-380179" y="-13"/>
            <a:ext cx="19048355" cy="3086120"/>
            <a:chOff x="0" y="0"/>
            <a:chExt cx="19048353" cy="3086119"/>
          </a:xfrm>
        </p:grpSpPr>
        <p:sp>
          <p:nvSpPr>
            <p:cNvPr id="131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1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21" name="TextBox 6"/>
          <p:cNvSpPr txBox="1"/>
          <p:nvPr/>
        </p:nvSpPr>
        <p:spPr>
          <a:xfrm>
            <a:off x="1072146" y="171133"/>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Cardiovascular Disease, Dyslipidemias, and Hypertension</a:t>
            </a:r>
          </a:p>
        </p:txBody>
      </p:sp>
      <p:sp>
        <p:nvSpPr>
          <p:cNvPr id="132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323" name="Table 1"/>
          <p:cNvGraphicFramePr/>
          <p:nvPr/>
        </p:nvGraphicFramePr>
        <p:xfrm>
          <a:off x="380920" y="3199559"/>
          <a:ext cx="17538860" cy="68786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38306"/>
                <a:gridCol w="4042023"/>
                <a:gridCol w="4677534"/>
                <a:gridCol w="3419877"/>
                <a:gridCol w="2648419"/>
              </a:tblGrid>
              <a:tr h="585573">
                <a:tc>
                  <a:txBody>
                    <a:bodyPr/>
                    <a:lstStyle/>
                    <a:p>
                      <a:pPr algn="ctr" defTabSz="457200">
                        <a:defRPr sz="1800"/>
                      </a:pPr>
                      <a:r>
                        <a:rPr b="1">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Relevant Labs</a:t>
                      </a:r>
                    </a:p>
                  </a:txBody>
                  <a:tcPr marL="12700" marR="12700" marT="12700" marB="12700" anchor="ctr" anchorCtr="0" horzOverflow="overflow"/>
                </a:tc>
              </a:tr>
              <a:tr h="925562">
                <a:tc>
                  <a:txBody>
                    <a:bodyPr/>
                    <a:lstStyle/>
                    <a:p>
                      <a:pPr algn="ctr" defTabSz="457200">
                        <a:defRPr sz="1800"/>
                      </a:pPr>
                      <a:r>
                        <a:rPr b="1">
                          <a:latin typeface="Times Roman"/>
                          <a:ea typeface="Times Roman"/>
                          <a:cs typeface="Times Roman"/>
                          <a:sym typeface="Times Roman"/>
                        </a:rPr>
                        <a:t>Atherosclerotic CVD (ASCVD)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Atherogenic lipoproteins (LDL/ApoB); endothelial dysfunction; inflammation; insulin resistance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Mediterranean or Portfolio diet; replace saturated fat with MUFA/PUFA; ↑ viscous fiber; fatty fish ≥2×/wk; weight &amp; glycemic control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soluble fiber, plant sterols, magnesium, CoQ10 (statin users)</a:t>
                      </a:r>
                    </a:p>
                  </a:txBody>
                  <a:tcPr marL="12700" marR="12700" marT="12700" marB="12700" anchor="ctr" anchorCtr="0" horzOverflow="overflow"/>
                </a:tc>
                <a:tc>
                  <a:txBody>
                    <a:bodyPr/>
                    <a:lstStyle/>
                    <a:p>
                      <a:pPr algn="ctr" defTabSz="457200">
                        <a:defRPr sz="1800">
                          <a:latin typeface="Times Roman"/>
                          <a:ea typeface="Times Roman"/>
                          <a:cs typeface="Times Roman"/>
                          <a:sym typeface="Times Roman"/>
                        </a:defRPr>
                      </a:pPr>
                      <a:r>
                        <a:t>Lipid panel, </a:t>
                      </a:r>
                      <a:r>
                        <a:rPr b="1"/>
                        <a:t>ApoB</a:t>
                      </a:r>
                      <a:r>
                        <a:t>, hs-CRP, HbA1c, BP</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Hypercholesterolemia (↑ LDL-C / ApoB)</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High saturated fat; low soluble fiber; genetics (FH); hypothyroidism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Saturated fat replacement; Portfolio components (fiber, sterols, soy); weight loss if indicated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Soluble fiber, plant sterols, soy protein, omega-3s (adjunct)</a:t>
                      </a:r>
                    </a:p>
                  </a:txBody>
                  <a:tcPr marL="12700" marR="12700" marT="12700" marB="12700" anchor="ctr" anchorCtr="0" horzOverflow="overflow"/>
                </a:tc>
                <a:tc>
                  <a:txBody>
                    <a:bodyPr/>
                    <a:lstStyle/>
                    <a:p>
                      <a:pPr algn="ctr" defTabSz="457200">
                        <a:defRPr sz="1800">
                          <a:latin typeface="Times Roman"/>
                          <a:ea typeface="Times Roman"/>
                          <a:cs typeface="Times Roman"/>
                          <a:sym typeface="Times Roman"/>
                        </a:defRPr>
                      </a:pPr>
                      <a:r>
                        <a:t>LDL-C, non–HDL-C, </a:t>
                      </a:r>
                      <a:r>
                        <a:rPr b="1"/>
                        <a:t>ApoB</a:t>
                      </a:r>
                      <a:r>
                        <a:t>, Lp(a), TSH</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Hypertriglyceridemia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Excess refined carbs/sugars; insulin resistance; alcohol; NAFLD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Reduce sugars/refined carbs; alcohol avoidance; weight loss; glycemic control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(2–4 g), fiber, niacin*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Triglycerides, HbA1c, ALT/AST, ApoB</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Low HDL-C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Insulin resistance; inactivity; smoking; refined carbs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Exercise (aerobic + resistance); carb quality improvement; unsaturated fats; weight reduction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MUFAs (food-based), magnesium, niacin* (select)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HDL-C†, TG, ApoB, HbA1c</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Metabolic Syndrome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Visceral adiposity; insulin resistance; inflammation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Weight loss (5–10%); low–GL diet; fiber ≥25–38 g; activity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Magnesium, omega-3s, fiber, vitamin 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HbA1c, TG/HDL ratio, BP, waist</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Hypertension (HTN)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Excess sodium; low K/Mg/Ca; endothelial dysfunction; obesity; alcohol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DASH or DASH–Med; sodium &lt;1500–2300 mg; ↑ potassium foods; weight loss; limit alcohol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Potassium‡, magnesium, calcium, omega-3s, garlic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BP, CMP (Na/K/Cr), UACR</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Heart Failure (nutrition support)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Sodium/fluid retention; catabolism; micronutrient losses (diuretics)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Sodium control; adequate energy/protein; fluid management (as prescribed)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Thiamine, magnesium, potassium‡, omega-3s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CMP, BNP (medical), weight</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Post-MI / Secondary Prevention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Inflammation; oxidative stress; catabolic state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Mediterranean pattern; protein adequacy; fiber; omega-3s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fiber, magnesium, CoQ10</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Lipids, ApoB, hs-CRP, HbA1c</a:t>
                      </a:r>
                    </a:p>
                  </a:txBody>
                  <a:tcPr marL="12700" marR="12700" marT="12700" marB="12700" anchor="ctr" anchorCtr="0" horzOverflow="overflow"/>
                </a:tc>
              </a:tr>
              <a:tr h="669190">
                <a:tc>
                  <a:txBody>
                    <a:bodyPr/>
                    <a:lstStyle/>
                    <a:p>
                      <a:pPr algn="ctr" defTabSz="457200">
                        <a:defRPr sz="1800"/>
                      </a:pPr>
                      <a:r>
                        <a:rPr b="1">
                          <a:latin typeface="Times Roman"/>
                          <a:ea typeface="Times Roman"/>
                          <a:cs typeface="Times Roman"/>
                          <a:sym typeface="Times Roman"/>
                        </a:rPr>
                        <a:t>NAFLD / Cardiometabolic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Insulin resistance; hepatic fat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Weight loss; reduce fructose/refined carbs; Mediterranean pattern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Omega-3s, fiber, vitamin 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ALT/AST, TG, HbA1c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28" name="Freeform 4"/>
          <p:cNvGrpSpPr/>
          <p:nvPr/>
        </p:nvGrpSpPr>
        <p:grpSpPr>
          <a:xfrm>
            <a:off x="-380179" y="-13"/>
            <a:ext cx="19048355" cy="3086120"/>
            <a:chOff x="0" y="0"/>
            <a:chExt cx="19048353" cy="3086119"/>
          </a:xfrm>
        </p:grpSpPr>
        <p:sp>
          <p:nvSpPr>
            <p:cNvPr id="132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2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29" name="TextBox 6"/>
          <p:cNvSpPr txBox="1"/>
          <p:nvPr/>
        </p:nvSpPr>
        <p:spPr>
          <a:xfrm>
            <a:off x="1072146"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Endocrine Disorders</a:t>
            </a:r>
          </a:p>
        </p:txBody>
      </p:sp>
      <p:sp>
        <p:nvSpPr>
          <p:cNvPr id="13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31" name="Institute of Medicine (IOM). (2001). Dietary Reference Intakes: Applications in Dietary Assessment. National Academies Press.…"/>
          <p:cNvSpPr txBox="1"/>
          <p:nvPr/>
        </p:nvSpPr>
        <p:spPr>
          <a:xfrm>
            <a:off x="1819486" y="3921435"/>
            <a:ext cx="14028004" cy="451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rPr b="0"/>
              <a:t>Endocrine disorders involve dysfunction of </a:t>
            </a:r>
            <a:r>
              <a:t>hormone-producing glands</a:t>
            </a:r>
            <a:r>
              <a:rPr b="0"/>
              <a:t> (e.g., thyroid, pancreas, adrenal, pituitary, parathyroid, gonads), leading to </a:t>
            </a:r>
            <a:r>
              <a:t>altered metabolism, growth, energy balance, electrolyte regulation, and stress response</a:t>
            </a:r>
            <a:r>
              <a:rPr b="0"/>
              <a:t>. Because hormones act as </a:t>
            </a:r>
            <a:r>
              <a:t>metabolic regulators</a:t>
            </a:r>
            <a:r>
              <a:rPr b="0"/>
              <a:t>, disruptions often have </a:t>
            </a:r>
            <a:r>
              <a:t>system-wide nutritional consequences</a:t>
            </a:r>
            <a:r>
              <a:rPr b="0"/>
              <a:t>, making </a:t>
            </a:r>
            <a:r>
              <a:t>Medical Nutrition Therapy (MNT)</a:t>
            </a:r>
            <a:r>
              <a:rPr b="0"/>
              <a:t> a core component of management.</a:t>
            </a:r>
            <a:endParaRPr b="0"/>
          </a:p>
          <a:p>
            <a:pPr defTabSz="457200">
              <a:spcBef>
                <a:spcPts val="1200"/>
              </a:spcBef>
              <a:defRPr b="1" sz="2800">
                <a:latin typeface="Times Roman"/>
                <a:ea typeface="Times Roman"/>
                <a:cs typeface="Times Roman"/>
                <a:sym typeface="Times Roman"/>
              </a:defRPr>
            </a:pPr>
            <a:endParaRPr b="0"/>
          </a:p>
          <a:p>
            <a:pPr marL="280736" indent="-280736" defTabSz="457200">
              <a:spcBef>
                <a:spcPts val="1200"/>
              </a:spcBef>
              <a:buSzPct val="100000"/>
              <a:buChar char="•"/>
              <a:defRPr sz="2800">
                <a:latin typeface="Times Roman"/>
                <a:ea typeface="Times Roman"/>
                <a:cs typeface="Times Roman"/>
                <a:sym typeface="Times Roman"/>
              </a:defRPr>
            </a:pPr>
            <a:r>
              <a:t>Nutrition therapy does not replace medical treatment but can significantly improve </a:t>
            </a:r>
            <a:r>
              <a:rPr b="1"/>
              <a:t>hormone balance, metabolic control, symptom burden, and long-term outcomes</a:t>
            </a:r>
            <a:r>
              <a:t>.</a:t>
            </a:r>
          </a:p>
          <a:p>
            <a:pPr marL="120315" indent="-120315" defTabSz="457200">
              <a:spcBef>
                <a:spcPts val="1200"/>
              </a:spcBef>
              <a:buSzPct val="100000"/>
              <a:buChar char="•"/>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35" name="Freeform 4"/>
          <p:cNvGrpSpPr/>
          <p:nvPr/>
        </p:nvGrpSpPr>
        <p:grpSpPr>
          <a:xfrm>
            <a:off x="-380179" y="-13"/>
            <a:ext cx="19048355" cy="3086120"/>
            <a:chOff x="0" y="0"/>
            <a:chExt cx="19048353" cy="3086119"/>
          </a:xfrm>
        </p:grpSpPr>
        <p:sp>
          <p:nvSpPr>
            <p:cNvPr id="133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3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36" name="TextBox 6"/>
          <p:cNvSpPr txBox="1"/>
          <p:nvPr/>
        </p:nvSpPr>
        <p:spPr>
          <a:xfrm>
            <a:off x="1072146"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Endocrine Disorders - Primary Nutrition Mechanisms</a:t>
            </a:r>
          </a:p>
        </p:txBody>
      </p:sp>
      <p:sp>
        <p:nvSpPr>
          <p:cNvPr id="1337"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38" name="Institute of Medicine (IOM). (2001). Dietary Reference Intakes: Applications in Dietary Assessment. National Academies Press.…"/>
          <p:cNvSpPr txBox="1"/>
          <p:nvPr/>
        </p:nvSpPr>
        <p:spPr>
          <a:xfrm>
            <a:off x="1545498" y="3398367"/>
            <a:ext cx="6820157" cy="659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300">
                <a:latin typeface="Times Roman"/>
                <a:ea typeface="Times Roman"/>
                <a:cs typeface="Times Roman"/>
                <a:sym typeface="Times Roman"/>
              </a:defRPr>
            </a:pPr>
            <a:r>
              <a:t>Despite diverse diagnoses, endocrine disorders share several </a:t>
            </a:r>
            <a:r>
              <a:rPr b="1"/>
              <a:t>nutrition-relevant mechanisms</a:t>
            </a:r>
            <a:r>
              <a:t>:</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Altered energy metabolism</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Hyper- or hypometabolism (e.g., thyroid disorders)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Changes in basal metabolic rate and energy needs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Impaired glucose regulation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Insulin resistance or deficiency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Increased glycemic variability</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Disrupted protein turnover</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Catabolism in hypercortisolism or hyperthyroidism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lean mass in hypogonadism or aging</a:t>
            </a:r>
          </a:p>
        </p:txBody>
      </p:sp>
      <p:sp>
        <p:nvSpPr>
          <p:cNvPr id="1339" name="Institute of Medicine (IOM). (2001). Dietary Reference Intakes: Applications in Dietary Assessment. National Academies Press.…"/>
          <p:cNvSpPr txBox="1"/>
          <p:nvPr/>
        </p:nvSpPr>
        <p:spPr>
          <a:xfrm>
            <a:off x="9194711" y="3672355"/>
            <a:ext cx="8759088" cy="603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300">
                <a:latin typeface="Times Roman"/>
                <a:ea typeface="Times Roman"/>
                <a:cs typeface="Times Roman"/>
                <a:sym typeface="Times Roman"/>
              </a:defRPr>
            </a:pPr>
            <a:r>
              <a:rPr b="0"/>
              <a:t>.</a:t>
            </a:r>
            <a:r>
              <a:t>4 Electrolyte and mineral imbalance</a:t>
            </a:r>
            <a:endParaRPr b="0"/>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Sodium, potassium, calcium, magnesium shifts</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Bone metabolism disruption</a:t>
            </a:r>
          </a:p>
          <a:p>
            <a:pPr marL="457200" indent="-317500" defTabSz="457200">
              <a:spcBef>
                <a:spcPts val="1200"/>
              </a:spcBef>
              <a:buSzPct val="100000"/>
              <a:buFont typeface="Times Roman"/>
              <a:buAutoNum type="arabicPeriod" startAt="5"/>
              <a:defRPr b="1" sz="2300">
                <a:latin typeface="Times Roman"/>
                <a:ea typeface="Times Roman"/>
                <a:cs typeface="Times Roman"/>
                <a:sym typeface="Times Roman"/>
              </a:defRPr>
            </a:pPr>
            <a:r>
              <a:t>Micronutrient cofactor depletion</a:t>
            </a:r>
            <a:endParaRPr b="0"/>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Nutrients required for hormone synthesis and activation</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Medication-induced nutrient losses</a:t>
            </a:r>
          </a:p>
          <a:p>
            <a:pPr marL="457200" indent="-317500" defTabSz="457200">
              <a:spcBef>
                <a:spcPts val="1200"/>
              </a:spcBef>
              <a:buSzPct val="100000"/>
              <a:buFont typeface="Times Roman"/>
              <a:buAutoNum type="arabicPeriod" startAt="6"/>
              <a:defRPr b="1" sz="2300">
                <a:latin typeface="Times Roman"/>
                <a:ea typeface="Times Roman"/>
                <a:cs typeface="Times Roman"/>
                <a:sym typeface="Times Roman"/>
              </a:defRPr>
            </a:pPr>
            <a:r>
              <a:t>Hormone–gut interactions</a:t>
            </a:r>
            <a:endParaRPr b="0"/>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Thyroid, cortisol, and insulin influence GI motility and absorption</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Gut microbiome affects hormone metabolism</a:t>
            </a:r>
          </a:p>
          <a:p>
            <a:pPr marL="457200" indent="-317500" defTabSz="457200">
              <a:spcBef>
                <a:spcPts val="1200"/>
              </a:spcBef>
              <a:buSzPct val="100000"/>
              <a:buFont typeface="Times Roman"/>
              <a:buAutoNum type="arabicPeriod" startAt="7"/>
              <a:defRPr b="1" sz="2300">
                <a:latin typeface="Times Roman"/>
                <a:ea typeface="Times Roman"/>
                <a:cs typeface="Times Roman"/>
                <a:sym typeface="Times Roman"/>
              </a:defRPr>
            </a:pPr>
            <a:r>
              <a:t>Stress and HPA-axis dysregulation</a:t>
            </a:r>
            <a:endParaRPr b="0"/>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Chronic stress alters cortisol rhythms</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Impacts glucose, fat distribution, and appetite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0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04" name="TextBox 6"/>
          <p:cNvSpPr txBox="1"/>
          <p:nvPr/>
        </p:nvSpPr>
        <p:spPr>
          <a:xfrm>
            <a:off x="737517" y="289254"/>
            <a:ext cx="17568114" cy="2243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54" sz="5600">
                <a:solidFill>
                  <a:srgbClr val="FFFFFF"/>
                </a:solidFill>
                <a:latin typeface="Poppins"/>
                <a:ea typeface="Poppins"/>
                <a:cs typeface="Poppins"/>
                <a:sym typeface="Poppins"/>
              </a:defRPr>
            </a:lvl1pPr>
          </a:lstStyle>
          <a:p>
            <a:pPr/>
            <a:r>
              <a:t>Osteoporosis &amp; Low Bone Density (secondary/supportive options)</a:t>
            </a:r>
          </a:p>
        </p:txBody>
      </p:sp>
      <p:sp>
        <p:nvSpPr>
          <p:cNvPr id="2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06" name="Table 1"/>
          <p:cNvGraphicFramePr/>
          <p:nvPr/>
        </p:nvGraphicFramePr>
        <p:xfrm>
          <a:off x="2080691" y="3636417"/>
          <a:ext cx="14736036" cy="57735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5501"/>
                <a:gridCol w="1770252"/>
                <a:gridCol w="2008883"/>
                <a:gridCol w="3178537"/>
                <a:gridCol w="5242862"/>
              </a:tblGrid>
              <a:tr h="704085">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When to consider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704085">
                <a:tc>
                  <a:txBody>
                    <a:bodyPr/>
                    <a:lstStyle/>
                    <a:p>
                      <a:pPr algn="ctr" defTabSz="457200">
                        <a:defRPr sz="1800"/>
                      </a:pPr>
                      <a:r>
                        <a:rPr b="1" sz="2400">
                          <a:latin typeface="Times Roman"/>
                          <a:ea typeface="Times Roman"/>
                          <a:cs typeface="Times Roman"/>
                          <a:sym typeface="Times Roman"/>
                        </a:rPr>
                        <a:t>Boron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1–3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Postmenopausal bone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high doses</a:t>
                      </a:r>
                    </a:p>
                  </a:txBody>
                  <a:tcPr marL="12700" marR="12700" marT="12700" marB="12700" anchor="ctr" anchorCtr="0" horzOverflow="overflow"/>
                </a:tc>
              </a:tr>
              <a:tr h="1091332">
                <a:tc>
                  <a:txBody>
                    <a:bodyPr/>
                    <a:lstStyle/>
                    <a:p>
                      <a:pPr algn="ctr" defTabSz="457200">
                        <a:defRPr sz="1800"/>
                      </a:pPr>
                      <a:r>
                        <a:rPr b="1" sz="2400">
                          <a:latin typeface="Times Roman"/>
                          <a:ea typeface="Times Roman"/>
                          <a:cs typeface="Times Roman"/>
                          <a:sym typeface="Times Roman"/>
                        </a:rPr>
                        <a:t>Silicon (orthosilicic acid)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Collagen &amp; bone matrix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Limited long-term data</a:t>
                      </a:r>
                    </a:p>
                  </a:txBody>
                  <a:tcPr marL="12700" marR="12700" marT="12700" marB="12700" anchor="ctr" anchorCtr="0" horzOverflow="overflow"/>
                </a:tc>
              </a:tr>
              <a:tr h="1091332">
                <a:tc>
                  <a:txBody>
                    <a:bodyPr/>
                    <a:lstStyle/>
                    <a:p>
                      <a:pPr algn="ctr" defTabSz="457200">
                        <a:defRPr sz="1800"/>
                      </a:pPr>
                      <a:r>
                        <a:rPr b="1" sz="2400">
                          <a:latin typeface="Times Roman"/>
                          <a:ea typeface="Times Roman"/>
                          <a:cs typeface="Times Roman"/>
                          <a:sym typeface="Times Roman"/>
                        </a:rPr>
                        <a:t>Strontium (citrate)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680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12–24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BMD with Rx refusal</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Avoid with CV disease</a:t>
                      </a:r>
                      <a:r>
                        <a:rPr b="0"/>
                        <a:t>; interferes with DXA interpretation</a:t>
                      </a:r>
                    </a:p>
                  </a:txBody>
                  <a:tcPr marL="12700" marR="12700" marT="12700" marB="12700" anchor="ctr" anchorCtr="0" horzOverflow="overflow"/>
                </a:tc>
              </a:tr>
              <a:tr h="1091332">
                <a:tc>
                  <a:txBody>
                    <a:bodyPr/>
                    <a:lstStyle/>
                    <a:p>
                      <a:pPr algn="ctr" defTabSz="457200">
                        <a:defRPr sz="1800"/>
                      </a:pPr>
                      <a:r>
                        <a:rPr b="1" sz="2400">
                          <a:latin typeface="Times Roman"/>
                          <a:ea typeface="Times Roman"/>
                          <a:cs typeface="Times Roman"/>
                          <a:sym typeface="Times Roman"/>
                        </a:rPr>
                        <a:t>Isoflavones (soy)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40–80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Postmenopausal women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Estrogen-sensitive conditions—use caution</a:t>
                      </a:r>
                    </a:p>
                  </a:txBody>
                  <a:tcPr marL="12700" marR="12700" marT="12700" marB="12700" anchor="ctr" anchorCtr="0" horzOverflow="overflow"/>
                </a:tc>
              </a:tr>
              <a:tr h="1091332">
                <a:tc>
                  <a:txBody>
                    <a:bodyPr/>
                    <a:lstStyle/>
                    <a:p>
                      <a:pPr algn="ctr" defTabSz="457200">
                        <a:defRPr sz="1800"/>
                      </a:pPr>
                      <a:r>
                        <a:rPr b="1" sz="24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 &amp; bone turnover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43" name="Freeform 4"/>
          <p:cNvGrpSpPr/>
          <p:nvPr/>
        </p:nvGrpSpPr>
        <p:grpSpPr>
          <a:xfrm>
            <a:off x="-380179" y="-13"/>
            <a:ext cx="19048355" cy="3086120"/>
            <a:chOff x="0" y="0"/>
            <a:chExt cx="19048353" cy="3086119"/>
          </a:xfrm>
        </p:grpSpPr>
        <p:sp>
          <p:nvSpPr>
            <p:cNvPr id="134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4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44" name="TextBox 6"/>
          <p:cNvSpPr txBox="1"/>
          <p:nvPr/>
        </p:nvSpPr>
        <p:spPr>
          <a:xfrm>
            <a:off x="1072146"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Endocrine Disorders -Core Nutrition Goals</a:t>
            </a:r>
          </a:p>
        </p:txBody>
      </p:sp>
      <p:sp>
        <p:nvSpPr>
          <p:cNvPr id="1345"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46" name="Institute of Medicine (IOM). (2001). Dietary Reference Intakes: Applications in Dietary Assessment. National Academies Press.…"/>
          <p:cNvSpPr txBox="1"/>
          <p:nvPr/>
        </p:nvSpPr>
        <p:spPr>
          <a:xfrm>
            <a:off x="1545498" y="3398367"/>
            <a:ext cx="10114530" cy="6365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MNT for endocrine disorders consistently aims to:</a:t>
            </a:r>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Restore metabolic balance</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Support hormone synthesis, activation, and signaling</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Stabilize blood glucose</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Preserve lean body mass</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Prevent micronutrient deficiencies</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Support bone and mineral homeostasis</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Reduce inflammation and oxidative stress</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Optimize body composition</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Enhance medication effectiveness</a:t>
            </a:r>
            <a:endParaRPr b="0"/>
          </a:p>
          <a:p>
            <a:pPr marL="457200" indent="-317500" defTabSz="457200">
              <a:spcBef>
                <a:spcPts val="1200"/>
              </a:spcBef>
              <a:buSzPct val="100000"/>
              <a:buFont typeface="Times Roman"/>
              <a:buAutoNum type="arabicPeriod" startAt="1"/>
              <a:defRPr b="1" sz="2800">
                <a:latin typeface="Times Roman"/>
                <a:ea typeface="Times Roman"/>
                <a:cs typeface="Times Roman"/>
                <a:sym typeface="Times Roman"/>
              </a:defRPr>
            </a:pPr>
            <a:r>
              <a:t>Improve quality of life and symptom control</a:t>
            </a:r>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8"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51" name="Freeform 4"/>
          <p:cNvGrpSpPr/>
          <p:nvPr/>
        </p:nvGrpSpPr>
        <p:grpSpPr>
          <a:xfrm>
            <a:off x="-380179" y="-13"/>
            <a:ext cx="19048355" cy="3086120"/>
            <a:chOff x="0" y="0"/>
            <a:chExt cx="19048353" cy="3086119"/>
          </a:xfrm>
        </p:grpSpPr>
        <p:sp>
          <p:nvSpPr>
            <p:cNvPr id="134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5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52" name="TextBox 6"/>
          <p:cNvSpPr txBox="1"/>
          <p:nvPr/>
        </p:nvSpPr>
        <p:spPr>
          <a:xfrm>
            <a:off x="1246502" y="768925"/>
            <a:ext cx="16800357" cy="3311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Hypothyroidism (including Hashimoto’s)</a:t>
            </a:r>
          </a:p>
          <a:p>
            <a:pPr defTabSz="457200">
              <a:spcBef>
                <a:spcPts val="1400"/>
              </a:spcBef>
              <a:defRPr b="1">
                <a:latin typeface="Times Roman"/>
                <a:ea typeface="Times Roman"/>
                <a:cs typeface="Times Roman"/>
                <a:sym typeface="Times Roman"/>
              </a:defRPr>
            </a:pPr>
          </a:p>
        </p:txBody>
      </p:sp>
      <p:sp>
        <p:nvSpPr>
          <p:cNvPr id="135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54" name="Institute of Medicine (IOM). (2001). Dietary Reference Intakes: Applications in Dietary Assessment. National Academies Press.…"/>
          <p:cNvSpPr txBox="1"/>
          <p:nvPr/>
        </p:nvSpPr>
        <p:spPr>
          <a:xfrm>
            <a:off x="1061422" y="3241560"/>
            <a:ext cx="6964877" cy="67704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Reduced basal metabolic rate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Impaired thyroid hormone synthesis and T4→T3 conversion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Autoimmune inflammation (Hashimoto’s)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Micronutrient cofactor insufficiency (iodine, selenium, iron, zinc)</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Constipation and reduced GI motility</a:t>
            </a: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Adequate energy intake (avoid chronic under-eating)</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Adequate protein (~1.0–1.2 g/kg/day)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Anti-inflammatory, whole-food dietary pattern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Ensure iodine sufficiency (avoid excess)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Gluten elimination </a:t>
            </a:r>
            <a:r>
              <a:rPr b="1"/>
              <a:t>only</a:t>
            </a:r>
            <a:r>
              <a:t> if celiac or clearly symptomatic</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Support gut health and regular bowel patterns</a:t>
            </a:r>
          </a:p>
        </p:txBody>
      </p:sp>
      <p:sp>
        <p:nvSpPr>
          <p:cNvPr id="1355"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56" name="Institute of Medicine (IOM). (2001). Dietary Reference Intakes: Applications in Dietary Assessment. National Academies Press.…"/>
          <p:cNvSpPr txBox="1"/>
          <p:nvPr/>
        </p:nvSpPr>
        <p:spPr>
          <a:xfrm>
            <a:off x="10100425" y="8388680"/>
            <a:ext cx="7290443"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TSH, Free T4, Free T3, TPO &amp; Tg antibodies</a:t>
            </a:r>
          </a:p>
          <a:p>
            <a:pPr marL="120315" indent="-120315" defTabSz="457200">
              <a:spcBef>
                <a:spcPts val="1200"/>
              </a:spcBef>
              <a:buSzPct val="100000"/>
              <a:buChar char="•"/>
              <a:defRPr sz="1900">
                <a:latin typeface="Times Roman"/>
                <a:ea typeface="Times Roman"/>
                <a:cs typeface="Times Roman"/>
                <a:sym typeface="Times Roman"/>
              </a:defRPr>
            </a:pPr>
            <a:r>
              <a:t>Ferritin, Vitamin D, Lipid panel</a:t>
            </a:r>
          </a:p>
        </p:txBody>
      </p:sp>
      <p:graphicFrame>
        <p:nvGraphicFramePr>
          <p:cNvPr id="1357" name="Table 1"/>
          <p:cNvGraphicFramePr/>
          <p:nvPr/>
        </p:nvGraphicFramePr>
        <p:xfrm>
          <a:off x="10155648" y="4110868"/>
          <a:ext cx="7541408" cy="348930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45262"/>
                <a:gridCol w="2119877"/>
                <a:gridCol w="3463567"/>
              </a:tblGrid>
              <a:tr h="45668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21238">
                <a:tc>
                  <a:txBody>
                    <a:bodyPr/>
                    <a:lstStyle/>
                    <a:p>
                      <a:pPr algn="ctr" defTabSz="457200">
                        <a:defRPr sz="1800"/>
                      </a:pPr>
                      <a:r>
                        <a:rPr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100–200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T4→T3 conversion, antibodies</a:t>
                      </a:r>
                    </a:p>
                  </a:txBody>
                  <a:tcPr marL="12700" marR="12700" marT="12700" marB="12700" anchor="ctr" anchorCtr="0" horzOverflow="overflow"/>
                </a:tc>
              </a:tr>
              <a:tr h="456683">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hormone synthesis</a:t>
                      </a:r>
                    </a:p>
                  </a:txBody>
                  <a:tcPr marL="12700" marR="12700" marT="12700" marB="12700" anchor="ctr" anchorCtr="0" horzOverflow="overflow"/>
                </a:tc>
              </a:tr>
              <a:tr h="707859">
                <a:tc>
                  <a:txBody>
                    <a:bodyPr/>
                    <a:lstStyle/>
                    <a:p>
                      <a:pPr algn="ctr" defTabSz="457200">
                        <a:defRPr sz="1800"/>
                      </a:pPr>
                      <a:r>
                        <a:rPr sz="2400">
                          <a:latin typeface="Times Roman"/>
                          <a:ea typeface="Times Roman"/>
                          <a:cs typeface="Times Roman"/>
                          <a:sym typeface="Times Roman"/>
                        </a:rPr>
                        <a:t>Iron (if 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 needed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hormone production</a:t>
                      </a:r>
                    </a:p>
                  </a:txBody>
                  <a:tcPr marL="12700" marR="12700" marT="12700" marB="12700" anchor="ctr" anchorCtr="0" horzOverflow="overflow"/>
                </a:tc>
              </a:tr>
              <a:tr h="707859">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modulation</a:t>
                      </a:r>
                    </a:p>
                  </a:txBody>
                  <a:tcPr marL="12700" marR="12700" marT="12700" marB="12700" anchor="ctr" anchorCtr="0" horzOverflow="overflow"/>
                </a:tc>
              </a:tr>
              <a:tr h="456683">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metabolism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62" name="Freeform 4"/>
          <p:cNvGrpSpPr/>
          <p:nvPr/>
        </p:nvGrpSpPr>
        <p:grpSpPr>
          <a:xfrm>
            <a:off x="-380179" y="-13"/>
            <a:ext cx="19048355" cy="3086120"/>
            <a:chOff x="0" y="0"/>
            <a:chExt cx="19048353" cy="3086119"/>
          </a:xfrm>
        </p:grpSpPr>
        <p:sp>
          <p:nvSpPr>
            <p:cNvPr id="1360"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61"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63" name="TextBox 6"/>
          <p:cNvSpPr txBox="1"/>
          <p:nvPr/>
        </p:nvSpPr>
        <p:spPr>
          <a:xfrm>
            <a:off x="1246502" y="768925"/>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Hyperthyroidism (Graves’ Disease)</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36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65" name="Institute of Medicine (IOM). (2001). Dietary Reference Intakes: Applications in Dietary Assessment. National Academies Press.…"/>
          <p:cNvSpPr txBox="1"/>
          <p:nvPr/>
        </p:nvSpPr>
        <p:spPr>
          <a:xfrm>
            <a:off x="1061422" y="3241560"/>
            <a:ext cx="6964877" cy="6667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Hypermetabolism and increased energy expenditure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and bone catabolism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Diarrhea and malabsorption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and protein intake (1.2–1.5 g/kg/day)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excess iodine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Bone-protective 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dietary pattern</a:t>
            </a:r>
          </a:p>
        </p:txBody>
      </p:sp>
      <p:sp>
        <p:nvSpPr>
          <p:cNvPr id="1366"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67" name="Institute of Medicine (IOM). (2001). Dietary Reference Intakes: Applications in Dietary Assessment. National Academies Press.…"/>
          <p:cNvSpPr txBox="1"/>
          <p:nvPr/>
        </p:nvSpPr>
        <p:spPr>
          <a:xfrm>
            <a:off x="10100425" y="8010743"/>
            <a:ext cx="7290443"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TSH, Free T4/T3</a:t>
            </a:r>
          </a:p>
          <a:p>
            <a:pPr marL="190500" indent="-190500" defTabSz="457200">
              <a:spcBef>
                <a:spcPts val="1200"/>
              </a:spcBef>
              <a:buSzPct val="100000"/>
              <a:buChar char="•"/>
              <a:defRPr sz="1900">
                <a:latin typeface="Times Roman"/>
                <a:ea typeface="Times Roman"/>
                <a:cs typeface="Times Roman"/>
                <a:sym typeface="Times Roman"/>
              </a:defRPr>
            </a:pPr>
            <a:r>
              <a:t>Calcium. Vitamin D</a:t>
            </a:r>
          </a:p>
          <a:p>
            <a:pPr marL="190500" indent="-190500" defTabSz="457200">
              <a:spcBef>
                <a:spcPts val="1200"/>
              </a:spcBef>
              <a:buSzPct val="100000"/>
              <a:buChar char="•"/>
              <a:defRPr sz="1900">
                <a:latin typeface="Times Roman"/>
                <a:ea typeface="Times Roman"/>
                <a:cs typeface="Times Roman"/>
                <a:sym typeface="Times Roman"/>
              </a:defRPr>
            </a:pPr>
            <a:r>
              <a:t>Bone density (DXA if prolonged)</a:t>
            </a:r>
          </a:p>
        </p:txBody>
      </p:sp>
      <p:graphicFrame>
        <p:nvGraphicFramePr>
          <p:cNvPr id="1368" name="Table 1"/>
          <p:cNvGraphicFramePr/>
          <p:nvPr/>
        </p:nvGraphicFramePr>
        <p:xfrm>
          <a:off x="10040457" y="4110868"/>
          <a:ext cx="7423079" cy="36618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30901"/>
                <a:gridCol w="2784670"/>
                <a:gridCol w="2894806"/>
              </a:tblGrid>
              <a:tr h="548738">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50545">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muscle loss</a:t>
                      </a:r>
                    </a:p>
                  </a:txBody>
                  <a:tcPr marL="12700" marR="12700" marT="12700" marB="12700" anchor="ctr" anchorCtr="0" horzOverflow="overflow"/>
                </a:tc>
              </a:tr>
              <a:tr h="850545">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protection</a:t>
                      </a:r>
                    </a:p>
                  </a:txBody>
                  <a:tcPr marL="12700" marR="12700" marT="12700" marB="12700" anchor="ctr" anchorCtr="0" horzOverflow="overflow"/>
                </a:tc>
              </a:tr>
              <a:tr h="548738">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health</a:t>
                      </a:r>
                    </a:p>
                  </a:txBody>
                  <a:tcPr marL="12700" marR="12700" marT="12700" marB="12700" anchor="ctr" anchorCtr="0" horzOverflow="overflow"/>
                </a:tc>
              </a:tr>
              <a:tr h="85054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CV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0"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73" name="Freeform 4"/>
          <p:cNvGrpSpPr/>
          <p:nvPr/>
        </p:nvGrpSpPr>
        <p:grpSpPr>
          <a:xfrm>
            <a:off x="-380179" y="-13"/>
            <a:ext cx="19048355" cy="3086120"/>
            <a:chOff x="0" y="0"/>
            <a:chExt cx="19048353" cy="3086119"/>
          </a:xfrm>
        </p:grpSpPr>
        <p:sp>
          <p:nvSpPr>
            <p:cNvPr id="137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7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74" name="TextBox 6"/>
          <p:cNvSpPr txBox="1"/>
          <p:nvPr/>
        </p:nvSpPr>
        <p:spPr>
          <a:xfrm>
            <a:off x="1246502" y="768925"/>
            <a:ext cx="16800357" cy="42516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Adrenal Insufficiency (Primary or Secondary)</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3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76" name="Institute of Medicine (IOM). (2001). Dietary Reference Intakes: Applications in Dietary Assessment. National Academies Press.…"/>
          <p:cNvSpPr txBox="1"/>
          <p:nvPr/>
        </p:nvSpPr>
        <p:spPr>
          <a:xfrm>
            <a:off x="1061422" y="3241560"/>
            <a:ext cx="6964877" cy="64540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cortisol → impaired gluconeogenesis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Hypoglycemia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wasting (primary AI)</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and weight loss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meals/snacks (q3–4 hours)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carbohydrate intake (avoid fasting)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Liberal sodium intake if advised medically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Stress-supportive nutrition and hydration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377"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78" name="Institute of Medicine (IOM). (2001). Dietary Reference Intakes: Applications in Dietary Assessment. National Academies Press.…"/>
          <p:cNvSpPr txBox="1"/>
          <p:nvPr/>
        </p:nvSpPr>
        <p:spPr>
          <a:xfrm>
            <a:off x="9876253" y="7936019"/>
            <a:ext cx="7290444"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Cortisol, ACTH (medical), CMP (Na, K, glucose)</a:t>
            </a:r>
          </a:p>
          <a:p>
            <a:pPr marL="120315" indent="-120315" defTabSz="457200">
              <a:spcBef>
                <a:spcPts val="1200"/>
              </a:spcBef>
              <a:buSzPct val="100000"/>
              <a:buChar char="•"/>
              <a:defRPr sz="1900">
                <a:latin typeface="Times Roman"/>
                <a:ea typeface="Times Roman"/>
                <a:cs typeface="Times Roman"/>
                <a:sym typeface="Times Roman"/>
              </a:defRPr>
            </a:pPr>
            <a:r>
              <a:t>HbA1c, Blood pressure</a:t>
            </a:r>
          </a:p>
        </p:txBody>
      </p:sp>
      <p:graphicFrame>
        <p:nvGraphicFramePr>
          <p:cNvPr id="1379" name="Table 1"/>
          <p:cNvGraphicFramePr/>
          <p:nvPr/>
        </p:nvGraphicFramePr>
        <p:xfrm>
          <a:off x="9948159" y="4110868"/>
          <a:ext cx="7614336" cy="336145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43098"/>
                <a:gridCol w="2779850"/>
                <a:gridCol w="2978686"/>
              </a:tblGrid>
              <a:tr h="50933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09331">
                <a:tc>
                  <a:txBody>
                    <a:bodyPr/>
                    <a:lstStyle/>
                    <a:p>
                      <a:pPr algn="ctr" defTabSz="457200">
                        <a:defRPr sz="1800"/>
                      </a:pPr>
                      <a:r>
                        <a:rPr sz="24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Replace losses</a:t>
                      </a:r>
                    </a:p>
                  </a:txBody>
                  <a:tcPr marL="12700" marR="12700" marT="12700" marB="12700" anchor="ctr" anchorCtr="0" horzOverflow="overflow"/>
                </a:tc>
              </a:tr>
              <a:tr h="789464">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500–2000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Adrenal support</a:t>
                      </a:r>
                    </a:p>
                  </a:txBody>
                  <a:tcPr marL="12700" marR="12700" marT="12700" marB="12700" anchor="ctr" anchorCtr="0" horzOverflow="overflow"/>
                </a:tc>
              </a:tr>
              <a:tr h="789464">
                <a:tc>
                  <a:txBody>
                    <a:bodyPr/>
                    <a:lstStyle/>
                    <a:p>
                      <a:pPr algn="ctr" defTabSz="457200">
                        <a:defRPr sz="1800"/>
                      </a:pPr>
                      <a:r>
                        <a:rPr sz="24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789464">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1"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84" name="Freeform 4"/>
          <p:cNvGrpSpPr/>
          <p:nvPr/>
        </p:nvGrpSpPr>
        <p:grpSpPr>
          <a:xfrm>
            <a:off x="-380179" y="-13"/>
            <a:ext cx="19048355" cy="3086120"/>
            <a:chOff x="0" y="0"/>
            <a:chExt cx="19048353" cy="3086119"/>
          </a:xfrm>
        </p:grpSpPr>
        <p:sp>
          <p:nvSpPr>
            <p:cNvPr id="138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8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85" name="TextBox 6"/>
          <p:cNvSpPr txBox="1"/>
          <p:nvPr/>
        </p:nvSpPr>
        <p:spPr>
          <a:xfrm>
            <a:off x="1246502" y="768925"/>
            <a:ext cx="16800357" cy="56733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Cushing’s Syndrome (Hypercortisolism)</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3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87" name="Institute of Medicine (IOM). (2001). Dietary Reference Intakes: Applications in Dietary Assessment. National Academies Press.…"/>
          <p:cNvSpPr txBox="1"/>
          <p:nvPr/>
        </p:nvSpPr>
        <p:spPr>
          <a:xfrm>
            <a:off x="1061422" y="3241560"/>
            <a:ext cx="6964877" cy="67693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catabolism and muscle wasting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 and hyperglycemia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Hypertension and sodium retention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loss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(1.2–1.5 g/kg/day)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control (low–glycemic-load pattern)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reduction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Bone-protective nutrition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388"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389" name="Institute of Medicine (IOM). (2001). Dietary Reference Intakes: Applications in Dietary Assessment. National Academies Press.…"/>
          <p:cNvSpPr txBox="1"/>
          <p:nvPr/>
        </p:nvSpPr>
        <p:spPr>
          <a:xfrm>
            <a:off x="10091104" y="7732819"/>
            <a:ext cx="7290443"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Fasting glucose, HbA1c</a:t>
            </a:r>
          </a:p>
          <a:p>
            <a:pPr marL="120315" indent="-120315" defTabSz="457200">
              <a:spcBef>
                <a:spcPts val="1200"/>
              </a:spcBef>
              <a:buSzPct val="100000"/>
              <a:buChar char="•"/>
              <a:defRPr sz="1900">
                <a:latin typeface="Times Roman"/>
                <a:ea typeface="Times Roman"/>
                <a:cs typeface="Times Roman"/>
                <a:sym typeface="Times Roman"/>
              </a:defRPr>
            </a:pPr>
            <a:r>
              <a:t>CMP (Na, K)</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Bone density</a:t>
            </a:r>
          </a:p>
        </p:txBody>
      </p:sp>
      <p:graphicFrame>
        <p:nvGraphicFramePr>
          <p:cNvPr id="1390" name="Table 1"/>
          <p:cNvGraphicFramePr/>
          <p:nvPr/>
        </p:nvGraphicFramePr>
        <p:xfrm>
          <a:off x="10171838" y="4009268"/>
          <a:ext cx="7141674" cy="336953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01702"/>
                <a:gridCol w="2737696"/>
                <a:gridCol w="2689573"/>
              </a:tblGrid>
              <a:tr h="510574">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91390">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Preserve lean mass</a:t>
                      </a:r>
                    </a:p>
                  </a:txBody>
                  <a:tcPr marL="12700" marR="12700" marT="12700" marB="12700" anchor="ctr" anchorCtr="0" horzOverflow="overflow"/>
                </a:tc>
              </a:tr>
              <a:tr h="791390">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protection</a:t>
                      </a:r>
                    </a:p>
                  </a:txBody>
                  <a:tcPr marL="12700" marR="12700" marT="12700" marB="12700" anchor="ctr" anchorCtr="0" horzOverflow="overflow"/>
                </a:tc>
              </a:tr>
              <a:tr h="510574">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a:t>
                      </a:r>
                    </a:p>
                  </a:txBody>
                  <a:tcPr marL="12700" marR="12700" marT="12700" marB="12700" anchor="ctr" anchorCtr="0" horzOverflow="overflow"/>
                </a:tc>
              </a:tr>
              <a:tr h="79139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glucose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2"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95" name="Freeform 4"/>
          <p:cNvGrpSpPr/>
          <p:nvPr/>
        </p:nvGrpSpPr>
        <p:grpSpPr>
          <a:xfrm>
            <a:off x="-380179" y="-13"/>
            <a:ext cx="19048355" cy="3086120"/>
            <a:chOff x="0" y="0"/>
            <a:chExt cx="19048353" cy="3086119"/>
          </a:xfrm>
        </p:grpSpPr>
        <p:sp>
          <p:nvSpPr>
            <p:cNvPr id="139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9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96" name="TextBox 6"/>
          <p:cNvSpPr txBox="1"/>
          <p:nvPr/>
        </p:nvSpPr>
        <p:spPr>
          <a:xfrm>
            <a:off x="1246502" y="768925"/>
            <a:ext cx="16800357" cy="70949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Polycystic Ovary Syndrome (PCOS)</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39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98" name="Institute of Medicine (IOM). (2001). Dietary Reference Intakes: Applications in Dietary Assessment. National Academies Press.…"/>
          <p:cNvSpPr txBox="1"/>
          <p:nvPr/>
        </p:nvSpPr>
        <p:spPr>
          <a:xfrm>
            <a:off x="1061422" y="3241560"/>
            <a:ext cx="6964877" cy="77330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Hyperandrogenism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low-grade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gain and visceral adiposity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Low–glycemic–load dietary pattern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with each meal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reduction if indicated (5–10%)</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Mediterranean-style diet</a:t>
            </a: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399"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400" name="Institute of Medicine (IOM). (2001). Dietary Reference Intakes: Applications in Dietary Assessment. National Academies Press.…"/>
          <p:cNvSpPr txBox="1"/>
          <p:nvPr/>
        </p:nvSpPr>
        <p:spPr>
          <a:xfrm>
            <a:off x="10181209" y="7722882"/>
            <a:ext cx="7290443"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Fasting glucose, insulin, HbA1c</a:t>
            </a:r>
          </a:p>
          <a:p>
            <a:pPr marL="190500" indent="-190500" defTabSz="457200">
              <a:spcBef>
                <a:spcPts val="1200"/>
              </a:spcBef>
              <a:buSzPct val="100000"/>
              <a:buChar char="•"/>
              <a:defRPr sz="1900">
                <a:latin typeface="Times Roman"/>
                <a:ea typeface="Times Roman"/>
                <a:cs typeface="Times Roman"/>
                <a:sym typeface="Times Roman"/>
              </a:defRPr>
            </a:pPr>
            <a:r>
              <a:t>Lipid panel</a:t>
            </a:r>
          </a:p>
          <a:p>
            <a:pPr marL="190500" indent="-190500" defTabSz="457200">
              <a:spcBef>
                <a:spcPts val="1200"/>
              </a:spcBef>
              <a:buSzPct val="100000"/>
              <a:buChar char="•"/>
              <a:defRPr sz="1900">
                <a:latin typeface="Times Roman"/>
                <a:ea typeface="Times Roman"/>
                <a:cs typeface="Times Roman"/>
                <a:sym typeface="Times Roman"/>
              </a:defRPr>
            </a:pPr>
            <a:r>
              <a:t>Total &amp; free testosterone</a:t>
            </a:r>
          </a:p>
          <a:p>
            <a:pPr marL="190500" indent="-190500" defTabSz="457200">
              <a:spcBef>
                <a:spcPts val="1200"/>
              </a:spcBef>
              <a:buSzPct val="100000"/>
              <a:buChar char="•"/>
              <a:defRPr sz="1900">
                <a:latin typeface="Times Roman"/>
                <a:ea typeface="Times Roman"/>
                <a:cs typeface="Times Roman"/>
                <a:sym typeface="Times Roman"/>
              </a:defRPr>
            </a:pPr>
            <a:r>
              <a:t>Vitamin D</a:t>
            </a:r>
          </a:p>
        </p:txBody>
      </p:sp>
      <p:graphicFrame>
        <p:nvGraphicFramePr>
          <p:cNvPr id="1401" name="Table 1"/>
          <p:cNvGraphicFramePr/>
          <p:nvPr/>
        </p:nvGraphicFramePr>
        <p:xfrm>
          <a:off x="10102850" y="4110868"/>
          <a:ext cx="7459861" cy="30811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87829"/>
                <a:gridCol w="1990330"/>
                <a:gridCol w="2969001"/>
              </a:tblGrid>
              <a:tr h="507167">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86108">
                <a:tc>
                  <a:txBody>
                    <a:bodyPr/>
                    <a:lstStyle/>
                    <a:p>
                      <a:pPr algn="ctr" defTabSz="457200">
                        <a:defRPr sz="1800"/>
                      </a:pPr>
                      <a:r>
                        <a:rPr sz="2400">
                          <a:latin typeface="Times Roman"/>
                          <a:ea typeface="Times Roman"/>
                          <a:cs typeface="Times Roman"/>
                          <a:sym typeface="Times Roman"/>
                        </a:rPr>
                        <a:t>Inositol (myo-/D-chiro)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 ovulation</a:t>
                      </a:r>
                    </a:p>
                  </a:txBody>
                  <a:tcPr marL="12700" marR="12700" marT="12700" marB="12700" anchor="ctr" anchorCtr="0" horzOverflow="overflow"/>
                </a:tc>
              </a:tr>
              <a:tr h="507167">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Glucose regulation</a:t>
                      </a:r>
                    </a:p>
                  </a:txBody>
                  <a:tcPr marL="12700" marR="12700" marT="12700" marB="12700" anchor="ctr" anchorCtr="0" horzOverflow="overflow"/>
                </a:tc>
              </a:tr>
              <a:tr h="507167">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a:t>
                      </a:r>
                    </a:p>
                  </a:txBody>
                  <a:tcPr marL="12700" marR="12700" marT="12700" marB="12700" anchor="ctr" anchorCtr="0" horzOverflow="overflow"/>
                </a:tc>
              </a:tr>
              <a:tr h="786108">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06" name="Freeform 4"/>
          <p:cNvGrpSpPr/>
          <p:nvPr/>
        </p:nvGrpSpPr>
        <p:grpSpPr>
          <a:xfrm>
            <a:off x="-380179" y="-13"/>
            <a:ext cx="19048355" cy="3086120"/>
            <a:chOff x="0" y="0"/>
            <a:chExt cx="19048353" cy="3086119"/>
          </a:xfrm>
        </p:grpSpPr>
        <p:sp>
          <p:nvSpPr>
            <p:cNvPr id="140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0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07" name="TextBox 6"/>
          <p:cNvSpPr txBox="1"/>
          <p:nvPr/>
        </p:nvSpPr>
        <p:spPr>
          <a:xfrm>
            <a:off x="1246502" y="768925"/>
            <a:ext cx="16800357" cy="66131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Hypogonadism (Low Estrogen/Testosterone)</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4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09" name="Institute of Medicine (IOM). (2001). Dietary Reference Intakes: Applications in Dietary Assessment. National Academies Press.…"/>
          <p:cNvSpPr txBox="1"/>
          <p:nvPr/>
        </p:nvSpPr>
        <p:spPr>
          <a:xfrm>
            <a:off x="1061422" y="3241560"/>
            <a:ext cx="6964877" cy="80632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anabolic signaling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Loss of lean mass and bone density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fat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and low energy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and 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Resistance training support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Bone-protective 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41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411" name="Institute of Medicine (IOM). (2001). Dietary Reference Intakes: Applications in Dietary Assessment. National Academies Press.…"/>
          <p:cNvSpPr txBox="1"/>
          <p:nvPr/>
        </p:nvSpPr>
        <p:spPr>
          <a:xfrm>
            <a:off x="10181209" y="7722882"/>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Total &amp; free testosterone or estradiol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Lipids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Bone density (DXA if indicated)</a:t>
            </a:r>
          </a:p>
        </p:txBody>
      </p:sp>
      <p:graphicFrame>
        <p:nvGraphicFramePr>
          <p:cNvPr id="1412" name="Table 1"/>
          <p:cNvGraphicFramePr/>
          <p:nvPr/>
        </p:nvGraphicFramePr>
        <p:xfrm>
          <a:off x="10083800" y="4110868"/>
          <a:ext cx="7653735" cy="31810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64169"/>
                <a:gridCol w="2739818"/>
                <a:gridCol w="3337046"/>
              </a:tblGrid>
              <a:tr h="48157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81571">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Lean mass</a:t>
                      </a:r>
                    </a:p>
                  </a:txBody>
                  <a:tcPr marL="12700" marR="12700" marT="12700" marB="12700" anchor="ctr" anchorCtr="0" horzOverflow="overflow"/>
                </a:tc>
              </a:tr>
              <a:tr h="746436">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Hormone signaling</a:t>
                      </a:r>
                    </a:p>
                  </a:txBody>
                  <a:tcPr marL="12700" marR="12700" marT="12700" marB="12700" anchor="ctr" anchorCtr="0" horzOverflow="overflow"/>
                </a:tc>
              </a:tr>
              <a:tr h="746436">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Sex hormone synthesis</a:t>
                      </a:r>
                    </a:p>
                  </a:txBody>
                  <a:tcPr marL="12700" marR="12700" marT="12700" marB="12700" anchor="ctr" anchorCtr="0" horzOverflow="overflow"/>
                </a:tc>
              </a:tr>
              <a:tr h="746436">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4"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17" name="Freeform 4"/>
          <p:cNvGrpSpPr/>
          <p:nvPr/>
        </p:nvGrpSpPr>
        <p:grpSpPr>
          <a:xfrm>
            <a:off x="-380179" y="-13"/>
            <a:ext cx="19048355" cy="3086120"/>
            <a:chOff x="0" y="0"/>
            <a:chExt cx="19048353" cy="3086119"/>
          </a:xfrm>
        </p:grpSpPr>
        <p:sp>
          <p:nvSpPr>
            <p:cNvPr id="141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1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18" name="TextBox 6"/>
          <p:cNvSpPr txBox="1"/>
          <p:nvPr/>
        </p:nvSpPr>
        <p:spPr>
          <a:xfrm>
            <a:off x="1246502" y="768925"/>
            <a:ext cx="16800357" cy="66131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Hyperparathyroidism / Calcium Disorders</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4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20" name="Institute of Medicine (IOM). (2001). Dietary Reference Intakes: Applications in Dietary Assessment. National Academies Press.…"/>
          <p:cNvSpPr txBox="1"/>
          <p:nvPr/>
        </p:nvSpPr>
        <p:spPr>
          <a:xfrm>
            <a:off x="1061422" y="3241560"/>
            <a:ext cx="6964877" cy="82410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calcium–phosphorus balance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resorption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 deficiency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Normalize calcium intake (not restriction unless advised)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 repletion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for bone matrix</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Hydration (stone prevention)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42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422" name="Institute of Medicine (IOM). (2001). Dietary Reference Intakes: Applications in Dietary Assessment. National Academies Press.…"/>
          <p:cNvSpPr txBox="1"/>
          <p:nvPr/>
        </p:nvSpPr>
        <p:spPr>
          <a:xfrm>
            <a:off x="10258153" y="7593413"/>
            <a:ext cx="7290443"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Serum calcium, PTH</a:t>
            </a:r>
          </a:p>
          <a:p>
            <a:pPr marL="190500" indent="-190500" defTabSz="457200">
              <a:spcBef>
                <a:spcPts val="1200"/>
              </a:spcBef>
              <a:buSzPct val="100000"/>
              <a:buChar char="•"/>
              <a:defRPr sz="1900">
                <a:latin typeface="Times Roman"/>
                <a:ea typeface="Times Roman"/>
                <a:cs typeface="Times Roman"/>
                <a:sym typeface="Times Roman"/>
              </a:defRPr>
            </a:pPr>
            <a:r>
              <a:t>Phosphorus</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Bone density</a:t>
            </a:r>
          </a:p>
        </p:txBody>
      </p:sp>
      <p:graphicFrame>
        <p:nvGraphicFramePr>
          <p:cNvPr id="1423" name="Table 1"/>
          <p:cNvGraphicFramePr/>
          <p:nvPr/>
        </p:nvGraphicFramePr>
        <p:xfrm>
          <a:off x="10083800" y="4110868"/>
          <a:ext cx="7809235" cy="32444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68853"/>
                <a:gridCol w="3167487"/>
                <a:gridCol w="2660194"/>
              </a:tblGrid>
              <a:tr h="63368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633682">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Suppress PTH</a:t>
                      </a:r>
                    </a:p>
                  </a:txBody>
                  <a:tcPr marL="12700" marR="12700" marT="12700" marB="12700" anchor="ctr" anchorCtr="0" horzOverflow="overflow"/>
                </a:tc>
              </a:tr>
              <a:tr h="982208">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health</a:t>
                      </a:r>
                    </a:p>
                  </a:txBody>
                  <a:tcPr marL="12700" marR="12700" marT="12700" marB="12700" anchor="ctr" anchorCtr="0" horzOverflow="overflow"/>
                </a:tc>
              </a:tr>
              <a:tr h="982208">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Mineral balance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5"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28" name="Freeform 4"/>
          <p:cNvGrpSpPr/>
          <p:nvPr/>
        </p:nvGrpSpPr>
        <p:grpSpPr>
          <a:xfrm>
            <a:off x="-380179" y="-13"/>
            <a:ext cx="19048355" cy="3086120"/>
            <a:chOff x="0" y="0"/>
            <a:chExt cx="19048353" cy="3086119"/>
          </a:xfrm>
        </p:grpSpPr>
        <p:sp>
          <p:nvSpPr>
            <p:cNvPr id="142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2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29" name="TextBox 6"/>
          <p:cNvSpPr txBox="1"/>
          <p:nvPr/>
        </p:nvSpPr>
        <p:spPr>
          <a:xfrm>
            <a:off x="1246502" y="286325"/>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Endocrine Disorders</a:t>
            </a:r>
          </a:p>
        </p:txBody>
      </p:sp>
      <p:sp>
        <p:nvSpPr>
          <p:cNvPr id="14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431" name="Table 1"/>
          <p:cNvGraphicFramePr/>
          <p:nvPr/>
        </p:nvGraphicFramePr>
        <p:xfrm>
          <a:off x="114994" y="2425700"/>
          <a:ext cx="17922975" cy="77339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68835"/>
                <a:gridCol w="4150371"/>
                <a:gridCol w="4934059"/>
                <a:gridCol w="2722736"/>
                <a:gridCol w="3334271"/>
              </a:tblGrid>
              <a:tr h="638159">
                <a:tc>
                  <a:txBody>
                    <a:bodyPr/>
                    <a:lstStyle/>
                    <a:p>
                      <a:pPr algn="ctr" defTabSz="457200">
                        <a:defRPr sz="1800"/>
                      </a:pPr>
                      <a:r>
                        <a:rPr b="1" sz="1900">
                          <a:latin typeface="Times Roman"/>
                          <a:ea typeface="Times Roman"/>
                          <a:cs typeface="Times Roman"/>
                          <a:sym typeface="Times Roman"/>
                        </a:rPr>
                        <a:t>Endocrine Condition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Relevant Labs</a:t>
                      </a:r>
                    </a:p>
                  </a:txBody>
                  <a:tcPr marL="12700" marR="12700" marT="12700" marB="12700" anchor="ctr" anchorCtr="0" horzOverflow="overflow"/>
                </a:tc>
              </a:tr>
              <a:tr h="949786">
                <a:tc>
                  <a:txBody>
                    <a:bodyPr/>
                    <a:lstStyle/>
                    <a:p>
                      <a:pPr algn="ctr" defTabSz="457200">
                        <a:defRPr sz="1800"/>
                      </a:pPr>
                      <a:r>
                        <a:rPr b="1" sz="1900">
                          <a:latin typeface="Times Roman"/>
                          <a:ea typeface="Times Roman"/>
                          <a:cs typeface="Times Roman"/>
                          <a:sym typeface="Times Roman"/>
                        </a:rPr>
                        <a:t>Hypothyroidism (incl. Hashimoto’s)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metabolic rate; impaired T4→T3 conversion; autoimmune inflammation; constipation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Adequate energy &amp; protein; anti-inflammatory diet; ensure iodine sufficiency (avoid excess); gut support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Selenium, zinc, iron (if low), vitamin D, magnesium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TSH, Free T4/T3, TPO/Tg Ab, ferritin, vitamin D, lipids</a:t>
                      </a:r>
                    </a:p>
                  </a:txBody>
                  <a:tcPr marL="12700" marR="12700" marT="12700" marB="12700" anchor="ctr" anchorCtr="0" horzOverflow="overflow"/>
                </a:tc>
              </a:tr>
              <a:tr h="742863">
                <a:tc>
                  <a:txBody>
                    <a:bodyPr/>
                    <a:lstStyle/>
                    <a:p>
                      <a:pPr algn="ctr" defTabSz="457200">
                        <a:defRPr sz="1800"/>
                      </a:pPr>
                      <a:r>
                        <a:rPr b="1" sz="1900">
                          <a:latin typeface="Times Roman"/>
                          <a:ea typeface="Times Roman"/>
                          <a:cs typeface="Times Roman"/>
                          <a:sym typeface="Times Roman"/>
                        </a:rPr>
                        <a:t>Hyperthyroidism (Graves’)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Hypermetabolism; muscle &amp; bone loss; oxidative stress; diarrhea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energy &amp; protein (1.2–1.5 g/kg); avoid excess iodine; bone protection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calcium, vitamin D, magnesium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TSH, Free T4/T3, calcium, vitamin D, DXA (if prolonged)</a:t>
                      </a:r>
                    </a:p>
                  </a:txBody>
                  <a:tcPr marL="12700" marR="12700" marT="12700" marB="12700" anchor="ctr" anchorCtr="0" horzOverflow="overflow"/>
                </a:tc>
              </a:tr>
              <a:tr h="937704">
                <a:tc>
                  <a:txBody>
                    <a:bodyPr/>
                    <a:lstStyle/>
                    <a:p>
                      <a:pPr algn="ctr" defTabSz="457200">
                        <a:defRPr sz="1800"/>
                      </a:pPr>
                      <a:r>
                        <a:rPr b="1" sz="1900">
                          <a:latin typeface="Times Roman"/>
                          <a:ea typeface="Times Roman"/>
                          <a:cs typeface="Times Roman"/>
                          <a:sym typeface="Times Roman"/>
                        </a:rPr>
                        <a:t>Adrenal Insufficiency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 cortisol → hypoglycemia risk; sodium loss; fatigue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Regular meals/snacks; adequate carbs; liberal sodium (if advised); hydration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Sodium (food-based), vitamin C, B-complex, magnesium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Cortisol/ACTH, CMP (Na/K/glucose), BP</a:t>
                      </a:r>
                    </a:p>
                  </a:txBody>
                  <a:tcPr marL="12700" marR="12700" marT="12700" marB="12700" anchor="ctr" anchorCtr="0" horzOverflow="overflow"/>
                </a:tc>
              </a:tr>
              <a:tr h="650242">
                <a:tc>
                  <a:txBody>
                    <a:bodyPr/>
                    <a:lstStyle/>
                    <a:p>
                      <a:pPr algn="ctr" defTabSz="457200">
                        <a:defRPr sz="1800"/>
                      </a:pPr>
                      <a:r>
                        <a:rPr b="1" sz="1900">
                          <a:latin typeface="Times Roman"/>
                          <a:ea typeface="Times Roman"/>
                          <a:cs typeface="Times Roman"/>
                          <a:sym typeface="Times Roman"/>
                        </a:rPr>
                        <a:t>Cushing’s Syndrome (Hypercortisolism)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catabolism; insulin resistance; HTN; bone loss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protein; low-glycemic-load diet; sodium reduction; bone support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calcium, vitamin D, magnesium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HbA1c, CMP (Na/K), vitamin D, DXA</a:t>
                      </a:r>
                    </a:p>
                  </a:txBody>
                  <a:tcPr marL="12700" marR="12700" marT="12700" marB="12700" anchor="ctr" anchorCtr="0" horzOverflow="overflow"/>
                </a:tc>
              </a:tr>
              <a:tr h="742863">
                <a:tc>
                  <a:txBody>
                    <a:bodyPr/>
                    <a:lstStyle/>
                    <a:p>
                      <a:pPr algn="ctr" defTabSz="457200">
                        <a:defRPr sz="1800"/>
                      </a:pPr>
                      <a:r>
                        <a:rPr b="1" sz="1900">
                          <a:latin typeface="Times Roman"/>
                          <a:ea typeface="Times Roman"/>
                          <a:cs typeface="Times Roman"/>
                          <a:sym typeface="Times Roman"/>
                        </a:rPr>
                        <a:t>Polycystic Ovary Syndrome (PCOS)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Insulin resistance; hyperandrogenism; inflammation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Low-glycemic-load/Mediterranean pattern; protein with meals; weight loss if indicated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Inositol, magnesium, omega-3s, vitamin 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Fasting glucose/insulin, HbA1c, lipids, testosterone, vitamin D</a:t>
                      </a:r>
                    </a:p>
                  </a:txBody>
                  <a:tcPr marL="12700" marR="12700" marT="12700" marB="12700" anchor="ctr" anchorCtr="0" horzOverflow="overflow"/>
                </a:tc>
              </a:tr>
              <a:tr h="937704">
                <a:tc>
                  <a:txBody>
                    <a:bodyPr/>
                    <a:lstStyle/>
                    <a:p>
                      <a:pPr algn="ctr" defTabSz="457200">
                        <a:defRPr sz="1800"/>
                      </a:pPr>
                      <a:r>
                        <a:rPr b="1" sz="1900">
                          <a:latin typeface="Times Roman"/>
                          <a:ea typeface="Times Roman"/>
                          <a:cs typeface="Times Roman"/>
                          <a:sym typeface="Times Roman"/>
                        </a:rPr>
                        <a:t>Hypogonadism (Low Estrogen/Testosterone)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anabolic signaling; lean mass &amp; bone loss; fatigue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Adequate energy &amp; protein; resistance training support; bone protection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vitamin D, zinc, omega-3s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Total/free testosterone or estradiol, vitamin D, lipids, DXA</a:t>
                      </a:r>
                    </a:p>
                  </a:txBody>
                  <a:tcPr marL="12700" marR="12700" marT="12700" marB="12700" anchor="ctr" anchorCtr="0" horzOverflow="overflow"/>
                </a:tc>
              </a:tr>
              <a:tr h="742863">
                <a:tc>
                  <a:txBody>
                    <a:bodyPr/>
                    <a:lstStyle/>
                    <a:p>
                      <a:pPr algn="ctr" defTabSz="457200">
                        <a:defRPr sz="1800"/>
                      </a:pPr>
                      <a:r>
                        <a:rPr b="1" sz="1900">
                          <a:latin typeface="Times Roman"/>
                          <a:ea typeface="Times Roman"/>
                          <a:cs typeface="Times Roman"/>
                          <a:sym typeface="Times Roman"/>
                        </a:rPr>
                        <a:t>Hyperparathyroidism / Calcium Disorders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Altered Ca–P balance; bone resorption; vitamin D deficiency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Normalize calcium intake; vitamin D repletion; hydration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Vitamin D, calcium, magnesium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Serum calcium, PTH, phosphorus, vitamin D, DXA</a:t>
                      </a:r>
                    </a:p>
                  </a:txBody>
                  <a:tcPr marL="12700" marR="12700" marT="12700" marB="12700" anchor="ctr" anchorCtr="0" horzOverflow="overflow"/>
                </a:tc>
              </a:tr>
              <a:tr h="638159">
                <a:tc>
                  <a:txBody>
                    <a:bodyPr/>
                    <a:lstStyle/>
                    <a:p>
                      <a:pPr algn="ctr" defTabSz="457200">
                        <a:defRPr sz="1800"/>
                      </a:pPr>
                      <a:r>
                        <a:rPr b="1" sz="1900">
                          <a:latin typeface="Times Roman"/>
                          <a:ea typeface="Times Roman"/>
                          <a:cs typeface="Times Roman"/>
                          <a:sym typeface="Times Roman"/>
                        </a:rPr>
                        <a:t>Growth Hormone Deficiency (adult)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lean mass; ↑ fat mass; dyslipidemia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Adequate protein; cardiometabolic risk reduction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omega-3s, vitamin 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IGF-1, lipids, body composition</a:t>
                      </a:r>
                    </a:p>
                  </a:txBody>
                  <a:tcPr marL="12700" marR="12700" marT="12700" marB="12700" anchor="ctr" anchorCtr="0" horzOverflow="overflow"/>
                </a:tc>
              </a:tr>
              <a:tr h="937704">
                <a:tc>
                  <a:txBody>
                    <a:bodyPr/>
                    <a:lstStyle/>
                    <a:p>
                      <a:pPr algn="ctr" defTabSz="457200">
                        <a:defRPr sz="1800"/>
                      </a:pPr>
                      <a:r>
                        <a:rPr b="1" sz="1900">
                          <a:latin typeface="Times Roman"/>
                          <a:ea typeface="Times Roman"/>
                          <a:cs typeface="Times Roman"/>
                          <a:sym typeface="Times Roman"/>
                        </a:rPr>
                        <a:t>Endocrine-Related Hypoglycemia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Excess insulin vs glucose; impaired counter-regulation; meal skipping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Frequent meals/snacks; pair carbs with protein/fat; avoid fasting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Magnesium, chromium, soluble fiber, protein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Fasting glucose, CGM/SMBG patterns, insulin/C-peptide (case-based)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36" name="Freeform 4"/>
          <p:cNvGrpSpPr/>
          <p:nvPr/>
        </p:nvGrpSpPr>
        <p:grpSpPr>
          <a:xfrm>
            <a:off x="-380179" y="-13"/>
            <a:ext cx="19048355" cy="3086120"/>
            <a:chOff x="0" y="0"/>
            <a:chExt cx="19048353" cy="3086119"/>
          </a:xfrm>
        </p:grpSpPr>
        <p:sp>
          <p:nvSpPr>
            <p:cNvPr id="143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3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37" name="TextBox 6"/>
          <p:cNvSpPr txBox="1"/>
          <p:nvPr/>
        </p:nvSpPr>
        <p:spPr>
          <a:xfrm>
            <a:off x="1503946"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Obesity</a:t>
            </a:r>
          </a:p>
        </p:txBody>
      </p:sp>
      <p:sp>
        <p:nvSpPr>
          <p:cNvPr id="14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39" name="Institute of Medicine (IOM). (2001). Dietary Reference Intakes: Applications in Dietary Assessment. National Academies Press.…"/>
          <p:cNvSpPr txBox="1"/>
          <p:nvPr/>
        </p:nvSpPr>
        <p:spPr>
          <a:xfrm>
            <a:off x="1819486" y="3921435"/>
            <a:ext cx="14028004"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buSzPct val="100000"/>
              <a:buChar char="•"/>
              <a:defRPr sz="2800">
                <a:latin typeface="Times Roman"/>
                <a:ea typeface="Times Roman"/>
                <a:cs typeface="Times Roman"/>
                <a:sym typeface="Times Roman"/>
              </a:defRPr>
            </a:pPr>
            <a:r>
              <a:t>Obesity is a </a:t>
            </a:r>
            <a:r>
              <a:rPr b="1"/>
              <a:t>chronic, relapsing, multifactorial disease</a:t>
            </a:r>
            <a:r>
              <a:t> characterized by excess adiposity that impairs health. It reflects dysregulation of </a:t>
            </a:r>
            <a:r>
              <a:rPr b="1"/>
              <a:t>energy balance, appetite signaling, insulin sensitivity, inflammation, and body composition</a:t>
            </a:r>
            <a:r>
              <a:t>, not simply willpower. </a:t>
            </a:r>
          </a:p>
          <a:p>
            <a:pPr marL="280736" indent="-280736" defTabSz="457200">
              <a:buSzPct val="100000"/>
              <a:buChar char="•"/>
              <a:defRPr sz="2800">
                <a:latin typeface="Times Roman"/>
                <a:ea typeface="Times Roman"/>
                <a:cs typeface="Times Roman"/>
                <a:sym typeface="Times Roman"/>
              </a:defRPr>
            </a:pPr>
          </a:p>
          <a:p>
            <a:pPr marL="280736" indent="-280736" defTabSz="457200">
              <a:buSzPct val="100000"/>
              <a:buChar char="•"/>
              <a:defRPr sz="2800">
                <a:latin typeface="Times Roman"/>
                <a:ea typeface="Times Roman"/>
                <a:cs typeface="Times Roman"/>
                <a:sym typeface="Times Roman"/>
              </a:defRPr>
            </a:pPr>
            <a:r>
              <a:rPr b="1"/>
              <a:t>Medical Nutrition Therapy (MNT)</a:t>
            </a:r>
            <a:r>
              <a:t> is foundational for improving metabolic health, reducing cardiometabolic risk, and supporting sustainable weight management.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10" name="TextBox 6"/>
          <p:cNvSpPr txBox="1"/>
          <p:nvPr/>
        </p:nvSpPr>
        <p:spPr>
          <a:xfrm>
            <a:off x="737517" y="289254"/>
            <a:ext cx="17568114" cy="224382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54" sz="5600">
                <a:solidFill>
                  <a:srgbClr val="FFFFFF"/>
                </a:solidFill>
                <a:latin typeface="Poppins"/>
                <a:ea typeface="Poppins"/>
                <a:cs typeface="Poppins"/>
                <a:sym typeface="Poppins"/>
              </a:defRPr>
            </a:lvl1pPr>
          </a:lstStyle>
          <a:p>
            <a:pPr/>
            <a:r>
              <a:t>Lab-driven Personalization for Osteoporosis &amp; Low Bone Density </a:t>
            </a:r>
          </a:p>
        </p:txBody>
      </p:sp>
      <p:sp>
        <p:nvSpPr>
          <p:cNvPr id="2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12" name="Table 1"/>
          <p:cNvGraphicFramePr/>
          <p:nvPr/>
        </p:nvGraphicFramePr>
        <p:xfrm>
          <a:off x="2318093" y="3371910"/>
          <a:ext cx="13216217" cy="25790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78620"/>
                <a:gridCol w="4581364"/>
                <a:gridCol w="5056229"/>
              </a:tblGrid>
              <a:tr h="363240">
                <a:tc>
                  <a:txBody>
                    <a:bodyPr/>
                    <a:lstStyle/>
                    <a:p>
                      <a:pPr algn="ctr" defTabSz="457200">
                        <a:defRPr sz="1800"/>
                      </a:pPr>
                      <a:r>
                        <a:rPr b="1" sz="2400">
                          <a:latin typeface="Times Roman"/>
                          <a:ea typeface="Times Roman"/>
                          <a:cs typeface="Times Roman"/>
                          <a:sym typeface="Times Roman"/>
                        </a:rPr>
                        <a:t>Lab / 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Action threshold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 focus</a:t>
                      </a:r>
                    </a:p>
                  </a:txBody>
                  <a:tcPr marL="12700" marR="12700" marT="12700" marB="12700" anchor="ctr" anchorCtr="0" horzOverflow="overflow"/>
                </a:tc>
              </a:tr>
              <a:tr h="363240">
                <a:tc>
                  <a:txBody>
                    <a:bodyPr/>
                    <a:lstStyle/>
                    <a:p>
                      <a:pPr algn="ctr" defTabSz="457200">
                        <a:defRPr sz="1800"/>
                      </a:pPr>
                      <a:r>
                        <a:rPr b="1" sz="2400">
                          <a:latin typeface="Times Roman"/>
                          <a:ea typeface="Times Roman"/>
                          <a:cs typeface="Times Roman"/>
                          <a:sym typeface="Times Roman"/>
                        </a:rPr>
                        <a:t>25(OH)D &lt;30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repletion</a:t>
                      </a:r>
                    </a:p>
                  </a:txBody>
                  <a:tcPr marL="12700" marR="12700" marT="12700" marB="12700" anchor="ctr" anchorCtr="0" horzOverflow="overflow"/>
                </a:tc>
              </a:tr>
              <a:tr h="363240">
                <a:tc>
                  <a:txBody>
                    <a:bodyPr/>
                    <a:lstStyle/>
                    <a:p>
                      <a:pPr algn="ctr" defTabSz="457200">
                        <a:defRPr sz="1800"/>
                      </a:pPr>
                      <a:r>
                        <a:rPr b="1" sz="2400">
                          <a:latin typeface="Times Roman"/>
                          <a:ea typeface="Times Roman"/>
                          <a:cs typeface="Times Roman"/>
                          <a:sym typeface="Times Roman"/>
                        </a:rPr>
                        <a:t>Low dietary 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&lt;1,000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(food first)</a:t>
                      </a:r>
                    </a:p>
                  </a:txBody>
                  <a:tcPr marL="12700" marR="12700" marT="12700" marB="12700" anchor="ctr" anchorCtr="0" horzOverflow="overflow"/>
                </a:tc>
              </a:tr>
              <a:tr h="563022">
                <a:tc>
                  <a:txBody>
                    <a:bodyPr/>
                    <a:lstStyle/>
                    <a:p>
                      <a:pPr algn="ctr" defTabSz="457200">
                        <a:defRPr sz="1800"/>
                      </a:pPr>
                      <a:r>
                        <a:rPr b="1" sz="2400">
                          <a:latin typeface="Times Roman"/>
                          <a:ea typeface="Times Roman"/>
                          <a:cs typeface="Times Roman"/>
                          <a:sym typeface="Times Roman"/>
                        </a:rPr>
                        <a:t>Low magnesium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Common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r>
              <a:tr h="563022">
                <a:tc>
                  <a:txBody>
                    <a:bodyPr/>
                    <a:lstStyle/>
                    <a:p>
                      <a:pPr algn="ctr" defTabSz="457200">
                        <a:defRPr sz="1800"/>
                      </a:pPr>
                      <a:r>
                        <a:rPr b="1" sz="2400">
                          <a:latin typeface="Times Roman"/>
                          <a:ea typeface="Times Roman"/>
                          <a:cs typeface="Times Roman"/>
                          <a:sym typeface="Times Roman"/>
                        </a:rPr>
                        <a:t>Elevated PTH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Secondary hyperparathyroidism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 vitamin D + magnesium</a:t>
                      </a:r>
                    </a:p>
                  </a:txBody>
                  <a:tcPr marL="12700" marR="12700" marT="12700" marB="12700" anchor="ctr" anchorCtr="0" horzOverflow="overflow"/>
                </a:tc>
              </a:tr>
              <a:tr h="363240">
                <a:tc>
                  <a:txBody>
                    <a:bodyPr/>
                    <a:lstStyle/>
                    <a:p>
                      <a:pPr algn="ctr" defTabSz="457200">
                        <a:defRPr sz="1800"/>
                      </a:pPr>
                      <a:r>
                        <a:rPr b="1" sz="2400">
                          <a:latin typeface="Times Roman"/>
                          <a:ea typeface="Times Roman"/>
                          <a:cs typeface="Times Roman"/>
                          <a:sym typeface="Times Roman"/>
                        </a:rPr>
                        <a:t>Postmenopausal status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K2 ± isoflavones</a:t>
                      </a:r>
                    </a:p>
                  </a:txBody>
                  <a:tcPr marL="12700" marR="12700" marT="12700" marB="12700" anchor="ctr" anchorCtr="0" horzOverflow="overflow"/>
                </a:tc>
              </a:tr>
            </a:tbl>
          </a:graphicData>
        </a:graphic>
      </p:graphicFrame>
      <p:sp>
        <p:nvSpPr>
          <p:cNvPr id="213" name="Practical nutraceutical “stacks” (examples)…"/>
          <p:cNvSpPr txBox="1"/>
          <p:nvPr/>
        </p:nvSpPr>
        <p:spPr>
          <a:xfrm>
            <a:off x="948386" y="6409361"/>
            <a:ext cx="6074142" cy="350312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Practical nutraceutical “stacks” (examples)</a:t>
            </a:r>
          </a:p>
          <a:p>
            <a:pPr marL="457200" indent="-317500" defTabSz="457200">
              <a:spcBef>
                <a:spcPts val="1200"/>
              </a:spcBef>
              <a:buSzPct val="100000"/>
              <a:buFont typeface="Times Roman"/>
              <a:buChar char="•"/>
              <a:defRPr b="1">
                <a:latin typeface="Times Roman"/>
                <a:ea typeface="Times Roman"/>
                <a:cs typeface="Times Roman"/>
                <a:sym typeface="Times Roman"/>
              </a:defRPr>
            </a:pPr>
            <a:r>
              <a:t>Osteopenia prevention:</a:t>
            </a:r>
            <a:br/>
            <a:r>
              <a:rPr b="0"/>
              <a:t>Calcium (diet to </a:t>
            </a:r>
            <a:r>
              <a:t>1,200 mg/day</a:t>
            </a:r>
            <a:r>
              <a:rPr b="0"/>
              <a:t>) + Vitamin D3 </a:t>
            </a:r>
            <a:r>
              <a:t>1,000 IU/day</a:t>
            </a:r>
            <a:r>
              <a:rPr b="0"/>
              <a:t> + Magnesium </a:t>
            </a:r>
            <a:r>
              <a:t>300 mg/day</a:t>
            </a:r>
            <a:r>
              <a:rPr b="0"/>
              <a:t> → reassess labs at 3 months.</a:t>
            </a:r>
          </a:p>
          <a:p>
            <a:pPr marL="457200" indent="-317500" defTabSz="457200">
              <a:spcBef>
                <a:spcPts val="1200"/>
              </a:spcBef>
              <a:buSzPct val="100000"/>
              <a:buFont typeface="Times Roman"/>
              <a:buChar char="•"/>
              <a:defRPr b="1">
                <a:latin typeface="Times Roman"/>
                <a:ea typeface="Times Roman"/>
                <a:cs typeface="Times Roman"/>
                <a:sym typeface="Times Roman"/>
              </a:defRPr>
            </a:pPr>
            <a:r>
              <a:t>Postmenopausal bone loss:</a:t>
            </a:r>
            <a:br/>
            <a:r>
              <a:rPr b="0"/>
              <a:t>Vitamin D3 </a:t>
            </a:r>
            <a:r>
              <a:t>1,000–2,000 IU/day</a:t>
            </a:r>
            <a:r>
              <a:rPr b="0"/>
              <a:t> + K2 </a:t>
            </a:r>
            <a:r>
              <a:t>180 mcg/day</a:t>
            </a:r>
            <a:r>
              <a:rPr b="0"/>
              <a:t> + Calcium (food + supplements) → reassess at 6–12 months.</a:t>
            </a:r>
          </a:p>
          <a:p>
            <a:pPr marL="457200" indent="-317500" defTabSz="457200">
              <a:spcBef>
                <a:spcPts val="1200"/>
              </a:spcBef>
              <a:buSzPct val="100000"/>
              <a:buFont typeface="Times Roman"/>
              <a:buChar char="•"/>
              <a:defRPr b="1">
                <a:latin typeface="Times Roman"/>
                <a:ea typeface="Times Roman"/>
                <a:cs typeface="Times Roman"/>
                <a:sym typeface="Times Roman"/>
              </a:defRPr>
            </a:pPr>
            <a:r>
              <a:t>Low BMD, refuses Rx:</a:t>
            </a:r>
            <a:br/>
            <a:r>
              <a:rPr b="0"/>
              <a:t>Core stack above ± boron </a:t>
            </a:r>
            <a:r>
              <a:t>2 mg/day</a:t>
            </a:r>
            <a:r>
              <a:rPr b="0"/>
              <a:t> → </a:t>
            </a:r>
            <a:r>
              <a:t>DXA at 1–2 years</a:t>
            </a:r>
          </a:p>
        </p:txBody>
      </p:sp>
      <p:sp>
        <p:nvSpPr>
          <p:cNvPr id="214" name="Safety &amp; timing notes…"/>
          <p:cNvSpPr txBox="1"/>
          <p:nvPr/>
        </p:nvSpPr>
        <p:spPr>
          <a:xfrm>
            <a:off x="7304671" y="6409363"/>
            <a:ext cx="4433810" cy="317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&amp; timing notes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Calcium absorption:</a:t>
            </a:r>
            <a:r>
              <a:rPr b="0"/>
              <a:t> Split doses; avoid taking with iron, zinc, or levothyroxine (separate by ≥4 hours for thyroid meds).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Vitamin K2:</a:t>
            </a:r>
            <a:r>
              <a:rPr b="0"/>
              <a:t> Contraindicated with vitamin K antagonists unless managed.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Strontium:</a:t>
            </a:r>
            <a:r>
              <a:rPr b="0"/>
              <a:t> Can falsely elevate DXA BMD; document use.</a:t>
            </a:r>
          </a:p>
        </p:txBody>
      </p:sp>
      <p:sp>
        <p:nvSpPr>
          <p:cNvPr id="215" name="Reassessment checkpoints…"/>
          <p:cNvSpPr txBox="1"/>
          <p:nvPr/>
        </p:nvSpPr>
        <p:spPr>
          <a:xfrm>
            <a:off x="12314083" y="6409363"/>
            <a:ext cx="4433810" cy="317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Labs (25-OH-D, calcium, PTH):</a:t>
            </a:r>
            <a:r>
              <a:rPr b="0"/>
              <a:t> </a:t>
            </a:r>
            <a:r>
              <a:t>8–24 weeks</a:t>
            </a:r>
            <a:r>
              <a:rPr b="0"/>
              <a:t> after changes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DXA scan:</a:t>
            </a:r>
            <a:r>
              <a:rPr b="0"/>
              <a:t> </a:t>
            </a:r>
            <a:r>
              <a:t>Every 1–2 years</a:t>
            </a:r>
            <a:r>
              <a:rPr b="0"/>
              <a:t> (not sooner unless clinically indicated)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no stabilization or improvement in BMD or markers within expected windows, reassess strategy and escalate care.</a:t>
            </a:r>
          </a:p>
        </p:txBody>
      </p:sp>
    </p:spTree>
  </p:cSld>
  <p:clrMapOvr>
    <a:masterClrMapping/>
  </p:clrMapOvr>
  <p:transition xmlns:p14="http://schemas.microsoft.com/office/powerpoint/2010/main" spd="med" advClick="1"/>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1"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44" name="Freeform 4"/>
          <p:cNvGrpSpPr/>
          <p:nvPr/>
        </p:nvGrpSpPr>
        <p:grpSpPr>
          <a:xfrm>
            <a:off x="-380179" y="-13"/>
            <a:ext cx="19048355" cy="3086120"/>
            <a:chOff x="0" y="0"/>
            <a:chExt cx="19048353" cy="3086119"/>
          </a:xfrm>
        </p:grpSpPr>
        <p:sp>
          <p:nvSpPr>
            <p:cNvPr id="144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4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45" name="TextBox 6"/>
          <p:cNvSpPr txBox="1"/>
          <p:nvPr/>
        </p:nvSpPr>
        <p:spPr>
          <a:xfrm>
            <a:off x="1453146"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Obesity - Primary Nutrition Mechanisms &amp; Core Nutrition Goals</a:t>
            </a:r>
          </a:p>
        </p:txBody>
      </p:sp>
      <p:sp>
        <p:nvSpPr>
          <p:cNvPr id="14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47" name="Institute of Medicine (IOM). (2001). Dietary Reference Intakes: Applications in Dietary Assessment. National Academies Press.…"/>
          <p:cNvSpPr txBox="1"/>
          <p:nvPr/>
        </p:nvSpPr>
        <p:spPr>
          <a:xfrm>
            <a:off x="905086" y="3210235"/>
            <a:ext cx="7719279" cy="69617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Mechanisms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Positive energy balance</a:t>
            </a:r>
            <a:r>
              <a:t> over time (environment + biology)</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Insulin resistance &amp; hyperinsulinemia</a:t>
            </a:r>
            <a:r>
              <a:rPr b="0"/>
              <a:t> → fat storage bias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Adipose tissue inflammation</a:t>
            </a:r>
            <a:r>
              <a:t> (↑ cytokines,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Leptin resistance</a:t>
            </a:r>
            <a:r>
              <a:t> → impaired satiety signaling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Altered gut microbiome</a:t>
            </a:r>
            <a:r>
              <a:t> → energy harvest, appetite hormones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Sleep debt &amp; stress (↑ cortisol)</a:t>
            </a:r>
            <a:r>
              <a:rPr b="0"/>
              <a:t> → appetite dysregulation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Sarcopenic obesity</a:t>
            </a:r>
            <a:r>
              <a:t> → low muscle mass lowers resting energy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Medication effects</a:t>
            </a:r>
            <a:r>
              <a:t> (steroids, antipsychotics, some antidepressants)</a:t>
            </a:r>
          </a:p>
        </p:txBody>
      </p:sp>
      <p:sp>
        <p:nvSpPr>
          <p:cNvPr id="1448" name="Institute of Medicine (IOM). (2001). Dietary Reference Intakes: Applications in Dietary Assessment. National Academies Press.…"/>
          <p:cNvSpPr txBox="1"/>
          <p:nvPr/>
        </p:nvSpPr>
        <p:spPr>
          <a:xfrm>
            <a:off x="9845886" y="3997635"/>
            <a:ext cx="7719279" cy="5005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500">
                <a:latin typeface="Times Roman"/>
                <a:ea typeface="Times Roman"/>
                <a:cs typeface="Times Roman"/>
                <a:sym typeface="Times Roman"/>
              </a:defRPr>
            </a:pPr>
            <a:r>
              <a:t>Core Nutrition Goals</a:t>
            </a:r>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Create a sustainable energy deficit</a:t>
            </a:r>
            <a:r>
              <a:rPr b="0"/>
              <a:t> while preserving lean mass</a:t>
            </a:r>
            <a:endParaRPr b="0"/>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Improve insulin sensitivity and glycemic stability</a:t>
            </a:r>
            <a:endParaRPr b="0"/>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Reduce visceral fat and inflammation</a:t>
            </a:r>
            <a:endParaRPr b="0"/>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Enhance satiety and appetite regulation</a:t>
            </a:r>
            <a:endParaRPr b="0"/>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Improve cardiometabolic risk factors</a:t>
            </a:r>
            <a:r>
              <a:rPr b="0"/>
              <a:t> (lipids, BP, glucose)</a:t>
            </a:r>
            <a:endParaRPr b="0"/>
          </a:p>
          <a:p>
            <a:pPr marL="457200" indent="-317500" defTabSz="457200">
              <a:spcBef>
                <a:spcPts val="1200"/>
              </a:spcBef>
              <a:buSzPct val="100000"/>
              <a:buFont typeface="Times Roman"/>
              <a:buAutoNum type="arabicPeriod" startAt="1"/>
              <a:defRPr b="1" sz="2500">
                <a:latin typeface="Times Roman"/>
                <a:ea typeface="Times Roman"/>
                <a:cs typeface="Times Roman"/>
                <a:sym typeface="Times Roman"/>
              </a:defRPr>
            </a:pPr>
            <a:r>
              <a:t>Support long-term adherence and quality of life</a:t>
            </a:r>
            <a:endParaRPr b="0"/>
          </a:p>
        </p:txBody>
      </p:sp>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0" name="Freeform 2"/>
          <p:cNvSpPr/>
          <p:nvPr/>
        </p:nvSpPr>
        <p:spPr>
          <a:xfrm rot="10800000">
            <a:off x="2267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53" name="Freeform 4"/>
          <p:cNvGrpSpPr/>
          <p:nvPr/>
        </p:nvGrpSpPr>
        <p:grpSpPr>
          <a:xfrm>
            <a:off x="-380179" y="-13"/>
            <a:ext cx="19048355" cy="3086120"/>
            <a:chOff x="0" y="0"/>
            <a:chExt cx="19048353" cy="3086119"/>
          </a:xfrm>
        </p:grpSpPr>
        <p:sp>
          <p:nvSpPr>
            <p:cNvPr id="145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5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54" name="TextBox 6"/>
          <p:cNvSpPr txBox="1"/>
          <p:nvPr/>
        </p:nvSpPr>
        <p:spPr>
          <a:xfrm>
            <a:off x="1238209" y="1396084"/>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Obesity - (MNT) Interventions</a:t>
            </a:r>
          </a:p>
        </p:txBody>
      </p:sp>
      <p:sp>
        <p:nvSpPr>
          <p:cNvPr id="145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56" name="Institute of Medicine (IOM). (2001). Dietary Reference Intakes: Applications in Dietary Assessment. National Academies Press.…"/>
          <p:cNvSpPr txBox="1"/>
          <p:nvPr/>
        </p:nvSpPr>
        <p:spPr>
          <a:xfrm>
            <a:off x="625686" y="3184835"/>
            <a:ext cx="8202672" cy="65958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1) Energy &amp; Portion Strategy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Individualize calorie targets (often </a:t>
            </a:r>
            <a:r>
              <a:rPr b="1"/>
              <a:t>300–750 kcal/day deficit</a:t>
            </a:r>
            <a:r>
              <a:t>).</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Avoid severe restriction that increases hunger and lean mass loss.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Use </a:t>
            </a:r>
            <a:r>
              <a:rPr b="1"/>
              <a:t>portion frameworks</a:t>
            </a:r>
            <a:r>
              <a:t> (plate method, volumetrics).</a:t>
            </a:r>
          </a:p>
          <a:p>
            <a:pPr defTabSz="457200">
              <a:spcBef>
                <a:spcPts val="1400"/>
              </a:spcBef>
              <a:defRPr b="1" sz="2000">
                <a:latin typeface="Times Roman"/>
                <a:ea typeface="Times Roman"/>
                <a:cs typeface="Times Roman"/>
                <a:sym typeface="Times Roman"/>
              </a:defRPr>
            </a:pPr>
            <a:r>
              <a:t>2) Protein Adequacy (Lean Mass Protection)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~1.0–1.5 g/kg/day</a:t>
            </a:r>
            <a:r>
              <a:t> (higher with resistance training/older adults).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Distribute protein across meals to improve satiety and thermogenesis.</a:t>
            </a:r>
          </a:p>
          <a:p>
            <a:pPr defTabSz="457200">
              <a:spcBef>
                <a:spcPts val="1400"/>
              </a:spcBef>
              <a:defRPr b="1" sz="2000">
                <a:latin typeface="Times Roman"/>
                <a:ea typeface="Times Roman"/>
                <a:cs typeface="Times Roman"/>
                <a:sym typeface="Times Roman"/>
              </a:defRPr>
            </a:pPr>
            <a:r>
              <a:t>3) Carbohydrate Quality &amp; Timing</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Prioritize </a:t>
            </a:r>
            <a:r>
              <a:rPr b="1"/>
              <a:t>low–low-glycemic-load</a:t>
            </a:r>
            <a:r>
              <a:t> carbs (vegetables, legumes, intact grains).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Pair carbs with protein/fat; limit refined sugars and liquid calories.</a:t>
            </a:r>
          </a:p>
          <a:p>
            <a:pPr defTabSz="457200">
              <a:spcBef>
                <a:spcPts val="1400"/>
              </a:spcBef>
              <a:defRPr b="1" sz="2000">
                <a:latin typeface="Times Roman"/>
                <a:ea typeface="Times Roman"/>
                <a:cs typeface="Times Roman"/>
                <a:sym typeface="Times Roman"/>
              </a:defRPr>
            </a:pPr>
            <a:r>
              <a:t>4) Fat Quality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Emphasize </a:t>
            </a:r>
            <a:r>
              <a:rPr b="1"/>
              <a:t>MUFAs/PUFAs</a:t>
            </a:r>
            <a:r>
              <a:t> (olive oil, nuts, seeds, fatty fish).</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Limit industrial trans fats; moderate saturated fat within whole-food patterns.</a:t>
            </a:r>
          </a:p>
        </p:txBody>
      </p:sp>
      <p:sp>
        <p:nvSpPr>
          <p:cNvPr id="1457" name="Institute of Medicine (IOM). (2001). Dietary Reference Intakes: Applications in Dietary Assessment. National Academies Press.…"/>
          <p:cNvSpPr txBox="1"/>
          <p:nvPr/>
        </p:nvSpPr>
        <p:spPr>
          <a:xfrm>
            <a:off x="9617286" y="3210235"/>
            <a:ext cx="7719279" cy="66207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5) Fiber &amp; Volume</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rPr b="0"/>
              <a:t>Target </a:t>
            </a:r>
            <a:r>
              <a:t>25–38 g/day</a:t>
            </a:r>
            <a:r>
              <a:rPr b="0"/>
              <a:t> fiber; emphasize </a:t>
            </a:r>
            <a:r>
              <a:t>soluble/viscous fiber</a:t>
            </a:r>
            <a:r>
              <a:rPr b="0"/>
              <a:t>.</a:t>
            </a:r>
            <a:endParaRPr b="0"/>
          </a:p>
          <a:p>
            <a:pPr marL="457200" indent="-317500" defTabSz="457200">
              <a:spcBef>
                <a:spcPts val="1200"/>
              </a:spcBef>
              <a:buSzPct val="100000"/>
              <a:buFont typeface="Times Roman"/>
              <a:buChar char="•"/>
              <a:defRPr sz="2000">
                <a:latin typeface="Times Roman"/>
                <a:ea typeface="Times Roman"/>
                <a:cs typeface="Times Roman"/>
                <a:sym typeface="Times Roman"/>
              </a:defRPr>
            </a:pPr>
            <a:r>
              <a:t>High-volume, low-energy-density foods (vegetables, soups) for satiety.</a:t>
            </a:r>
          </a:p>
          <a:p>
            <a:pPr defTabSz="457200">
              <a:spcBef>
                <a:spcPts val="1400"/>
              </a:spcBef>
              <a:defRPr b="1" sz="2000">
                <a:latin typeface="Times Roman"/>
                <a:ea typeface="Times Roman"/>
                <a:cs typeface="Times Roman"/>
                <a:sym typeface="Times Roman"/>
              </a:defRPr>
            </a:pPr>
            <a:r>
              <a:t>6) Dietary Patterns with Evidence</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Mediterranean</a:t>
            </a:r>
            <a:r>
              <a:t> (strong cardiometabolic outcomes)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Higher-protein</a:t>
            </a:r>
            <a:r>
              <a:t> approaches (satiety/lean mass)</a:t>
            </a:r>
          </a:p>
          <a:p>
            <a:pPr marL="457200" indent="-317500" defTabSz="457200">
              <a:spcBef>
                <a:spcPts val="1200"/>
              </a:spcBef>
              <a:buSzPct val="100000"/>
              <a:buFont typeface="Times Roman"/>
              <a:buChar char="•"/>
              <a:defRPr i="1" sz="2000">
                <a:latin typeface="Times Roman"/>
                <a:ea typeface="Times Roman"/>
                <a:cs typeface="Times Roman"/>
                <a:sym typeface="Times Roman"/>
              </a:defRPr>
            </a:pPr>
            <a:r>
              <a:rPr b="1" i="0"/>
              <a:t>Lower-carbohydrate</a:t>
            </a:r>
            <a:r>
              <a:rPr i="0"/>
              <a:t> patterns (glycemia control; nutrient-dense)</a:t>
            </a:r>
            <a:br>
              <a:rPr i="0"/>
            </a:br>
            <a:r>
              <a:t>Pattern choice should fit preferences and be sustainable.</a:t>
            </a:r>
            <a:endParaRPr i="0"/>
          </a:p>
          <a:p>
            <a:pPr defTabSz="457200">
              <a:spcBef>
                <a:spcPts val="1400"/>
              </a:spcBef>
              <a:defRPr b="1" sz="2000">
                <a:latin typeface="Times Roman"/>
                <a:ea typeface="Times Roman"/>
                <a:cs typeface="Times Roman"/>
                <a:sym typeface="Times Roman"/>
              </a:defRPr>
            </a:pPr>
            <a:r>
              <a:t>7) Lifestyle Synergy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Resistance + aerobic activity</a:t>
            </a:r>
            <a:r>
              <a:t> (muscle preservation, insulin sensitivity)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rPr b="1"/>
              <a:t>Sleep 7–9 h</a:t>
            </a:r>
            <a:r>
              <a:t>; stress management</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Address </a:t>
            </a:r>
            <a:r>
              <a:rPr b="1"/>
              <a:t>medication contributors</a:t>
            </a:r>
            <a:r>
              <a:t> when possible (with prescriber)</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1" name="Freeform 2"/>
          <p:cNvSpPr/>
          <p:nvPr/>
        </p:nvSpPr>
        <p:spPr>
          <a:xfrm rot="10800000">
            <a:off x="2267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64" name="Freeform 4"/>
          <p:cNvGrpSpPr/>
          <p:nvPr/>
        </p:nvGrpSpPr>
        <p:grpSpPr>
          <a:xfrm>
            <a:off x="-380179" y="-13"/>
            <a:ext cx="19048355" cy="3086120"/>
            <a:chOff x="0" y="0"/>
            <a:chExt cx="19048353" cy="3086119"/>
          </a:xfrm>
        </p:grpSpPr>
        <p:sp>
          <p:nvSpPr>
            <p:cNvPr id="146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6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65" name="TextBox 6"/>
          <p:cNvSpPr txBox="1"/>
          <p:nvPr/>
        </p:nvSpPr>
        <p:spPr>
          <a:xfrm>
            <a:off x="1238209" y="657497"/>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Obesity - Key Nutrients &amp; Supplementation (Adjunctive)</a:t>
            </a:r>
          </a:p>
        </p:txBody>
      </p:sp>
      <p:sp>
        <p:nvSpPr>
          <p:cNvPr id="146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467" name="Table 1"/>
          <p:cNvGraphicFramePr/>
          <p:nvPr/>
        </p:nvGraphicFramePr>
        <p:xfrm>
          <a:off x="1416706" y="3382418"/>
          <a:ext cx="15920736" cy="61679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26743"/>
                <a:gridCol w="4317179"/>
                <a:gridCol w="6464112"/>
              </a:tblGrid>
              <a:tr h="610449">
                <a:tc>
                  <a:txBody>
                    <a:bodyPr/>
                    <a:lstStyle/>
                    <a:p>
                      <a:pPr algn="ctr" defTabSz="457200">
                        <a:defRPr sz="1800"/>
                      </a:pPr>
                      <a:r>
                        <a:rPr b="1" sz="24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Rationale</a:t>
                      </a:r>
                    </a:p>
                  </a:txBody>
                  <a:tcPr marL="12700" marR="12700" marT="12700" marB="12700" anchor="ctr" anchorCtr="0" horzOverflow="overflow"/>
                </a:tc>
              </a:tr>
              <a:tr h="946196">
                <a:tc>
                  <a:txBody>
                    <a:bodyPr/>
                    <a:lstStyle/>
                    <a:p>
                      <a:pPr algn="ctr" defTabSz="457200">
                        <a:defRPr sz="1800"/>
                      </a:pPr>
                      <a:r>
                        <a:rPr b="1" sz="2400">
                          <a:latin typeface="Times Roman"/>
                          <a:ea typeface="Times Roman"/>
                          <a:cs typeface="Times Roman"/>
                          <a:sym typeface="Times Roman"/>
                        </a:rPr>
                        <a:t>Protein (dietary/supplemental)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To target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Satiety, thermogenesis, lean mass</a:t>
                      </a:r>
                    </a:p>
                  </a:txBody>
                  <a:tcPr marL="12700" marR="12700" marT="12700" marB="12700" anchor="ctr" anchorCtr="0" horzOverflow="overflow"/>
                </a:tc>
              </a:tr>
              <a:tr h="946196">
                <a:tc>
                  <a:txBody>
                    <a:bodyPr/>
                    <a:lstStyle/>
                    <a:p>
                      <a:pPr algn="ctr" defTabSz="457200">
                        <a:defRPr sz="1800"/>
                      </a:pPr>
                      <a:r>
                        <a:rPr b="1" sz="2400">
                          <a:latin typeface="Times Roman"/>
                          <a:ea typeface="Times Roman"/>
                          <a:cs typeface="Times Roman"/>
                          <a:sym typeface="Times Roman"/>
                        </a:rPr>
                        <a:t>Soluble fiber (psyllium/PHGG)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Satiety, glycemia, LDL</a:t>
                      </a:r>
                    </a:p>
                  </a:txBody>
                  <a:tcPr marL="12700" marR="12700" marT="12700" marB="12700" anchor="ctr" anchorCtr="0" horzOverflow="overflow"/>
                </a:tc>
              </a:tr>
              <a:tr h="610449">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a:t>
                      </a:r>
                    </a:p>
                  </a:txBody>
                  <a:tcPr marL="12700" marR="12700" marT="12700" marB="12700" anchor="ctr" anchorCtr="0" horzOverflow="overflow"/>
                </a:tc>
              </a:tr>
              <a:tr h="946196">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 (to labs)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Deficiency common; metabolic health</a:t>
                      </a:r>
                    </a:p>
                  </a:txBody>
                  <a:tcPr marL="12700" marR="12700" marT="12700" marB="12700" anchor="ctr" anchorCtr="0" horzOverflow="overflow"/>
                </a:tc>
              </a:tr>
              <a:tr h="610449">
                <a:tc>
                  <a:txBody>
                    <a:bodyPr/>
                    <a:lstStyle/>
                    <a:p>
                      <a:pPr algn="ctr" defTabSz="457200">
                        <a:defRPr sz="1800"/>
                      </a:pPr>
                      <a:r>
                        <a:rPr b="1"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 TGs</a:t>
                      </a:r>
                    </a:p>
                  </a:txBody>
                  <a:tcPr marL="12700" marR="12700" marT="12700" marB="12700" anchor="ctr" anchorCtr="0" horzOverflow="overflow"/>
                </a:tc>
              </a:tr>
              <a:tr h="946196">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metabolism/bone (context-dependent)</a:t>
                      </a:r>
                    </a:p>
                  </a:txBody>
                  <a:tcPr marL="12700" marR="12700" marT="12700" marB="12700" anchor="ctr" anchorCtr="0" horzOverflow="overflow"/>
                </a:tc>
              </a:tr>
              <a:tr h="610449">
                <a:tc>
                  <a:txBody>
                    <a:bodyPr/>
                    <a:lstStyle/>
                    <a:p>
                      <a:pPr algn="ctr" defTabSz="457200">
                        <a:defRPr sz="1800"/>
                      </a:pPr>
                      <a:r>
                        <a:rPr b="1" sz="2400">
                          <a:latin typeface="Times Roman"/>
                          <a:ea typeface="Times Roman"/>
                          <a:cs typeface="Times Roman"/>
                          <a:sym typeface="Times Roman"/>
                        </a:rPr>
                        <a:t>Probiotics (targeted)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10–20B CFU/day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Gut–appetite signaling (adjunct)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1" name="Freeform 2"/>
          <p:cNvSpPr/>
          <p:nvPr/>
        </p:nvSpPr>
        <p:spPr>
          <a:xfrm rot="10800000">
            <a:off x="2267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74" name="Freeform 4"/>
          <p:cNvGrpSpPr/>
          <p:nvPr/>
        </p:nvGrpSpPr>
        <p:grpSpPr>
          <a:xfrm>
            <a:off x="-380179" y="-13"/>
            <a:ext cx="19048355" cy="3086120"/>
            <a:chOff x="0" y="0"/>
            <a:chExt cx="19048353" cy="3086119"/>
          </a:xfrm>
        </p:grpSpPr>
        <p:sp>
          <p:nvSpPr>
            <p:cNvPr id="147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7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75" name="TextBox 6"/>
          <p:cNvSpPr txBox="1"/>
          <p:nvPr/>
        </p:nvSpPr>
        <p:spPr>
          <a:xfrm>
            <a:off x="1238209" y="657497"/>
            <a:ext cx="16800357" cy="3947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Obesity - Relevant Labs &amp; Monitoring</a:t>
            </a:r>
          </a:p>
          <a:p>
            <a:pPr marL="457200" indent="-317500" defTabSz="457200">
              <a:buSzPct val="100000"/>
              <a:buFont typeface="Times Roman"/>
              <a:buChar char="•"/>
              <a:defRPr sz="12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p:txBody>
      </p:sp>
      <p:sp>
        <p:nvSpPr>
          <p:cNvPr id="147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77" name="Anthropometrics: weight, BMI, waist circumference…"/>
          <p:cNvSpPr txBox="1"/>
          <p:nvPr/>
        </p:nvSpPr>
        <p:spPr>
          <a:xfrm>
            <a:off x="1648058" y="3853181"/>
            <a:ext cx="7012802" cy="547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t>Anthropometrics:</a:t>
            </a:r>
            <a:r>
              <a:rPr b="0"/>
              <a:t> weight, BMI, </a:t>
            </a:r>
            <a:r>
              <a:t>waist circumference</a:t>
            </a:r>
            <a:endParaRPr b="0"/>
          </a:p>
          <a:p>
            <a:pPr marL="280736" indent="-280736" defTabSz="457200">
              <a:spcBef>
                <a:spcPts val="1200"/>
              </a:spcBef>
              <a:buSzPct val="100000"/>
              <a:buChar char="•"/>
              <a:defRPr sz="2800">
                <a:latin typeface="Times Roman"/>
                <a:ea typeface="Times Roman"/>
                <a:cs typeface="Times Roman"/>
                <a:sym typeface="Times Roman"/>
              </a:defRPr>
            </a:pPr>
            <a:r>
              <a:rPr b="1"/>
              <a:t>Glycemia:</a:t>
            </a:r>
            <a:r>
              <a:t> fasting glucose, </a:t>
            </a:r>
            <a:r>
              <a:rPr b="1"/>
              <a:t>HbA1c</a:t>
            </a:r>
          </a:p>
          <a:p>
            <a:pPr marL="280736" indent="-280736" defTabSz="457200">
              <a:spcBef>
                <a:spcPts val="1200"/>
              </a:spcBef>
              <a:buSzPct val="100000"/>
              <a:buChar char="•"/>
              <a:defRPr sz="2800">
                <a:latin typeface="Times Roman"/>
                <a:ea typeface="Times Roman"/>
                <a:cs typeface="Times Roman"/>
                <a:sym typeface="Times Roman"/>
              </a:defRPr>
            </a:pPr>
            <a:r>
              <a:rPr b="1"/>
              <a:t>Lipids:</a:t>
            </a:r>
            <a:r>
              <a:t> TG, HDL-C, LDL-C (± ApoB)</a:t>
            </a:r>
          </a:p>
          <a:p>
            <a:pPr marL="280736" indent="-280736" defTabSz="457200">
              <a:spcBef>
                <a:spcPts val="1200"/>
              </a:spcBef>
              <a:buSzPct val="100000"/>
              <a:buChar char="•"/>
              <a:defRPr sz="2800">
                <a:latin typeface="Times Roman"/>
                <a:ea typeface="Times Roman"/>
                <a:cs typeface="Times Roman"/>
                <a:sym typeface="Times Roman"/>
              </a:defRPr>
            </a:pPr>
            <a:r>
              <a:rPr b="1"/>
              <a:t>Inflammation:</a:t>
            </a:r>
            <a:r>
              <a:t> hs-CRP (optional)</a:t>
            </a:r>
          </a:p>
          <a:p>
            <a:pPr marL="280736" indent="-280736" defTabSz="457200">
              <a:spcBef>
                <a:spcPts val="1200"/>
              </a:spcBef>
              <a:buSzPct val="100000"/>
              <a:buChar char="•"/>
              <a:defRPr b="1" sz="2800">
                <a:latin typeface="Times Roman"/>
                <a:ea typeface="Times Roman"/>
                <a:cs typeface="Times Roman"/>
                <a:sym typeface="Times Roman"/>
              </a:defRPr>
            </a:pPr>
            <a:r>
              <a:t>Nutrients:</a:t>
            </a:r>
            <a:r>
              <a:rPr b="0"/>
              <a:t> </a:t>
            </a:r>
            <a:r>
              <a:t>25-OH vitamin D</a:t>
            </a:r>
            <a:r>
              <a:rPr b="0"/>
              <a:t>, </a:t>
            </a:r>
            <a:r>
              <a:t>magnesium</a:t>
            </a:r>
            <a:r>
              <a:rPr b="0"/>
              <a:t>, </a:t>
            </a:r>
            <a:r>
              <a:t>iron</a:t>
            </a:r>
            <a:r>
              <a:rPr b="0"/>
              <a:t> (if fatigue)</a:t>
            </a:r>
            <a:endParaRPr b="0"/>
          </a:p>
          <a:p>
            <a:pPr marL="280736" indent="-280736" defTabSz="457200">
              <a:spcBef>
                <a:spcPts val="1200"/>
              </a:spcBef>
              <a:buSzPct val="100000"/>
              <a:buChar char="•"/>
              <a:defRPr sz="2800">
                <a:latin typeface="Times Roman"/>
                <a:ea typeface="Times Roman"/>
                <a:cs typeface="Times Roman"/>
                <a:sym typeface="Times Roman"/>
              </a:defRPr>
            </a:pPr>
            <a:r>
              <a:rPr b="1"/>
              <a:t>Liver:</a:t>
            </a:r>
            <a:r>
              <a:t> ALT/AST (NAFLD risk)</a:t>
            </a:r>
          </a:p>
          <a:p>
            <a:pPr marL="280736" indent="-280736" defTabSz="457200">
              <a:spcBef>
                <a:spcPts val="1200"/>
              </a:spcBef>
              <a:buSzPct val="100000"/>
              <a:buChar char="•"/>
              <a:defRPr b="1" sz="2800">
                <a:latin typeface="Times Roman"/>
                <a:ea typeface="Times Roman"/>
                <a:cs typeface="Times Roman"/>
                <a:sym typeface="Times Roman"/>
              </a:defRPr>
            </a:pPr>
            <a:r>
              <a:t>Blood pressure</a:t>
            </a:r>
            <a:endParaRPr b="0"/>
          </a:p>
        </p:txBody>
      </p:sp>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1" name="Freeform 2"/>
          <p:cNvSpPr/>
          <p:nvPr/>
        </p:nvSpPr>
        <p:spPr>
          <a:xfrm rot="10800000">
            <a:off x="-3" y="-465684"/>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84" name="Freeform 4"/>
          <p:cNvGrpSpPr/>
          <p:nvPr/>
        </p:nvGrpSpPr>
        <p:grpSpPr>
          <a:xfrm>
            <a:off x="-380179" y="-13"/>
            <a:ext cx="19048355" cy="3086120"/>
            <a:chOff x="0" y="0"/>
            <a:chExt cx="19048353" cy="3086119"/>
          </a:xfrm>
        </p:grpSpPr>
        <p:sp>
          <p:nvSpPr>
            <p:cNvPr id="148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8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85" name="TextBox 6"/>
          <p:cNvSpPr txBox="1"/>
          <p:nvPr/>
        </p:nvSpPr>
        <p:spPr>
          <a:xfrm>
            <a:off x="1238209" y="657497"/>
            <a:ext cx="16800357" cy="4887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Obesity - Special Populations &amp; Considerations</a:t>
            </a:r>
          </a:p>
          <a:p>
            <a:pPr marL="457200" indent="-317500" defTabSz="457200">
              <a:buSzPct val="100000"/>
              <a:buFont typeface="Times Roman"/>
              <a:buChar char="•"/>
              <a:defRPr sz="12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p:txBody>
      </p:sp>
      <p:sp>
        <p:nvSpPr>
          <p:cNvPr id="14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87" name="Older adults: prioritize protein/resistance training to prevent sarcopenia.…"/>
          <p:cNvSpPr txBox="1"/>
          <p:nvPr/>
        </p:nvSpPr>
        <p:spPr>
          <a:xfrm>
            <a:off x="1648058" y="3853181"/>
            <a:ext cx="12012804" cy="293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Older adults:</a:t>
            </a:r>
            <a:r>
              <a:t> prioritize protein/resistance training to prevent sarcopenia.</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Prediabetes/T2D:</a:t>
            </a:r>
            <a:r>
              <a:t> emphasize low–glycemic-load patterns and protein at meals.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PCOS:</a:t>
            </a:r>
            <a:r>
              <a:t> low–GL, higher protein; consider inositol (case-dependent).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rPr b="1"/>
              <a:t>Bariatric candidates:</a:t>
            </a:r>
            <a:r>
              <a:t> pre-op nutrition optimization; post-op protocols required.</a:t>
            </a:r>
          </a:p>
          <a:p>
            <a:pPr marL="120315" indent="-120315" defTabSz="457200">
              <a:spcBef>
                <a:spcPts val="1200"/>
              </a:spcBef>
              <a:buSzPct val="100000"/>
              <a:buChar char="•"/>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9"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92" name="Freeform 4"/>
          <p:cNvGrpSpPr/>
          <p:nvPr/>
        </p:nvGrpSpPr>
        <p:grpSpPr>
          <a:xfrm>
            <a:off x="-380179" y="-13"/>
            <a:ext cx="19048355" cy="3086120"/>
            <a:chOff x="0" y="0"/>
            <a:chExt cx="19048353" cy="3086119"/>
          </a:xfrm>
        </p:grpSpPr>
        <p:sp>
          <p:nvSpPr>
            <p:cNvPr id="1490"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91"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93" name="TextBox 6"/>
          <p:cNvSpPr txBox="1"/>
          <p:nvPr/>
        </p:nvSpPr>
        <p:spPr>
          <a:xfrm>
            <a:off x="1238209" y="657497"/>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Cognitive and Neurodegenerative Disorders</a:t>
            </a:r>
          </a:p>
        </p:txBody>
      </p:sp>
      <p:sp>
        <p:nvSpPr>
          <p:cNvPr id="14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95" name="Cognitive and neurodegenerative disorders—such as mild cognitive impairment (MCI), Alzheimer’s disease (AD), vascular dementia, Parkinson’s disease (PD), Lewy body dementia, and amyotrophic lateral sclerosis (ALS)—share common pathophysiologic drivers th"/>
          <p:cNvSpPr txBox="1"/>
          <p:nvPr/>
        </p:nvSpPr>
        <p:spPr>
          <a:xfrm>
            <a:off x="1648058" y="3853181"/>
            <a:ext cx="12717269" cy="407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rPr b="0"/>
              <a:t>Cognitive and neurodegenerative disorders—such as </a:t>
            </a:r>
            <a:r>
              <a:t>mild cognitive impairment (MCI), Alzheimer’s disease (AD), vascular dementia, Parkinson’s disease (PD), Lewy body dementia, and amyotrophic lateral sclerosis (ALS)</a:t>
            </a:r>
            <a:r>
              <a:rPr b="0"/>
              <a:t>—share common pathophysiologic drivers that are </a:t>
            </a:r>
            <a:r>
              <a:t>nutrition-sensitive</a:t>
            </a:r>
            <a:r>
              <a:rPr b="0"/>
              <a:t>. </a:t>
            </a:r>
            <a:endParaRPr b="0"/>
          </a:p>
          <a:p>
            <a:pPr marL="280736" indent="-280736" defTabSz="457200">
              <a:spcBef>
                <a:spcPts val="1200"/>
              </a:spcBef>
              <a:buSzPct val="100000"/>
              <a:buChar char="•"/>
              <a:defRPr b="1" sz="2800">
                <a:latin typeface="Times Roman"/>
                <a:ea typeface="Times Roman"/>
                <a:cs typeface="Times Roman"/>
                <a:sym typeface="Times Roman"/>
              </a:defRPr>
            </a:pPr>
            <a:endParaRPr b="0"/>
          </a:p>
          <a:p>
            <a:pPr marL="280736" indent="-280736" defTabSz="457200">
              <a:spcBef>
                <a:spcPts val="1200"/>
              </a:spcBef>
              <a:buSzPct val="100000"/>
              <a:buChar char="•"/>
              <a:defRPr b="1" sz="2800">
                <a:latin typeface="Times Roman"/>
                <a:ea typeface="Times Roman"/>
                <a:cs typeface="Times Roman"/>
                <a:sym typeface="Times Roman"/>
              </a:defRPr>
            </a:pPr>
            <a:r>
              <a:rPr b="0"/>
              <a:t>While nutrition does not cure these conditions, </a:t>
            </a:r>
            <a:r>
              <a:t>MNT can slow progression, reduce symptom burden, support function, and improve quality of life</a:t>
            </a:r>
            <a:r>
              <a:rPr b="0"/>
              <a:t>.</a:t>
            </a:r>
            <a:endParaRPr b="0"/>
          </a:p>
          <a:p>
            <a:pPr marL="120315" indent="-120315" defTabSz="457200">
              <a:spcBef>
                <a:spcPts val="1200"/>
              </a:spcBef>
              <a:buSzPct val="100000"/>
              <a:buChar char="•"/>
              <a:defRPr b="1" sz="12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7"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00" name="Freeform 4"/>
          <p:cNvGrpSpPr/>
          <p:nvPr/>
        </p:nvGrpSpPr>
        <p:grpSpPr>
          <a:xfrm>
            <a:off x="-380179" y="-13"/>
            <a:ext cx="19048355" cy="3086120"/>
            <a:chOff x="0" y="0"/>
            <a:chExt cx="19048353" cy="3086119"/>
          </a:xfrm>
        </p:grpSpPr>
        <p:sp>
          <p:nvSpPr>
            <p:cNvPr id="149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9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01" name="TextBox 6"/>
          <p:cNvSpPr txBox="1"/>
          <p:nvPr/>
        </p:nvSpPr>
        <p:spPr>
          <a:xfrm>
            <a:off x="1161249" y="213017"/>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Cognitive and Neurodegenerative Disorders - Primary Nutrition Mechanisms</a:t>
            </a:r>
          </a:p>
        </p:txBody>
      </p:sp>
      <p:sp>
        <p:nvSpPr>
          <p:cNvPr id="15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03" name="Neuroinflammation…"/>
          <p:cNvSpPr txBox="1"/>
          <p:nvPr/>
        </p:nvSpPr>
        <p:spPr>
          <a:xfrm>
            <a:off x="904110" y="3032273"/>
            <a:ext cx="7253203" cy="74947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Neuroinflammation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Elevated cytokines (IL-6, TNF-α) impair synaptic signaling and plasticity.</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Oxidative Stress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Reactive oxygen species damage neuronal membranes and DNA.</a:t>
            </a:r>
          </a:p>
          <a:p>
            <a:pPr marL="457200" indent="-317500" defTabSz="457200">
              <a:spcBef>
                <a:spcPts val="1200"/>
              </a:spcBef>
              <a:buSzPct val="100000"/>
              <a:buFont typeface="Times Roman"/>
              <a:buAutoNum type="arabicPeriod" startAt="3"/>
              <a:defRPr b="1" sz="2400">
                <a:latin typeface="Times Roman"/>
                <a:ea typeface="Times Roman"/>
                <a:cs typeface="Times Roman"/>
                <a:sym typeface="Times Roman"/>
              </a:defRPr>
            </a:pPr>
            <a:r>
              <a:t>Mitochondrial Dysfunction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Impaired ATP production reduces neuronal resilience.</a:t>
            </a:r>
          </a:p>
          <a:p>
            <a:pPr marL="457200" indent="-317500" defTabSz="457200">
              <a:spcBef>
                <a:spcPts val="1200"/>
              </a:spcBef>
              <a:buSzPct val="100000"/>
              <a:buFont typeface="Times Roman"/>
              <a:buAutoNum type="arabicPeriod" startAt="4"/>
              <a:defRPr b="1" sz="2400">
                <a:latin typeface="Times Roman"/>
                <a:ea typeface="Times Roman"/>
                <a:cs typeface="Times Roman"/>
                <a:sym typeface="Times Roman"/>
              </a:defRPr>
            </a:pPr>
            <a:r>
              <a:t>Impaired Glucose Utilization (“Brain Insulin Resistance”)</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cerebral glucose uptake; ketone utilization may compensate in some contexts.</a:t>
            </a:r>
          </a:p>
          <a:p>
            <a:pPr marL="914400" indent="-914400" defTabSz="457200">
              <a:spcBef>
                <a:spcPts val="1200"/>
              </a:spcBef>
              <a:tabLst>
                <a:tab pos="596900" algn="l"/>
                <a:tab pos="914400" algn="l"/>
              </a:tabLst>
              <a:defRPr sz="1200">
                <a:latin typeface="Times Roman"/>
                <a:ea typeface="Times Roman"/>
                <a:cs typeface="Times Roman"/>
                <a:sym typeface="Times Roman"/>
              </a:defRPr>
            </a:pPr>
          </a:p>
          <a:p>
            <a:pPr marL="120315" indent="-120315" defTabSz="457200">
              <a:spcBef>
                <a:spcPts val="1200"/>
              </a:spcBef>
              <a:buSzPct val="100000"/>
              <a:buChar char="•"/>
              <a:defRPr b="1" sz="1200">
                <a:latin typeface="Times Roman"/>
                <a:ea typeface="Times Roman"/>
                <a:cs typeface="Times Roman"/>
                <a:sym typeface="Times Roman"/>
              </a:defRPr>
            </a:pPr>
            <a:endParaRPr b="0"/>
          </a:p>
        </p:txBody>
      </p:sp>
      <p:sp>
        <p:nvSpPr>
          <p:cNvPr id="1504" name="5. Cerebrovascular Dysfunction…"/>
          <p:cNvSpPr txBox="1"/>
          <p:nvPr/>
        </p:nvSpPr>
        <p:spPr>
          <a:xfrm>
            <a:off x="9445414" y="3570994"/>
            <a:ext cx="7011801" cy="7089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5. Cerebrovascular Dysfunction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Endothelial dysfunction and atherosclerosis reduce cerebral perfusion.</a:t>
            </a:r>
          </a:p>
          <a:p>
            <a:pPr marL="457200" indent="-317500" defTabSz="457200">
              <a:spcBef>
                <a:spcPts val="1200"/>
              </a:spcBef>
              <a:buSzPct val="100000"/>
              <a:buFont typeface="Times Roman"/>
              <a:buAutoNum type="arabicPeriod" startAt="6"/>
              <a:defRPr b="1" sz="2400">
                <a:latin typeface="Times Roman"/>
                <a:ea typeface="Times Roman"/>
                <a:cs typeface="Times Roman"/>
                <a:sym typeface="Times Roman"/>
              </a:defRPr>
            </a:pPr>
            <a:r>
              <a:t>Blood–Brain Barrier (BBB) Disruption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Increased permeability allows inflammatory mediators to enter the brain.</a:t>
            </a:r>
          </a:p>
          <a:p>
            <a:pPr marL="457200" indent="-317500" defTabSz="457200">
              <a:spcBef>
                <a:spcPts val="1200"/>
              </a:spcBef>
              <a:buSzPct val="100000"/>
              <a:buFont typeface="Times Roman"/>
              <a:buAutoNum type="arabicPeriod" startAt="7"/>
              <a:defRPr b="1" sz="2400">
                <a:latin typeface="Times Roman"/>
                <a:ea typeface="Times Roman"/>
                <a:cs typeface="Times Roman"/>
                <a:sym typeface="Times Roman"/>
              </a:defRPr>
            </a:pPr>
            <a:r>
              <a:t>Micronutrient Deficiencies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B vitamins, vitamin D, omega-3s, magnesium commonly low.</a:t>
            </a:r>
          </a:p>
          <a:p>
            <a:pPr marL="457200" indent="-317500" defTabSz="457200">
              <a:spcBef>
                <a:spcPts val="1200"/>
              </a:spcBef>
              <a:buSzPct val="100000"/>
              <a:buFont typeface="Times Roman"/>
              <a:buAutoNum type="arabicPeriod" startAt="8"/>
              <a:defRPr b="1" sz="2400">
                <a:latin typeface="Times Roman"/>
                <a:ea typeface="Times Roman"/>
                <a:cs typeface="Times Roman"/>
                <a:sym typeface="Times Roman"/>
              </a:defRPr>
            </a:pPr>
            <a:r>
              <a:t>Gut–Brain Axis Dysregulation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Dysbiosis alters neuroactive metabolites and immune signaling.</a:t>
            </a:r>
          </a:p>
          <a:p>
            <a:pPr lvl="1" marL="797426" indent="-200526" defTabSz="457200">
              <a:spcBef>
                <a:spcPts val="1200"/>
              </a:spcBef>
              <a:buSzPct val="100000"/>
              <a:buFont typeface="Times Roman"/>
              <a:buChar char="◦"/>
              <a:tabLst>
                <a:tab pos="596900" algn="l"/>
                <a:tab pos="914400" algn="l"/>
              </a:tabLst>
              <a:defRPr sz="2400">
                <a:latin typeface="Times Roman"/>
                <a:ea typeface="Times Roman"/>
                <a:cs typeface="Times Roman"/>
                <a:sym typeface="Times Roman"/>
              </a:defRPr>
            </a:pPr>
          </a:p>
          <a:p>
            <a:pPr marL="914400" indent="-914400" defTabSz="457200">
              <a:spcBef>
                <a:spcPts val="1200"/>
              </a:spcBef>
              <a:tabLst>
                <a:tab pos="596900" algn="l"/>
                <a:tab pos="914400" algn="l"/>
              </a:tabLst>
              <a:defRPr sz="1200">
                <a:latin typeface="Times Roman"/>
                <a:ea typeface="Times Roman"/>
                <a:cs typeface="Times Roman"/>
                <a:sym typeface="Times Roman"/>
              </a:defRPr>
            </a:pPr>
          </a:p>
          <a:p>
            <a:pPr marL="120315" indent="-120315" defTabSz="457200">
              <a:spcBef>
                <a:spcPts val="1200"/>
              </a:spcBef>
              <a:buSzPct val="100000"/>
              <a:buChar char="•"/>
              <a:defRPr b="1" sz="12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6"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09" name="Freeform 4"/>
          <p:cNvGrpSpPr/>
          <p:nvPr/>
        </p:nvGrpSpPr>
        <p:grpSpPr>
          <a:xfrm>
            <a:off x="-380179" y="-13"/>
            <a:ext cx="19048355" cy="3086120"/>
            <a:chOff x="0" y="0"/>
            <a:chExt cx="19048353" cy="3086119"/>
          </a:xfrm>
        </p:grpSpPr>
        <p:sp>
          <p:nvSpPr>
            <p:cNvPr id="150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0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10" name="TextBox 6"/>
          <p:cNvSpPr txBox="1"/>
          <p:nvPr/>
        </p:nvSpPr>
        <p:spPr>
          <a:xfrm>
            <a:off x="1186902" y="597921"/>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Cognitive and Neurodegenerative Disorders - Core Nutrition Goals</a:t>
            </a:r>
          </a:p>
        </p:txBody>
      </p:sp>
      <p:sp>
        <p:nvSpPr>
          <p:cNvPr id="15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12" name="Reduce neuroinflammation and oxidative stress…"/>
          <p:cNvSpPr txBox="1"/>
          <p:nvPr/>
        </p:nvSpPr>
        <p:spPr>
          <a:xfrm>
            <a:off x="1596751" y="4135368"/>
            <a:ext cx="9998113" cy="593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t>Reduce neuroinflammation and oxidative stress</a:t>
            </a:r>
            <a:endParaRPr b="0"/>
          </a:p>
          <a:p>
            <a:pPr marL="280736" indent="-280736" defTabSz="457200">
              <a:spcBef>
                <a:spcPts val="1200"/>
              </a:spcBef>
              <a:buSzPct val="100000"/>
              <a:buChar char="•"/>
              <a:defRPr b="1" sz="2800">
                <a:latin typeface="Times Roman"/>
                <a:ea typeface="Times Roman"/>
                <a:cs typeface="Times Roman"/>
                <a:sym typeface="Times Roman"/>
              </a:defRPr>
            </a:pPr>
            <a:r>
              <a:t>Support mitochondrial energy production</a:t>
            </a:r>
            <a:endParaRPr b="0"/>
          </a:p>
          <a:p>
            <a:pPr marL="280736" indent="-280736" defTabSz="457200">
              <a:spcBef>
                <a:spcPts val="1200"/>
              </a:spcBef>
              <a:buSzPct val="100000"/>
              <a:buChar char="•"/>
              <a:defRPr b="1" sz="2800">
                <a:latin typeface="Times Roman"/>
                <a:ea typeface="Times Roman"/>
                <a:cs typeface="Times Roman"/>
                <a:sym typeface="Times Roman"/>
              </a:defRPr>
            </a:pPr>
            <a:r>
              <a:t>Stabilize glucose and insulin signaling</a:t>
            </a:r>
            <a:endParaRPr b="0"/>
          </a:p>
          <a:p>
            <a:pPr marL="280736" indent="-280736" defTabSz="457200">
              <a:spcBef>
                <a:spcPts val="1200"/>
              </a:spcBef>
              <a:buSzPct val="100000"/>
              <a:buChar char="•"/>
              <a:defRPr b="1" sz="2800">
                <a:latin typeface="Times Roman"/>
                <a:ea typeface="Times Roman"/>
                <a:cs typeface="Times Roman"/>
                <a:sym typeface="Times Roman"/>
              </a:defRPr>
            </a:pPr>
            <a:r>
              <a:t>Preserve neuronal membrane integrity</a:t>
            </a:r>
            <a:endParaRPr b="0"/>
          </a:p>
          <a:p>
            <a:pPr marL="280736" indent="-280736" defTabSz="457200">
              <a:spcBef>
                <a:spcPts val="1200"/>
              </a:spcBef>
              <a:buSzPct val="100000"/>
              <a:buChar char="•"/>
              <a:defRPr b="1" sz="2800">
                <a:latin typeface="Times Roman"/>
                <a:ea typeface="Times Roman"/>
                <a:cs typeface="Times Roman"/>
                <a:sym typeface="Times Roman"/>
              </a:defRPr>
            </a:pPr>
            <a:r>
              <a:t>Support cerebral blood flow</a:t>
            </a:r>
            <a:endParaRPr b="0"/>
          </a:p>
          <a:p>
            <a:pPr marL="280736" indent="-280736" defTabSz="457200">
              <a:spcBef>
                <a:spcPts val="1200"/>
              </a:spcBef>
              <a:buSzPct val="100000"/>
              <a:buChar char="•"/>
              <a:defRPr b="1" sz="2800">
                <a:latin typeface="Times Roman"/>
                <a:ea typeface="Times Roman"/>
                <a:cs typeface="Times Roman"/>
                <a:sym typeface="Times Roman"/>
              </a:defRPr>
            </a:pPr>
            <a:r>
              <a:t>Prevent or correct micronutrient deficiencies</a:t>
            </a:r>
            <a:endParaRPr b="0"/>
          </a:p>
          <a:p>
            <a:pPr marL="280736" indent="-280736" defTabSz="457200">
              <a:spcBef>
                <a:spcPts val="1200"/>
              </a:spcBef>
              <a:buSzPct val="100000"/>
              <a:buChar char="•"/>
              <a:defRPr b="1" sz="2800">
                <a:latin typeface="Times Roman"/>
                <a:ea typeface="Times Roman"/>
                <a:cs typeface="Times Roman"/>
                <a:sym typeface="Times Roman"/>
              </a:defRPr>
            </a:pPr>
            <a:r>
              <a:t>Maintain lean mass and functional status</a:t>
            </a:r>
            <a:endParaRPr b="0"/>
          </a:p>
          <a:p>
            <a:pPr marL="280736" indent="-280736" defTabSz="457200">
              <a:spcBef>
                <a:spcPts val="1200"/>
              </a:spcBef>
              <a:buSzPct val="100000"/>
              <a:buChar char="•"/>
              <a:defRPr b="1" sz="2800">
                <a:latin typeface="Times Roman"/>
                <a:ea typeface="Times Roman"/>
                <a:cs typeface="Times Roman"/>
                <a:sym typeface="Times Roman"/>
              </a:defRPr>
            </a:pPr>
            <a:r>
              <a:t>Optimize swallowing, intake, and safety in later stages</a:t>
            </a:r>
            <a:endParaRPr b="0"/>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marL="914400" indent="-914400" defTabSz="457200">
              <a:spcBef>
                <a:spcPts val="1200"/>
              </a:spcBef>
              <a:tabLst>
                <a:tab pos="596900" algn="l"/>
                <a:tab pos="914400" algn="l"/>
              </a:tabLst>
              <a:defRPr sz="1200">
                <a:latin typeface="Times Roman"/>
                <a:ea typeface="Times Roman"/>
                <a:cs typeface="Times Roman"/>
                <a:sym typeface="Times Roman"/>
              </a:defRPr>
            </a:pPr>
          </a:p>
          <a:p>
            <a:pPr marL="120315" indent="-120315" defTabSz="457200">
              <a:spcBef>
                <a:spcPts val="1200"/>
              </a:spcBef>
              <a:buSzPct val="100000"/>
              <a:buChar char="•"/>
              <a:defRPr b="1" sz="12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4"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17" name="Freeform 4"/>
          <p:cNvGrpSpPr/>
          <p:nvPr/>
        </p:nvGrpSpPr>
        <p:grpSpPr>
          <a:xfrm>
            <a:off x="-380179" y="-13"/>
            <a:ext cx="19048355" cy="3086120"/>
            <a:chOff x="0" y="0"/>
            <a:chExt cx="19048353" cy="3086119"/>
          </a:xfrm>
        </p:grpSpPr>
        <p:sp>
          <p:nvSpPr>
            <p:cNvPr id="151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1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18" name="TextBox 6"/>
          <p:cNvSpPr txBox="1"/>
          <p:nvPr/>
        </p:nvSpPr>
        <p:spPr>
          <a:xfrm>
            <a:off x="1246502" y="768925"/>
            <a:ext cx="16800357" cy="66131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Mild Cognitive Impairment (MCI)</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5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20" name="Institute of Medicine (IOM). (2001). Dietary Reference Intakes: Applications in Dietary Assessment. National Academies Press.…"/>
          <p:cNvSpPr txBox="1"/>
          <p:nvPr/>
        </p:nvSpPr>
        <p:spPr>
          <a:xfrm>
            <a:off x="1061422" y="3241560"/>
            <a:ext cx="6964877" cy="82283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neuroinflammation and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cerebral glucose utilization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insufficiency (B vitamins, vitamin 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Vascular risk factors (BP, lipids, insulin resistance)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MIND or Mediterranean diet</a:t>
            </a:r>
            <a:r>
              <a:rPr b="0"/>
              <a:t> emphasis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stability (protein + fiber with carbs)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(~1.0–1.2 g/kg/day)</a:t>
            </a:r>
          </a:p>
          <a:p>
            <a:pPr marL="457200" indent="-317500" defTabSz="457200">
              <a:buSzPct val="100000"/>
              <a:buFont typeface="Times Roman"/>
              <a:buChar char="•"/>
              <a:defRPr sz="1200">
                <a:latin typeface="Times Roman"/>
                <a:ea typeface="Times Roman"/>
                <a:cs typeface="Times Roman"/>
                <a:sym typeface="Times Roman"/>
              </a:defRPr>
            </a:pPr>
          </a:p>
          <a:p>
            <a:pPr marL="457200" indent="-457200" defTabSz="457200">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52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22" name="Institute of Medicine (IOM). (2001). Dietary Reference Intakes: Applications in Dietary Assessment. National Academies Press.…"/>
          <p:cNvSpPr txBox="1"/>
          <p:nvPr/>
        </p:nvSpPr>
        <p:spPr>
          <a:xfrm>
            <a:off x="9774169" y="7901254"/>
            <a:ext cx="7290444"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Vitamin B12, folate, Homocysteine, Vitamin D</a:t>
            </a:r>
          </a:p>
          <a:p>
            <a:pPr marL="120315" indent="-120315" defTabSz="457200">
              <a:spcBef>
                <a:spcPts val="1200"/>
              </a:spcBef>
              <a:buSzPct val="100000"/>
              <a:buChar char="•"/>
              <a:defRPr sz="1900">
                <a:latin typeface="Times Roman"/>
                <a:ea typeface="Times Roman"/>
                <a:cs typeface="Times Roman"/>
                <a:sym typeface="Times Roman"/>
              </a:defRPr>
            </a:pPr>
            <a:r>
              <a:t>HbA1c / fasting glucose, Lipid panel</a:t>
            </a:r>
          </a:p>
        </p:txBody>
      </p:sp>
      <p:graphicFrame>
        <p:nvGraphicFramePr>
          <p:cNvPr id="1523" name="Table 1"/>
          <p:cNvGraphicFramePr/>
          <p:nvPr/>
        </p:nvGraphicFramePr>
        <p:xfrm>
          <a:off x="9698160" y="3989029"/>
          <a:ext cx="8090884" cy="35814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90272"/>
                <a:gridCol w="2183401"/>
                <a:gridCol w="2604509"/>
              </a:tblGrid>
              <a:tr h="40640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06400">
                <a:tc>
                  <a:txBody>
                    <a:bodyPr/>
                    <a:lstStyle/>
                    <a:p>
                      <a:pPr algn="ctr" defTabSz="457200">
                        <a:defRPr sz="1800"/>
                      </a:pPr>
                      <a:r>
                        <a:rPr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Neuroprotection</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B-complex (B6, folate,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RDA–therapeutic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homocysteine</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Neuroimmune support</a:t>
                      </a:r>
                    </a:p>
                  </a:txBody>
                  <a:tcPr marL="12700" marR="12700" marT="12700" marB="12700" anchor="ctr" anchorCtr="0" horzOverflow="overflow"/>
                </a:tc>
              </a:tr>
              <a:tr h="43180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Synaptic signaling</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Polyphenols (berries, cocoa)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5"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28" name="Freeform 4"/>
          <p:cNvGrpSpPr/>
          <p:nvPr/>
        </p:nvGrpSpPr>
        <p:grpSpPr>
          <a:xfrm>
            <a:off x="-380179" y="-13"/>
            <a:ext cx="19048355" cy="3086120"/>
            <a:chOff x="0" y="0"/>
            <a:chExt cx="19048353" cy="3086119"/>
          </a:xfrm>
        </p:grpSpPr>
        <p:sp>
          <p:nvSpPr>
            <p:cNvPr id="152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2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29" name="TextBox 6"/>
          <p:cNvSpPr txBox="1"/>
          <p:nvPr/>
        </p:nvSpPr>
        <p:spPr>
          <a:xfrm>
            <a:off x="1246502" y="768925"/>
            <a:ext cx="16800357" cy="56733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Alzheimer’s Disease (AD)</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5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31" name="Institute of Medicine (IOM). (2001). Dietary Reference Intakes: Applications in Dietary Assessment. National Academies Press.…"/>
          <p:cNvSpPr txBox="1"/>
          <p:nvPr/>
        </p:nvSpPr>
        <p:spPr>
          <a:xfrm>
            <a:off x="1061422" y="3241560"/>
            <a:ext cx="6964877" cy="98158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Amyloid and tau pathology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Neuroinflammation and 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“Brain 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loss and reduced intake as disease progresses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MIND/Mediterranean diet</a:t>
            </a:r>
            <a:r>
              <a:rPr b="0"/>
              <a:t> (early stages)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and protein to prevent weight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control; avoid large glucose spikes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 modification and feeding support in later stages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317500" defTabSz="457200">
              <a:buSzPct val="100000"/>
              <a:buFont typeface="Times Roman"/>
              <a:buChar char="•"/>
              <a:defRPr sz="1200">
                <a:latin typeface="Times Roman"/>
                <a:ea typeface="Times Roman"/>
                <a:cs typeface="Times Roman"/>
                <a:sym typeface="Times Roman"/>
              </a:defRPr>
            </a:pPr>
          </a:p>
          <a:p>
            <a:pPr marL="457200" indent="-457200" defTabSz="457200">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53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33" name="Institute of Medicine (IOM). (2001). Dietary Reference Intakes: Applications in Dietary Assessment. National Academies Press.…"/>
          <p:cNvSpPr txBox="1"/>
          <p:nvPr/>
        </p:nvSpPr>
        <p:spPr>
          <a:xfrm>
            <a:off x="9594595" y="8414574"/>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B12, folate, Vitamin D</a:t>
            </a:r>
          </a:p>
          <a:p>
            <a:pPr marL="190500" indent="-190500" defTabSz="457200">
              <a:spcBef>
                <a:spcPts val="1200"/>
              </a:spcBef>
              <a:buSzPct val="100000"/>
              <a:buChar char="•"/>
              <a:defRPr sz="1900">
                <a:latin typeface="Times Roman"/>
                <a:ea typeface="Times Roman"/>
                <a:cs typeface="Times Roman"/>
                <a:sym typeface="Times Roman"/>
              </a:defRPr>
            </a:pPr>
            <a:r>
              <a:t>Homocysteine, HbA1c</a:t>
            </a:r>
          </a:p>
          <a:p>
            <a:pPr marL="190500" indent="-190500" defTabSz="457200">
              <a:spcBef>
                <a:spcPts val="1200"/>
              </a:spcBef>
              <a:buSzPct val="100000"/>
              <a:buChar char="•"/>
              <a:defRPr sz="1900">
                <a:latin typeface="Times Roman"/>
                <a:ea typeface="Times Roman"/>
                <a:cs typeface="Times Roman"/>
                <a:sym typeface="Times Roman"/>
              </a:defRPr>
            </a:pPr>
            <a:r>
              <a:t>Weight trends</a:t>
            </a:r>
          </a:p>
        </p:txBody>
      </p:sp>
      <p:graphicFrame>
        <p:nvGraphicFramePr>
          <p:cNvPr id="1534" name="Table 1"/>
          <p:cNvGraphicFramePr/>
          <p:nvPr/>
        </p:nvGraphicFramePr>
        <p:xfrm>
          <a:off x="9603163" y="3889509"/>
          <a:ext cx="8181071" cy="43180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53439"/>
                <a:gridCol w="2126697"/>
                <a:gridCol w="2388233"/>
              </a:tblGrid>
              <a:tr h="43120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Membrane integrity</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RDA–therapeutic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Methylation</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cognition</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Magnesium (threonate/glycinate)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Synaptic health</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MCT oil*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mL 1–3×/day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Alternative brain fuel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1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19" name="TextBox 6"/>
          <p:cNvSpPr txBox="1"/>
          <p:nvPr/>
        </p:nvSpPr>
        <p:spPr>
          <a:xfrm>
            <a:off x="737519" y="444501"/>
            <a:ext cx="17428278" cy="21970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Osteoarthritis</a:t>
            </a:r>
            <a:r>
              <a:rPr spc="395" sz="4000"/>
              <a:t>(adjunct to weight management, physical therapy/exercise, and analgesic/Rx care when needed)</a:t>
            </a:r>
          </a:p>
        </p:txBody>
      </p:sp>
      <p:sp>
        <p:nvSpPr>
          <p:cNvPr id="22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21" name="Glycemic Control &amp; Metabolic Health"/>
          <p:cNvSpPr txBox="1"/>
          <p:nvPr/>
        </p:nvSpPr>
        <p:spPr>
          <a:xfrm>
            <a:off x="5722887" y="3412773"/>
            <a:ext cx="654654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222" name="Table 1"/>
          <p:cNvGraphicFramePr/>
          <p:nvPr/>
        </p:nvGraphicFramePr>
        <p:xfrm>
          <a:off x="1366428" y="4446358"/>
          <a:ext cx="15956120" cy="487543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79404"/>
                <a:gridCol w="2793098"/>
                <a:gridCol w="2877485"/>
                <a:gridCol w="4532488"/>
                <a:gridCol w="3173640"/>
              </a:tblGrid>
              <a:tr h="967769">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benefit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986061">
                <a:tc>
                  <a:txBody>
                    <a:bodyPr/>
                    <a:lstStyle/>
                    <a:p>
                      <a:pPr algn="ctr" defTabSz="457200">
                        <a:defRPr sz="1800"/>
                      </a:pPr>
                      <a:r>
                        <a:rPr b="1" sz="2400">
                          <a:latin typeface="Times Roman"/>
                          <a:ea typeface="Times Roman"/>
                          <a:cs typeface="Times Roman"/>
                          <a:sym typeface="Times Roman"/>
                        </a:rPr>
                        <a:t>Curcumin (bioavailable extract)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500–1,000 mg/day</a:t>
                      </a:r>
                      <a:r>
                        <a:rPr b="0"/>
                        <a:t> (often divided)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&amp; stiffness; similar effect size to NSAIDs in some trials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Anticoagulant/antiplatelet caution; GI upset</a:t>
                      </a:r>
                    </a:p>
                  </a:txBody>
                  <a:tcPr marL="12700" marR="12700" marT="12700" marB="12700" anchor="ctr" anchorCtr="0" horzOverflow="overflow"/>
                </a:tc>
              </a:tr>
              <a:tr h="967769">
                <a:tc>
                  <a:txBody>
                    <a:bodyPr/>
                    <a:lstStyle/>
                    <a:p>
                      <a:pPr algn="ctr" defTabSz="457200">
                        <a:defRPr sz="1800"/>
                      </a:pPr>
                      <a:r>
                        <a:rPr b="1" sz="2400">
                          <a:latin typeface="Times Roman"/>
                          <a:ea typeface="Times Roman"/>
                          <a:cs typeface="Times Roman"/>
                          <a:sym typeface="Times Roman"/>
                        </a:rPr>
                        <a:t>Glucosamine sulfate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1,500 mg/day</a:t>
                      </a:r>
                      <a:r>
                        <a:rPr b="0"/>
                        <a:t> (single or divided dose)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8–12 weeks</a:t>
                      </a:r>
                      <a:r>
                        <a:rPr b="0"/>
                        <a:t> (up to 6 mo in studies)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 function (best for knee OA)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Discontinue if no benefit by 12 weeks</a:t>
                      </a:r>
                    </a:p>
                  </a:txBody>
                  <a:tcPr marL="12700" marR="12700" marT="12700" marB="12700" anchor="ctr" anchorCtr="0" horzOverflow="overflow"/>
                </a:tc>
              </a:tr>
              <a:tr h="986061">
                <a:tc>
                  <a:txBody>
                    <a:bodyPr/>
                    <a:lstStyle/>
                    <a:p>
                      <a:pPr algn="ctr" defTabSz="457200">
                        <a:defRPr sz="1800"/>
                      </a:pPr>
                      <a:r>
                        <a:rPr b="1" sz="2400">
                          <a:latin typeface="Times Roman"/>
                          <a:ea typeface="Times Roman"/>
                          <a:cs typeface="Times Roman"/>
                          <a:sym typeface="Times Roman"/>
                        </a:rPr>
                        <a:t>Chondroitin sulfate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800–1,200 mg/day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 joint space preservation (subset responders)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Additive bleeding risk (rare)</a:t>
                      </a:r>
                    </a:p>
                  </a:txBody>
                  <a:tcPr marL="12700" marR="12700" marT="12700" marB="12700" anchor="ctr" anchorCtr="0" horzOverflow="overflow"/>
                </a:tc>
              </a:tr>
              <a:tr h="967769">
                <a:tc>
                  <a:txBody>
                    <a:bodyPr/>
                    <a:lstStyle/>
                    <a:p>
                      <a:pPr algn="ctr" defTabSz="457200">
                        <a:defRPr sz="1800"/>
                      </a:pPr>
                      <a:r>
                        <a:rPr b="1" sz="2400">
                          <a:latin typeface="Times Roman"/>
                          <a:ea typeface="Times Roman"/>
                          <a:cs typeface="Times Roman"/>
                          <a:sym typeface="Times Roman"/>
                        </a:rPr>
                        <a:t>Omega-3 fatty acids (EPA+DHA)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inflammation, ↓ pain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6"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39" name="Freeform 4"/>
          <p:cNvGrpSpPr/>
          <p:nvPr/>
        </p:nvGrpSpPr>
        <p:grpSpPr>
          <a:xfrm>
            <a:off x="-380179" y="-13"/>
            <a:ext cx="19048355" cy="3086120"/>
            <a:chOff x="0" y="0"/>
            <a:chExt cx="19048353" cy="3086119"/>
          </a:xfrm>
        </p:grpSpPr>
        <p:sp>
          <p:nvSpPr>
            <p:cNvPr id="153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3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40" name="TextBox 6"/>
          <p:cNvSpPr txBox="1"/>
          <p:nvPr/>
        </p:nvSpPr>
        <p:spPr>
          <a:xfrm>
            <a:off x="1297809" y="1230686"/>
            <a:ext cx="16800357" cy="56733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Vascular Dementia</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5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42" name="Institute of Medicine (IOM). (2001). Dietary Reference Intakes: Applications in Dietary Assessment. National Academies Press.…"/>
          <p:cNvSpPr txBox="1"/>
          <p:nvPr/>
        </p:nvSpPr>
        <p:spPr>
          <a:xfrm>
            <a:off x="1061422" y="3241560"/>
            <a:ext cx="6964877" cy="89032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6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Cerebrovascular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Hypertension, dyslipidemia, diabetes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Endothelial dysfunction and inflammation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DASH–Mediterranean hybrid diet</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reduction if hypertensive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and glycemic management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 omega-3s and fiber</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317500" defTabSz="457200">
              <a:buSzPct val="100000"/>
              <a:buFont typeface="Times Roman"/>
              <a:buChar char="•"/>
              <a:defRPr sz="1200">
                <a:latin typeface="Times Roman"/>
                <a:ea typeface="Times Roman"/>
                <a:cs typeface="Times Roman"/>
                <a:sym typeface="Times Roman"/>
              </a:defRPr>
            </a:pPr>
          </a:p>
          <a:p>
            <a:pPr marL="457200" indent="-457200" defTabSz="457200">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54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44" name="Institute of Medicine (IOM). (2001). Dietary Reference Intakes: Applications in Dietary Assessment. National Academies Press.…"/>
          <p:cNvSpPr txBox="1"/>
          <p:nvPr/>
        </p:nvSpPr>
        <p:spPr>
          <a:xfrm>
            <a:off x="9902436" y="7850200"/>
            <a:ext cx="7290443"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Blood pressure</a:t>
            </a:r>
          </a:p>
          <a:p>
            <a:pPr marL="190500" indent="-190500" defTabSz="457200">
              <a:spcBef>
                <a:spcPts val="1200"/>
              </a:spcBef>
              <a:buSzPct val="100000"/>
              <a:buChar char="•"/>
              <a:defRPr sz="1900">
                <a:latin typeface="Times Roman"/>
                <a:ea typeface="Times Roman"/>
                <a:cs typeface="Times Roman"/>
                <a:sym typeface="Times Roman"/>
              </a:defRPr>
            </a:pPr>
            <a:r>
              <a:t>Lipid panel</a:t>
            </a:r>
          </a:p>
          <a:p>
            <a:pPr marL="190500" indent="-190500" defTabSz="457200">
              <a:spcBef>
                <a:spcPts val="1200"/>
              </a:spcBef>
              <a:buSzPct val="100000"/>
              <a:buChar char="•"/>
              <a:defRPr sz="1900">
                <a:latin typeface="Times Roman"/>
                <a:ea typeface="Times Roman"/>
                <a:cs typeface="Times Roman"/>
                <a:sym typeface="Times Roman"/>
              </a:defRPr>
            </a:pPr>
            <a:r>
              <a:t>HbA1c / fasting glucose</a:t>
            </a:r>
          </a:p>
          <a:p>
            <a:pPr marL="190500" indent="-190500" defTabSz="457200">
              <a:spcBef>
                <a:spcPts val="1200"/>
              </a:spcBef>
              <a:buSzPct val="100000"/>
              <a:buChar char="•"/>
              <a:defRPr sz="1900">
                <a:latin typeface="Times Roman"/>
                <a:ea typeface="Times Roman"/>
                <a:cs typeface="Times Roman"/>
                <a:sym typeface="Times Roman"/>
              </a:defRPr>
            </a:pPr>
            <a:r>
              <a:t>CMP (Na, K, Cr)</a:t>
            </a:r>
          </a:p>
        </p:txBody>
      </p:sp>
      <p:graphicFrame>
        <p:nvGraphicFramePr>
          <p:cNvPr id="1545" name="Table 1"/>
          <p:cNvGraphicFramePr/>
          <p:nvPr/>
        </p:nvGraphicFramePr>
        <p:xfrm>
          <a:off x="9899079" y="3933706"/>
          <a:ext cx="7775226" cy="36016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65622"/>
                <a:gridCol w="2351458"/>
                <a:gridCol w="2145443"/>
              </a:tblGrid>
              <a:tr h="498459">
                <a:tc>
                  <a:txBody>
                    <a:bodyPr/>
                    <a:lstStyle/>
                    <a:p>
                      <a:pPr algn="ctr" defTabSz="457200">
                        <a:defRPr sz="1800"/>
                      </a:pPr>
                      <a:r>
                        <a:rPr b="1" sz="1200">
                          <a:latin typeface="Times Roman"/>
                          <a:ea typeface="Times Roman"/>
                          <a:cs typeface="Times Roman"/>
                          <a:sym typeface="Times Roman"/>
                        </a:rPr>
                        <a:t>Nutrient</a:t>
                      </a:r>
                    </a:p>
                  </a:txBody>
                  <a:tcPr marL="12700" marR="12700" marT="12700" marB="12700" anchor="ctr" anchorCtr="0" horzOverflow="overflow"/>
                </a:tc>
                <a:tc>
                  <a:txBody>
                    <a:bodyPr/>
                    <a:lstStyle/>
                    <a:p>
                      <a:pPr defTabSz="457200">
                        <a:defRPr sz="1800"/>
                      </a:pPr>
                      <a:r>
                        <a:rPr b="1" sz="1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1200">
                          <a:latin typeface="Times Roman"/>
                          <a:ea typeface="Times Roman"/>
                          <a:cs typeface="Times Roman"/>
                          <a:sym typeface="Times Roman"/>
                        </a:rPr>
                        <a:t>Purpose</a:t>
                      </a:r>
                    </a:p>
                  </a:txBody>
                  <a:tcPr marL="12700" marR="12700" marT="12700" marB="12700" anchor="ctr" anchorCtr="0" horzOverflow="overflow"/>
                </a:tc>
              </a:tr>
              <a:tr h="772611">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health</a:t>
                      </a:r>
                    </a:p>
                  </a:txBody>
                  <a:tcPr marL="12700" marR="12700" marT="12700" marB="12700" anchor="ctr" anchorCtr="0" horzOverflow="overflow"/>
                </a:tc>
              </a:tr>
              <a:tr h="772611">
                <a:tc>
                  <a:txBody>
                    <a:bodyPr/>
                    <a:lstStyle/>
                    <a:p>
                      <a:pPr algn="ctr" defTabSz="457200">
                        <a:defRPr sz="1800"/>
                      </a:pPr>
                      <a:r>
                        <a:rPr sz="24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Lipids, glucose</a:t>
                      </a:r>
                    </a:p>
                  </a:txBody>
                  <a:tcPr marL="12700" marR="12700" marT="12700" marB="12700" anchor="ctr" anchorCtr="0" horzOverflow="overflow"/>
                </a:tc>
              </a:tr>
              <a:tr h="772611">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tone</a:t>
                      </a:r>
                    </a:p>
                  </a:txBody>
                  <a:tcPr marL="12700" marR="12700" marT="12700" marB="12700" anchor="ctr" anchorCtr="0" horzOverflow="overflow"/>
                </a:tc>
              </a:tr>
              <a:tr h="772611">
                <a:tc>
                  <a:txBody>
                    <a:bodyPr/>
                    <a:lstStyle/>
                    <a:p>
                      <a:pPr algn="ctr" defTabSz="457200">
                        <a:defRPr sz="1800"/>
                      </a:pPr>
                      <a:r>
                        <a:rPr sz="2400">
                          <a:latin typeface="Times Roman"/>
                          <a:ea typeface="Times Roman"/>
                          <a:cs typeface="Times Roman"/>
                          <a:sym typeface="Times Roman"/>
                        </a:rPr>
                        <a:t>Potassium (food-based)</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2400-3600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BP control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Freeform 2"/>
          <p:cNvSpPr/>
          <p:nvPr/>
        </p:nvSpPr>
        <p:spPr>
          <a:xfrm rot="10800000">
            <a:off x="328322" y="-516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50" name="Freeform 4"/>
          <p:cNvGrpSpPr/>
          <p:nvPr/>
        </p:nvGrpSpPr>
        <p:grpSpPr>
          <a:xfrm>
            <a:off x="-380179" y="-13"/>
            <a:ext cx="19048355" cy="3086120"/>
            <a:chOff x="0" y="0"/>
            <a:chExt cx="19048353" cy="3086119"/>
          </a:xfrm>
        </p:grpSpPr>
        <p:sp>
          <p:nvSpPr>
            <p:cNvPr id="154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4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51" name="TextBox 6"/>
          <p:cNvSpPr txBox="1"/>
          <p:nvPr/>
        </p:nvSpPr>
        <p:spPr>
          <a:xfrm>
            <a:off x="1246502" y="1179379"/>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Parkinson’s Disease (PD)</a:t>
            </a:r>
          </a:p>
        </p:txBody>
      </p:sp>
      <p:sp>
        <p:nvSpPr>
          <p:cNvPr id="155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53" name="Institute of Medicine (IOM). (2001). Dietary Reference Intakes: Applications in Dietary Assessment. National Academies Press.…"/>
          <p:cNvSpPr txBox="1"/>
          <p:nvPr/>
        </p:nvSpPr>
        <p:spPr>
          <a:xfrm>
            <a:off x="1471876" y="3369827"/>
            <a:ext cx="6964877" cy="6667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Dopaminergic neuron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Mitochondrial dysfunction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Constipation and dysphagia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Protein–Levodopa interaction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and 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Protein redistribution</a:t>
            </a:r>
            <a:r>
              <a:t> (larger protein intake later in the day if needed)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High-fiber foods and fluids for constipation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Antioxidant-rich diet</a:t>
            </a:r>
          </a:p>
        </p:txBody>
      </p:sp>
      <p:sp>
        <p:nvSpPr>
          <p:cNvPr id="1554"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55" name="Institute of Medicine (IOM). (2001). Dietary Reference Intakes: Applications in Dietary Assessment. National Academies Press.…"/>
          <p:cNvSpPr txBox="1"/>
          <p:nvPr/>
        </p:nvSpPr>
        <p:spPr>
          <a:xfrm>
            <a:off x="10055866" y="7518903"/>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B12</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Weight/BMI</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Bone density (DXA if risk)</a:t>
            </a:r>
          </a:p>
        </p:txBody>
      </p:sp>
      <p:graphicFrame>
        <p:nvGraphicFramePr>
          <p:cNvPr id="1556" name="Table 1"/>
          <p:cNvGraphicFramePr/>
          <p:nvPr/>
        </p:nvGraphicFramePr>
        <p:xfrm>
          <a:off x="10142406" y="4110868"/>
          <a:ext cx="7540517" cy="31461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97739"/>
                <a:gridCol w="2651839"/>
                <a:gridCol w="3078237"/>
              </a:tblGrid>
              <a:tr h="41271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12715">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r h="639708">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neuro support</a:t>
                      </a:r>
                    </a:p>
                  </a:txBody>
                  <a:tcPr marL="12700" marR="12700" marT="12700" marB="12700" anchor="ctr" anchorCtr="0" horzOverflow="overflow"/>
                </a:tc>
              </a:tr>
              <a:tr h="639708">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function</a:t>
                      </a:r>
                    </a:p>
                  </a:txBody>
                  <a:tcPr marL="12700" marR="12700" marT="12700" marB="12700" anchor="ctr" anchorCtr="0" horzOverflow="overflow"/>
                </a:tc>
              </a:tr>
              <a:tr h="639708">
                <a:tc>
                  <a:txBody>
                    <a:bodyPr/>
                    <a:lstStyle/>
                    <a:p>
                      <a:pPr algn="ctr" defTabSz="457200">
                        <a:defRPr sz="1800"/>
                      </a:pPr>
                      <a:r>
                        <a:rPr sz="2400">
                          <a:latin typeface="Times Roman"/>
                          <a:ea typeface="Times Roman"/>
                          <a:cs typeface="Times Roman"/>
                          <a:sym typeface="Times Roman"/>
                        </a:rPr>
                        <a:t>CoQ10*</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100–300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Mitochondrial support</a:t>
                      </a:r>
                    </a:p>
                  </a:txBody>
                  <a:tcPr marL="12700" marR="12700" marT="12700" marB="12700" anchor="ctr" anchorCtr="0" horzOverflow="overflow"/>
                </a:tc>
              </a:tr>
              <a:tr h="41271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Constipation, muscle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0"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63" name="Freeform 4"/>
          <p:cNvGrpSpPr/>
          <p:nvPr/>
        </p:nvGrpSpPr>
        <p:grpSpPr>
          <a:xfrm>
            <a:off x="-380179" y="-13"/>
            <a:ext cx="19048355" cy="3086120"/>
            <a:chOff x="0" y="0"/>
            <a:chExt cx="19048353" cy="3086119"/>
          </a:xfrm>
        </p:grpSpPr>
        <p:sp>
          <p:nvSpPr>
            <p:cNvPr id="156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6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64" name="TextBox 6"/>
          <p:cNvSpPr txBox="1"/>
          <p:nvPr/>
        </p:nvSpPr>
        <p:spPr>
          <a:xfrm>
            <a:off x="1246502" y="1179379"/>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Lewy Body Dementia</a:t>
            </a:r>
          </a:p>
        </p:txBody>
      </p:sp>
      <p:sp>
        <p:nvSpPr>
          <p:cNvPr id="156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66" name="Institute of Medicine (IOM). (2001). Dietary Reference Intakes: Applications in Dietary Assessment. National Academies Press.…"/>
          <p:cNvSpPr txBox="1"/>
          <p:nvPr/>
        </p:nvSpPr>
        <p:spPr>
          <a:xfrm>
            <a:off x="1471876" y="3369827"/>
            <a:ext cx="6964876" cy="61470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Mixed neurodegeneration and autonomic dysfunction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Glycemic instability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loss and swallowing difficulty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meals for glycemic stability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and 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 modification as needed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Hydration and electrolyte balance</a:t>
            </a:r>
          </a:p>
        </p:txBody>
      </p:sp>
      <p:sp>
        <p:nvSpPr>
          <p:cNvPr id="1567"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68" name="Institute of Medicine (IOM). (2001). Dietary Reference Intakes: Applications in Dietary Assessment. National Academies Press.…"/>
          <p:cNvSpPr txBox="1"/>
          <p:nvPr/>
        </p:nvSpPr>
        <p:spPr>
          <a:xfrm>
            <a:off x="10030213" y="7672823"/>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HbA1c / fasting glucose</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Weight trends</a:t>
            </a:r>
          </a:p>
        </p:txBody>
      </p:sp>
      <p:graphicFrame>
        <p:nvGraphicFramePr>
          <p:cNvPr id="1569" name="Table 1"/>
          <p:cNvGraphicFramePr/>
          <p:nvPr/>
        </p:nvGraphicFramePr>
        <p:xfrm>
          <a:off x="10025573" y="3979318"/>
          <a:ext cx="7648632" cy="33300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29920"/>
                <a:gridCol w="2862036"/>
                <a:gridCol w="2943973"/>
              </a:tblGrid>
              <a:tr h="658384">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658384">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Neuroprotection</a:t>
                      </a:r>
                    </a:p>
                  </a:txBody>
                  <a:tcPr marL="12700" marR="12700" marT="12700" marB="12700" anchor="ctr" anchorCtr="0" horzOverflow="overflow"/>
                </a:tc>
              </a:tr>
              <a:tr h="1020496">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Autonomic support</a:t>
                      </a:r>
                    </a:p>
                  </a:txBody>
                  <a:tcPr marL="12700" marR="12700" marT="12700" marB="12700" anchor="ctr" anchorCtr="0" horzOverflow="overflow"/>
                </a:tc>
              </a:tr>
              <a:tr h="1020496">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bone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1"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74" name="Freeform 4"/>
          <p:cNvGrpSpPr/>
          <p:nvPr/>
        </p:nvGrpSpPr>
        <p:grpSpPr>
          <a:xfrm>
            <a:off x="-380179" y="-13"/>
            <a:ext cx="19048355" cy="3086120"/>
            <a:chOff x="0" y="0"/>
            <a:chExt cx="19048353" cy="3086119"/>
          </a:xfrm>
        </p:grpSpPr>
        <p:sp>
          <p:nvSpPr>
            <p:cNvPr id="157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7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75" name="TextBox 6"/>
          <p:cNvSpPr txBox="1"/>
          <p:nvPr/>
        </p:nvSpPr>
        <p:spPr>
          <a:xfrm>
            <a:off x="1272155" y="8135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Myotrophic Lateral Sclerosis (ALS)</a:t>
            </a:r>
          </a:p>
        </p:txBody>
      </p:sp>
      <p:sp>
        <p:nvSpPr>
          <p:cNvPr id="157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77" name="Institute of Medicine (IOM). (2001). Dietary Reference Intakes: Applications in Dietary Assessment. National Academies Press.…"/>
          <p:cNvSpPr txBox="1"/>
          <p:nvPr/>
        </p:nvSpPr>
        <p:spPr>
          <a:xfrm>
            <a:off x="1471876" y="3369827"/>
            <a:ext cx="6964876" cy="72018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Severe hypermetabolism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Progressive muscle wasting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Dysphagia and aspiration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oxidative stress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High-energy, high-protein nutrition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Early nutrition support planning (oral → enteral)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Texture modification and swallowing safety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weight loss</a:t>
            </a: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578"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579" name="Institute of Medicine (IOM). (2001). Dietary Reference Intakes: Applications in Dietary Assessment. National Academies Press.…"/>
          <p:cNvSpPr txBox="1"/>
          <p:nvPr/>
        </p:nvSpPr>
        <p:spPr>
          <a:xfrm>
            <a:off x="10030213" y="7672823"/>
            <a:ext cx="7290443"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Weight/BMI</a:t>
            </a:r>
          </a:p>
          <a:p>
            <a:pPr marL="120315" indent="-120315" defTabSz="457200">
              <a:spcBef>
                <a:spcPts val="1200"/>
              </a:spcBef>
              <a:buSzPct val="100000"/>
              <a:buChar char="•"/>
              <a:defRPr sz="1900">
                <a:latin typeface="Times Roman"/>
                <a:ea typeface="Times Roman"/>
                <a:cs typeface="Times Roman"/>
                <a:sym typeface="Times Roman"/>
              </a:defRPr>
            </a:pPr>
            <a:r>
              <a:t>CMP</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Swallow evaluation (clinical)</a:t>
            </a:r>
          </a:p>
        </p:txBody>
      </p:sp>
      <p:graphicFrame>
        <p:nvGraphicFramePr>
          <p:cNvPr id="1580" name="Table 1"/>
          <p:cNvGraphicFramePr/>
          <p:nvPr/>
        </p:nvGraphicFramePr>
        <p:xfrm>
          <a:off x="10115486" y="4110868"/>
          <a:ext cx="7442076" cy="30782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21430"/>
                <a:gridCol w="2758822"/>
                <a:gridCol w="2749123"/>
              </a:tblGrid>
              <a:tr h="465757">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65757">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Preserve muscle</a:t>
                      </a:r>
                    </a:p>
                  </a:txBody>
                  <a:tcPr marL="12700" marR="12700" marT="12700" marB="12700" anchor="ctr" anchorCtr="0" horzOverflow="overflow"/>
                </a:tc>
              </a:tr>
              <a:tr h="721924">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r h="721924">
                <a:tc>
                  <a:txBody>
                    <a:bodyPr/>
                    <a:lstStyle/>
                    <a:p>
                      <a:pPr algn="ctr" defTabSz="457200">
                        <a:defRPr sz="1800"/>
                      </a:pPr>
                      <a:r>
                        <a:rPr sz="2400">
                          <a:latin typeface="Times Roman"/>
                          <a:ea typeface="Times Roman"/>
                          <a:cs typeface="Times Roman"/>
                          <a:sym typeface="Times Roman"/>
                        </a:rPr>
                        <a:t>Antioxidants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a:t>
                      </a:r>
                    </a:p>
                  </a:txBody>
                  <a:tcPr marL="12700" marR="12700" marT="12700" marB="12700" anchor="ctr" anchorCtr="0" horzOverflow="overflow"/>
                </a:tc>
              </a:tr>
              <a:tr h="721924">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2"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85" name="Freeform 4"/>
          <p:cNvGrpSpPr/>
          <p:nvPr/>
        </p:nvGrpSpPr>
        <p:grpSpPr>
          <a:xfrm>
            <a:off x="-380179" y="-13"/>
            <a:ext cx="19048355" cy="3086120"/>
            <a:chOff x="0" y="0"/>
            <a:chExt cx="19048353" cy="3086119"/>
          </a:xfrm>
        </p:grpSpPr>
        <p:sp>
          <p:nvSpPr>
            <p:cNvPr id="158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8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86" name="TextBox 6"/>
          <p:cNvSpPr txBox="1"/>
          <p:nvPr/>
        </p:nvSpPr>
        <p:spPr>
          <a:xfrm>
            <a:off x="1272155" y="8135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Cross-Cutting Labs for Cognitive &amp; Neurodegenerative Disorders</a:t>
            </a:r>
          </a:p>
        </p:txBody>
      </p:sp>
      <p:sp>
        <p:nvSpPr>
          <p:cNvPr id="15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88" name="Institute of Medicine (IOM). (2001). Dietary Reference Intakes: Applications in Dietary Assessment. National Academies Press.…"/>
          <p:cNvSpPr txBox="1"/>
          <p:nvPr/>
        </p:nvSpPr>
        <p:spPr>
          <a:xfrm>
            <a:off x="1589047" y="3952550"/>
            <a:ext cx="7290444" cy="461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b="1" sz="2800">
                <a:latin typeface="Times Roman"/>
                <a:ea typeface="Times Roman"/>
                <a:cs typeface="Times Roman"/>
                <a:sym typeface="Times Roman"/>
              </a:defRPr>
            </a:pPr>
            <a:r>
              <a:t>Vitamin B12, folate</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Homocysteine</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25-OH vitamin D</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Magnesium</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HbA1c / fasting glucose</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Lipid panel</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Weight and muscle mass trends</a:t>
            </a:r>
            <a:endParaRPr b="0"/>
          </a:p>
        </p:txBody>
      </p:sp>
    </p:spTree>
  </p:cSld>
  <p:clrMapOvr>
    <a:masterClrMapping/>
  </p:clrMapOvr>
  <p:transition xmlns:p14="http://schemas.microsoft.com/office/powerpoint/2010/main" spd="med" advClick="1"/>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0" name="Freeform 2"/>
          <p:cNvSpPr/>
          <p:nvPr/>
        </p:nvSpPr>
        <p:spPr>
          <a:xfrm rot="10800000">
            <a:off x="328322" y="-516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93" name="Freeform 4"/>
          <p:cNvGrpSpPr/>
          <p:nvPr/>
        </p:nvGrpSpPr>
        <p:grpSpPr>
          <a:xfrm>
            <a:off x="-380179" y="-13"/>
            <a:ext cx="19048355" cy="3086120"/>
            <a:chOff x="0" y="0"/>
            <a:chExt cx="19048353" cy="3086119"/>
          </a:xfrm>
        </p:grpSpPr>
        <p:sp>
          <p:nvSpPr>
            <p:cNvPr id="159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9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94" name="TextBox 6"/>
          <p:cNvSpPr txBox="1"/>
          <p:nvPr/>
        </p:nvSpPr>
        <p:spPr>
          <a:xfrm>
            <a:off x="1272155" y="8135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Cognitive &amp; Neurodegenerative Disorders</a:t>
            </a:r>
          </a:p>
        </p:txBody>
      </p:sp>
      <p:sp>
        <p:nvSpPr>
          <p:cNvPr id="159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596" name="Table 1"/>
          <p:cNvGraphicFramePr/>
          <p:nvPr/>
        </p:nvGraphicFramePr>
        <p:xfrm>
          <a:off x="429437" y="2890041"/>
          <a:ext cx="17441826" cy="727915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49970"/>
                <a:gridCol w="4103898"/>
                <a:gridCol w="4069903"/>
                <a:gridCol w="5098506"/>
                <a:gridCol w="2506847"/>
              </a:tblGrid>
              <a:tr h="354067">
                <a:tc>
                  <a:txBody>
                    <a:bodyPr/>
                    <a:lstStyle/>
                    <a:p>
                      <a:pPr algn="ctr" defTabSz="457200">
                        <a:defRPr sz="1800"/>
                      </a:pPr>
                      <a:r>
                        <a:rPr b="1" sz="19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Relevant Labs</a:t>
                      </a:r>
                    </a:p>
                  </a:txBody>
                  <a:tcPr marL="12700" marR="12700" marT="12700" marB="12700" anchor="ctr" anchorCtr="0" horzOverflow="overflow"/>
                </a:tc>
              </a:tr>
              <a:tr h="1044498">
                <a:tc>
                  <a:txBody>
                    <a:bodyPr/>
                    <a:lstStyle/>
                    <a:p>
                      <a:pPr algn="ctr" defTabSz="457200">
                        <a:defRPr sz="1800"/>
                      </a:pPr>
                      <a:r>
                        <a:rPr b="1" sz="1900">
                          <a:latin typeface="Times Roman"/>
                          <a:ea typeface="Times Roman"/>
                          <a:cs typeface="Times Roman"/>
                          <a:sym typeface="Times Roman"/>
                        </a:rPr>
                        <a:t>Mild Cognitive Impairment (MCI)</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Early neuroinflammation; oxidative stress; vascular risk; micronutrient insufficiency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MIND/Mediterranean diet; glycemic stability; adequate protein (≈1.0–1.2 g/kg); CV risk reduction</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Omega-3s; B-complex (B6/folate/B12); vitamin D; magnesium; polyphenols; </a:t>
                      </a:r>
                      <a:r>
                        <a:rPr b="1"/>
                        <a:t>potassium (food-based 2,600–3,400 mg/day)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B12, folate, homocysteine, vitamin D, HbA1c, lipids</a:t>
                      </a:r>
                    </a:p>
                  </a:txBody>
                  <a:tcPr marL="12700" marR="12700" marT="12700" marB="12700" anchor="ctr" anchorCtr="0" horzOverflow="overflow"/>
                </a:tc>
              </a:tr>
              <a:tr h="1044498">
                <a:tc>
                  <a:txBody>
                    <a:bodyPr/>
                    <a:lstStyle/>
                    <a:p>
                      <a:pPr algn="ctr" defTabSz="457200">
                        <a:defRPr sz="1800"/>
                      </a:pPr>
                      <a:r>
                        <a:rPr b="1" sz="1900">
                          <a:latin typeface="Times Roman"/>
                          <a:ea typeface="Times Roman"/>
                          <a:cs typeface="Times Roman"/>
                          <a:sym typeface="Times Roman"/>
                        </a:rPr>
                        <a:t>Alzheimer’s Disease (AD)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Amyloid/tau pathology; neuroinflammation; “brain insulin resistance”; weight loss with progression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MIND/Mediterranean (early); adequate energy/protein; glycemic control; texture modification later</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Omega-3s; B-complex; vitamin D; magnesium (threonate/glycinate); MCTs*;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B12, folate, homocysteine, vitamin D, HbA1c, weight trends</a:t>
                      </a:r>
                    </a:p>
                  </a:txBody>
                  <a:tcPr marL="12700" marR="12700" marT="12700" marB="12700" anchor="ctr" anchorCtr="0" horzOverflow="overflow"/>
                </a:tc>
              </a:tr>
              <a:tr h="796651">
                <a:tc>
                  <a:txBody>
                    <a:bodyPr/>
                    <a:lstStyle/>
                    <a:p>
                      <a:pPr algn="ctr" defTabSz="457200">
                        <a:defRPr sz="1800"/>
                      </a:pPr>
                      <a:r>
                        <a:rPr b="1" sz="1900">
                          <a:latin typeface="Times Roman"/>
                          <a:ea typeface="Times Roman"/>
                          <a:cs typeface="Times Roman"/>
                          <a:sym typeface="Times Roman"/>
                        </a:rPr>
                        <a:t>Vascular Dementia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Cerebrovascular disease; HTN; dyslipidemia; insulin resistance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DASH–Mediterranean hybrid; sodium moderation; weight &amp; glucose control</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Omega-3s; soluble fiber; magnesium;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BP, lipids, HbA1c, CMP (Na/K/Cr)</a:t>
                      </a:r>
                    </a:p>
                  </a:txBody>
                  <a:tcPr marL="12700" marR="12700" marT="12700" marB="12700" anchor="ctr" anchorCtr="0" horzOverflow="overflow"/>
                </a:tc>
              </a:tr>
              <a:tr h="942625">
                <a:tc>
                  <a:txBody>
                    <a:bodyPr/>
                    <a:lstStyle/>
                    <a:p>
                      <a:pPr algn="ctr" defTabSz="457200">
                        <a:defRPr sz="1800"/>
                      </a:pPr>
                      <a:r>
                        <a:rPr b="1" sz="1900">
                          <a:latin typeface="Times Roman"/>
                          <a:ea typeface="Times Roman"/>
                          <a:cs typeface="Times Roman"/>
                          <a:sym typeface="Times Roman"/>
                        </a:rPr>
                        <a:t>Parkinson’s Disease (PD)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Dopaminergic loss; mitochondrial dysfunction; constipation; protein–levodopa interaction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Adequate energy/protein; protein redistribution if needed; fiber &amp; fluids</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Omega-3s; vitamin D; B12; CoQ10*; magnesium;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Vitamin D, B12, weight/BMI, DXA (if risk)</a:t>
                      </a:r>
                    </a:p>
                  </a:txBody>
                  <a:tcPr marL="12700" marR="12700" marT="12700" marB="12700" anchor="ctr" anchorCtr="0" horzOverflow="overflow"/>
                </a:tc>
              </a:tr>
              <a:tr h="796651">
                <a:tc>
                  <a:txBody>
                    <a:bodyPr/>
                    <a:lstStyle/>
                    <a:p>
                      <a:pPr algn="ctr" defTabSz="457200">
                        <a:defRPr sz="1800"/>
                      </a:pPr>
                      <a:r>
                        <a:rPr b="1" sz="1900">
                          <a:latin typeface="Times Roman"/>
                          <a:ea typeface="Times Roman"/>
                          <a:cs typeface="Times Roman"/>
                          <a:sym typeface="Times Roman"/>
                        </a:rPr>
                        <a:t>Lewy Body Dementia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Autonomic dysfunction; glycemic instability; weight loss; dysphagia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Regular meals; adequate energy/protein; hydration; texture modification</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Omega-3s; magnesium; vitamin D;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HbA1c, vitamin D, weight trends</a:t>
                      </a:r>
                    </a:p>
                  </a:txBody>
                  <a:tcPr marL="12700" marR="12700" marT="12700" marB="12700" anchor="ctr" anchorCtr="0" horzOverflow="overflow"/>
                </a:tc>
              </a:tr>
              <a:tr h="1044498">
                <a:tc>
                  <a:txBody>
                    <a:bodyPr/>
                    <a:lstStyle/>
                    <a:p>
                      <a:pPr algn="ctr" defTabSz="457200">
                        <a:defRPr sz="1800"/>
                      </a:pPr>
                      <a:r>
                        <a:rPr b="1" sz="1900">
                          <a:latin typeface="Times Roman"/>
                          <a:ea typeface="Times Roman"/>
                          <a:cs typeface="Times Roman"/>
                          <a:sym typeface="Times Roman"/>
                        </a:rPr>
                        <a:t>Amyotrophic Lateral Sclerosis (ALS)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Hypermetabolism; muscle wasting; dysphagia/aspiration risk</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rPr b="1"/>
                        <a:t>High-energy, high-protein</a:t>
                      </a:r>
                      <a:r>
                        <a:t>; early nutrition support planning; texture safety</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Protein (1.2–1.5 g/kg); omega-3s; antioxidants (food-based); vitamin D;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Weight/BMI, CMP, vitamin D, swallow eval</a:t>
                      </a:r>
                    </a:p>
                  </a:txBody>
                  <a:tcPr marL="12700" marR="12700" marT="12700" marB="12700" anchor="ctr" anchorCtr="0" horzOverflow="overflow"/>
                </a:tc>
              </a:tr>
              <a:tr h="1243741">
                <a:tc>
                  <a:txBody>
                    <a:bodyPr/>
                    <a:lstStyle/>
                    <a:p>
                      <a:pPr algn="ctr" defTabSz="457200">
                        <a:defRPr sz="1800"/>
                      </a:pPr>
                      <a:r>
                        <a:rPr b="1" sz="1900">
                          <a:latin typeface="Times Roman"/>
                          <a:ea typeface="Times Roman"/>
                          <a:cs typeface="Times Roman"/>
                          <a:sym typeface="Times Roman"/>
                        </a:rPr>
                        <a:t>General Cognitive Decline (Aging)</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Sarcopenia; low intake; vascular risk</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Protein adequacy; Mediterranean/MIND; resistance exercise support</a:t>
                      </a:r>
                    </a:p>
                  </a:txBody>
                  <a:tcPr marL="12700" marR="12700" marT="12700" marB="12700" anchor="ctr" anchorCtr="0" horzOverflow="overflow"/>
                </a:tc>
                <a:tc>
                  <a:txBody>
                    <a:bodyPr/>
                    <a:lstStyle/>
                    <a:p>
                      <a:pPr algn="ctr" defTabSz="457200">
                        <a:defRPr sz="1900">
                          <a:latin typeface="Times Roman"/>
                          <a:ea typeface="Times Roman"/>
                          <a:cs typeface="Times Roman"/>
                          <a:sym typeface="Times Roman"/>
                        </a:defRPr>
                      </a:pPr>
                      <a:r>
                        <a:t>Protein; omega-3s; vitamin D; magnesium; </a:t>
                      </a:r>
                      <a:r>
                        <a:rPr b="1"/>
                        <a:t>potassium (food-based)</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Vitamin D, B12, HbA1c, lipids, body composition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0"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03" name="Freeform 4"/>
          <p:cNvGrpSpPr/>
          <p:nvPr/>
        </p:nvGrpSpPr>
        <p:grpSpPr>
          <a:xfrm>
            <a:off x="-380179" y="-13"/>
            <a:ext cx="19048355" cy="3086120"/>
            <a:chOff x="0" y="0"/>
            <a:chExt cx="19048353" cy="3086119"/>
          </a:xfrm>
        </p:grpSpPr>
        <p:sp>
          <p:nvSpPr>
            <p:cNvPr id="160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0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04" name="TextBox 6"/>
          <p:cNvSpPr txBox="1"/>
          <p:nvPr/>
        </p:nvSpPr>
        <p:spPr>
          <a:xfrm>
            <a:off x="1392129"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Hepatic Disorders</a:t>
            </a:r>
          </a:p>
        </p:txBody>
      </p:sp>
      <p:sp>
        <p:nvSpPr>
          <p:cNvPr id="16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06" name="The liver is central to macronutrient metabolism, detoxification, bile production, nutrient storage, and protein synthesis. Hepatic disorders disrupt these functions, leading to malnutrition, altered glucose and lipid metabolism, inflammation, and impair"/>
          <p:cNvSpPr txBox="1"/>
          <p:nvPr/>
        </p:nvSpPr>
        <p:spPr>
          <a:xfrm>
            <a:off x="1648058" y="3853181"/>
            <a:ext cx="12717269" cy="600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rPr b="0"/>
              <a:t>The liver is central to </a:t>
            </a:r>
            <a:r>
              <a:t>macronutrient metabolism, detoxification, bile production, nutrient storage, and protein synthesis</a:t>
            </a:r>
            <a:r>
              <a:rPr b="0"/>
              <a:t>. Hepatic disorders disrupt these functions, leading to </a:t>
            </a:r>
            <a:r>
              <a:t>malnutrition, altered glucose and lipid metabolism, inflammation, and impaired detoxification</a:t>
            </a:r>
            <a:r>
              <a:rPr b="0"/>
              <a:t>.</a:t>
            </a:r>
            <a:endParaRPr b="0"/>
          </a:p>
          <a:p>
            <a:pPr marL="280736" indent="-280736" defTabSz="457200">
              <a:spcBef>
                <a:spcPts val="1200"/>
              </a:spcBef>
              <a:buSzPct val="100000"/>
              <a:buChar char="•"/>
              <a:defRPr b="1" sz="2800">
                <a:latin typeface="Times Roman"/>
                <a:ea typeface="Times Roman"/>
                <a:cs typeface="Times Roman"/>
                <a:sym typeface="Times Roman"/>
              </a:defRPr>
            </a:pPr>
            <a:endParaRPr b="0"/>
          </a:p>
          <a:p>
            <a:pPr marL="280736" indent="-280736" defTabSz="457200">
              <a:spcBef>
                <a:spcPts val="1200"/>
              </a:spcBef>
              <a:buSzPct val="100000"/>
              <a:buChar char="•"/>
              <a:defRPr b="1" sz="2800">
                <a:latin typeface="Times Roman"/>
                <a:ea typeface="Times Roman"/>
                <a:cs typeface="Times Roman"/>
                <a:sym typeface="Times Roman"/>
              </a:defRPr>
            </a:pPr>
            <a:r>
              <a:t>Medical Nutrition Therapy (MNT)</a:t>
            </a:r>
            <a:r>
              <a:rPr b="0"/>
              <a:t> is essential for </a:t>
            </a:r>
            <a:r>
              <a:t>preventing disease progression, managing complications, and improving survival and quality of life</a:t>
            </a:r>
            <a:r>
              <a:rPr b="0"/>
              <a:t>.</a:t>
            </a:r>
            <a:endParaRPr b="0"/>
          </a:p>
          <a:p>
            <a:pPr marL="280736" indent="-280736" defTabSz="457200">
              <a:spcBef>
                <a:spcPts val="1200"/>
              </a:spcBef>
              <a:buSzPct val="100000"/>
              <a:buChar char="•"/>
              <a:defRPr sz="2800">
                <a:latin typeface="Times Roman"/>
                <a:ea typeface="Times Roman"/>
                <a:cs typeface="Times Roman"/>
                <a:sym typeface="Times Roman"/>
              </a:defRPr>
            </a:pPr>
          </a:p>
          <a:p>
            <a:pPr marL="280736" indent="-280736" defTabSz="457200">
              <a:spcBef>
                <a:spcPts val="1200"/>
              </a:spcBef>
              <a:buSzPct val="100000"/>
              <a:buChar char="•"/>
              <a:defRPr sz="2800">
                <a:latin typeface="Times Roman"/>
                <a:ea typeface="Times Roman"/>
                <a:cs typeface="Times Roman"/>
                <a:sym typeface="Times Roman"/>
              </a:defRPr>
            </a:pPr>
            <a:r>
              <a:t>Nutrition therapy does </a:t>
            </a:r>
            <a:r>
              <a:rPr b="1"/>
              <a:t>not replace medical treatment</a:t>
            </a:r>
            <a:r>
              <a:t>, but it is a </a:t>
            </a:r>
            <a:r>
              <a:rPr b="1"/>
              <a:t>cornerstone of care</a:t>
            </a:r>
            <a:r>
              <a:t> across the full spectrum of liver disease.</a:t>
            </a:r>
          </a:p>
          <a:p>
            <a:pPr marL="120315" indent="-120315" defTabSz="457200">
              <a:spcBef>
                <a:spcPts val="1200"/>
              </a:spcBef>
              <a:buSzPct val="100000"/>
              <a:buChar char="•"/>
              <a:defRPr sz="1200">
                <a:latin typeface="Times Roman"/>
                <a:ea typeface="Times Roman"/>
                <a:cs typeface="Times Roman"/>
                <a:sym typeface="Times Roman"/>
              </a:defRPr>
            </a:pPr>
          </a:p>
          <a:p>
            <a:pPr marL="120315" indent="-120315" defTabSz="457200">
              <a:spcBef>
                <a:spcPts val="1200"/>
              </a:spcBef>
              <a:buSzPct val="100000"/>
              <a:buChar char="•"/>
              <a:defRPr b="1" sz="12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8"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11" name="Freeform 4"/>
          <p:cNvGrpSpPr/>
          <p:nvPr/>
        </p:nvGrpSpPr>
        <p:grpSpPr>
          <a:xfrm>
            <a:off x="-380179" y="-13"/>
            <a:ext cx="19048355" cy="3086120"/>
            <a:chOff x="0" y="0"/>
            <a:chExt cx="19048353" cy="3086119"/>
          </a:xfrm>
        </p:grpSpPr>
        <p:sp>
          <p:nvSpPr>
            <p:cNvPr id="160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1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12" name="TextBox 6"/>
          <p:cNvSpPr txBox="1"/>
          <p:nvPr/>
        </p:nvSpPr>
        <p:spPr>
          <a:xfrm>
            <a:off x="141778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Hepatic Disorders -Primary Nutrition Mechanisms</a:t>
            </a:r>
          </a:p>
        </p:txBody>
      </p:sp>
      <p:sp>
        <p:nvSpPr>
          <p:cNvPr id="161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14" name="1. Impaired carbohydrate metabolism…"/>
          <p:cNvSpPr txBox="1"/>
          <p:nvPr/>
        </p:nvSpPr>
        <p:spPr>
          <a:xfrm>
            <a:off x="1442831" y="3527573"/>
            <a:ext cx="6589221" cy="603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200">
                <a:latin typeface="Times Roman"/>
                <a:ea typeface="Times Roman"/>
                <a:cs typeface="Times Roman"/>
                <a:sym typeface="Times Roman"/>
              </a:defRPr>
            </a:pPr>
            <a:r>
              <a:t>1. Impaired carbohydrate metabolism</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Reduced glycogen storage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Fasting hypoglycemia risk</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Insulin resistance (especially NAFLD)</a:t>
            </a:r>
          </a:p>
          <a:p>
            <a:pPr defTabSz="457200">
              <a:spcBef>
                <a:spcPts val="1200"/>
              </a:spcBef>
              <a:defRPr b="1" sz="2200">
                <a:latin typeface="Times Roman"/>
                <a:ea typeface="Times Roman"/>
                <a:cs typeface="Times Roman"/>
                <a:sym typeface="Times Roman"/>
              </a:defRPr>
            </a:pPr>
            <a:r>
              <a:t>2. Altered protein metabolism</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Reduced hepatic protein synthesis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Increased muscle catabolism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Sarcopenia common even with obesity</a:t>
            </a:r>
          </a:p>
          <a:p>
            <a:pPr defTabSz="457200">
              <a:spcBef>
                <a:spcPts val="1200"/>
              </a:spcBef>
              <a:defRPr b="1" sz="2200">
                <a:latin typeface="Times Roman"/>
                <a:ea typeface="Times Roman"/>
                <a:cs typeface="Times Roman"/>
                <a:sym typeface="Times Roman"/>
              </a:defRPr>
            </a:pPr>
            <a:r>
              <a:t>3. Disordered lipid metabolism</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Hepatic fat accumulation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Altered VLDL secretion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Dyslipidemia</a:t>
            </a:r>
          </a:p>
        </p:txBody>
      </p:sp>
      <p:sp>
        <p:nvSpPr>
          <p:cNvPr id="1615" name="4. Chronic inflammation and oxidative stress…"/>
          <p:cNvSpPr txBox="1"/>
          <p:nvPr/>
        </p:nvSpPr>
        <p:spPr>
          <a:xfrm>
            <a:off x="8983654" y="3349773"/>
            <a:ext cx="6589221" cy="639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200">
                <a:latin typeface="Times Roman"/>
                <a:ea typeface="Times Roman"/>
                <a:cs typeface="Times Roman"/>
                <a:sym typeface="Times Roman"/>
              </a:defRPr>
            </a:pPr>
            <a:r>
              <a:t>4. Chronic inflammation and oxidative stress</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Cytokine-mediated tissue injury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Progression to fibrosis and cirrhosis </a:t>
            </a:r>
          </a:p>
          <a:p>
            <a:pPr defTabSz="457200">
              <a:spcBef>
                <a:spcPts val="1200"/>
              </a:spcBef>
              <a:defRPr b="1" sz="2200">
                <a:latin typeface="Times Roman"/>
                <a:ea typeface="Times Roman"/>
                <a:cs typeface="Times Roman"/>
                <a:sym typeface="Times Roman"/>
              </a:defRPr>
            </a:pPr>
            <a:r>
              <a:t>5. Micronutrient deficiencies</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Fat-soluble vitamins (A, D, E, K)</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Zinc, magnesium, selenium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 vitamins (esp. thiamine in alcohol-related disease)</a:t>
            </a:r>
          </a:p>
          <a:p>
            <a:pPr defTabSz="457200">
              <a:spcBef>
                <a:spcPts val="1200"/>
              </a:spcBef>
              <a:defRPr b="1" sz="2200">
                <a:latin typeface="Times Roman"/>
                <a:ea typeface="Times Roman"/>
                <a:cs typeface="Times Roman"/>
                <a:sym typeface="Times Roman"/>
              </a:defRPr>
            </a:pPr>
            <a:r>
              <a:t>6. Bile acid and fat malabsorption</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Cholestasis reduces fat and fat-soluble vitamin absorption</a:t>
            </a:r>
          </a:p>
          <a:p>
            <a:pPr defTabSz="457200">
              <a:spcBef>
                <a:spcPts val="1200"/>
              </a:spcBef>
              <a:defRPr b="1" sz="2200">
                <a:latin typeface="Times Roman"/>
                <a:ea typeface="Times Roman"/>
                <a:cs typeface="Times Roman"/>
                <a:sym typeface="Times Roman"/>
              </a:defRPr>
            </a:pPr>
            <a:r>
              <a:t>7. Portal hypertension and ascites</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Sodium and fluid imbalance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Early satiety and reduced intake</a:t>
            </a:r>
          </a:p>
        </p:txBody>
      </p:sp>
    </p:spTree>
  </p:cSld>
  <p:clrMapOvr>
    <a:masterClrMapping/>
  </p:clrMapOvr>
  <p:transition xmlns:p14="http://schemas.microsoft.com/office/powerpoint/2010/main" spd="med" advClick="1"/>
</p:sld>
</file>

<file path=ppt/slides/slide1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7"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20" name="Freeform 4"/>
          <p:cNvGrpSpPr/>
          <p:nvPr/>
        </p:nvGrpSpPr>
        <p:grpSpPr>
          <a:xfrm>
            <a:off x="-380179" y="-13"/>
            <a:ext cx="19048355" cy="3086120"/>
            <a:chOff x="0" y="0"/>
            <a:chExt cx="19048353" cy="3086119"/>
          </a:xfrm>
        </p:grpSpPr>
        <p:sp>
          <p:nvSpPr>
            <p:cNvPr id="161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1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21" name="TextBox 6"/>
          <p:cNvSpPr txBox="1"/>
          <p:nvPr/>
        </p:nvSpPr>
        <p:spPr>
          <a:xfrm>
            <a:off x="141778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Hepatic Disorders - Core Nutrition Goals</a:t>
            </a:r>
          </a:p>
        </p:txBody>
      </p:sp>
      <p:sp>
        <p:nvSpPr>
          <p:cNvPr id="162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23" name="Prevent and treat malnutrition and sarcopenia…"/>
          <p:cNvSpPr txBox="1"/>
          <p:nvPr/>
        </p:nvSpPr>
        <p:spPr>
          <a:xfrm>
            <a:off x="1519791" y="3963681"/>
            <a:ext cx="8213901" cy="527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50657" indent="-250657" defTabSz="457200">
              <a:spcBef>
                <a:spcPts val="1200"/>
              </a:spcBef>
              <a:buSzPct val="100000"/>
              <a:buChar char="•"/>
              <a:defRPr b="1" sz="2500">
                <a:latin typeface="Times Roman"/>
                <a:ea typeface="Times Roman"/>
                <a:cs typeface="Times Roman"/>
                <a:sym typeface="Times Roman"/>
              </a:defRPr>
            </a:pPr>
            <a:r>
              <a:t>Prevent and treat malnutrition and sarcopenia</a:t>
            </a:r>
            <a:endParaRPr b="0"/>
          </a:p>
          <a:p>
            <a:pPr marL="250657" indent="-250657" defTabSz="457200">
              <a:spcBef>
                <a:spcPts val="1200"/>
              </a:spcBef>
              <a:buSzPct val="100000"/>
              <a:buChar char="•"/>
              <a:defRPr b="1" sz="2500">
                <a:latin typeface="Times Roman"/>
                <a:ea typeface="Times Roman"/>
                <a:cs typeface="Times Roman"/>
                <a:sym typeface="Times Roman"/>
              </a:defRPr>
            </a:pPr>
            <a:r>
              <a:t>Preserve lean body mass</a:t>
            </a:r>
            <a:endParaRPr b="0"/>
          </a:p>
          <a:p>
            <a:pPr marL="250657" indent="-250657" defTabSz="457200">
              <a:spcBef>
                <a:spcPts val="1200"/>
              </a:spcBef>
              <a:buSzPct val="100000"/>
              <a:buChar char="•"/>
              <a:defRPr b="1" sz="2500">
                <a:latin typeface="Times Roman"/>
                <a:ea typeface="Times Roman"/>
                <a:cs typeface="Times Roman"/>
                <a:sym typeface="Times Roman"/>
              </a:defRPr>
            </a:pPr>
            <a:r>
              <a:t>Optimize glucose regulation</a:t>
            </a:r>
            <a:endParaRPr b="0"/>
          </a:p>
          <a:p>
            <a:pPr marL="250657" indent="-250657" defTabSz="457200">
              <a:spcBef>
                <a:spcPts val="1200"/>
              </a:spcBef>
              <a:buSzPct val="100000"/>
              <a:buChar char="•"/>
              <a:defRPr b="1" sz="2500">
                <a:latin typeface="Times Roman"/>
                <a:ea typeface="Times Roman"/>
                <a:cs typeface="Times Roman"/>
                <a:sym typeface="Times Roman"/>
              </a:defRPr>
            </a:pPr>
            <a:r>
              <a:t>Reduce hepatic fat accumulation</a:t>
            </a:r>
            <a:endParaRPr b="0"/>
          </a:p>
          <a:p>
            <a:pPr marL="250657" indent="-250657" defTabSz="457200">
              <a:spcBef>
                <a:spcPts val="1200"/>
              </a:spcBef>
              <a:buSzPct val="100000"/>
              <a:buChar char="•"/>
              <a:defRPr b="1" sz="2500">
                <a:latin typeface="Times Roman"/>
                <a:ea typeface="Times Roman"/>
                <a:cs typeface="Times Roman"/>
                <a:sym typeface="Times Roman"/>
              </a:defRPr>
            </a:pPr>
            <a:r>
              <a:t>Limit inflammation and oxidative stress</a:t>
            </a:r>
            <a:endParaRPr b="0"/>
          </a:p>
          <a:p>
            <a:pPr marL="250657" indent="-250657" defTabSz="457200">
              <a:spcBef>
                <a:spcPts val="1200"/>
              </a:spcBef>
              <a:buSzPct val="100000"/>
              <a:buChar char="•"/>
              <a:defRPr b="1" sz="2500">
                <a:latin typeface="Times Roman"/>
                <a:ea typeface="Times Roman"/>
                <a:cs typeface="Times Roman"/>
                <a:sym typeface="Times Roman"/>
              </a:defRPr>
            </a:pPr>
            <a:r>
              <a:t>Support detoxification and liver regeneration</a:t>
            </a:r>
            <a:endParaRPr b="0"/>
          </a:p>
          <a:p>
            <a:pPr marL="250657" indent="-250657" defTabSz="457200">
              <a:spcBef>
                <a:spcPts val="1200"/>
              </a:spcBef>
              <a:buSzPct val="100000"/>
              <a:buChar char="•"/>
              <a:defRPr sz="2500">
                <a:latin typeface="Times Roman"/>
                <a:ea typeface="Times Roman"/>
                <a:cs typeface="Times Roman"/>
                <a:sym typeface="Times Roman"/>
              </a:defRPr>
            </a:pPr>
            <a:r>
              <a:rPr b="1"/>
              <a:t>Manage complications</a:t>
            </a:r>
            <a:r>
              <a:t> (ascites, encephalopathy, varices)</a:t>
            </a:r>
          </a:p>
          <a:p>
            <a:pPr marL="250657" indent="-250657" defTabSz="457200">
              <a:spcBef>
                <a:spcPts val="1200"/>
              </a:spcBef>
              <a:buSzPct val="100000"/>
              <a:buChar char="•"/>
              <a:defRPr b="1" sz="2500">
                <a:latin typeface="Times Roman"/>
                <a:ea typeface="Times Roman"/>
                <a:cs typeface="Times Roman"/>
                <a:sym typeface="Times Roman"/>
              </a:defRPr>
            </a:pPr>
            <a:r>
              <a:t>Prevent micronutrient deficiencies</a:t>
            </a:r>
            <a:endParaRPr b="0"/>
          </a:p>
          <a:p>
            <a:pPr marL="250657" indent="-250657" defTabSz="457200">
              <a:spcBef>
                <a:spcPts val="1200"/>
              </a:spcBef>
              <a:buSzPct val="100000"/>
              <a:buChar char="•"/>
              <a:defRPr b="1" sz="2500">
                <a:latin typeface="Times Roman"/>
                <a:ea typeface="Times Roman"/>
                <a:cs typeface="Times Roman"/>
                <a:sym typeface="Times Roman"/>
              </a:defRPr>
            </a:pPr>
            <a:r>
              <a:t>Improve survival and quality of life</a:t>
            </a:r>
            <a:endParaRPr b="0"/>
          </a:p>
        </p:txBody>
      </p:sp>
    </p:spTree>
  </p:cSld>
  <p:clrMapOvr>
    <a:masterClrMapping/>
  </p:clrMapOvr>
  <p:transition xmlns:p14="http://schemas.microsoft.com/office/powerpoint/2010/main" spd="med" advClick="1"/>
</p:sld>
</file>

<file path=ppt/slides/slide1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5"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28" name="Freeform 4"/>
          <p:cNvGrpSpPr/>
          <p:nvPr/>
        </p:nvGrpSpPr>
        <p:grpSpPr>
          <a:xfrm>
            <a:off x="-380179" y="-13"/>
            <a:ext cx="19048355" cy="3086120"/>
            <a:chOff x="0" y="0"/>
            <a:chExt cx="19048353" cy="3086119"/>
          </a:xfrm>
        </p:grpSpPr>
        <p:sp>
          <p:nvSpPr>
            <p:cNvPr id="162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2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29" name="TextBox 6"/>
          <p:cNvSpPr txBox="1"/>
          <p:nvPr/>
        </p:nvSpPr>
        <p:spPr>
          <a:xfrm>
            <a:off x="1272155" y="8135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Nonalcoholic Fatty Liver Disease (NAFLD / MASLD)</a:t>
            </a:r>
          </a:p>
        </p:txBody>
      </p:sp>
      <p:sp>
        <p:nvSpPr>
          <p:cNvPr id="16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31" name="Institute of Medicine (IOM). (2001). Dietary Reference Intakes: Applications in Dietary Assessment. National Academies Press.…"/>
          <p:cNvSpPr txBox="1"/>
          <p:nvPr/>
        </p:nvSpPr>
        <p:spPr>
          <a:xfrm>
            <a:off x="1292302" y="3061987"/>
            <a:ext cx="7635873" cy="71630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Insulin resistance and hyperinsulinemia</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Excess energy intake and visceral adiposity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Hepatic triglyceride accumulation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Chronic low-grade inflammation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High fructose and refined carbohydrate intake</a:t>
            </a:r>
          </a:p>
          <a:p>
            <a:pPr defTabSz="457200">
              <a:spcBef>
                <a:spcPts val="1400"/>
              </a:spcBef>
              <a:defRPr b="1" sz="2200">
                <a:latin typeface="Times Roman"/>
                <a:ea typeface="Times Roman"/>
                <a:cs typeface="Times Roman"/>
                <a:sym typeface="Times Roman"/>
              </a:defRPr>
            </a:pPr>
          </a:p>
          <a:p>
            <a:pPr defTabSz="457200">
              <a:spcBef>
                <a:spcPts val="1400"/>
              </a:spcBef>
              <a:defRPr b="1" sz="22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rPr b="1"/>
              <a:t>Weight loss 7–10%</a:t>
            </a:r>
            <a:r>
              <a:t> (most effective intervention)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Mediterranean or low–low-glycemic-load pattern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Reduce refined carbs, sugar-sweetened beverages, fructose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Adequate protein (≈1.0–1.2 g/kg/day)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Physical activity (aerobic + resistance)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Alcohol minimization or avoidance</a:t>
            </a:r>
          </a:p>
        </p:txBody>
      </p:sp>
      <p:sp>
        <p:nvSpPr>
          <p:cNvPr id="163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33" name="Institute of Medicine (IOM). (2001). Dietary Reference Intakes: Applications in Dietary Assessment. National Academies Press.…"/>
          <p:cNvSpPr txBox="1"/>
          <p:nvPr/>
        </p:nvSpPr>
        <p:spPr>
          <a:xfrm>
            <a:off x="9748026" y="8071382"/>
            <a:ext cx="7290443"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ALT, AST, Triglycerides, HbA1c / fasting glucose</a:t>
            </a:r>
          </a:p>
          <a:p>
            <a:pPr marL="190500" indent="-190500" defTabSz="457200">
              <a:spcBef>
                <a:spcPts val="1200"/>
              </a:spcBef>
              <a:buSzPct val="100000"/>
              <a:buChar char="•"/>
              <a:defRPr sz="1900">
                <a:latin typeface="Times Roman"/>
                <a:ea typeface="Times Roman"/>
                <a:cs typeface="Times Roman"/>
                <a:sym typeface="Times Roman"/>
              </a:defRPr>
            </a:pPr>
            <a:r>
              <a:t>Ferritin (iron overload risk), Vitamin D</a:t>
            </a:r>
          </a:p>
        </p:txBody>
      </p:sp>
      <p:graphicFrame>
        <p:nvGraphicFramePr>
          <p:cNvPr id="1634" name="Table 1"/>
          <p:cNvGraphicFramePr/>
          <p:nvPr/>
        </p:nvGraphicFramePr>
        <p:xfrm>
          <a:off x="9763180" y="3889256"/>
          <a:ext cx="8025463" cy="39497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52769"/>
                <a:gridCol w="2085867"/>
                <a:gridCol w="3374125"/>
              </a:tblGrid>
              <a:tr h="41882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hepatic fat, TGs</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400–800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stress (non-diabetic)</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sensitivity</a:t>
                      </a:r>
                    </a:p>
                  </a:txBody>
                  <a:tcPr marL="12700" marR="12700" marT="12700" marB="12700" anchor="ctr" anchorCtr="0" horzOverflow="overflow"/>
                </a:tc>
              </a:tr>
              <a:tr h="774700">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&amp; immune</a:t>
                      </a:r>
                    </a:p>
                  </a:txBody>
                  <a:tcPr marL="12700" marR="12700" marT="12700" marB="12700" anchor="ctr" anchorCtr="0" horzOverflow="overflow"/>
                </a:tc>
              </a:tr>
              <a:tr h="418822">
                <a:tc>
                  <a:txBody>
                    <a:bodyPr/>
                    <a:lstStyle/>
                    <a:p>
                      <a:pPr algn="ctr" defTabSz="457200">
                        <a:defRPr sz="1800"/>
                      </a:pPr>
                      <a:r>
                        <a:rPr sz="24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Glycemic &amp; lipid control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2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28" name="TextBox 6"/>
          <p:cNvSpPr txBox="1"/>
          <p:nvPr/>
        </p:nvSpPr>
        <p:spPr>
          <a:xfrm>
            <a:off x="737519" y="444504"/>
            <a:ext cx="17428278"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Osteoarthritis</a:t>
            </a:r>
            <a:r>
              <a:rPr spc="395" sz="4000"/>
              <a:t> </a:t>
            </a:r>
            <a:r>
              <a:rPr spc="623" sz="6300"/>
              <a:t>(Secondary / supportive options)</a:t>
            </a:r>
          </a:p>
        </p:txBody>
      </p:sp>
      <p:sp>
        <p:nvSpPr>
          <p:cNvPr id="2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30" name="Table 1"/>
          <p:cNvGraphicFramePr/>
          <p:nvPr/>
        </p:nvGraphicFramePr>
        <p:xfrm>
          <a:off x="1267885" y="3449008"/>
          <a:ext cx="16367544" cy="58686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73361"/>
                <a:gridCol w="3345886"/>
                <a:gridCol w="2155347"/>
                <a:gridCol w="3752176"/>
                <a:gridCol w="3840769"/>
              </a:tblGrid>
              <a:tr h="588520">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When to consider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1052203">
                <a:tc>
                  <a:txBody>
                    <a:bodyPr/>
                    <a:lstStyle/>
                    <a:p>
                      <a:pPr algn="ctr" defTabSz="457200">
                        <a:defRPr sz="1800"/>
                      </a:pPr>
                      <a:r>
                        <a:rPr b="1" sz="2400">
                          <a:latin typeface="Times Roman"/>
                          <a:ea typeface="Times Roman"/>
                          <a:cs typeface="Times Roman"/>
                          <a:sym typeface="Times Roman"/>
                        </a:rPr>
                        <a:t>SAMe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400–1,200 mg/day</a:t>
                      </a:r>
                      <a:r>
                        <a:rPr b="0"/>
                        <a:t> (divided)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Pain relief comparable to NSAIDs in some trials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mood effects in bipolar disorder</a:t>
                      </a:r>
                    </a:p>
                  </a:txBody>
                  <a:tcPr marL="12700" marR="12700" marT="12700" marB="12700" anchor="ctr" anchorCtr="0" horzOverflow="overflow"/>
                </a:tc>
              </a:tr>
              <a:tr h="1052203">
                <a:tc>
                  <a:txBody>
                    <a:bodyPr/>
                    <a:lstStyle/>
                    <a:p>
                      <a:pPr algn="ctr" defTabSz="457200">
                        <a:defRPr sz="1800"/>
                      </a:pPr>
                      <a:r>
                        <a:rPr b="1" sz="2400">
                          <a:latin typeface="Times Roman"/>
                          <a:ea typeface="Times Roman"/>
                          <a:cs typeface="Times Roman"/>
                          <a:sym typeface="Times Roman"/>
                        </a:rPr>
                        <a:t>MSM (methylsulfonylmethane)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1.5–3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Pain &amp; function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Generally well tolerated</a:t>
                      </a:r>
                    </a:p>
                  </a:txBody>
                  <a:tcPr marL="12700" marR="12700" marT="12700" marB="12700" anchor="ctr" anchorCtr="0" horzOverflow="overflow"/>
                </a:tc>
              </a:tr>
              <a:tr h="1052203">
                <a:tc>
                  <a:txBody>
                    <a:bodyPr/>
                    <a:lstStyle/>
                    <a:p>
                      <a:pPr algn="ctr" defTabSz="457200">
                        <a:defRPr sz="1800"/>
                      </a:pPr>
                      <a:r>
                        <a:rPr b="1" sz="2400">
                          <a:latin typeface="Times Roman"/>
                          <a:ea typeface="Times Roman"/>
                          <a:cs typeface="Times Roman"/>
                          <a:sym typeface="Times Roman"/>
                        </a:rPr>
                        <a:t>Boswellia serrata (AKBA standardized)</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100–250 mg AKBA/day</a:t>
                      </a:r>
                      <a:r>
                        <a:rPr b="0"/>
                        <a:t> (or 300–500 mg extract BID)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 stiffness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a:t>
                      </a:r>
                    </a:p>
                  </a:txBody>
                  <a:tcPr marL="12700" marR="12700" marT="12700" marB="12700" anchor="ctr" anchorCtr="0" horzOverflow="overflow"/>
                </a:tc>
              </a:tr>
              <a:tr h="1071360">
                <a:tc>
                  <a:txBody>
                    <a:bodyPr/>
                    <a:lstStyle/>
                    <a:p>
                      <a:pPr algn="ctr" defTabSz="457200">
                        <a:defRPr sz="1800"/>
                      </a:pPr>
                      <a:r>
                        <a:rPr b="1" sz="2400">
                          <a:latin typeface="Times Roman"/>
                          <a:ea typeface="Times Roman"/>
                          <a:cs typeface="Times Roman"/>
                          <a:sym typeface="Times Roman"/>
                        </a:rPr>
                        <a:t>Avocado–soybean unsaponifiables (ASU)</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may slow joint space narrowing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Well tolerated</a:t>
                      </a:r>
                    </a:p>
                  </a:txBody>
                  <a:tcPr marL="12700" marR="12700" marT="12700" marB="12700" anchor="ctr" anchorCtr="0" horzOverflow="overflow"/>
                </a:tc>
              </a:tr>
              <a:tr h="1052203">
                <a:tc>
                  <a:txBody>
                    <a:bodyPr/>
                    <a:lstStyle/>
                    <a:p>
                      <a:pPr algn="ctr" defTabSz="457200">
                        <a:defRPr sz="1800"/>
                      </a:pPr>
                      <a:r>
                        <a:rPr b="1" sz="2400">
                          <a:latin typeface="Times Roman"/>
                          <a:ea typeface="Times Roman"/>
                          <a:cs typeface="Times Roman"/>
                          <a:sym typeface="Times Roman"/>
                        </a:rPr>
                        <a:t>Vitamin D (if deficient)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1,000–2,000 IU/day</a:t>
                      </a:r>
                      <a:r>
                        <a:rPr b="0"/>
                        <a:t> (or dose to target)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strength &amp; pain modulation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calcium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6"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39" name="Freeform 4"/>
          <p:cNvGrpSpPr/>
          <p:nvPr/>
        </p:nvGrpSpPr>
        <p:grpSpPr>
          <a:xfrm>
            <a:off x="-380179" y="-13"/>
            <a:ext cx="19048355" cy="3086120"/>
            <a:chOff x="0" y="0"/>
            <a:chExt cx="19048353" cy="3086119"/>
          </a:xfrm>
        </p:grpSpPr>
        <p:sp>
          <p:nvSpPr>
            <p:cNvPr id="163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3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40" name="TextBox 6"/>
          <p:cNvSpPr txBox="1"/>
          <p:nvPr/>
        </p:nvSpPr>
        <p:spPr>
          <a:xfrm>
            <a:off x="1272155" y="8135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Alcohol-Associated Liver Disease (ALD)</a:t>
            </a:r>
          </a:p>
        </p:txBody>
      </p:sp>
      <p:sp>
        <p:nvSpPr>
          <p:cNvPr id="16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42" name="Institute of Medicine (IOM). (2001). Dietary Reference Intakes: Applications in Dietary Assessment. National Academies Press.…"/>
          <p:cNvSpPr txBox="1"/>
          <p:nvPr/>
        </p:nvSpPr>
        <p:spPr>
          <a:xfrm>
            <a:off x="1240996" y="3267214"/>
            <a:ext cx="7635872" cy="77613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alcohol intake displacing nutrients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Protein-calorie malnutrition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Oxidative stress and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Thiamine and B-vitamin depletion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Sarcopenia</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Absolute alcohol abstinence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intake (often ↑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High-protein diet (1.2–1.5 g/kg/day)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Frequent meals/snacks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repletion</a:t>
            </a:r>
          </a:p>
          <a:p>
            <a:pPr defTabSz="457200">
              <a:spcBef>
                <a:spcPts val="1400"/>
              </a:spcBef>
              <a:defRPr b="1">
                <a:latin typeface="Times Roman"/>
                <a:ea typeface="Times Roman"/>
                <a:cs typeface="Times Roman"/>
                <a:sym typeface="Times Roman"/>
              </a:defRPr>
            </a:pPr>
          </a:p>
        </p:txBody>
      </p:sp>
      <p:sp>
        <p:nvSpPr>
          <p:cNvPr id="164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44" name="Institute of Medicine (IOM). (2001). Dietary Reference Intakes: Applications in Dietary Assessment. National Academies Press.…"/>
          <p:cNvSpPr txBox="1"/>
          <p:nvPr/>
        </p:nvSpPr>
        <p:spPr>
          <a:xfrm>
            <a:off x="9748026" y="8071382"/>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AST/ALT (AST&gt;ALT common), INR, albumin</a:t>
            </a:r>
          </a:p>
          <a:p>
            <a:pPr marL="190500" indent="-190500" defTabSz="457200">
              <a:spcBef>
                <a:spcPts val="1200"/>
              </a:spcBef>
              <a:buSzPct val="100000"/>
              <a:buChar char="•"/>
              <a:defRPr sz="1900">
                <a:latin typeface="Times Roman"/>
                <a:ea typeface="Times Roman"/>
                <a:cs typeface="Times Roman"/>
                <a:sym typeface="Times Roman"/>
              </a:defRPr>
            </a:pPr>
            <a:r>
              <a:t>Magnesium, Thiamine (clinical)</a:t>
            </a:r>
          </a:p>
          <a:p>
            <a:pPr marL="190500" indent="-190500" defTabSz="457200">
              <a:spcBef>
                <a:spcPts val="1200"/>
              </a:spcBef>
              <a:buSzPct val="100000"/>
              <a:buChar char="•"/>
              <a:defRPr sz="1900">
                <a:latin typeface="Times Roman"/>
                <a:ea typeface="Times Roman"/>
                <a:cs typeface="Times Roman"/>
                <a:sym typeface="Times Roman"/>
              </a:defRPr>
            </a:pPr>
            <a:r>
              <a:t>Weight &amp; muscle mass</a:t>
            </a:r>
          </a:p>
        </p:txBody>
      </p:sp>
      <p:graphicFrame>
        <p:nvGraphicFramePr>
          <p:cNvPr id="1645" name="Table 1"/>
          <p:cNvGraphicFramePr/>
          <p:nvPr/>
        </p:nvGraphicFramePr>
        <p:xfrm>
          <a:off x="9823133" y="4110868"/>
          <a:ext cx="7648573" cy="372245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34290"/>
                <a:gridCol w="2281811"/>
                <a:gridCol w="3019769"/>
              </a:tblGrid>
              <a:tr h="52250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22500">
                <a:tc>
                  <a:txBody>
                    <a:bodyPr/>
                    <a:lstStyle/>
                    <a:p>
                      <a:pPr algn="ctr" defTabSz="457200">
                        <a:defRPr sz="1800"/>
                      </a:pPr>
                      <a:r>
                        <a:rPr sz="2400">
                          <a:latin typeface="Times Roman"/>
                          <a:ea typeface="Times Roman"/>
                          <a:cs typeface="Times Roman"/>
                          <a:sym typeface="Times Roman"/>
                        </a:rPr>
                        <a:t>Thiamine (B1)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100–300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Wernicke’s</a:t>
                      </a:r>
                    </a:p>
                  </a:txBody>
                  <a:tcPr marL="12700" marR="12700" marT="12700" marB="12700" anchor="ctr" anchorCtr="0" horzOverflow="overflow"/>
                </a:tc>
              </a:tr>
              <a:tr h="522500">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muscle loss</a:t>
                      </a:r>
                    </a:p>
                  </a:txBody>
                  <a:tcPr marL="12700" marR="12700" marT="12700" marB="12700" anchor="ctr" anchorCtr="0" horzOverflow="overflow"/>
                </a:tc>
              </a:tr>
              <a:tr h="522500">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Ammonia metabolism</a:t>
                      </a:r>
                    </a:p>
                  </a:txBody>
                  <a:tcPr marL="12700" marR="12700" marT="12700" marB="12700" anchor="ctr" anchorCtr="0" horzOverflow="overflow"/>
                </a:tc>
              </a:tr>
              <a:tr h="80987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Neuromuscular support</a:t>
                      </a:r>
                    </a:p>
                  </a:txBody>
                  <a:tcPr marL="12700" marR="12700" marT="12700" marB="12700" anchor="ctr" anchorCtr="0" horzOverflow="overflow"/>
                </a:tc>
              </a:tr>
              <a:tr h="809875">
                <a:tc>
                  <a:txBody>
                    <a:bodyPr/>
                    <a:lstStyle/>
                    <a:p>
                      <a:pPr algn="ctr" defTabSz="457200">
                        <a:defRPr sz="1800"/>
                      </a:pPr>
                      <a:r>
                        <a:rPr sz="2400">
                          <a:latin typeface="Times Roman"/>
                          <a:ea typeface="Times Roman"/>
                          <a:cs typeface="Times Roman"/>
                          <a:sym typeface="Times Roman"/>
                        </a:rPr>
                        <a:t>Folate/B-complex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RDA–therapeutic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Deficiency correction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7"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50" name="Freeform 4"/>
          <p:cNvGrpSpPr/>
          <p:nvPr/>
        </p:nvGrpSpPr>
        <p:grpSpPr>
          <a:xfrm>
            <a:off x="-380179" y="-13"/>
            <a:ext cx="19048355" cy="3086120"/>
            <a:chOff x="0" y="0"/>
            <a:chExt cx="19048353" cy="3086119"/>
          </a:xfrm>
        </p:grpSpPr>
        <p:sp>
          <p:nvSpPr>
            <p:cNvPr id="164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4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51" name="TextBox 6"/>
          <p:cNvSpPr txBox="1"/>
          <p:nvPr/>
        </p:nvSpPr>
        <p:spPr>
          <a:xfrm>
            <a:off x="1272155" y="813524"/>
            <a:ext cx="16800357" cy="3311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Chronic Viral Hepatitis </a:t>
            </a:r>
          </a:p>
          <a:p>
            <a:pPr>
              <a:lnSpc>
                <a:spcPts val="7400"/>
              </a:lnSpc>
              <a:defRPr spc="672" sz="6800">
                <a:solidFill>
                  <a:srgbClr val="FFFFFF"/>
                </a:solidFill>
                <a:latin typeface="Poppins"/>
                <a:ea typeface="Poppins"/>
                <a:cs typeface="Poppins"/>
                <a:sym typeface="Poppins"/>
              </a:defRPr>
            </a:pPr>
            <a:r>
              <a:t>(B &amp; C)</a:t>
            </a:r>
          </a:p>
          <a:p>
            <a:pPr defTabSz="457200">
              <a:spcBef>
                <a:spcPts val="1400"/>
              </a:spcBef>
              <a:defRPr b="1">
                <a:latin typeface="Times Roman"/>
                <a:ea typeface="Times Roman"/>
                <a:cs typeface="Times Roman"/>
                <a:sym typeface="Times Roman"/>
              </a:defRPr>
            </a:pPr>
          </a:p>
        </p:txBody>
      </p:sp>
      <p:sp>
        <p:nvSpPr>
          <p:cNvPr id="165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53" name="Institute of Medicine (IOM). (2001). Dietary Reference Intakes: Applications in Dietary Assessment. National Academies Press.…"/>
          <p:cNvSpPr txBox="1"/>
          <p:nvPr/>
        </p:nvSpPr>
        <p:spPr>
          <a:xfrm>
            <a:off x="1240996" y="3267214"/>
            <a:ext cx="7635872" cy="71869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hepatic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resting energy expenditure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appetite and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deficiencies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energy and protein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nutrient-dense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alcohol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immune function</a:t>
            </a:r>
          </a:p>
          <a:p>
            <a:pPr marL="377825" indent="-238125" defTabSz="457200">
              <a:spcBef>
                <a:spcPts val="1400"/>
              </a:spcBef>
              <a:buSzPct val="100000"/>
              <a:buFont typeface="Times Roman"/>
              <a:buChar char="•"/>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654"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55" name="Institute of Medicine (IOM). (2001). Dietary Reference Intakes: Applications in Dietary Assessment. National Academies Press.…"/>
          <p:cNvSpPr txBox="1"/>
          <p:nvPr/>
        </p:nvSpPr>
        <p:spPr>
          <a:xfrm>
            <a:off x="9748026" y="8071382"/>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ALT, AST, Bilirubin</a:t>
            </a:r>
          </a:p>
          <a:p>
            <a:pPr marL="190500" indent="-190500" defTabSz="457200">
              <a:spcBef>
                <a:spcPts val="1200"/>
              </a:spcBef>
              <a:buSzPct val="100000"/>
              <a:buChar char="•"/>
              <a:defRPr sz="1900">
                <a:latin typeface="Times Roman"/>
                <a:ea typeface="Times Roman"/>
                <a:cs typeface="Times Roman"/>
                <a:sym typeface="Times Roman"/>
              </a:defRPr>
            </a:pPr>
            <a:r>
              <a:t>Albumin, Vitamin D</a:t>
            </a:r>
          </a:p>
          <a:p>
            <a:pPr marL="190500" indent="-190500" defTabSz="457200">
              <a:spcBef>
                <a:spcPts val="1200"/>
              </a:spcBef>
              <a:buSzPct val="100000"/>
              <a:buChar char="•"/>
              <a:defRPr sz="1900">
                <a:latin typeface="Times Roman"/>
                <a:ea typeface="Times Roman"/>
                <a:cs typeface="Times Roman"/>
                <a:sym typeface="Times Roman"/>
              </a:defRPr>
            </a:pPr>
            <a:r>
              <a:t>Viral load (medical)</a:t>
            </a:r>
          </a:p>
        </p:txBody>
      </p:sp>
      <p:graphicFrame>
        <p:nvGraphicFramePr>
          <p:cNvPr id="1656" name="Table 1"/>
          <p:cNvGraphicFramePr/>
          <p:nvPr/>
        </p:nvGraphicFramePr>
        <p:xfrm>
          <a:off x="9706806" y="4110868"/>
          <a:ext cx="8115006" cy="328774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49571"/>
                <a:gridCol w="2714249"/>
                <a:gridCol w="3838484"/>
              </a:tblGrid>
              <a:tr h="49799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97991">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Maintain lean mass</a:t>
                      </a:r>
                    </a:p>
                  </a:txBody>
                  <a:tcPr marL="12700" marR="12700" marT="12700" marB="12700" anchor="ctr" anchorCtr="0" horzOverflow="overflow"/>
                </a:tc>
              </a:tr>
              <a:tr h="771886">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modulation</a:t>
                      </a:r>
                    </a:p>
                  </a:txBody>
                  <a:tcPr marL="12700" marR="12700" marT="12700" marB="12700" anchor="ctr" anchorCtr="0" horzOverflow="overflow"/>
                </a:tc>
              </a:tr>
              <a:tr h="771886">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hepatic support</a:t>
                      </a:r>
                    </a:p>
                  </a:txBody>
                  <a:tcPr marL="12700" marR="12700" marT="12700" marB="12700" anchor="ctr" anchorCtr="0" horzOverflow="overflow"/>
                </a:tc>
              </a:tr>
              <a:tr h="771886">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Anti-inflammatory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8"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61" name="Freeform 4"/>
          <p:cNvGrpSpPr/>
          <p:nvPr/>
        </p:nvGrpSpPr>
        <p:grpSpPr>
          <a:xfrm>
            <a:off x="-380179" y="-13"/>
            <a:ext cx="19048355" cy="3086120"/>
            <a:chOff x="0" y="0"/>
            <a:chExt cx="19048353" cy="3086119"/>
          </a:xfrm>
        </p:grpSpPr>
        <p:sp>
          <p:nvSpPr>
            <p:cNvPr id="165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6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62" name="TextBox 6"/>
          <p:cNvSpPr txBox="1"/>
          <p:nvPr/>
        </p:nvSpPr>
        <p:spPr>
          <a:xfrm>
            <a:off x="1272155" y="813524"/>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Cirrhosis (Compensated &amp; Decompensated)</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6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64" name="Institute of Medicine (IOM). (2001). Dietary Reference Intakes: Applications in Dietary Assessment. National Academies Press.…"/>
          <p:cNvSpPr txBox="1"/>
          <p:nvPr/>
        </p:nvSpPr>
        <p:spPr>
          <a:xfrm>
            <a:off x="1240996" y="3267214"/>
            <a:ext cx="7635872" cy="87159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glycogen storage → fasting hypoglycemia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catabolism and sarcopenia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Portal hypertension → early satiety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Ascites → sodium/fluid imbalance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High-protein intake</a:t>
            </a:r>
            <a:r>
              <a:rPr b="0"/>
              <a:t> (1.2–1.5 g/kg/day)</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Frequent meals + </a:t>
            </a:r>
            <a:r>
              <a:t>late-evening carb snack</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Energy intake ≈30–35 kcal/kg/day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restriction (≤2 g/day) if ascites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prolonged fasting</a:t>
            </a: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665"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66" name="Institute of Medicine (IOM). (2001). Dietary Reference Intakes: Applications in Dietary Assessment. National Academies Press.…"/>
          <p:cNvSpPr txBox="1"/>
          <p:nvPr/>
        </p:nvSpPr>
        <p:spPr>
          <a:xfrm>
            <a:off x="10238163" y="7625189"/>
            <a:ext cx="7290444" cy="1971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200">
                <a:latin typeface="Times Roman"/>
                <a:ea typeface="Times Roman"/>
                <a:cs typeface="Times Roman"/>
                <a:sym typeface="Times Roman"/>
              </a:defRPr>
            </a:pPr>
            <a:r>
              <a:t>I</a:t>
            </a:r>
            <a:r>
              <a:rPr sz="2400"/>
              <a:t>NR, albumin,</a:t>
            </a:r>
            <a:r>
              <a:rPr sz="1900"/>
              <a:t> Sodium</a:t>
            </a:r>
          </a:p>
          <a:p>
            <a:pPr marL="120315" indent="-120315" defTabSz="457200">
              <a:spcBef>
                <a:spcPts val="1200"/>
              </a:spcBef>
              <a:buSzPct val="100000"/>
              <a:buChar char="•"/>
              <a:defRPr sz="2400">
                <a:latin typeface="Times Roman"/>
                <a:ea typeface="Times Roman"/>
                <a:cs typeface="Times Roman"/>
                <a:sym typeface="Times Roman"/>
              </a:defRPr>
            </a:pPr>
            <a:r>
              <a:t>Bilirubin, Ammonia (context-dependent)</a:t>
            </a:r>
          </a:p>
          <a:p>
            <a:pPr marL="120315" indent="-120315" defTabSz="457200">
              <a:spcBef>
                <a:spcPts val="1200"/>
              </a:spcBef>
              <a:buSzPct val="100000"/>
              <a:buChar char="•"/>
              <a:defRPr sz="2400">
                <a:latin typeface="Times Roman"/>
                <a:ea typeface="Times Roman"/>
                <a:cs typeface="Times Roman"/>
                <a:sym typeface="Times Roman"/>
              </a:defRPr>
            </a:pPr>
            <a:r>
              <a:t>Weight trends, muscle mass</a:t>
            </a:r>
          </a:p>
        </p:txBody>
      </p:sp>
      <p:graphicFrame>
        <p:nvGraphicFramePr>
          <p:cNvPr id="1667" name="Table 1"/>
          <p:cNvGraphicFramePr/>
          <p:nvPr/>
        </p:nvGraphicFramePr>
        <p:xfrm>
          <a:off x="10238163" y="4110868"/>
          <a:ext cx="7303144" cy="324916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45812"/>
                <a:gridCol w="2647779"/>
                <a:gridCol w="2996851"/>
              </a:tblGrid>
              <a:tr h="45872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Survival benefit</a:t>
                      </a:r>
                    </a:p>
                  </a:txBody>
                  <a:tcPr marL="12700" marR="12700" marT="12700" marB="12700" anchor="ctr" anchorCtr="0" horzOverflow="overflow"/>
                </a:tc>
              </a:tr>
              <a:tr h="711021">
                <a:tc>
                  <a:txBody>
                    <a:bodyPr/>
                    <a:lstStyle/>
                    <a:p>
                      <a:pPr algn="ctr" defTabSz="457200">
                        <a:defRPr sz="1800"/>
                      </a:pPr>
                      <a:r>
                        <a:rPr sz="2400">
                          <a:latin typeface="Times Roman"/>
                          <a:ea typeface="Times Roman"/>
                          <a:cs typeface="Times Roman"/>
                          <a:sym typeface="Times Roman"/>
                        </a:rPr>
                        <a:t>BCAAs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0.25–0.45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&amp; HE support</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Ammonia clearance</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a:t>
                      </a:r>
                    </a:p>
                  </a:txBody>
                  <a:tcPr marL="12700" marR="12700" marT="12700" marB="12700" anchor="ctr" anchorCtr="0" horzOverflow="overflow"/>
                </a:tc>
              </a:tr>
              <a:tr h="711021">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function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9"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72" name="Freeform 4"/>
          <p:cNvGrpSpPr/>
          <p:nvPr/>
        </p:nvGrpSpPr>
        <p:grpSpPr>
          <a:xfrm>
            <a:off x="-380179" y="-13"/>
            <a:ext cx="19048355" cy="3086120"/>
            <a:chOff x="0" y="0"/>
            <a:chExt cx="19048353" cy="3086119"/>
          </a:xfrm>
        </p:grpSpPr>
        <p:sp>
          <p:nvSpPr>
            <p:cNvPr id="1670"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71"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73" name="TextBox 6"/>
          <p:cNvSpPr txBox="1"/>
          <p:nvPr/>
        </p:nvSpPr>
        <p:spPr>
          <a:xfrm>
            <a:off x="1272155" y="813524"/>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Cirrhosis (Compensated &amp; Decompensated)</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67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75" name="Institute of Medicine (IOM). (2001). Dietary Reference Intakes: Applications in Dietary Assessment. National Academies Press.…"/>
          <p:cNvSpPr txBox="1"/>
          <p:nvPr/>
        </p:nvSpPr>
        <p:spPr>
          <a:xfrm>
            <a:off x="1240996" y="3267214"/>
            <a:ext cx="7635872" cy="87159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glycogen storage → fasting hypoglycemia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catabolism and sarcopenia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Portal hypertension → early satiety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Ascites → sodium/fluid imbalance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High-protein intake</a:t>
            </a:r>
            <a:r>
              <a:rPr b="0"/>
              <a:t> (1.2–1.5 g/kg/day)</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Frequent meals + </a:t>
            </a:r>
            <a:r>
              <a:t>late-evening carb snack</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Energy intake ≈30–35 kcal/kg/day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restriction (≤2 g/day) if ascites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prolonged fasting</a:t>
            </a: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676"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77" name="Institute of Medicine (IOM). (2001). Dietary Reference Intakes: Applications in Dietary Assessment. National Academies Press.…"/>
          <p:cNvSpPr txBox="1"/>
          <p:nvPr/>
        </p:nvSpPr>
        <p:spPr>
          <a:xfrm>
            <a:off x="10238163" y="7625189"/>
            <a:ext cx="7290444" cy="1971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200">
                <a:latin typeface="Times Roman"/>
                <a:ea typeface="Times Roman"/>
                <a:cs typeface="Times Roman"/>
                <a:sym typeface="Times Roman"/>
              </a:defRPr>
            </a:pPr>
            <a:r>
              <a:rPr sz="1900"/>
              <a:t>INR,</a:t>
            </a:r>
            <a:r>
              <a:rPr sz="2400"/>
              <a:t> albumin,</a:t>
            </a:r>
            <a:r>
              <a:rPr sz="1900"/>
              <a:t> Sodium</a:t>
            </a:r>
          </a:p>
          <a:p>
            <a:pPr marL="120315" indent="-120315" defTabSz="457200">
              <a:spcBef>
                <a:spcPts val="1200"/>
              </a:spcBef>
              <a:buSzPct val="100000"/>
              <a:buChar char="•"/>
              <a:defRPr sz="2400">
                <a:latin typeface="Times Roman"/>
                <a:ea typeface="Times Roman"/>
                <a:cs typeface="Times Roman"/>
                <a:sym typeface="Times Roman"/>
              </a:defRPr>
            </a:pPr>
            <a:r>
              <a:t>Bilirubin, Ammonia (context-dependent)</a:t>
            </a:r>
          </a:p>
          <a:p>
            <a:pPr marL="120315" indent="-120315" defTabSz="457200">
              <a:spcBef>
                <a:spcPts val="1200"/>
              </a:spcBef>
              <a:buSzPct val="100000"/>
              <a:buChar char="•"/>
              <a:defRPr sz="2400">
                <a:latin typeface="Times Roman"/>
                <a:ea typeface="Times Roman"/>
                <a:cs typeface="Times Roman"/>
                <a:sym typeface="Times Roman"/>
              </a:defRPr>
            </a:pPr>
            <a:r>
              <a:t>Weight trends, muscle mass</a:t>
            </a:r>
          </a:p>
        </p:txBody>
      </p:sp>
      <p:graphicFrame>
        <p:nvGraphicFramePr>
          <p:cNvPr id="1678" name="Table 1"/>
          <p:cNvGraphicFramePr/>
          <p:nvPr/>
        </p:nvGraphicFramePr>
        <p:xfrm>
          <a:off x="10238163" y="4110868"/>
          <a:ext cx="7303144" cy="324916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45812"/>
                <a:gridCol w="2647779"/>
                <a:gridCol w="2996851"/>
              </a:tblGrid>
              <a:tr h="45872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Survival benefit</a:t>
                      </a:r>
                    </a:p>
                  </a:txBody>
                  <a:tcPr marL="12700" marR="12700" marT="12700" marB="12700" anchor="ctr" anchorCtr="0" horzOverflow="overflow"/>
                </a:tc>
              </a:tr>
              <a:tr h="711021">
                <a:tc>
                  <a:txBody>
                    <a:bodyPr/>
                    <a:lstStyle/>
                    <a:p>
                      <a:pPr algn="ctr" defTabSz="457200">
                        <a:defRPr sz="1800"/>
                      </a:pPr>
                      <a:r>
                        <a:rPr sz="2400">
                          <a:latin typeface="Times Roman"/>
                          <a:ea typeface="Times Roman"/>
                          <a:cs typeface="Times Roman"/>
                          <a:sym typeface="Times Roman"/>
                        </a:rPr>
                        <a:t>BCAAs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0.25–0.45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&amp; HE support</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Ammonia clearance</a:t>
                      </a:r>
                    </a:p>
                  </a:txBody>
                  <a:tcPr marL="12700" marR="12700" marT="12700" marB="12700" anchor="ctr" anchorCtr="0" horzOverflow="overflow"/>
                </a:tc>
              </a:tr>
              <a:tr h="458723">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a:t>
                      </a:r>
                    </a:p>
                  </a:txBody>
                  <a:tcPr marL="12700" marR="12700" marT="12700" marB="12700" anchor="ctr" anchorCtr="0" horzOverflow="overflow"/>
                </a:tc>
              </a:tr>
              <a:tr h="711021">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function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0"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83" name="Freeform 4"/>
          <p:cNvGrpSpPr/>
          <p:nvPr/>
        </p:nvGrpSpPr>
        <p:grpSpPr>
          <a:xfrm>
            <a:off x="-380179" y="-13"/>
            <a:ext cx="19048355" cy="3086120"/>
            <a:chOff x="0" y="0"/>
            <a:chExt cx="19048353" cy="3086119"/>
          </a:xfrm>
        </p:grpSpPr>
        <p:sp>
          <p:nvSpPr>
            <p:cNvPr id="168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8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84" name="TextBox 6"/>
          <p:cNvSpPr txBox="1"/>
          <p:nvPr/>
        </p:nvSpPr>
        <p:spPr>
          <a:xfrm>
            <a:off x="1272155" y="813524"/>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Hepatic Encephalopathy (HE)</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6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86" name="Institute of Medicine (IOM). (2001). Dietary Reference Intakes: Applications in Dietary Assessment. National Academies Press.…"/>
          <p:cNvSpPr txBox="1"/>
          <p:nvPr/>
        </p:nvSpPr>
        <p:spPr>
          <a:xfrm>
            <a:off x="1240996" y="3267214"/>
            <a:ext cx="7635872" cy="79601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Hyperammonemia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amino acid 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loss reduces ammonia clearance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Do NOT restrict protein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 plant and dairy proteins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Frequent meals/snacks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Optimize zinc and fiber intake</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687"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88" name="Institute of Medicine (IOM). (2001). Dietary Reference Intakes: Applications in Dietary Assessment. National Academies Press.…"/>
          <p:cNvSpPr txBox="1"/>
          <p:nvPr/>
        </p:nvSpPr>
        <p:spPr>
          <a:xfrm>
            <a:off x="10238163" y="7618568"/>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Ammonia (trend-based)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&amp; muscle mass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Electrolytes</a:t>
            </a:r>
          </a:p>
        </p:txBody>
      </p:sp>
      <p:graphicFrame>
        <p:nvGraphicFramePr>
          <p:cNvPr id="1689" name="Table 1"/>
          <p:cNvGraphicFramePr/>
          <p:nvPr/>
        </p:nvGraphicFramePr>
        <p:xfrm>
          <a:off x="10263563" y="4110868"/>
          <a:ext cx="7430984" cy="29534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42772"/>
                <a:gridCol w="2742684"/>
                <a:gridCol w="3332826"/>
              </a:tblGrid>
              <a:tr h="75313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85894">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1.2–1.5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catabolism</a:t>
                      </a:r>
                    </a:p>
                  </a:txBody>
                  <a:tcPr marL="12700" marR="12700" marT="12700" marB="12700" anchor="ctr" anchorCtr="0" horzOverflow="overflow"/>
                </a:tc>
              </a:tr>
              <a:tr h="753135">
                <a:tc>
                  <a:txBody>
                    <a:bodyPr/>
                    <a:lstStyle/>
                    <a:p>
                      <a:pPr algn="ctr" defTabSz="457200">
                        <a:defRPr sz="1800"/>
                      </a:pPr>
                      <a:r>
                        <a:rPr sz="2400">
                          <a:latin typeface="Times Roman"/>
                          <a:ea typeface="Times Roman"/>
                          <a:cs typeface="Times Roman"/>
                          <a:sym typeface="Times Roman"/>
                        </a:rPr>
                        <a:t>BCAAs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0.25–0.45 g/kg/day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Neurocognitive support</a:t>
                      </a:r>
                    </a:p>
                  </a:txBody>
                  <a:tcPr marL="12700" marR="12700" marT="12700" marB="12700" anchor="ctr" anchorCtr="0" horzOverflow="overflow"/>
                </a:tc>
              </a:tr>
              <a:tr h="485894">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Urea cycle support</a:t>
                      </a:r>
                    </a:p>
                  </a:txBody>
                  <a:tcPr marL="12700" marR="12700" marT="12700" marB="12700" anchor="ctr" anchorCtr="0" horzOverflow="overflow"/>
                </a:tc>
              </a:tr>
              <a:tr h="485894">
                <a:tc>
                  <a:txBody>
                    <a:bodyPr/>
                    <a:lstStyle/>
                    <a:p>
                      <a:pPr algn="ctr" defTabSz="457200">
                        <a:defRPr sz="1800"/>
                      </a:pPr>
                      <a:r>
                        <a:rPr sz="2400">
                          <a:latin typeface="Times Roman"/>
                          <a:ea typeface="Times Roman"/>
                          <a:cs typeface="Times Roman"/>
                          <a:sym typeface="Times Roman"/>
                        </a:rPr>
                        <a:t>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25–38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ammonia absorption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1"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94" name="Freeform 4"/>
          <p:cNvGrpSpPr/>
          <p:nvPr/>
        </p:nvGrpSpPr>
        <p:grpSpPr>
          <a:xfrm>
            <a:off x="-380179" y="-13"/>
            <a:ext cx="19048355" cy="3086120"/>
            <a:chOff x="0" y="0"/>
            <a:chExt cx="19048353" cy="3086119"/>
          </a:xfrm>
        </p:grpSpPr>
        <p:sp>
          <p:nvSpPr>
            <p:cNvPr id="169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9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95" name="TextBox 6"/>
          <p:cNvSpPr txBox="1"/>
          <p:nvPr/>
        </p:nvSpPr>
        <p:spPr>
          <a:xfrm>
            <a:off x="1272155" y="813524"/>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Cholestatic Liver Disease (PBC, PSC)</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69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97" name="Institute of Medicine (IOM). (2001). Dietary Reference Intakes: Applications in Dietary Assessment. National Academies Press.…"/>
          <p:cNvSpPr txBox="1"/>
          <p:nvPr/>
        </p:nvSpPr>
        <p:spPr>
          <a:xfrm>
            <a:off x="1240996" y="3267214"/>
            <a:ext cx="7635872" cy="79749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bile flow → fat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Deficiency of fat-soluble vitamins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Pruritus affecting intake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Moderate fat intake; consider </a:t>
            </a:r>
            <a:r>
              <a:rPr b="1"/>
              <a:t>MCTs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Supplement fat-soluble vitamins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and energy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Manage pruritus nutrition triggers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marL="377825" indent="-238125" defTabSz="457200">
              <a:spcBef>
                <a:spcPts val="1400"/>
              </a:spcBef>
              <a:buSzPct val="100000"/>
              <a:buFont typeface="Times Roman"/>
              <a:buChar char="•"/>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p:txBody>
      </p:sp>
      <p:sp>
        <p:nvSpPr>
          <p:cNvPr id="1698"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699" name="Institute of Medicine (IOM). (2001). Dietary Reference Intakes: Applications in Dietary Assessment. National Academies Press.…"/>
          <p:cNvSpPr txBox="1"/>
          <p:nvPr/>
        </p:nvSpPr>
        <p:spPr>
          <a:xfrm>
            <a:off x="10238163" y="7618569"/>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Ammonia (trend-based)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Weight &amp; muscle mass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Electrolytes</a:t>
            </a:r>
          </a:p>
        </p:txBody>
      </p:sp>
      <p:graphicFrame>
        <p:nvGraphicFramePr>
          <p:cNvPr id="1700" name="Table 1"/>
          <p:cNvGraphicFramePr/>
          <p:nvPr/>
        </p:nvGraphicFramePr>
        <p:xfrm>
          <a:off x="9983150" y="3979220"/>
          <a:ext cx="7813169" cy="32725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27940"/>
                <a:gridCol w="2602556"/>
                <a:gridCol w="2469972"/>
              </a:tblGrid>
              <a:tr h="40640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12412">
                <a:tc>
                  <a:txBody>
                    <a:bodyPr/>
                    <a:lstStyle/>
                    <a:p>
                      <a:pPr algn="ctr" defTabSz="457200">
                        <a:defRPr sz="1800"/>
                      </a:pPr>
                      <a:r>
                        <a:rPr sz="2400">
                          <a:latin typeface="Times Roman"/>
                          <a:ea typeface="Times Roman"/>
                          <a:cs typeface="Times Roman"/>
                          <a:sym typeface="Times Roman"/>
                        </a:rPr>
                        <a:t>Vitamins A, D, E, 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 indicated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Malabsorption</a:t>
                      </a:r>
                    </a:p>
                  </a:txBody>
                  <a:tcPr marL="12700" marR="12700" marT="12700" marB="12700" anchor="ctr" anchorCtr="0" horzOverflow="overflow"/>
                </a:tc>
              </a:tr>
              <a:tr h="712412">
                <a:tc>
                  <a:txBody>
                    <a:bodyPr/>
                    <a:lstStyle/>
                    <a:p>
                      <a:pPr algn="ctr" defTabSz="457200">
                        <a:defRPr sz="1800"/>
                      </a:pPr>
                      <a:r>
                        <a:rPr sz="2400">
                          <a:latin typeface="Times Roman"/>
                          <a:ea typeface="Times Roman"/>
                          <a:cs typeface="Times Roman"/>
                          <a:sym typeface="Times Roman"/>
                        </a:rPr>
                        <a:t>MCT oil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mL 1–3×/day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absorption</a:t>
                      </a:r>
                    </a:p>
                  </a:txBody>
                  <a:tcPr marL="12700" marR="12700" marT="12700" marB="12700" anchor="ctr" anchorCtr="0" horzOverflow="overflow"/>
                </a:tc>
              </a:tr>
              <a:tr h="712412">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protection</a:t>
                      </a:r>
                    </a:p>
                  </a:txBody>
                  <a:tcPr marL="12700" marR="12700" marT="12700" marB="12700" anchor="ctr" anchorCtr="0" horzOverflow="overflow"/>
                </a:tc>
              </a:tr>
              <a:tr h="712412">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&amp; immune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2" name="Freeform 2"/>
          <p:cNvSpPr/>
          <p:nvPr/>
        </p:nvSpPr>
        <p:spPr>
          <a:xfrm rot="10800000">
            <a:off x="328322" y="-516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05" name="Freeform 4"/>
          <p:cNvGrpSpPr/>
          <p:nvPr/>
        </p:nvGrpSpPr>
        <p:grpSpPr>
          <a:xfrm>
            <a:off x="-380179" y="-13"/>
            <a:ext cx="19048355" cy="3086120"/>
            <a:chOff x="0" y="0"/>
            <a:chExt cx="19048353" cy="3086119"/>
          </a:xfrm>
        </p:grpSpPr>
        <p:sp>
          <p:nvSpPr>
            <p:cNvPr id="170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0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06" name="TextBox 6"/>
          <p:cNvSpPr txBox="1"/>
          <p:nvPr/>
        </p:nvSpPr>
        <p:spPr>
          <a:xfrm>
            <a:off x="1323462" y="892904"/>
            <a:ext cx="16800357" cy="3311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Cholesystectomy- Primary Nutrition Drivers &amp; Core Nutrition Goals</a:t>
            </a:r>
          </a:p>
          <a:p>
            <a:pPr defTabSz="457200">
              <a:spcBef>
                <a:spcPts val="1400"/>
              </a:spcBef>
              <a:defRPr b="1">
                <a:latin typeface="Times Roman"/>
                <a:ea typeface="Times Roman"/>
                <a:cs typeface="Times Roman"/>
                <a:sym typeface="Times Roman"/>
              </a:defRPr>
            </a:pPr>
          </a:p>
        </p:txBody>
      </p:sp>
      <p:sp>
        <p:nvSpPr>
          <p:cNvPr id="170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08" name="Institute of Medicine (IOM). (2001). Dietary Reference Intakes: Applications in Dietary Assessment. National Academies Press.…"/>
          <p:cNvSpPr txBox="1"/>
          <p:nvPr/>
        </p:nvSpPr>
        <p:spPr>
          <a:xfrm>
            <a:off x="1369262" y="3299448"/>
            <a:ext cx="7635873" cy="65940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Loss of bile storage/concentration</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Less bile available during high-fat meals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Altered bile acid delivery</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Continuous bile flow → rapid intestinal transit</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Fat malabsorption (variable)</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Steatorrhea, bloating, urgency</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Bile acid–induced diarrhea</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Excess bile acids reaching the colon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Gut microbiome changes</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Bile acids alter microbial composition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Risk of fat-soluble vitamin insufficiency</a:t>
            </a:r>
            <a:endParaRPr b="0"/>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Vitamins A, D, E, K (subset of patients)</a:t>
            </a:r>
          </a:p>
        </p:txBody>
      </p:sp>
      <p:sp>
        <p:nvSpPr>
          <p:cNvPr id="1709" name="Institute of Medicine (IOM). (2001). Dietary Reference Intakes: Applications in Dietary Assessment. National Academies Press.…"/>
          <p:cNvSpPr txBox="1"/>
          <p:nvPr/>
        </p:nvSpPr>
        <p:spPr>
          <a:xfrm>
            <a:off x="9474459" y="3263013"/>
            <a:ext cx="7635873" cy="37609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Core Nutrition Goals</a:t>
            </a:r>
          </a:p>
          <a:p>
            <a:pPr marL="457200" indent="-317500" defTabSz="457200">
              <a:spcBef>
                <a:spcPts val="1200"/>
              </a:spcBef>
              <a:buSzPct val="100000"/>
              <a:buFont typeface="Times Roman"/>
              <a:buAutoNum type="arabicPeriod" startAt="1"/>
              <a:defRPr sz="2400">
                <a:latin typeface="Times Roman"/>
                <a:ea typeface="Times Roman"/>
                <a:cs typeface="Times Roman"/>
                <a:sym typeface="Times Roman"/>
              </a:defRPr>
            </a:pPr>
            <a:r>
              <a:rPr b="1"/>
              <a:t>Reduce GI symptoms</a:t>
            </a:r>
            <a:r>
              <a:t> (diarrhea, bloating, pain)</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Support efficient fat digestion and absorption</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Prevent nutrient deficiencies</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Gradually restore dietary fat tolerance</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Support gut and bile acid balance</a:t>
            </a:r>
            <a:endParaRPr b="0"/>
          </a:p>
          <a:p>
            <a:pPr lvl="1" marL="914400" indent="-317500" defTabSz="457200">
              <a:spcBef>
                <a:spcPts val="1200"/>
              </a:spcBef>
              <a:buSzPct val="100000"/>
              <a:buFont typeface="Times Roman"/>
              <a:buChar char="◦"/>
              <a:tabLst>
                <a:tab pos="139700" algn="l"/>
                <a:tab pos="457200" algn="l"/>
              </a:tabLst>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3"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16" name="Freeform 4"/>
          <p:cNvGrpSpPr/>
          <p:nvPr/>
        </p:nvGrpSpPr>
        <p:grpSpPr>
          <a:xfrm>
            <a:off x="-380179" y="-13"/>
            <a:ext cx="19048355" cy="3086120"/>
            <a:chOff x="0" y="0"/>
            <a:chExt cx="19048353" cy="3086119"/>
          </a:xfrm>
        </p:grpSpPr>
        <p:sp>
          <p:nvSpPr>
            <p:cNvPr id="171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1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17" name="TextBox 6"/>
          <p:cNvSpPr txBox="1"/>
          <p:nvPr/>
        </p:nvSpPr>
        <p:spPr>
          <a:xfrm>
            <a:off x="1349116" y="662024"/>
            <a:ext cx="16800357" cy="2830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Cholecystectomy- MNT Interventions</a:t>
            </a:r>
          </a:p>
        </p:txBody>
      </p:sp>
      <p:sp>
        <p:nvSpPr>
          <p:cNvPr id="17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19" name="Institute of Medicine (IOM). (2001). Dietary Reference Intakes: Applications in Dietary Assessment. National Academies Press.…"/>
          <p:cNvSpPr txBox="1"/>
          <p:nvPr/>
        </p:nvSpPr>
        <p:spPr>
          <a:xfrm>
            <a:off x="1292302" y="3094221"/>
            <a:ext cx="5760171" cy="76105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MNT Interventions</a:t>
            </a:r>
          </a:p>
          <a:p>
            <a:pPr defTabSz="457200">
              <a:spcBef>
                <a:spcPts val="1400"/>
              </a:spcBef>
              <a:defRPr b="1" sz="1900">
                <a:latin typeface="Times Roman"/>
                <a:ea typeface="Times Roman"/>
                <a:cs typeface="Times Roman"/>
                <a:sym typeface="Times Roman"/>
              </a:defRPr>
            </a:pPr>
            <a:r>
              <a:t>1) Immediate Post-Op (First 1–4 Weeks)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rPr b="1"/>
              <a:t>Low-fat diet</a:t>
            </a:r>
            <a:r>
              <a:t> initially (≈20–30% kcal from fat)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Small, frequent meals</a:t>
            </a:r>
            <a:r>
              <a:rPr b="0"/>
              <a:t> (q3–4 hours)</a:t>
            </a:r>
            <a:endParaRPr b="0"/>
          </a:p>
          <a:p>
            <a:pPr marL="457200" indent="-317500" defTabSz="457200">
              <a:spcBef>
                <a:spcPts val="1200"/>
              </a:spcBef>
              <a:buSzPct val="100000"/>
              <a:buFont typeface="Times Roman"/>
              <a:buChar char="•"/>
              <a:defRPr sz="1900">
                <a:latin typeface="Times Roman"/>
                <a:ea typeface="Times Roman"/>
                <a:cs typeface="Times Roman"/>
                <a:sym typeface="Times Roman"/>
              </a:defRPr>
            </a:pPr>
            <a:r>
              <a:t>Avoid large, greasy meals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Limit fried foods, heavy sauces, high-fat dairy</a:t>
            </a:r>
          </a:p>
          <a:p>
            <a:pPr defTabSz="457200">
              <a:spcBef>
                <a:spcPts val="1400"/>
              </a:spcBef>
              <a:defRPr b="1" sz="1900">
                <a:latin typeface="Times Roman"/>
                <a:ea typeface="Times Roman"/>
                <a:cs typeface="Times Roman"/>
                <a:sym typeface="Times Roman"/>
              </a:defRPr>
            </a:pPr>
            <a:r>
              <a:t>2) Fat Reintroduction (Weeks 4–12)</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Gradually increase fat as tolerated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Prioritize </a:t>
            </a:r>
            <a:r>
              <a:rPr b="1"/>
              <a:t>fat quality</a:t>
            </a:r>
            <a:r>
              <a:t>:</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Olive oil, avocado, nuts, seeds</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Fatty fish (small portions initially)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Distribute fat evenly across meals</a:t>
            </a:r>
          </a:p>
          <a:p>
            <a:pPr defTabSz="457200">
              <a:spcBef>
                <a:spcPts val="1400"/>
              </a:spcBef>
              <a:defRPr b="1" sz="1900">
                <a:latin typeface="Times Roman"/>
                <a:ea typeface="Times Roman"/>
                <a:cs typeface="Times Roman"/>
                <a:sym typeface="Times Roman"/>
              </a:defRPr>
            </a:pPr>
            <a:r>
              <a:t>3) Long-Term Adaptation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Most patients tolerate </a:t>
            </a:r>
            <a:r>
              <a:rPr b="1"/>
              <a:t>moderate fat intake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Avoid very large fat boluses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Maintain regular meal timing</a:t>
            </a:r>
          </a:p>
        </p:txBody>
      </p:sp>
      <p:sp>
        <p:nvSpPr>
          <p:cNvPr id="1720" name="Institute of Medicine (IOM). (2001). Dietary Reference Intakes: Applications in Dietary Assessment. National Academies Press.…"/>
          <p:cNvSpPr txBox="1"/>
          <p:nvPr/>
        </p:nvSpPr>
        <p:spPr>
          <a:xfrm>
            <a:off x="9371846" y="3827387"/>
            <a:ext cx="7635873" cy="50323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Carbohydrates &amp;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Emphasize </a:t>
            </a:r>
            <a:r>
              <a:rPr b="1"/>
              <a:t>soluble fiber</a:t>
            </a:r>
            <a:r>
              <a:t> (oats, psyllium, legumes)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Binds bile acids → reduces diarrhea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Limit excess refined sugars (can worsen diarrhea)</a:t>
            </a:r>
          </a:p>
          <a:p>
            <a:pPr defTabSz="457200">
              <a:defRPr sz="24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Protein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to support healing and satiety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Typical target: </a:t>
            </a:r>
            <a:r>
              <a:rPr b="1"/>
              <a:t>~1.0–1.2 g/kg/day</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lvl="1" marL="914400" indent="-317500" defTabSz="457200">
              <a:spcBef>
                <a:spcPts val="1200"/>
              </a:spcBef>
              <a:buSzPct val="100000"/>
              <a:buFont typeface="Times Roman"/>
              <a:buChar char="◦"/>
              <a:tabLst>
                <a:tab pos="139700" algn="l"/>
                <a:tab pos="457200" algn="l"/>
              </a:tabLst>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2" name="Freeform 2"/>
          <p:cNvSpPr/>
          <p:nvPr/>
        </p:nvSpPr>
        <p:spPr>
          <a:xfrm rot="10800000">
            <a:off x="328322" y="-516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25" name="Freeform 4"/>
          <p:cNvGrpSpPr/>
          <p:nvPr/>
        </p:nvGrpSpPr>
        <p:grpSpPr>
          <a:xfrm>
            <a:off x="-380179" y="-13"/>
            <a:ext cx="19048355" cy="3086120"/>
            <a:chOff x="0" y="0"/>
            <a:chExt cx="19048353" cy="3086119"/>
          </a:xfrm>
        </p:grpSpPr>
        <p:sp>
          <p:nvSpPr>
            <p:cNvPr id="172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2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26" name="TextBox 6"/>
          <p:cNvSpPr txBox="1"/>
          <p:nvPr/>
        </p:nvSpPr>
        <p:spPr>
          <a:xfrm>
            <a:off x="1272155"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Cholecystectomy- Key Nutrients &amp; Supplementation</a:t>
            </a:r>
          </a:p>
        </p:txBody>
      </p:sp>
      <p:sp>
        <p:nvSpPr>
          <p:cNvPr id="172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728" name="Table 1"/>
          <p:cNvGraphicFramePr/>
          <p:nvPr/>
        </p:nvGraphicFramePr>
        <p:xfrm>
          <a:off x="2396363" y="3678471"/>
          <a:ext cx="13507974" cy="56517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298504"/>
                <a:gridCol w="3707717"/>
                <a:gridCol w="4489052"/>
              </a:tblGrid>
              <a:tr h="623741">
                <a:tc>
                  <a:txBody>
                    <a:bodyPr/>
                    <a:lstStyle/>
                    <a:p>
                      <a:pPr algn="ctr" defTabSz="457200">
                        <a:defRPr sz="1800"/>
                      </a:pPr>
                      <a:r>
                        <a:rPr b="1" sz="2400">
                          <a:latin typeface="Times Roman"/>
                          <a:ea typeface="Times Roman"/>
                          <a:cs typeface="Times Roman"/>
                          <a:sym typeface="Times Roman"/>
                        </a:rPr>
                        <a:t>Nutrient / 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623741">
                <a:tc>
                  <a:txBody>
                    <a:bodyPr/>
                    <a:lstStyle/>
                    <a:p>
                      <a:pPr algn="ctr" defTabSz="457200">
                        <a:defRPr sz="1800"/>
                      </a:pPr>
                      <a:r>
                        <a:rPr b="1" sz="2400">
                          <a:latin typeface="Times Roman"/>
                          <a:ea typeface="Times Roman"/>
                          <a:cs typeface="Times Roman"/>
                          <a:sym typeface="Times Roman"/>
                        </a:rPr>
                        <a:t>Soluble fiber (psyllium/PHGG)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Bile acid binding; ↓ diarrhea</a:t>
                      </a:r>
                    </a:p>
                  </a:txBody>
                  <a:tcPr marL="12700" marR="12700" marT="12700" marB="12700" anchor="ctr" anchorCtr="0" horzOverflow="overflow"/>
                </a:tc>
              </a:tr>
              <a:tr h="966799">
                <a:tc>
                  <a:txBody>
                    <a:bodyPr/>
                    <a:lstStyle/>
                    <a:p>
                      <a:pPr algn="ctr" defTabSz="457200">
                        <a:defRPr sz="1800"/>
                      </a:pPr>
                      <a:r>
                        <a:rPr b="1" sz="2400">
                          <a:latin typeface="Times Roman"/>
                          <a:ea typeface="Times Roman"/>
                          <a:cs typeface="Times Roman"/>
                          <a:sym typeface="Times Roman"/>
                        </a:rPr>
                        <a:t>Digestive enzymes (lipase-containing)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product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Support fat digestion (short-term)</a:t>
                      </a:r>
                    </a:p>
                  </a:txBody>
                  <a:tcPr marL="12700" marR="12700" marT="12700" marB="12700" anchor="ctr" anchorCtr="0" horzOverflow="overflow"/>
                </a:tc>
              </a:tr>
              <a:tr h="623741">
                <a:tc>
                  <a:txBody>
                    <a:bodyPr/>
                    <a:lstStyle/>
                    <a:p>
                      <a:pPr algn="ctr" defTabSz="457200">
                        <a:defRPr sz="1800"/>
                      </a:pPr>
                      <a:r>
                        <a:rPr b="1" sz="2400">
                          <a:latin typeface="Times Roman"/>
                          <a:ea typeface="Times Roman"/>
                          <a:cs typeface="Times Roman"/>
                          <a:sym typeface="Times Roman"/>
                        </a:rPr>
                        <a:t>Ox bile / bile salts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Case-dependent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tolerance in select patients</a:t>
                      </a:r>
                    </a:p>
                  </a:txBody>
                  <a:tcPr marL="12700" marR="12700" marT="12700" marB="12700" anchor="ctr" anchorCtr="0" horzOverflow="overflow"/>
                </a:tc>
              </a:tr>
              <a:tr h="966799">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 (to labs)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Commonly low</a:t>
                      </a:r>
                    </a:p>
                  </a:txBody>
                  <a:tcPr marL="12700" marR="12700" marT="12700" marB="12700" anchor="ctr" anchorCtr="0" horzOverflow="overflow"/>
                </a:tc>
              </a:tr>
              <a:tr h="623741">
                <a:tc>
                  <a:txBody>
                    <a:bodyPr/>
                    <a:lstStyle/>
                    <a:p>
                      <a:pPr algn="ctr" defTabSz="457200">
                        <a:defRPr sz="1800"/>
                      </a:pPr>
                      <a:r>
                        <a:rPr b="1" sz="2400">
                          <a:latin typeface="Times Roman"/>
                          <a:ea typeface="Times Roman"/>
                          <a:cs typeface="Times Roman"/>
                          <a:sym typeface="Times Roman"/>
                        </a:rPr>
                        <a:t>Fat-soluble vitamins (A, E, 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 indicated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Malabsorption risk</a:t>
                      </a:r>
                    </a:p>
                  </a:txBody>
                  <a:tcPr marL="12700" marR="12700" marT="12700" marB="12700" anchor="ctr" anchorCtr="0" horzOverflow="overflow"/>
                </a:tc>
              </a:tr>
              <a:tr h="623741">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motility, cramps</a:t>
                      </a:r>
                    </a:p>
                  </a:txBody>
                  <a:tcPr marL="12700" marR="12700" marT="12700" marB="12700" anchor="ctr" anchorCtr="0" horzOverflow="overflow"/>
                </a:tc>
              </a:tr>
              <a:tr h="623741">
                <a:tc>
                  <a:txBody>
                    <a:bodyPr/>
                    <a:lstStyle/>
                    <a:p>
                      <a:pPr algn="ctr" defTabSz="457200">
                        <a:defRPr sz="1800"/>
                      </a:pPr>
                      <a:r>
                        <a:rPr b="1" sz="2400">
                          <a:latin typeface="Times Roman"/>
                          <a:ea typeface="Times Roman"/>
                          <a:cs typeface="Times Roman"/>
                          <a:sym typeface="Times Roman"/>
                        </a:rPr>
                        <a:t>Probiotics (targeted)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10–20B CFU/day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 adaptation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2" name="Freeform 2"/>
          <p:cNvSpPr/>
          <p:nvPr/>
        </p:nvSpPr>
        <p:spPr>
          <a:xfrm rot="10800000">
            <a:off x="328322" y="-516484"/>
            <a:ext cx="18288005" cy="10287005"/>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defTabSz="457200">
              <a:spcBef>
                <a:spcPts val="1400"/>
              </a:spcBef>
              <a:defRPr b="1" sz="2800">
                <a:latin typeface="Times Roman"/>
                <a:ea typeface="Times Roman"/>
                <a:cs typeface="Times Roman"/>
                <a:sym typeface="Times Roman"/>
              </a:defRPr>
            </a:pPr>
          </a:p>
        </p:txBody>
      </p:sp>
      <p:sp>
        <p:nvSpPr>
          <p:cNvPr id="1733" name="Freeform 2"/>
          <p:cNvSpPr/>
          <p:nvPr/>
        </p:nvSpPr>
        <p:spPr>
          <a:xfrm rot="21600000">
            <a:off x="491107" y="-424918"/>
            <a:ext cx="18125221" cy="10195439"/>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p>
        </p:txBody>
      </p:sp>
      <p:grpSp>
        <p:nvGrpSpPr>
          <p:cNvPr id="1736" name="Freeform 4"/>
          <p:cNvGrpSpPr/>
          <p:nvPr/>
        </p:nvGrpSpPr>
        <p:grpSpPr>
          <a:xfrm>
            <a:off x="-380179" y="-13"/>
            <a:ext cx="19048355" cy="3086120"/>
            <a:chOff x="0" y="0"/>
            <a:chExt cx="19048353" cy="3086119"/>
          </a:xfrm>
        </p:grpSpPr>
        <p:sp>
          <p:nvSpPr>
            <p:cNvPr id="173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3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37" name="TextBox 6"/>
          <p:cNvSpPr txBox="1"/>
          <p:nvPr/>
        </p:nvSpPr>
        <p:spPr>
          <a:xfrm>
            <a:off x="1297809"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Cholecystectomy-Relevant Labs</a:t>
            </a:r>
          </a:p>
        </p:txBody>
      </p:sp>
      <p:sp>
        <p:nvSpPr>
          <p:cNvPr id="17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39" name="Vitamin D (25-OH)…"/>
          <p:cNvSpPr txBox="1"/>
          <p:nvPr/>
        </p:nvSpPr>
        <p:spPr>
          <a:xfrm>
            <a:off x="2263739" y="3954186"/>
            <a:ext cx="7763400" cy="4028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t>Vitamin D (25-OH)</a:t>
            </a:r>
            <a:endParaRPr b="0"/>
          </a:p>
          <a:p>
            <a:pPr marL="280736" indent="-280736" defTabSz="457200">
              <a:spcBef>
                <a:spcPts val="1200"/>
              </a:spcBef>
              <a:buSzPct val="100000"/>
              <a:buChar char="•"/>
              <a:defRPr sz="2800">
                <a:latin typeface="Times Roman"/>
                <a:ea typeface="Times Roman"/>
                <a:cs typeface="Times Roman"/>
                <a:sym typeface="Times Roman"/>
              </a:defRPr>
            </a:pPr>
            <a:r>
              <a:rPr b="1"/>
              <a:t>Fat-soluble vitamins</a:t>
            </a:r>
            <a:r>
              <a:t> (A, E, K) if symptoms persist</a:t>
            </a:r>
          </a:p>
          <a:p>
            <a:pPr marL="280736" indent="-280736" defTabSz="457200">
              <a:spcBef>
                <a:spcPts val="1200"/>
              </a:spcBef>
              <a:buSzPct val="100000"/>
              <a:buChar char="•"/>
              <a:defRPr sz="2800">
                <a:latin typeface="Times Roman"/>
                <a:ea typeface="Times Roman"/>
                <a:cs typeface="Times Roman"/>
                <a:sym typeface="Times Roman"/>
              </a:defRPr>
            </a:pPr>
            <a:r>
              <a:rPr b="1"/>
              <a:t>CMP</a:t>
            </a:r>
            <a:r>
              <a:t> (liver enzymes, electrolytes)</a:t>
            </a:r>
          </a:p>
          <a:p>
            <a:pPr marL="280736" indent="-280736" defTabSz="457200">
              <a:spcBef>
                <a:spcPts val="1200"/>
              </a:spcBef>
              <a:buSzPct val="100000"/>
              <a:buChar char="•"/>
              <a:defRPr sz="2800">
                <a:latin typeface="Times Roman"/>
                <a:ea typeface="Times Roman"/>
                <a:cs typeface="Times Roman"/>
                <a:sym typeface="Times Roman"/>
              </a:defRPr>
            </a:pPr>
            <a:r>
              <a:rPr b="1"/>
              <a:t>Lipid panel</a:t>
            </a:r>
            <a:r>
              <a:t> (dietary fat changes)</a:t>
            </a:r>
          </a:p>
          <a:p>
            <a:pPr marL="280736" indent="-280736" defTabSz="457200">
              <a:spcBef>
                <a:spcPts val="1200"/>
              </a:spcBef>
              <a:buSzPct val="100000"/>
              <a:buChar char="•"/>
              <a:defRPr sz="2800">
                <a:latin typeface="Times Roman"/>
                <a:ea typeface="Times Roman"/>
                <a:cs typeface="Times Roman"/>
                <a:sym typeface="Times Roman"/>
              </a:defRPr>
            </a:pPr>
            <a:r>
              <a:rPr b="1"/>
              <a:t>Stool fat</a:t>
            </a:r>
            <a:r>
              <a:t> (if steatorrhea suspected)</a:t>
            </a:r>
          </a:p>
          <a:p>
            <a:pPr marL="280736" indent="-280736" defTabSz="457200">
              <a:spcBef>
                <a:spcPts val="1200"/>
              </a:spcBef>
              <a:buSzPct val="100000"/>
              <a:buChar char="•"/>
              <a:defRPr sz="2800">
                <a:latin typeface="Times Roman"/>
                <a:ea typeface="Times Roman"/>
                <a:cs typeface="Times Roman"/>
                <a:sym typeface="Times Roman"/>
              </a:defRPr>
            </a:pPr>
            <a:r>
              <a:rPr b="1"/>
              <a:t>Weight trends</a:t>
            </a:r>
            <a:r>
              <a:t> and symptom diary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Freeform 2"/>
          <p:cNvSpPr/>
          <p:nvPr/>
        </p:nvSpPr>
        <p:spPr>
          <a:xfrm rot="10800000">
            <a:off x="-2" y="-36046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3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34" name="TextBox 6"/>
          <p:cNvSpPr txBox="1"/>
          <p:nvPr/>
        </p:nvSpPr>
        <p:spPr>
          <a:xfrm>
            <a:off x="737519" y="444504"/>
            <a:ext cx="17428278"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 &amp; Phenotype-Driven Personalization for Osteoarthritis</a:t>
            </a:r>
          </a:p>
        </p:txBody>
      </p:sp>
      <p:sp>
        <p:nvSpPr>
          <p:cNvPr id="2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36" name="Table 1"/>
          <p:cNvGraphicFramePr/>
          <p:nvPr/>
        </p:nvGraphicFramePr>
        <p:xfrm>
          <a:off x="2049715" y="3484114"/>
          <a:ext cx="14395770" cy="259709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20000"/>
                <a:gridCol w="7675768"/>
              </a:tblGrid>
              <a:tr h="365788">
                <a:tc>
                  <a:txBody>
                    <a:bodyPr/>
                    <a:lstStyle/>
                    <a:p>
                      <a:pPr algn="ctr" defTabSz="457200">
                        <a:defRPr sz="1800"/>
                      </a:pPr>
                      <a:r>
                        <a:rPr b="1" sz="2400">
                          <a:latin typeface="Times Roman"/>
                          <a:ea typeface="Times Roman"/>
                          <a:cs typeface="Times Roman"/>
                          <a:sym typeface="Times Roman"/>
                        </a:rPr>
                        <a:t>Patient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566972">
                <a:tc>
                  <a:txBody>
                    <a:bodyPr/>
                    <a:lstStyle/>
                    <a:p>
                      <a:pPr algn="ctr" defTabSz="457200">
                        <a:defRPr sz="1800"/>
                      </a:pPr>
                      <a:r>
                        <a:rPr b="1" sz="2400">
                          <a:latin typeface="Times Roman"/>
                          <a:ea typeface="Times Roman"/>
                          <a:cs typeface="Times Roman"/>
                          <a:sym typeface="Times Roman"/>
                        </a:rPr>
                        <a:t>Inflammatory pain dominant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Curcumin ± omega-3</a:t>
                      </a:r>
                    </a:p>
                  </a:txBody>
                  <a:tcPr marL="12700" marR="12700" marT="12700" marB="12700" anchor="ctr" anchorCtr="0" horzOverflow="overflow"/>
                </a:tc>
              </a:tr>
              <a:tr h="365788">
                <a:tc>
                  <a:txBody>
                    <a:bodyPr/>
                    <a:lstStyle/>
                    <a:p>
                      <a:pPr algn="ctr" defTabSz="457200">
                        <a:defRPr sz="1800"/>
                      </a:pPr>
                      <a:r>
                        <a:rPr b="1" sz="2400">
                          <a:latin typeface="Times Roman"/>
                          <a:ea typeface="Times Roman"/>
                          <a:cs typeface="Times Roman"/>
                          <a:sym typeface="Times Roman"/>
                        </a:rPr>
                        <a:t>Mechanical knee OA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Glucosamine sulfate ± chondroitin</a:t>
                      </a:r>
                    </a:p>
                  </a:txBody>
                  <a:tcPr marL="12700" marR="12700" marT="12700" marB="12700" anchor="ctr" anchorCtr="0" horzOverflow="overflow"/>
                </a:tc>
              </a:tr>
              <a:tr h="365788">
                <a:tc>
                  <a:txBody>
                    <a:bodyPr/>
                    <a:lstStyle/>
                    <a:p>
                      <a:pPr algn="ctr" defTabSz="457200">
                        <a:defRPr sz="1800"/>
                      </a:pPr>
                      <a:r>
                        <a:rPr b="1" sz="2400">
                          <a:latin typeface="Times Roman"/>
                          <a:ea typeface="Times Roman"/>
                          <a:cs typeface="Times Roman"/>
                          <a:sym typeface="Times Roman"/>
                        </a:rPr>
                        <a:t>NSAID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Curcumin, SAMe, ASU</a:t>
                      </a:r>
                    </a:p>
                  </a:txBody>
                  <a:tcPr marL="12700" marR="12700" marT="12700" marB="12700" anchor="ctr" anchorCtr="0" horzOverflow="overflow"/>
                </a:tc>
              </a:tr>
              <a:tr h="566972">
                <a:tc>
                  <a:txBody>
                    <a:bodyPr/>
                    <a:lstStyle/>
                    <a:p>
                      <a:pPr algn="ctr" defTabSz="457200">
                        <a:defRPr sz="1800"/>
                      </a:pPr>
                      <a:r>
                        <a:rPr b="1" sz="2400">
                          <a:latin typeface="Times Roman"/>
                          <a:ea typeface="Times Roman"/>
                          <a:cs typeface="Times Roman"/>
                          <a:sym typeface="Times Roman"/>
                        </a:rPr>
                        <a:t>Obesity-related OA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 weight-centric nutrition</a:t>
                      </a:r>
                    </a:p>
                  </a:txBody>
                  <a:tcPr marL="12700" marR="12700" marT="12700" marB="12700" anchor="ctr" anchorCtr="0" horzOverflow="overflow"/>
                </a:tc>
              </a:tr>
              <a:tr h="365788">
                <a:tc>
                  <a:txBody>
                    <a:bodyPr/>
                    <a:lstStyle/>
                    <a:p>
                      <a:pPr algn="ctr" defTabSz="457200">
                        <a:defRPr sz="1800"/>
                      </a:pPr>
                      <a:r>
                        <a:rPr b="1" sz="2400">
                          <a:latin typeface="Times Roman"/>
                          <a:ea typeface="Times Roman"/>
                          <a:cs typeface="Times Roman"/>
                          <a:sym typeface="Times Roman"/>
                        </a:rPr>
                        <a:t>Low 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repletion</a:t>
                      </a:r>
                    </a:p>
                  </a:txBody>
                  <a:tcPr marL="12700" marR="12700" marT="12700" marB="12700" anchor="ctr" anchorCtr="0" horzOverflow="overflow"/>
                </a:tc>
              </a:tr>
            </a:tbl>
          </a:graphicData>
        </a:graphic>
      </p:graphicFrame>
      <p:sp>
        <p:nvSpPr>
          <p:cNvPr id="237" name="Practical nutraceutical “stacks” (examples)…"/>
          <p:cNvSpPr txBox="1"/>
          <p:nvPr/>
        </p:nvSpPr>
        <p:spPr>
          <a:xfrm>
            <a:off x="1200923" y="6641672"/>
            <a:ext cx="5846035" cy="3212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nutraceutical “stacks” (examples)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First-line OA pain support:</a:t>
            </a:r>
            <a:br/>
            <a:r>
              <a:rPr b="0"/>
              <a:t>Curcumin </a:t>
            </a:r>
            <a:r>
              <a:t>1,000 mg/day</a:t>
            </a:r>
            <a:r>
              <a:rPr b="0"/>
              <a:t> → reassess at </a:t>
            </a:r>
            <a:r>
              <a:t>8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Knee OA, structural support:</a:t>
            </a:r>
            <a:br/>
            <a:r>
              <a:rPr b="0"/>
              <a:t>Glucosamine sulfate </a:t>
            </a:r>
            <a:r>
              <a:t>1,500 mg/day</a:t>
            </a:r>
            <a:r>
              <a:rPr b="0"/>
              <a:t> ± chondroitin </a:t>
            </a:r>
            <a:r>
              <a:t>1,200 mg/day</a:t>
            </a:r>
            <a:r>
              <a:rPr b="0"/>
              <a:t> → reassess at </a:t>
            </a:r>
            <a:r>
              <a:t>12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Inflammatory OA with metabolic risk:</a:t>
            </a:r>
            <a:br/>
            <a:r>
              <a:rPr b="0"/>
              <a:t>Curcumin </a:t>
            </a:r>
            <a:r>
              <a:t>1,000 mg/day</a:t>
            </a:r>
            <a:r>
              <a:rPr b="0"/>
              <a:t> + omega-3 </a:t>
            </a:r>
            <a:r>
              <a:t>2 g/day</a:t>
            </a:r>
            <a:r>
              <a:rPr b="0"/>
              <a:t> → reassess at </a:t>
            </a:r>
            <a:r>
              <a:t>8–12 weeks</a:t>
            </a:r>
            <a:r>
              <a:rPr b="0"/>
              <a:t>.</a:t>
            </a:r>
          </a:p>
        </p:txBody>
      </p:sp>
      <p:sp>
        <p:nvSpPr>
          <p:cNvPr id="238" name="Safety, timing &amp; stop rules…"/>
          <p:cNvSpPr txBox="1"/>
          <p:nvPr/>
        </p:nvSpPr>
        <p:spPr>
          <a:xfrm>
            <a:off x="6872471" y="6641672"/>
            <a:ext cx="5158374" cy="346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timing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Medication overlap:</a:t>
            </a:r>
            <a:r>
              <a:rPr b="0"/>
              <a:t> Monitor when combined with NSAIDs or anticoagulants.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pain or function improvement</a:t>
            </a:r>
            <a:r>
              <a:rPr b="0"/>
              <a:t> after the expected window with good adherence, discontinue rather than stacking indefinitely.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Exercise synergy:</a:t>
            </a:r>
            <a:r>
              <a:rPr b="0"/>
              <a:t> Resistance training and low-impact aerobic activity </a:t>
            </a:r>
            <a:r>
              <a:t>enhance</a:t>
            </a:r>
            <a:r>
              <a:rPr b="0"/>
              <a:t> nutraceutical benefit.</a:t>
            </a:r>
          </a:p>
        </p:txBody>
      </p:sp>
      <p:sp>
        <p:nvSpPr>
          <p:cNvPr id="239" name="Reassessment checkpoints…"/>
          <p:cNvSpPr txBox="1"/>
          <p:nvPr/>
        </p:nvSpPr>
        <p:spPr>
          <a:xfrm>
            <a:off x="12482441" y="6641672"/>
            <a:ext cx="5158374"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Pain/function scales (WOMAC, VAS):</a:t>
            </a:r>
            <a:r>
              <a:rPr b="0"/>
              <a:t> </a:t>
            </a:r>
            <a:r>
              <a:t>8–12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NSAID use:</a:t>
            </a:r>
            <a:r>
              <a:rPr b="0"/>
              <a:t> Track reduction as a clinical success marker</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Imaging:</a:t>
            </a:r>
            <a:r>
              <a:rPr b="0"/>
              <a:t> Not required for short-term response; structural change takes months to years</a:t>
            </a:r>
          </a:p>
        </p:txBody>
      </p:sp>
    </p:spTree>
  </p:cSld>
  <p:clrMapOvr>
    <a:masterClrMapping/>
  </p:clrMapOvr>
  <p:transition xmlns:p14="http://schemas.microsoft.com/office/powerpoint/2010/main" spd="med" advClick="1"/>
</p:sld>
</file>

<file path=ppt/slides/slide1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1" name="Freeform 2"/>
          <p:cNvSpPr/>
          <p:nvPr/>
        </p:nvSpPr>
        <p:spPr>
          <a:xfrm rot="10800000">
            <a:off x="328322" y="-516484"/>
            <a:ext cx="18288005" cy="10287005"/>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defTabSz="457200">
              <a:spcBef>
                <a:spcPts val="1400"/>
              </a:spcBef>
              <a:defRPr b="1" sz="2800">
                <a:latin typeface="Times Roman"/>
                <a:ea typeface="Times Roman"/>
                <a:cs typeface="Times Roman"/>
                <a:sym typeface="Times Roman"/>
              </a:defRPr>
            </a:pPr>
          </a:p>
        </p:txBody>
      </p:sp>
      <p:sp>
        <p:nvSpPr>
          <p:cNvPr id="1742" name="Freeform 2"/>
          <p:cNvSpPr/>
          <p:nvPr/>
        </p:nvSpPr>
        <p:spPr>
          <a:xfrm rot="21600000">
            <a:off x="491107" y="-424918"/>
            <a:ext cx="18125221" cy="10195439"/>
          </a:xfrm>
          <a:prstGeom prst="rect">
            <a:avLst/>
          </a:prstGeom>
          <a:blipFill>
            <a:blip r:embed="rId2"/>
            <a:stretch>
              <a:fillRect/>
            </a:stretch>
          </a:blipFill>
          <a:ln w="12700">
            <a:miter lim="400000"/>
          </a:ln>
          <a:extLst>
            <a:ext uri="{C572A759-6A51-4108-AA02-DFA0A04FC94B}">
              <ma14:wrappingTextBoxFlag xmlns:ma14="http://schemas.microsoft.com/office/mac/drawingml/2011/main" val="1"/>
            </a:ext>
          </a:extLst>
        </p:spPr>
        <p:txBody>
          <a:bodyPr lIns="45718" tIns="45718" rIns="45718" bIns="45718"/>
          <a:lstStyle/>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p>
        </p:txBody>
      </p:sp>
      <p:grpSp>
        <p:nvGrpSpPr>
          <p:cNvPr id="1745" name="Freeform 4"/>
          <p:cNvGrpSpPr/>
          <p:nvPr/>
        </p:nvGrpSpPr>
        <p:grpSpPr>
          <a:xfrm>
            <a:off x="-380179" y="-13"/>
            <a:ext cx="19048355" cy="3086120"/>
            <a:chOff x="0" y="0"/>
            <a:chExt cx="19048353" cy="3086119"/>
          </a:xfrm>
        </p:grpSpPr>
        <p:sp>
          <p:nvSpPr>
            <p:cNvPr id="174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4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46" name="TextBox 6"/>
          <p:cNvSpPr txBox="1"/>
          <p:nvPr/>
        </p:nvSpPr>
        <p:spPr>
          <a:xfrm>
            <a:off x="1297809"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Cholecystectomy-Common Symptoms &amp; Nutrition Responses</a:t>
            </a:r>
          </a:p>
        </p:txBody>
      </p:sp>
      <p:sp>
        <p:nvSpPr>
          <p:cNvPr id="17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748" name="Table 1"/>
          <p:cNvGraphicFramePr/>
          <p:nvPr/>
        </p:nvGraphicFramePr>
        <p:xfrm>
          <a:off x="2786112" y="3783734"/>
          <a:ext cx="12728476" cy="55464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740262"/>
                <a:gridCol w="3606159"/>
                <a:gridCol w="4369354"/>
              </a:tblGrid>
              <a:tr h="670919">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Likely Driver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Strategy</a:t>
                      </a:r>
                    </a:p>
                  </a:txBody>
                  <a:tcPr marL="12700" marR="12700" marT="12700" marB="12700" anchor="ctr" anchorCtr="0" horzOverflow="overflow"/>
                </a:tc>
              </a:tr>
              <a:tr h="1135759">
                <a:tc>
                  <a:txBody>
                    <a:bodyPr/>
                    <a:lstStyle/>
                    <a:p>
                      <a:pPr algn="ctr" defTabSz="457200">
                        <a:defRPr sz="1800"/>
                      </a:pPr>
                      <a:r>
                        <a:rPr sz="2400">
                          <a:latin typeface="Times Roman"/>
                          <a:ea typeface="Times Roman"/>
                          <a:cs typeface="Times Roman"/>
                          <a:sym typeface="Times Roman"/>
                        </a:rPr>
                        <a:t>Post-meal diarrhea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Bile acid excess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Soluble fiber; smaller meals</a:t>
                      </a:r>
                    </a:p>
                  </a:txBody>
                  <a:tcPr marL="12700" marR="12700" marT="12700" marB="12700" anchor="ctr" anchorCtr="0" horzOverflow="overflow"/>
                </a:tc>
              </a:tr>
              <a:tr h="732748">
                <a:tc>
                  <a:txBody>
                    <a:bodyPr/>
                    <a:lstStyle/>
                    <a:p>
                      <a:pPr algn="ctr" defTabSz="457200">
                        <a:defRPr sz="1800"/>
                      </a:pPr>
                      <a:r>
                        <a:rPr sz="2400">
                          <a:latin typeface="Times Roman"/>
                          <a:ea typeface="Times Roman"/>
                          <a:cs typeface="Times Roman"/>
                          <a:sym typeface="Times Roman"/>
                        </a:rPr>
                        <a:t>Bloating/cramping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maldigestion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fat bolus; enzymes</a:t>
                      </a:r>
                    </a:p>
                  </a:txBody>
                  <a:tcPr marL="12700" marR="12700" marT="12700" marB="12700" anchor="ctr" anchorCtr="0" horzOverflow="overflow"/>
                </a:tc>
              </a:tr>
              <a:tr h="732748">
                <a:tc>
                  <a:txBody>
                    <a:bodyPr/>
                    <a:lstStyle/>
                    <a:p>
                      <a:pPr algn="ctr" defTabSz="457200">
                        <a:defRPr sz="1800"/>
                      </a:pPr>
                      <a:r>
                        <a:rPr sz="2400">
                          <a:latin typeface="Times Roman"/>
                          <a:ea typeface="Times Roman"/>
                          <a:cs typeface="Times Roman"/>
                          <a:sym typeface="Times Roman"/>
                        </a:rPr>
                        <a:t>Fat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Inadequate bile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Gradual fat reintroduction</a:t>
                      </a:r>
                    </a:p>
                  </a:txBody>
                  <a:tcPr marL="12700" marR="12700" marT="12700" marB="12700" anchor="ctr" anchorCtr="0" horzOverflow="overflow"/>
                </a:tc>
              </a:tr>
              <a:tr h="1135759">
                <a:tc>
                  <a:txBody>
                    <a:bodyPr/>
                    <a:lstStyle/>
                    <a:p>
                      <a:pPr algn="ctr" defTabSz="457200">
                        <a:defRPr sz="1800"/>
                      </a:pPr>
                      <a:r>
                        <a:rPr sz="2400">
                          <a:latin typeface="Times Roman"/>
                          <a:ea typeface="Times Roman"/>
                          <a:cs typeface="Times Roman"/>
                          <a:sym typeface="Times Roman"/>
                        </a:rPr>
                        <a:t>Steatorrhea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Enzymes; MCTs short-term</a:t>
                      </a:r>
                    </a:p>
                  </a:txBody>
                  <a:tcPr marL="12700" marR="12700" marT="12700" marB="12700" anchor="ctr" anchorCtr="0" horzOverflow="overflow"/>
                </a:tc>
              </a:tr>
              <a:tr h="1135759">
                <a:tc>
                  <a:txBody>
                    <a:bodyPr/>
                    <a:lstStyle/>
                    <a:p>
                      <a:pPr algn="ctr" defTabSz="457200">
                        <a:defRPr sz="1800"/>
                      </a:pPr>
                      <a:r>
                        <a:rPr sz="2400">
                          <a:latin typeface="Times Roman"/>
                          <a:ea typeface="Times Roman"/>
                          <a:cs typeface="Times Roman"/>
                          <a:sym typeface="Times Roman"/>
                        </a:rPr>
                        <a:t>Fat-soluble vitamin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Chronic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Targeted supplementation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0"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53" name="Freeform 4"/>
          <p:cNvGrpSpPr/>
          <p:nvPr/>
        </p:nvGrpSpPr>
        <p:grpSpPr>
          <a:xfrm>
            <a:off x="-380179" y="-13"/>
            <a:ext cx="19048355" cy="3086120"/>
            <a:chOff x="0" y="0"/>
            <a:chExt cx="19048353" cy="3086119"/>
          </a:xfrm>
        </p:grpSpPr>
        <p:sp>
          <p:nvSpPr>
            <p:cNvPr id="175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5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54" name="TextBox 6"/>
          <p:cNvSpPr txBox="1"/>
          <p:nvPr/>
        </p:nvSpPr>
        <p:spPr>
          <a:xfrm>
            <a:off x="1297809"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Hepatic Disorders</a:t>
            </a:r>
          </a:p>
        </p:txBody>
      </p:sp>
      <p:sp>
        <p:nvSpPr>
          <p:cNvPr id="175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756" name="Table 1"/>
          <p:cNvGraphicFramePr/>
          <p:nvPr/>
        </p:nvGraphicFramePr>
        <p:xfrm>
          <a:off x="207420" y="3127256"/>
          <a:ext cx="17885861" cy="682308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72389"/>
                <a:gridCol w="3650107"/>
                <a:gridCol w="4156147"/>
                <a:gridCol w="3534019"/>
                <a:gridCol w="2860496"/>
              </a:tblGrid>
              <a:tr h="430353">
                <a:tc>
                  <a:txBody>
                    <a:bodyPr/>
                    <a:lstStyle/>
                    <a:p>
                      <a:pPr algn="ctr" defTabSz="457200">
                        <a:defRPr sz="1800"/>
                      </a:pPr>
                      <a:r>
                        <a:rPr b="1" sz="12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12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1200">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sz="1200">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sz="1200">
                          <a:latin typeface="Times Roman"/>
                          <a:ea typeface="Times Roman"/>
                          <a:cs typeface="Times Roman"/>
                          <a:sym typeface="Times Roman"/>
                        </a:rPr>
                        <a:t>Relevant Labs</a:t>
                      </a:r>
                    </a:p>
                  </a:txBody>
                  <a:tcPr marL="12700" marR="12700" marT="12700" marB="12700" anchor="ctr" anchorCtr="0" horzOverflow="overflow"/>
                </a:tc>
              </a:tr>
              <a:tr h="819060">
                <a:tc>
                  <a:txBody>
                    <a:bodyPr/>
                    <a:lstStyle/>
                    <a:p>
                      <a:pPr algn="ctr" defTabSz="457200">
                        <a:defRPr sz="1800"/>
                      </a:pPr>
                      <a:r>
                        <a:rPr b="1" sz="1700">
                          <a:latin typeface="Times Roman"/>
                          <a:ea typeface="Times Roman"/>
                          <a:cs typeface="Times Roman"/>
                          <a:sym typeface="Times Roman"/>
                        </a:rPr>
                        <a:t>NAFLD / MASLD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Insulin resistance; visceral adiposity; hepatic fat accumulation; inflammation; high fructose intake</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t>Weight loss </a:t>
                      </a:r>
                      <a:r>
                        <a:rPr b="1"/>
                        <a:t>7–10%</a:t>
                      </a:r>
                      <a:r>
                        <a:t>; Mediterranean/low-GL pattern; reduce refined carbs/fructose; adequate protein; physical activity; avoid alcohol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Omega-3s; soluble fiber; magnesium; vitamin D; vitamin E* (select cases)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ALT, AST, TG, HbA1c/fasting glucose, ferritin, vitamin D</a:t>
                      </a:r>
                    </a:p>
                  </a:txBody>
                  <a:tcPr marL="12700" marR="12700" marT="12700" marB="12700" anchor="ctr" anchorCtr="0" horzOverflow="overflow"/>
                </a:tc>
              </a:tr>
              <a:tr h="819060">
                <a:tc>
                  <a:txBody>
                    <a:bodyPr/>
                    <a:lstStyle/>
                    <a:p>
                      <a:pPr algn="ctr" defTabSz="457200">
                        <a:defRPr sz="1800"/>
                      </a:pPr>
                      <a:r>
                        <a:rPr b="1" sz="1700">
                          <a:latin typeface="Times Roman"/>
                          <a:ea typeface="Times Roman"/>
                          <a:cs typeface="Times Roman"/>
                          <a:sym typeface="Times Roman"/>
                        </a:rPr>
                        <a:t>Alcohol-Associated Liver Disease (ALD)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Alcohol displacing nutrients; protein-calorie malnutrition; oxidative stress; thiamine deficiency; sarcopenia</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Absolute alcohol abstinence</a:t>
                      </a:r>
                      <a:r>
                        <a:t>; high-protein (1.2–1.5 g/kg); adequate energy; frequent meals; micronutrient repletion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Thiamine (B1); protein; zinc; magnesium; folate/B-complex</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AST/ALT (AST&gt;ALT), INR, albumin, Mg, weight/muscle mass</a:t>
                      </a:r>
                    </a:p>
                  </a:txBody>
                  <a:tcPr marL="12700" marR="12700" marT="12700" marB="12700" anchor="ctr" anchorCtr="0" horzOverflow="overflow"/>
                </a:tc>
              </a:tr>
              <a:tr h="632841">
                <a:tc>
                  <a:txBody>
                    <a:bodyPr/>
                    <a:lstStyle/>
                    <a:p>
                      <a:pPr algn="ctr" defTabSz="457200">
                        <a:defRPr sz="1800"/>
                      </a:pPr>
                      <a:r>
                        <a:rPr b="1" sz="1700">
                          <a:latin typeface="Times Roman"/>
                          <a:ea typeface="Times Roman"/>
                          <a:cs typeface="Times Roman"/>
                          <a:sym typeface="Times Roman"/>
                        </a:rPr>
                        <a:t>Chronic Viral Hepatitis (B/C)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Chronic inflammation; ↑ energy needs; reduced intake; micronutrient deficits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Adequate energy/protein; anti-inflammatory pattern; avoid alcohol; support immunity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Protein; vitamin D; zinc; omega-3s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ALT, AST, bilirubin, albumin, vitamin D, viral load (medical)</a:t>
                      </a:r>
                    </a:p>
                  </a:txBody>
                  <a:tcPr marL="12700" marR="12700" marT="12700" marB="12700" anchor="ctr" anchorCtr="0" horzOverflow="overflow"/>
                </a:tc>
              </a:tr>
              <a:tr h="835328">
                <a:tc>
                  <a:txBody>
                    <a:bodyPr/>
                    <a:lstStyle/>
                    <a:p>
                      <a:pPr algn="ctr" defTabSz="457200">
                        <a:defRPr sz="1800"/>
                      </a:pPr>
                      <a:r>
                        <a:rPr b="1" sz="1700">
                          <a:latin typeface="Times Roman"/>
                          <a:ea typeface="Times Roman"/>
                          <a:cs typeface="Times Roman"/>
                          <a:sym typeface="Times Roman"/>
                        </a:rPr>
                        <a:t>Cirrhosis (compensated/decompensated)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Impaired glycogen storage; sarcopenia; portal HTN → early satiety; ascites → Na imbalance</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High protein (1.2–1.5 g/kg)</a:t>
                      </a:r>
                      <a:r>
                        <a:t>; frequent meals + </a:t>
                      </a:r>
                      <a:r>
                        <a:rPr b="1"/>
                        <a:t>late-evening carb snack</a:t>
                      </a:r>
                      <a:r>
                        <a:t>; energy 30–35 kcal/kg; Na ≤2 g/day if ascites; avoid fasting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Protein; BCAAs; zinc; vitamin D; magnesium</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INR, albumin, Na, bilirubin, ammonia†, weight/muscle mass</a:t>
                      </a:r>
                    </a:p>
                  </a:txBody>
                  <a:tcPr marL="12700" marR="12700" marT="12700" marB="12700" anchor="ctr" anchorCtr="0" horzOverflow="overflow"/>
                </a:tc>
              </a:tr>
              <a:tr h="819060">
                <a:tc>
                  <a:txBody>
                    <a:bodyPr/>
                    <a:lstStyle/>
                    <a:p>
                      <a:pPr algn="ctr" defTabSz="457200">
                        <a:defRPr sz="1800"/>
                      </a:pPr>
                      <a:r>
                        <a:rPr b="1" sz="1700">
                          <a:latin typeface="Times Roman"/>
                          <a:ea typeface="Times Roman"/>
                          <a:cs typeface="Times Roman"/>
                          <a:sym typeface="Times Roman"/>
                        </a:rPr>
                        <a:t>Hepatic Encephalopathy (HE)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Hyperammonemia; altered AA metabolism; muscle loss ↓ ammonia clearance</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rPr b="1"/>
                        <a:t>Do NOT restrict protein</a:t>
                      </a:r>
                      <a:r>
                        <a:t>; emphasize plant/dairy protein; frequent meals; fiber; manage constipation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Protein; BCAAs; zinc; soluble fiber</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Ammonia†, albumin, electrolytes, weight/muscle</a:t>
                      </a:r>
                    </a:p>
                  </a:txBody>
                  <a:tcPr marL="12700" marR="12700" marT="12700" marB="12700" anchor="ctr" anchorCtr="0" horzOverflow="overflow"/>
                </a:tc>
              </a:tr>
              <a:tr h="632841">
                <a:tc>
                  <a:txBody>
                    <a:bodyPr/>
                    <a:lstStyle/>
                    <a:p>
                      <a:pPr algn="ctr" defTabSz="457200">
                        <a:defRPr sz="1800"/>
                      </a:pPr>
                      <a:r>
                        <a:rPr b="1" sz="1700">
                          <a:latin typeface="Times Roman"/>
                          <a:ea typeface="Times Roman"/>
                          <a:cs typeface="Times Roman"/>
                          <a:sym typeface="Times Roman"/>
                        </a:rPr>
                        <a:t>Cholestatic Liver Disease (PBC/PSC)</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Reduced bile flow → fat malabsorption; fat-soluble vitamin loss; pruritus</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t>Moderate fat; consider </a:t>
                      </a:r>
                      <a:r>
                        <a:rPr b="1"/>
                        <a:t>MCTs</a:t>
                      </a:r>
                      <a:r>
                        <a:t>; supplement fat-soluble vitamins; adequate protein/energy</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t>Vitamins </a:t>
                      </a:r>
                      <a:r>
                        <a:rPr b="1"/>
                        <a:t>A, D, E, K</a:t>
                      </a:r>
                      <a:r>
                        <a:t>; calcium; vitamin D; MCT oil</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ALP, bilirubin, fat-soluble vitamin levels, Ca, DXA</a:t>
                      </a:r>
                    </a:p>
                  </a:txBody>
                  <a:tcPr marL="12700" marR="12700" marT="12700" marB="12700" anchor="ctr" anchorCtr="0" horzOverflow="overflow"/>
                </a:tc>
              </a:tr>
              <a:tr h="819060">
                <a:tc>
                  <a:txBody>
                    <a:bodyPr/>
                    <a:lstStyle/>
                    <a:p>
                      <a:pPr algn="ctr" defTabSz="457200">
                        <a:defRPr sz="1800"/>
                      </a:pPr>
                      <a:r>
                        <a:rPr b="1" sz="1700">
                          <a:latin typeface="Times Roman"/>
                          <a:ea typeface="Times Roman"/>
                          <a:cs typeface="Times Roman"/>
                          <a:sym typeface="Times Roman"/>
                        </a:rPr>
                        <a:t>Acute Liver Failure (nutrition support)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Hypermetabolism; rapid muscle breakdown; hypoglycemia risk</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Early enteral nutrition if possible; adequate protein unless contraindicated; tight glucose monitoring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Protein (individualized); thiamine; electrolytes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CMP, INR, glucose, electrolytes</a:t>
                      </a:r>
                    </a:p>
                  </a:txBody>
                  <a:tcPr marL="12700" marR="12700" marT="12700" marB="12700" anchor="ctr" anchorCtr="0" horzOverflow="overflow"/>
                </a:tc>
              </a:tr>
              <a:tr h="1013413">
                <a:tc>
                  <a:txBody>
                    <a:bodyPr/>
                    <a:lstStyle/>
                    <a:p>
                      <a:pPr algn="ctr" defTabSz="457200">
                        <a:defRPr sz="1800"/>
                      </a:pPr>
                      <a:r>
                        <a:rPr b="1" sz="1700">
                          <a:latin typeface="Times Roman"/>
                          <a:ea typeface="Times Roman"/>
                          <a:cs typeface="Times Roman"/>
                          <a:sym typeface="Times Roman"/>
                        </a:rPr>
                        <a:t>Cholecystectomy (post-op)</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Continuous bile flow; reduced bile concentration; fat intolerance; bile-acid diarrhea; fat-soluble vitamin risk (subset)</a:t>
                      </a:r>
                    </a:p>
                  </a:txBody>
                  <a:tcPr marL="12700" marR="12700" marT="12700" marB="12700" anchor="ctr" anchorCtr="0" horzOverflow="overflow"/>
                </a:tc>
                <a:tc>
                  <a:txBody>
                    <a:bodyPr/>
                    <a:lstStyle/>
                    <a:p>
                      <a:pPr algn="ctr" defTabSz="457200">
                        <a:defRPr sz="1700">
                          <a:latin typeface="Times Roman"/>
                          <a:ea typeface="Times Roman"/>
                          <a:cs typeface="Times Roman"/>
                          <a:sym typeface="Times Roman"/>
                        </a:defRPr>
                      </a:pPr>
                      <a:r>
                        <a:t>Short-term low-fat; small frequent meals; </a:t>
                      </a:r>
                      <a:r>
                        <a:rPr b="1"/>
                        <a:t>gradual fat reintroduction</a:t>
                      </a:r>
                      <a:r>
                        <a:t>; soluble fiber for bile binding; distribute fat evenly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Soluble fiber (psyllium/PHGG); digestive enzymes (short-term); ox bile (select); vitamins D ± A/E/K; probiotics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Vitamin D; fat-soluble vitamins if symptoms; CMP; stool fat (if steatorrhea); weight trends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8"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61" name="Freeform 4"/>
          <p:cNvGrpSpPr/>
          <p:nvPr/>
        </p:nvGrpSpPr>
        <p:grpSpPr>
          <a:xfrm>
            <a:off x="-380179" y="-13"/>
            <a:ext cx="19048355" cy="3086120"/>
            <a:chOff x="0" y="0"/>
            <a:chExt cx="19048353" cy="3086119"/>
          </a:xfrm>
        </p:grpSpPr>
        <p:sp>
          <p:nvSpPr>
            <p:cNvPr id="175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6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62" name="TextBox 6"/>
          <p:cNvSpPr txBox="1"/>
          <p:nvPr/>
        </p:nvSpPr>
        <p:spPr>
          <a:xfrm>
            <a:off x="1392129"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Neurodivergence</a:t>
            </a:r>
          </a:p>
        </p:txBody>
      </p:sp>
      <p:sp>
        <p:nvSpPr>
          <p:cNvPr id="17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64" name="Neurodivergence refers to natural variations in neurodevelopment and cognition, including (but not limited to) autism spectrum condition, ADHD, dyslexia, dyspraxia, Tourette syndrome, and sensory processing differences.…"/>
          <p:cNvSpPr txBox="1"/>
          <p:nvPr/>
        </p:nvSpPr>
        <p:spPr>
          <a:xfrm>
            <a:off x="1648058" y="3853181"/>
            <a:ext cx="12717269" cy="443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t>Neurodivergence</a:t>
            </a:r>
            <a:r>
              <a:rPr b="0"/>
              <a:t> refers to natural variations in neurodevelopment and cognition, including (but not limited to) </a:t>
            </a:r>
            <a:r>
              <a:t>autism spectrum condition, ADHD, dyslexia, dyspraxia, Tourette syndrome, and sensory processing differences</a:t>
            </a:r>
            <a:r>
              <a:rPr b="0"/>
              <a:t>.</a:t>
            </a:r>
            <a:endParaRPr b="0"/>
          </a:p>
          <a:p>
            <a:pPr marL="280736" indent="-280736" defTabSz="457200">
              <a:spcBef>
                <a:spcPts val="1200"/>
              </a:spcBef>
              <a:buSzPct val="100000"/>
              <a:buChar char="•"/>
              <a:defRPr b="1" sz="2800">
                <a:latin typeface="Times Roman"/>
                <a:ea typeface="Times Roman"/>
                <a:cs typeface="Times Roman"/>
                <a:sym typeface="Times Roman"/>
              </a:defRPr>
            </a:pPr>
            <a:r>
              <a:rPr b="0"/>
              <a:t>Neurodivergence is </a:t>
            </a:r>
            <a:r>
              <a:t>not a disease</a:t>
            </a:r>
            <a:r>
              <a:rPr b="0"/>
              <a:t>, but nutrition-related challenges can arise from </a:t>
            </a:r>
            <a:r>
              <a:t>sensory processing, executive function differences, gut–brain interactions, medication effects, and co-occurring medical conditions</a:t>
            </a:r>
            <a:r>
              <a:rPr b="0"/>
              <a:t>.</a:t>
            </a:r>
            <a:endParaRPr b="0"/>
          </a:p>
          <a:p>
            <a:pPr marL="280736" indent="-280736" defTabSz="457200">
              <a:spcBef>
                <a:spcPts val="1200"/>
              </a:spcBef>
              <a:buSzPct val="100000"/>
              <a:buChar char="•"/>
              <a:defRPr b="1" sz="2800">
                <a:latin typeface="Times Roman"/>
                <a:ea typeface="Times Roman"/>
                <a:cs typeface="Times Roman"/>
                <a:sym typeface="Times Roman"/>
              </a:defRPr>
            </a:pPr>
            <a:r>
              <a:t>Medical Nutrition Therapy (MNT)</a:t>
            </a:r>
            <a:r>
              <a:rPr b="0"/>
              <a:t> aims to </a:t>
            </a:r>
            <a:r>
              <a:t>support health, function, and quality of life</a:t>
            </a:r>
            <a:r>
              <a:rPr b="0"/>
              <a:t>—not to “treat” neurodivergence.</a:t>
            </a:r>
            <a:endParaRPr b="0"/>
          </a:p>
        </p:txBody>
      </p:sp>
    </p:spTree>
  </p:cSld>
  <p:clrMapOvr>
    <a:masterClrMapping/>
  </p:clrMapOvr>
  <p:transition xmlns:p14="http://schemas.microsoft.com/office/powerpoint/2010/main" spd="med" advClick="1"/>
</p:sld>
</file>

<file path=ppt/slides/slide1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6"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69" name="Freeform 4"/>
          <p:cNvGrpSpPr/>
          <p:nvPr/>
        </p:nvGrpSpPr>
        <p:grpSpPr>
          <a:xfrm>
            <a:off x="-380179" y="-13"/>
            <a:ext cx="19048355" cy="3086120"/>
            <a:chOff x="0" y="0"/>
            <a:chExt cx="19048353" cy="3086119"/>
          </a:xfrm>
        </p:grpSpPr>
        <p:sp>
          <p:nvSpPr>
            <p:cNvPr id="176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6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70" name="TextBox 6"/>
          <p:cNvSpPr txBox="1"/>
          <p:nvPr/>
        </p:nvSpPr>
        <p:spPr>
          <a:xfrm>
            <a:off x="1263862"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Neurodivergence- Primary Nutrition Mechanisms</a:t>
            </a:r>
          </a:p>
        </p:txBody>
      </p:sp>
      <p:sp>
        <p:nvSpPr>
          <p:cNvPr id="177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72" name="Across neurodivergent individuals, nutrition is influenced by:…"/>
          <p:cNvSpPr txBox="1"/>
          <p:nvPr/>
        </p:nvSpPr>
        <p:spPr>
          <a:xfrm>
            <a:off x="1211950" y="3288807"/>
            <a:ext cx="5756590" cy="639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Across neurodivergent individuals, nutrition is influenced by:</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Sensory processing differences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Texture, smell, color, temperature sensitivity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Strong food preferences or aversions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Interoception differences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hunger/fullness awareness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Irregular meal timing</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Executive function challenges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Difficulty with planning, shopping, cooking, or remembering meals</a:t>
            </a:r>
          </a:p>
          <a:p>
            <a:pPr marL="914400" indent="-914400" defTabSz="457200">
              <a:spcBef>
                <a:spcPts val="1200"/>
              </a:spcBef>
              <a:tabLst>
                <a:tab pos="596900" algn="l"/>
                <a:tab pos="914400" algn="l"/>
              </a:tabLst>
              <a:defRPr sz="1200">
                <a:latin typeface="Times Roman"/>
                <a:ea typeface="Times Roman"/>
                <a:cs typeface="Times Roman"/>
                <a:sym typeface="Times Roman"/>
              </a:defRPr>
            </a:pPr>
          </a:p>
        </p:txBody>
      </p:sp>
      <p:sp>
        <p:nvSpPr>
          <p:cNvPr id="1773" name="4. Restricted dietary patterns…"/>
          <p:cNvSpPr txBox="1"/>
          <p:nvPr/>
        </p:nvSpPr>
        <p:spPr>
          <a:xfrm>
            <a:off x="8632054" y="4182542"/>
            <a:ext cx="9338922" cy="582131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400">
                <a:latin typeface="Times Roman"/>
                <a:ea typeface="Times Roman"/>
                <a:cs typeface="Times Roman"/>
                <a:sym typeface="Times Roman"/>
              </a:defRPr>
            </a:pPr>
            <a:r>
              <a:rPr b="0"/>
              <a:t> 4. </a:t>
            </a:r>
            <a:r>
              <a:t>Restricted dietary patterns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Limited food variety → micronutrient risk</a:t>
            </a:r>
          </a:p>
          <a:p>
            <a:pPr defTabSz="457200">
              <a:spcBef>
                <a:spcPts val="1200"/>
              </a:spcBef>
              <a:defRPr b="1" sz="2400">
                <a:latin typeface="Times Roman"/>
                <a:ea typeface="Times Roman"/>
                <a:cs typeface="Times Roman"/>
                <a:sym typeface="Times Roman"/>
              </a:defRPr>
            </a:pPr>
            <a:r>
              <a:rPr b="0"/>
              <a:t> 5.</a:t>
            </a:r>
            <a:r>
              <a:t> Gut–brain axis differences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Higher prevalence of constipation, diarrhea, and IBS-like symptoms</a:t>
            </a:r>
          </a:p>
          <a:p>
            <a:pPr marL="457200" indent="-317500" defTabSz="457200">
              <a:spcBef>
                <a:spcPts val="1200"/>
              </a:spcBef>
              <a:buSzPct val="100000"/>
              <a:buFont typeface="Times Roman"/>
              <a:buAutoNum type="arabicPeriod" startAt="6"/>
              <a:defRPr b="1" sz="2400">
                <a:latin typeface="Times Roman"/>
                <a:ea typeface="Times Roman"/>
                <a:cs typeface="Times Roman"/>
                <a:sym typeface="Times Roman"/>
              </a:defRPr>
            </a:pPr>
            <a:r>
              <a:t>Medication effects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Appetite suppression (stimulants)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Weight gain or metabolic effects (antipsychotics)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Nutrient depletions (e.g., magnesium, zinc, iron)</a:t>
            </a:r>
          </a:p>
          <a:p>
            <a:pPr marL="457200" indent="-317500" defTabSz="457200">
              <a:spcBef>
                <a:spcPts val="1200"/>
              </a:spcBef>
              <a:buSzPct val="100000"/>
              <a:buFont typeface="Times Roman"/>
              <a:buAutoNum type="arabicPeriod" startAt="7"/>
              <a:defRPr b="1" sz="2400">
                <a:latin typeface="Times Roman"/>
                <a:ea typeface="Times Roman"/>
                <a:cs typeface="Times Roman"/>
                <a:sym typeface="Times Roman"/>
              </a:defRPr>
            </a:pPr>
            <a:r>
              <a:t>Stress and autonomic dysregulation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Affects digestion, appetite, and glucose stability</a:t>
            </a:r>
          </a:p>
          <a:p>
            <a:pPr marL="914400" indent="-914400" defTabSz="457200">
              <a:spcBef>
                <a:spcPts val="1200"/>
              </a:spcBef>
              <a:tabLst>
                <a:tab pos="596900" algn="l"/>
                <a:tab pos="9144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5" name="Freeform 2"/>
          <p:cNvSpPr/>
          <p:nvPr/>
        </p:nvSpPr>
        <p:spPr>
          <a:xfrm rot="10800000">
            <a:off x="2267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78" name="Freeform 4"/>
          <p:cNvGrpSpPr/>
          <p:nvPr/>
        </p:nvGrpSpPr>
        <p:grpSpPr>
          <a:xfrm>
            <a:off x="-380179" y="-13"/>
            <a:ext cx="19048355" cy="3086120"/>
            <a:chOff x="0" y="0"/>
            <a:chExt cx="19048353" cy="3086119"/>
          </a:xfrm>
        </p:grpSpPr>
        <p:sp>
          <p:nvSpPr>
            <p:cNvPr id="177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7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79" name="TextBox 6"/>
          <p:cNvSpPr txBox="1"/>
          <p:nvPr/>
        </p:nvSpPr>
        <p:spPr>
          <a:xfrm>
            <a:off x="1263862"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Neurodivergence-Core Nutrition Goals</a:t>
            </a:r>
          </a:p>
        </p:txBody>
      </p:sp>
      <p:sp>
        <p:nvSpPr>
          <p:cNvPr id="178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81" name="Ensuring nutrition adequacy and safety…"/>
          <p:cNvSpPr txBox="1"/>
          <p:nvPr/>
        </p:nvSpPr>
        <p:spPr>
          <a:xfrm>
            <a:off x="1442831" y="3853181"/>
            <a:ext cx="9522423" cy="527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b="1" sz="2800">
                <a:latin typeface="Times Roman"/>
                <a:ea typeface="Times Roman"/>
                <a:cs typeface="Times Roman"/>
                <a:sym typeface="Times Roman"/>
              </a:defRPr>
            </a:pPr>
            <a:r>
              <a:t>Ensuring nutrition adequacy and safety</a:t>
            </a:r>
            <a:endParaRPr b="0"/>
          </a:p>
          <a:p>
            <a:pPr marL="280736" indent="-280736" defTabSz="457200">
              <a:spcBef>
                <a:spcPts val="1200"/>
              </a:spcBef>
              <a:buSzPct val="100000"/>
              <a:buChar char="•"/>
              <a:defRPr b="1" sz="2800">
                <a:latin typeface="Times Roman"/>
                <a:ea typeface="Times Roman"/>
                <a:cs typeface="Times Roman"/>
                <a:sym typeface="Times Roman"/>
              </a:defRPr>
            </a:pPr>
            <a:r>
              <a:t>Respecting sensory preferences and autonomy</a:t>
            </a:r>
            <a:endParaRPr b="0"/>
          </a:p>
          <a:p>
            <a:pPr marL="280736" indent="-280736" defTabSz="457200">
              <a:spcBef>
                <a:spcPts val="1200"/>
              </a:spcBef>
              <a:buSzPct val="100000"/>
              <a:buChar char="•"/>
              <a:defRPr b="1" sz="2800">
                <a:latin typeface="Times Roman"/>
                <a:ea typeface="Times Roman"/>
                <a:cs typeface="Times Roman"/>
                <a:sym typeface="Times Roman"/>
              </a:defRPr>
            </a:pPr>
            <a:r>
              <a:t>Preventing and correcting nutrient deficiencies</a:t>
            </a:r>
            <a:endParaRPr b="0"/>
          </a:p>
          <a:p>
            <a:pPr marL="280736" indent="-280736" defTabSz="457200">
              <a:spcBef>
                <a:spcPts val="1200"/>
              </a:spcBef>
              <a:buSzPct val="100000"/>
              <a:buChar char="•"/>
              <a:defRPr b="1" sz="2800">
                <a:latin typeface="Times Roman"/>
                <a:ea typeface="Times Roman"/>
                <a:cs typeface="Times Roman"/>
                <a:sym typeface="Times Roman"/>
              </a:defRPr>
            </a:pPr>
            <a:r>
              <a:t>Supporting energy, focus, and emotional regulation</a:t>
            </a:r>
            <a:endParaRPr b="0"/>
          </a:p>
          <a:p>
            <a:pPr marL="280736" indent="-280736" defTabSz="457200">
              <a:spcBef>
                <a:spcPts val="1200"/>
              </a:spcBef>
              <a:buSzPct val="100000"/>
              <a:buChar char="•"/>
              <a:defRPr b="1" sz="2800">
                <a:latin typeface="Times Roman"/>
                <a:ea typeface="Times Roman"/>
                <a:cs typeface="Times Roman"/>
                <a:sym typeface="Times Roman"/>
              </a:defRPr>
            </a:pPr>
            <a:r>
              <a:t>Stabilizing blood glucose</a:t>
            </a:r>
            <a:endParaRPr b="0"/>
          </a:p>
          <a:p>
            <a:pPr marL="280736" indent="-280736" defTabSz="457200">
              <a:spcBef>
                <a:spcPts val="1200"/>
              </a:spcBef>
              <a:buSzPct val="100000"/>
              <a:buChar char="•"/>
              <a:defRPr b="1" sz="2800">
                <a:latin typeface="Times Roman"/>
                <a:ea typeface="Times Roman"/>
                <a:cs typeface="Times Roman"/>
                <a:sym typeface="Times Roman"/>
              </a:defRPr>
            </a:pPr>
            <a:r>
              <a:t>Supporting gut comfort and regularity</a:t>
            </a:r>
            <a:endParaRPr b="0"/>
          </a:p>
          <a:p>
            <a:pPr marL="280736" indent="-280736" defTabSz="457200">
              <a:spcBef>
                <a:spcPts val="1200"/>
              </a:spcBef>
              <a:buSzPct val="100000"/>
              <a:buChar char="•"/>
              <a:defRPr b="1" sz="2800">
                <a:latin typeface="Times Roman"/>
                <a:ea typeface="Times Roman"/>
                <a:cs typeface="Times Roman"/>
                <a:sym typeface="Times Roman"/>
              </a:defRPr>
            </a:pPr>
            <a:r>
              <a:t>Reducing food-related stress</a:t>
            </a:r>
            <a:endParaRPr b="0"/>
          </a:p>
          <a:p>
            <a:pPr marL="280736" indent="-280736" defTabSz="457200">
              <a:spcBef>
                <a:spcPts val="1200"/>
              </a:spcBef>
              <a:buSzPct val="100000"/>
              <a:buChar char="•"/>
              <a:defRPr b="1" sz="2800">
                <a:latin typeface="Times Roman"/>
                <a:ea typeface="Times Roman"/>
                <a:cs typeface="Times Roman"/>
                <a:sym typeface="Times Roman"/>
              </a:defRPr>
            </a:pPr>
            <a:r>
              <a:t>Building sustainable, realistic routines</a:t>
            </a:r>
            <a:endParaRPr b="0"/>
          </a:p>
          <a:p>
            <a:pPr defTabSz="457200">
              <a:spcBef>
                <a:spcPts val="1200"/>
              </a:spcBef>
              <a:defRPr b="1" sz="12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3"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86" name="Freeform 4"/>
          <p:cNvGrpSpPr/>
          <p:nvPr/>
        </p:nvGrpSpPr>
        <p:grpSpPr>
          <a:xfrm>
            <a:off x="-380179" y="-13"/>
            <a:ext cx="19048355" cy="3086120"/>
            <a:chOff x="0" y="0"/>
            <a:chExt cx="19048353" cy="3086119"/>
          </a:xfrm>
        </p:grpSpPr>
        <p:sp>
          <p:nvSpPr>
            <p:cNvPr id="178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8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87" name="TextBox 6"/>
          <p:cNvSpPr txBox="1"/>
          <p:nvPr/>
        </p:nvSpPr>
        <p:spPr>
          <a:xfrm>
            <a:off x="1272155" y="813524"/>
            <a:ext cx="16800357" cy="42516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Autism Spectrum Condition (ASC)</a:t>
            </a: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78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89" name="Institute of Medicine (IOM). (2001). Dietary Reference Intakes: Applications in Dietary Assessment. National Academies Press.…"/>
          <p:cNvSpPr txBox="1"/>
          <p:nvPr/>
        </p:nvSpPr>
        <p:spPr>
          <a:xfrm>
            <a:off x="1394916" y="3288100"/>
            <a:ext cx="7813170" cy="65923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Sensory sensitivities (texture, smell, temperature)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Restricted food variety (“safe foods”)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Interoception differences (hunger/fullness awareness)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GI issues (constipation, diarrhea, reflux)</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Higher risk of micronutrient inadequacy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Caregiver feeding stress or prior feeding trauma</a:t>
            </a:r>
          </a:p>
          <a:p>
            <a:pPr defTabSz="457200">
              <a:spcBef>
                <a:spcPts val="1400"/>
              </a:spcBef>
              <a:defRPr b="1" sz="21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rPr b="1"/>
              <a:t>Adequacy before variety</a:t>
            </a:r>
            <a:r>
              <a:t> (ensure enough calories/protein first)</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Sensory-safe foods and predictable textures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Food chaining (small, related expansions)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Structured but flexible meal/snack timing</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Gradual fiber and fluid support for constipation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Avoid unnecessary elimination diets</a:t>
            </a:r>
          </a:p>
        </p:txBody>
      </p:sp>
      <p:sp>
        <p:nvSpPr>
          <p:cNvPr id="179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791" name="Institute of Medicine (IOM). (2001). Dietary Reference Intakes: Applications in Dietary Assessment. National Academies Press.…"/>
          <p:cNvSpPr txBox="1"/>
          <p:nvPr/>
        </p:nvSpPr>
        <p:spPr>
          <a:xfrm>
            <a:off x="9904669" y="7621066"/>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CBC, ferritin, Vitamin D</a:t>
            </a:r>
          </a:p>
          <a:p>
            <a:pPr marL="120315" indent="-120315" defTabSz="457200">
              <a:spcBef>
                <a:spcPts val="1200"/>
              </a:spcBef>
              <a:buSzPct val="100000"/>
              <a:buChar char="•"/>
              <a:defRPr sz="1900">
                <a:latin typeface="Times Roman"/>
                <a:ea typeface="Times Roman"/>
                <a:cs typeface="Times Roman"/>
                <a:sym typeface="Times Roman"/>
              </a:defRPr>
            </a:pPr>
            <a:r>
              <a:t>B12, folate, Magnesium</a:t>
            </a:r>
          </a:p>
          <a:p>
            <a:pPr marL="120315" indent="-120315" defTabSz="457200">
              <a:spcBef>
                <a:spcPts val="1200"/>
              </a:spcBef>
              <a:buSzPct val="100000"/>
              <a:buChar char="•"/>
              <a:defRPr sz="1900">
                <a:latin typeface="Times Roman"/>
                <a:ea typeface="Times Roman"/>
                <a:cs typeface="Times Roman"/>
                <a:sym typeface="Times Roman"/>
              </a:defRPr>
            </a:pPr>
            <a:r>
              <a:t>Zinc (interpret cautiously)</a:t>
            </a:r>
          </a:p>
          <a:p>
            <a:pPr marL="120315" indent="-120315" defTabSz="457200">
              <a:spcBef>
                <a:spcPts val="1200"/>
              </a:spcBef>
              <a:buSzPct val="100000"/>
              <a:buChar char="•"/>
              <a:defRPr sz="1900">
                <a:latin typeface="Times Roman"/>
                <a:ea typeface="Times Roman"/>
                <a:cs typeface="Times Roman"/>
                <a:sym typeface="Times Roman"/>
              </a:defRPr>
            </a:pPr>
            <a:r>
              <a:t>Growth/weight trends (children)</a:t>
            </a:r>
          </a:p>
        </p:txBody>
      </p:sp>
      <p:graphicFrame>
        <p:nvGraphicFramePr>
          <p:cNvPr id="1792" name="Table 1"/>
          <p:cNvGraphicFramePr/>
          <p:nvPr/>
        </p:nvGraphicFramePr>
        <p:xfrm>
          <a:off x="9858683" y="3987799"/>
          <a:ext cx="8062103" cy="351352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43119"/>
                <a:gridCol w="2159692"/>
                <a:gridCol w="3246589"/>
              </a:tblGrid>
              <a:tr h="358857">
                <a:tc>
                  <a:txBody>
                    <a:bodyPr/>
                    <a:lstStyle/>
                    <a:p>
                      <a:pPr algn="ctr" defTabSz="457200">
                        <a:defRPr sz="1800"/>
                      </a:pPr>
                      <a:r>
                        <a:rPr b="1" sz="20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358857">
                <a:tc>
                  <a:txBody>
                    <a:bodyPr/>
                    <a:lstStyle/>
                    <a:p>
                      <a:pPr algn="ctr" defTabSz="457200">
                        <a:defRPr sz="1800"/>
                      </a:pPr>
                      <a:r>
                        <a:rPr sz="20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Growth, neurotransmitters</a:t>
                      </a:r>
                    </a:p>
                  </a:txBody>
                  <a:tcPr marL="12700" marR="12700" marT="12700" marB="12700" anchor="ctr" anchorCtr="0" horzOverflow="overflow"/>
                </a:tc>
              </a:tr>
              <a:tr h="677842">
                <a:tc>
                  <a:txBody>
                    <a:bodyPr/>
                    <a:lstStyle/>
                    <a:p>
                      <a:pPr algn="ctr" defTabSz="457200">
                        <a:defRPr sz="1800"/>
                      </a:pPr>
                      <a:r>
                        <a:rPr sz="20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Neuronal membrane support</a:t>
                      </a:r>
                    </a:p>
                  </a:txBody>
                  <a:tcPr marL="12700" marR="12700" marT="12700" marB="12700" anchor="ctr" anchorCtr="0" horzOverflow="overflow"/>
                </a:tc>
              </a:tr>
              <a:tr h="677842">
                <a:tc>
                  <a:txBody>
                    <a:bodyPr/>
                    <a:lstStyle/>
                    <a:p>
                      <a:pPr algn="ctr" defTabSz="457200">
                        <a:defRPr sz="1800"/>
                      </a:pPr>
                      <a:r>
                        <a:rPr sz="20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Immune &amp; neuro support</a:t>
                      </a:r>
                    </a:p>
                  </a:txBody>
                  <a:tcPr marL="12700" marR="12700" marT="12700" marB="12700" anchor="ctr" anchorCtr="0" horzOverflow="overflow"/>
                </a:tc>
              </a:tr>
              <a:tr h="358857">
                <a:tc>
                  <a:txBody>
                    <a:bodyPr/>
                    <a:lstStyle/>
                    <a:p>
                      <a:pPr algn="ctr" defTabSz="457200">
                        <a:defRPr sz="1800"/>
                      </a:pPr>
                      <a:r>
                        <a:rPr sz="20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Sensory regulation, stool</a:t>
                      </a:r>
                    </a:p>
                  </a:txBody>
                  <a:tcPr marL="12700" marR="12700" marT="12700" marB="12700" anchor="ctr" anchorCtr="0" horzOverflow="overflow"/>
                </a:tc>
              </a:tr>
              <a:tr h="358857">
                <a:tc>
                  <a:txBody>
                    <a:bodyPr/>
                    <a:lstStyle/>
                    <a:p>
                      <a:pPr algn="ctr" defTabSz="457200">
                        <a:defRPr sz="1800"/>
                      </a:pPr>
                      <a:r>
                        <a:rPr sz="20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Taste, appetite, immunity</a:t>
                      </a:r>
                    </a:p>
                  </a:txBody>
                  <a:tcPr marL="12700" marR="12700" marT="12700" marB="12700" anchor="ctr" anchorCtr="0" horzOverflow="overflow"/>
                </a:tc>
              </a:tr>
              <a:tr h="358857">
                <a:tc>
                  <a:txBody>
                    <a:bodyPr/>
                    <a:lstStyle/>
                    <a:p>
                      <a:pPr algn="ctr" defTabSz="457200">
                        <a:defRPr sz="1800"/>
                      </a:pPr>
                      <a:r>
                        <a:rPr sz="20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As needed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Cognitive &amp; energy support</a:t>
                      </a:r>
                    </a:p>
                  </a:txBody>
                  <a:tcPr marL="12700" marR="12700" marT="12700" marB="12700" anchor="ctr" anchorCtr="0" horzOverflow="overflow"/>
                </a:tc>
              </a:tr>
              <a:tr h="354985">
                <a:tc>
                  <a:txBody>
                    <a:bodyPr/>
                    <a:lstStyle/>
                    <a:p>
                      <a:pPr algn="ctr" defTabSz="457200">
                        <a:defRPr sz="1800"/>
                      </a:pPr>
                      <a:r>
                        <a:rPr sz="2100">
                          <a:latin typeface="Times Roman"/>
                          <a:ea typeface="Times Roman"/>
                          <a:cs typeface="Times Roman"/>
                          <a:sym typeface="Times Roman"/>
                        </a:rPr>
                        <a:t>Soluble fiber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Constipation relief</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4" name="Freeform 2"/>
          <p:cNvSpPr/>
          <p:nvPr/>
        </p:nvSpPr>
        <p:spPr>
          <a:xfrm rot="10800000">
            <a:off x="328322" y="-516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97" name="Freeform 4"/>
          <p:cNvGrpSpPr/>
          <p:nvPr/>
        </p:nvGrpSpPr>
        <p:grpSpPr>
          <a:xfrm>
            <a:off x="-380179" y="-13"/>
            <a:ext cx="19048355" cy="3086120"/>
            <a:chOff x="0" y="0"/>
            <a:chExt cx="19048353" cy="3086119"/>
          </a:xfrm>
        </p:grpSpPr>
        <p:sp>
          <p:nvSpPr>
            <p:cNvPr id="179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9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98" name="TextBox 6"/>
          <p:cNvSpPr txBox="1"/>
          <p:nvPr/>
        </p:nvSpPr>
        <p:spPr>
          <a:xfrm>
            <a:off x="1272155" y="813524"/>
            <a:ext cx="16800357" cy="473352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Attention-Deficit/Hyperactivity Disorder (ADHD)</a:t>
            </a:r>
          </a:p>
          <a:p>
            <a:pPr defTabSz="457200">
              <a:spcBef>
                <a:spcPts val="1400"/>
              </a:spcBef>
              <a:defRPr b="1">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400"/>
              </a:spcBef>
              <a:defRPr b="1">
                <a:latin typeface="Times Roman"/>
                <a:ea typeface="Times Roman"/>
                <a:cs typeface="Times Roman"/>
                <a:sym typeface="Times Roman"/>
              </a:defRPr>
            </a:pPr>
          </a:p>
        </p:txBody>
      </p:sp>
      <p:sp>
        <p:nvSpPr>
          <p:cNvPr id="17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00" name="Institute of Medicine (IOM). (2001). Dietary Reference Intakes: Applications in Dietary Assessment. National Academies Press.…"/>
          <p:cNvSpPr txBox="1"/>
          <p:nvPr/>
        </p:nvSpPr>
        <p:spPr>
          <a:xfrm>
            <a:off x="1394916" y="3288100"/>
            <a:ext cx="7813170" cy="73408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Dopamine/norepinephrine pathway nutrient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Meal skipping and appetite suppression (stimulants)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Blood glucose instability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Sleep disruption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Executive function challenges affecting meal planning</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Protein-forward breakfast</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meals/snacks (especially mid-day)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Pair carbs with protein/fat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Simple meal templates and reminders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Nutrient-dense snacks when appetite is low</a:t>
            </a:r>
          </a:p>
        </p:txBody>
      </p:sp>
      <p:sp>
        <p:nvSpPr>
          <p:cNvPr id="180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802" name="Institute of Medicine (IOM). (2001). Dietary Reference Intakes: Applications in Dietary Assessment. National Academies Press.…"/>
          <p:cNvSpPr txBox="1"/>
          <p:nvPr/>
        </p:nvSpPr>
        <p:spPr>
          <a:xfrm>
            <a:off x="9904669" y="7621065"/>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Ferritin/iron studies, Vitamin D</a:t>
            </a:r>
          </a:p>
          <a:p>
            <a:pPr marL="190500" indent="-190500" defTabSz="457200">
              <a:spcBef>
                <a:spcPts val="1200"/>
              </a:spcBef>
              <a:buSzPct val="100000"/>
              <a:buChar char="•"/>
              <a:defRPr sz="1900">
                <a:latin typeface="Times Roman"/>
                <a:ea typeface="Times Roman"/>
                <a:cs typeface="Times Roman"/>
                <a:sym typeface="Times Roman"/>
              </a:defRPr>
            </a:pPr>
            <a:r>
              <a:t>Magnesium, Zinc</a:t>
            </a:r>
          </a:p>
          <a:p>
            <a:pPr marL="190500" indent="-190500" defTabSz="457200">
              <a:spcBef>
                <a:spcPts val="1200"/>
              </a:spcBef>
              <a:buSzPct val="100000"/>
              <a:buChar char="•"/>
              <a:defRPr sz="1900">
                <a:latin typeface="Times Roman"/>
                <a:ea typeface="Times Roman"/>
                <a:cs typeface="Times Roman"/>
                <a:sym typeface="Times Roman"/>
              </a:defRPr>
            </a:pPr>
            <a:r>
              <a:t>Weight trends (esp. on stimulants)</a:t>
            </a:r>
          </a:p>
          <a:p>
            <a:pPr marL="190500" indent="-190500" defTabSz="457200">
              <a:spcBef>
                <a:spcPts val="1200"/>
              </a:spcBef>
              <a:buSzPct val="100000"/>
              <a:buChar char="•"/>
              <a:defRPr sz="1900">
                <a:latin typeface="Times Roman"/>
                <a:ea typeface="Times Roman"/>
                <a:cs typeface="Times Roman"/>
                <a:sym typeface="Times Roman"/>
              </a:defRPr>
            </a:pPr>
            <a:r>
              <a:t>HbA1c if intake is irregular</a:t>
            </a:r>
          </a:p>
        </p:txBody>
      </p:sp>
      <p:graphicFrame>
        <p:nvGraphicFramePr>
          <p:cNvPr id="1803" name="Table 1"/>
          <p:cNvGraphicFramePr/>
          <p:nvPr/>
        </p:nvGraphicFramePr>
        <p:xfrm>
          <a:off x="9725345" y="3931294"/>
          <a:ext cx="8401802" cy="353667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73350"/>
                <a:gridCol w="2266104"/>
                <a:gridCol w="3349646"/>
              </a:tblGrid>
              <a:tr h="395754">
                <a:tc>
                  <a:txBody>
                    <a:bodyPr/>
                    <a:lstStyle/>
                    <a:p>
                      <a:pPr algn="ctr" defTabSz="457200">
                        <a:defRPr sz="1800"/>
                      </a:pPr>
                      <a:r>
                        <a:rPr b="1" sz="22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a:t>
                      </a:r>
                    </a:p>
                  </a:txBody>
                  <a:tcPr marL="12700" marR="12700" marT="12700" marB="12700" anchor="ctr" anchorCtr="0" horzOverflow="overflow"/>
                </a:tc>
              </a:tr>
              <a:tr h="645222">
                <a:tc>
                  <a:txBody>
                    <a:bodyPr/>
                    <a:lstStyle/>
                    <a:p>
                      <a:pPr algn="ctr" defTabSz="457200">
                        <a:defRPr sz="1800"/>
                      </a:pPr>
                      <a:r>
                        <a:rPr sz="22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~1.0–1.2 g/kg/day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Neurotransmitter precursors</a:t>
                      </a:r>
                    </a:p>
                  </a:txBody>
                  <a:tcPr marL="12700" marR="12700" marT="12700" marB="12700" anchor="ctr" anchorCtr="0" horzOverflow="overflow"/>
                </a:tc>
              </a:tr>
              <a:tr h="645222">
                <a:tc>
                  <a:txBody>
                    <a:bodyPr/>
                    <a:lstStyle/>
                    <a:p>
                      <a:pPr algn="ctr" defTabSz="457200">
                        <a:defRPr sz="1800"/>
                      </a:pPr>
                      <a:r>
                        <a:rPr sz="22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Attention support</a:t>
                      </a:r>
                    </a:p>
                  </a:txBody>
                  <a:tcPr marL="12700" marR="12700" marT="12700" marB="12700" anchor="ctr" anchorCtr="0" horzOverflow="overflow"/>
                </a:tc>
              </a:tr>
              <a:tr h="395754">
                <a:tc>
                  <a:txBody>
                    <a:bodyPr/>
                    <a:lstStyle/>
                    <a:p>
                      <a:pPr algn="ctr" defTabSz="457200">
                        <a:defRPr sz="1800"/>
                      </a:pPr>
                      <a:r>
                        <a:rPr sz="22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As needed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Dopamine synthesis</a:t>
                      </a:r>
                    </a:p>
                  </a:txBody>
                  <a:tcPr marL="12700" marR="12700" marT="12700" marB="12700" anchor="ctr" anchorCtr="0" horzOverflow="overflow"/>
                </a:tc>
              </a:tr>
              <a:tr h="395754">
                <a:tc>
                  <a:txBody>
                    <a:bodyPr/>
                    <a:lstStyle/>
                    <a:p>
                      <a:pPr algn="ctr" defTabSz="457200">
                        <a:defRPr sz="1800"/>
                      </a:pPr>
                      <a:r>
                        <a:rPr sz="22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Executive function</a:t>
                      </a:r>
                    </a:p>
                  </a:txBody>
                  <a:tcPr marL="12700" marR="12700" marT="12700" marB="12700" anchor="ctr" anchorCtr="0" horzOverflow="overflow"/>
                </a:tc>
              </a:tr>
              <a:tr h="395754">
                <a:tc>
                  <a:txBody>
                    <a:bodyPr/>
                    <a:lstStyle/>
                    <a:p>
                      <a:pPr algn="ctr" defTabSz="457200">
                        <a:defRPr sz="1800"/>
                      </a:pPr>
                      <a:r>
                        <a:rPr sz="22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Sleep, regulation</a:t>
                      </a:r>
                    </a:p>
                  </a:txBody>
                  <a:tcPr marL="12700" marR="12700" marT="12700" marB="12700" anchor="ctr" anchorCtr="0" horzOverflow="overflow"/>
                </a:tc>
              </a:tr>
              <a:tr h="645222">
                <a:tc>
                  <a:txBody>
                    <a:bodyPr/>
                    <a:lstStyle/>
                    <a:p>
                      <a:pPr algn="ctr" defTabSz="457200">
                        <a:defRPr sz="1800"/>
                      </a:pPr>
                      <a:r>
                        <a:rPr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Neuroimmune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5" name="Freeform 2"/>
          <p:cNvSpPr/>
          <p:nvPr/>
        </p:nvSpPr>
        <p:spPr>
          <a:xfrm rot="10800000">
            <a:off x="328322" y="-773018"/>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08" name="Freeform 4"/>
          <p:cNvGrpSpPr/>
          <p:nvPr/>
        </p:nvGrpSpPr>
        <p:grpSpPr>
          <a:xfrm>
            <a:off x="-380179" y="-13"/>
            <a:ext cx="19048355" cy="3086120"/>
            <a:chOff x="0" y="0"/>
            <a:chExt cx="19048353" cy="3086119"/>
          </a:xfrm>
        </p:grpSpPr>
        <p:sp>
          <p:nvSpPr>
            <p:cNvPr id="180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0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09" name="TextBox 6"/>
          <p:cNvSpPr txBox="1"/>
          <p:nvPr/>
        </p:nvSpPr>
        <p:spPr>
          <a:xfrm>
            <a:off x="613091" y="597921"/>
            <a:ext cx="1771846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Sensory Processing Differences (Standalone or Comorbid)</a:t>
            </a:r>
          </a:p>
        </p:txBody>
      </p:sp>
      <p:sp>
        <p:nvSpPr>
          <p:cNvPr id="18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11"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812" name="Institute of Medicine (IOM). (2001). Dietary Reference Intakes: Applications in Dietary Assessment. National Academies Press.…"/>
          <p:cNvSpPr txBox="1"/>
          <p:nvPr/>
        </p:nvSpPr>
        <p:spPr>
          <a:xfrm>
            <a:off x="10084243" y="7547978"/>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20315" indent="-120315" defTabSz="457200">
              <a:spcBef>
                <a:spcPts val="1200"/>
              </a:spcBef>
              <a:buSzPct val="100000"/>
              <a:buChar char="•"/>
              <a:defRPr sz="1900">
                <a:latin typeface="Times Roman"/>
                <a:ea typeface="Times Roman"/>
                <a:cs typeface="Times Roman"/>
                <a:sym typeface="Times Roman"/>
              </a:defRPr>
            </a:pPr>
            <a:r>
              <a:t>CBC, Ferritin</a:t>
            </a:r>
          </a:p>
          <a:p>
            <a:pPr marL="120315" indent="-120315" defTabSz="457200">
              <a:spcBef>
                <a:spcPts val="1200"/>
              </a:spcBef>
              <a:buSzPct val="100000"/>
              <a:buChar char="•"/>
              <a:defRPr sz="1900">
                <a:latin typeface="Times Roman"/>
                <a:ea typeface="Times Roman"/>
                <a:cs typeface="Times Roman"/>
                <a:sym typeface="Times Roman"/>
              </a:defRPr>
            </a:pPr>
            <a:r>
              <a:t>Vitamin D</a:t>
            </a:r>
          </a:p>
          <a:p>
            <a:pPr marL="120315" indent="-120315" defTabSz="457200">
              <a:spcBef>
                <a:spcPts val="1200"/>
              </a:spcBef>
              <a:buSzPct val="100000"/>
              <a:buChar char="•"/>
              <a:defRPr sz="1900">
                <a:latin typeface="Times Roman"/>
                <a:ea typeface="Times Roman"/>
                <a:cs typeface="Times Roman"/>
                <a:sym typeface="Times Roman"/>
              </a:defRPr>
            </a:pPr>
            <a:r>
              <a:t>B12/folate</a:t>
            </a:r>
          </a:p>
          <a:p>
            <a:pPr marL="120315" indent="-120315" defTabSz="457200">
              <a:spcBef>
                <a:spcPts val="1200"/>
              </a:spcBef>
              <a:buSzPct val="100000"/>
              <a:buChar char="•"/>
              <a:defRPr sz="1900">
                <a:latin typeface="Times Roman"/>
                <a:ea typeface="Times Roman"/>
                <a:cs typeface="Times Roman"/>
                <a:sym typeface="Times Roman"/>
              </a:defRPr>
            </a:pPr>
            <a:r>
              <a:t>Weight trends</a:t>
            </a:r>
          </a:p>
        </p:txBody>
      </p:sp>
      <p:sp>
        <p:nvSpPr>
          <p:cNvPr id="1813" name="Primary Nutrition Drivers…"/>
          <p:cNvSpPr txBox="1"/>
          <p:nvPr/>
        </p:nvSpPr>
        <p:spPr>
          <a:xfrm>
            <a:off x="1211950" y="3598453"/>
            <a:ext cx="6274700" cy="574141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Strong texture, smell, or temperature aversions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Mixed-texture intolerance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Anxiety-driven food avoidance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Limited food repertoire</a:t>
            </a: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Respect sensory boundaries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Offer consistent food presentation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Separate foods rather than mixed dishes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Use preferred foods as nutrient “vehicles.”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Gentle exposure without pressure</a:t>
            </a:r>
          </a:p>
        </p:txBody>
      </p:sp>
      <p:graphicFrame>
        <p:nvGraphicFramePr>
          <p:cNvPr id="1814" name="Table 1"/>
          <p:cNvGraphicFramePr/>
          <p:nvPr/>
        </p:nvGraphicFramePr>
        <p:xfrm>
          <a:off x="10162977" y="4133850"/>
          <a:ext cx="7498480" cy="31267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75974"/>
                <a:gridCol w="2498327"/>
                <a:gridCol w="3211477"/>
              </a:tblGrid>
              <a:tr h="41303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410127">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Satiety, stability</a:t>
                      </a:r>
                    </a:p>
                  </a:txBody>
                  <a:tcPr marL="12700" marR="12700" marT="12700" marB="12700" anchor="ctr" anchorCtr="0" horzOverflow="overflow"/>
                </a:tc>
              </a:tr>
              <a:tr h="410127">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Sensory modulation</a:t>
                      </a:r>
                    </a:p>
                  </a:txBody>
                  <a:tcPr marL="12700" marR="12700" marT="12700" marB="12700" anchor="ctr" anchorCtr="0" horzOverflow="overflow"/>
                </a:tc>
              </a:tr>
              <a:tr h="635698">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Nervous system support</a:t>
                      </a:r>
                    </a:p>
                  </a:txBody>
                  <a:tcPr marL="12700" marR="12700" marT="12700" marB="12700" anchor="ctr" anchorCtr="0" horzOverflow="overflow"/>
                </a:tc>
              </a:tr>
              <a:tr h="635698">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 support</a:t>
                      </a:r>
                    </a:p>
                  </a:txBody>
                  <a:tcPr marL="12700" marR="12700" marT="12700" marB="12700" anchor="ctr" anchorCtr="0" horzOverflow="overflow"/>
                </a:tc>
              </a:tr>
              <a:tr h="635698">
                <a:tc>
                  <a:txBody>
                    <a:bodyPr/>
                    <a:lstStyle/>
                    <a:p>
                      <a:pPr algn="ctr" defTabSz="457200">
                        <a:defRPr sz="1800"/>
                      </a:pPr>
                      <a:r>
                        <a:rPr sz="2400">
                          <a:latin typeface="Times Roman"/>
                          <a:ea typeface="Times Roman"/>
                          <a:cs typeface="Times Roman"/>
                          <a:sym typeface="Times Roman"/>
                        </a:rPr>
                        <a:t>Multivitamin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 indicated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Safety net for restriction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6" name="Freeform 2"/>
          <p:cNvSpPr/>
          <p:nvPr/>
        </p:nvSpPr>
        <p:spPr>
          <a:xfrm rot="10800000">
            <a:off x="328322" y="-773018"/>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19" name="Freeform 4"/>
          <p:cNvGrpSpPr/>
          <p:nvPr/>
        </p:nvGrpSpPr>
        <p:grpSpPr>
          <a:xfrm>
            <a:off x="-380179" y="-13"/>
            <a:ext cx="19048355" cy="3086120"/>
            <a:chOff x="0" y="0"/>
            <a:chExt cx="19048353" cy="3086119"/>
          </a:xfrm>
        </p:grpSpPr>
        <p:sp>
          <p:nvSpPr>
            <p:cNvPr id="181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1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20" name="TextBox 6"/>
          <p:cNvSpPr txBox="1"/>
          <p:nvPr/>
        </p:nvSpPr>
        <p:spPr>
          <a:xfrm>
            <a:off x="946585" y="1067821"/>
            <a:ext cx="1771846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Dyslexia / Dyspraxia (DCD)</a:t>
            </a:r>
          </a:p>
        </p:txBody>
      </p:sp>
      <p:sp>
        <p:nvSpPr>
          <p:cNvPr id="182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22"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823" name="Institute of Medicine (IOM). (2001). Dietary Reference Intakes: Applications in Dietary Assessment. National Academies Press.…"/>
          <p:cNvSpPr txBox="1"/>
          <p:nvPr/>
        </p:nvSpPr>
        <p:spPr>
          <a:xfrm>
            <a:off x="10262296" y="7599284"/>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Ferritin (if fatigue)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B12/folate</a:t>
            </a:r>
          </a:p>
        </p:txBody>
      </p:sp>
      <p:sp>
        <p:nvSpPr>
          <p:cNvPr id="1824" name="Primary Nutrition Drivers…"/>
          <p:cNvSpPr txBox="1"/>
          <p:nvPr/>
        </p:nvSpPr>
        <p:spPr>
          <a:xfrm>
            <a:off x="1211951" y="3598453"/>
            <a:ext cx="6409687" cy="577875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 intrinsic metabolic disorder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Secondary issues: stress, fatigue, meal skipping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Executive function challenges around food prep</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Simple, repeatable meals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Visual aids and routine building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Ensure regular intake during school/work days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Address stress-related under-eating</a:t>
            </a:r>
          </a:p>
        </p:txBody>
      </p:sp>
      <p:graphicFrame>
        <p:nvGraphicFramePr>
          <p:cNvPr id="1825" name="Table 1"/>
          <p:cNvGraphicFramePr/>
          <p:nvPr/>
        </p:nvGraphicFramePr>
        <p:xfrm>
          <a:off x="10262296" y="4008425"/>
          <a:ext cx="7303144" cy="324014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11817"/>
                <a:gridCol w="2550492"/>
                <a:gridCol w="2928132"/>
              </a:tblGrid>
              <a:tr h="53367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33673">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&amp; focus</a:t>
                      </a:r>
                    </a:p>
                  </a:txBody>
                  <a:tcPr marL="12700" marR="12700" marT="12700" marB="12700" anchor="ctr" anchorCtr="0" horzOverflow="overflow"/>
                </a:tc>
              </a:tr>
              <a:tr h="533673">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Cognitive support</a:t>
                      </a:r>
                    </a:p>
                  </a:txBody>
                  <a:tcPr marL="12700" marR="12700" marT="12700" marB="12700" anchor="ctr" anchorCtr="0" horzOverflow="overflow"/>
                </a:tc>
              </a:tr>
              <a:tr h="827193">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 tolerance</a:t>
                      </a:r>
                    </a:p>
                  </a:txBody>
                  <a:tcPr marL="12700" marR="12700" marT="12700" marB="12700" anchor="ctr" anchorCtr="0" horzOverflow="overflow"/>
                </a:tc>
              </a:tr>
              <a:tr h="827193">
                <a:tc>
                  <a:txBody>
                    <a:bodyPr/>
                    <a:lstStyle/>
                    <a:p>
                      <a:pPr algn="ctr" defTabSz="457200">
                        <a:defRPr sz="1800"/>
                      </a:pPr>
                      <a:r>
                        <a:rPr sz="2400">
                          <a:latin typeface="Times Roman"/>
                          <a:ea typeface="Times Roman"/>
                          <a:cs typeface="Times Roman"/>
                          <a:sym typeface="Times Roman"/>
                        </a:rPr>
                        <a:t>B-complex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7" name="Freeform 2"/>
          <p:cNvSpPr/>
          <p:nvPr/>
        </p:nvSpPr>
        <p:spPr>
          <a:xfrm rot="10800000">
            <a:off x="328322" y="-773018"/>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30" name="Freeform 4"/>
          <p:cNvGrpSpPr/>
          <p:nvPr/>
        </p:nvGrpSpPr>
        <p:grpSpPr>
          <a:xfrm>
            <a:off x="-380179" y="-13"/>
            <a:ext cx="19048355" cy="3086120"/>
            <a:chOff x="0" y="0"/>
            <a:chExt cx="19048353" cy="3086119"/>
          </a:xfrm>
        </p:grpSpPr>
        <p:sp>
          <p:nvSpPr>
            <p:cNvPr id="1828"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29"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31" name="TextBox 6"/>
          <p:cNvSpPr txBox="1"/>
          <p:nvPr/>
        </p:nvSpPr>
        <p:spPr>
          <a:xfrm>
            <a:off x="946585" y="785634"/>
            <a:ext cx="17718466" cy="3311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MNT for Tourette Syndrome / Tic Disorders</a:t>
            </a:r>
          </a:p>
          <a:p>
            <a:pPr defTabSz="457200">
              <a:spcBef>
                <a:spcPts val="1400"/>
              </a:spcBef>
              <a:defRPr b="1">
                <a:latin typeface="Times Roman"/>
                <a:ea typeface="Times Roman"/>
                <a:cs typeface="Times Roman"/>
                <a:sym typeface="Times Roman"/>
              </a:defRPr>
            </a:pPr>
          </a:p>
        </p:txBody>
      </p:sp>
      <p:sp>
        <p:nvSpPr>
          <p:cNvPr id="18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33"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1834" name="Institute of Medicine (IOM). (2001). Dietary Reference Intakes: Applications in Dietary Assessment. National Academies Press.…"/>
          <p:cNvSpPr txBox="1"/>
          <p:nvPr/>
        </p:nvSpPr>
        <p:spPr>
          <a:xfrm>
            <a:off x="10262296" y="7599284"/>
            <a:ext cx="7290444" cy="2187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Magnesium</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HbA1c (if irregular intake)</a:t>
            </a:r>
          </a:p>
          <a:p>
            <a:pPr marL="190500" indent="-190500" defTabSz="457200">
              <a:spcBef>
                <a:spcPts val="1200"/>
              </a:spcBef>
              <a:buSzPct val="100000"/>
              <a:buChar char="•"/>
              <a:defRPr sz="1900">
                <a:latin typeface="Times Roman"/>
                <a:ea typeface="Times Roman"/>
                <a:cs typeface="Times Roman"/>
                <a:sym typeface="Times Roman"/>
              </a:defRPr>
            </a:pPr>
            <a:r>
              <a:t>Sleep and symptom logs</a:t>
            </a:r>
          </a:p>
        </p:txBody>
      </p:sp>
      <p:sp>
        <p:nvSpPr>
          <p:cNvPr id="1835" name="Primary Nutrition Drivers…"/>
          <p:cNvSpPr txBox="1"/>
          <p:nvPr/>
        </p:nvSpPr>
        <p:spPr>
          <a:xfrm>
            <a:off x="1211951" y="3598453"/>
            <a:ext cx="5126044" cy="629945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Neuromotor excitability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Stress-sensitive symptom expression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Sleep disruption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Possible magnesium insufficiency</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Regular meals to stabilize glucose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 caffeine and stimulant excess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sleep-friendly 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dietary pattern</a:t>
            </a:r>
          </a:p>
        </p:txBody>
      </p:sp>
      <p:graphicFrame>
        <p:nvGraphicFramePr>
          <p:cNvPr id="1836" name="Table 1"/>
          <p:cNvGraphicFramePr/>
          <p:nvPr/>
        </p:nvGraphicFramePr>
        <p:xfrm>
          <a:off x="10252130" y="4110868"/>
          <a:ext cx="7472574" cy="30745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80628"/>
                <a:gridCol w="2472138"/>
                <a:gridCol w="3407106"/>
              </a:tblGrid>
              <a:tr h="50607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84411">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Neuromuscular regulation</a:t>
                      </a:r>
                    </a:p>
                  </a:txBody>
                  <a:tcPr marL="12700" marR="12700" marT="12700" marB="12700" anchor="ctr" anchorCtr="0" horzOverflow="overflow"/>
                </a:tc>
              </a:tr>
              <a:tr h="506071">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Neuroinflammation</a:t>
                      </a:r>
                    </a:p>
                  </a:txBody>
                  <a:tcPr marL="12700" marR="12700" marT="12700" marB="12700" anchor="ctr" anchorCtr="0" horzOverflow="overflow"/>
                </a:tc>
              </a:tr>
              <a:tr h="784411">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Neuroimmune balance</a:t>
                      </a:r>
                    </a:p>
                  </a:txBody>
                  <a:tcPr marL="12700" marR="12700" marT="12700" marB="12700" anchor="ctr" anchorCtr="0" horzOverflow="overflow"/>
                </a:tc>
              </a:tr>
              <a:tr h="506071">
                <a:tc>
                  <a:txBody>
                    <a:bodyPr/>
                    <a:lstStyle/>
                    <a:p>
                      <a:pPr algn="ctr" defTabSz="457200">
                        <a:defRPr sz="1800"/>
                      </a:pPr>
                      <a:r>
                        <a:rPr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needs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4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43" name="TextBox 6"/>
          <p:cNvSpPr txBox="1"/>
          <p:nvPr/>
        </p:nvSpPr>
        <p:spPr>
          <a:xfrm>
            <a:off x="737519" y="444504"/>
            <a:ext cx="17428278" cy="22262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Iron Deficient Anemia </a:t>
            </a:r>
            <a:r>
              <a:rPr spc="494" sz="5000"/>
              <a:t>(adjunct to medical evaluation and treatment of the underlying cause)</a:t>
            </a:r>
          </a:p>
        </p:txBody>
      </p:sp>
      <p:sp>
        <p:nvSpPr>
          <p:cNvPr id="24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45" name="Glycemic Control &amp; Metabolic Health"/>
          <p:cNvSpPr txBox="1"/>
          <p:nvPr/>
        </p:nvSpPr>
        <p:spPr>
          <a:xfrm>
            <a:off x="5722887" y="3330037"/>
            <a:ext cx="654654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246" name="Table 1"/>
          <p:cNvGraphicFramePr/>
          <p:nvPr/>
        </p:nvGraphicFramePr>
        <p:xfrm>
          <a:off x="1913227" y="3914156"/>
          <a:ext cx="14838394" cy="42731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96510"/>
                <a:gridCol w="2839446"/>
                <a:gridCol w="3550098"/>
                <a:gridCol w="3677314"/>
                <a:gridCol w="2675022"/>
              </a:tblGrid>
              <a:tr h="1043367">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response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43000">
                <a:tc>
                  <a:txBody>
                    <a:bodyPr/>
                    <a:lstStyle/>
                    <a:p>
                      <a:pPr algn="ctr" defTabSz="457200">
                        <a:defRPr sz="1800"/>
                      </a:pPr>
                      <a:r>
                        <a:rPr b="1" sz="2400">
                          <a:latin typeface="Times Roman"/>
                          <a:ea typeface="Times Roman"/>
                          <a:cs typeface="Times Roman"/>
                          <a:sym typeface="Times Roman"/>
                        </a:rPr>
                        <a:t>Oral iron (elemental)</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40–65 mg elemental iron</a:t>
                      </a:r>
                      <a:r>
                        <a:rPr b="0"/>
                        <a:t> per dose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8–12 weeks to correct Hb</a:t>
                      </a:r>
                      <a:r>
                        <a:rPr b="0"/>
                        <a:t>, then </a:t>
                      </a:r>
                      <a:r>
                        <a:t>3–6 months</a:t>
                      </a:r>
                      <a:r>
                        <a:rPr b="0"/>
                        <a:t> to replete ferritin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Hb ↑ ~1–2 g/dL over 3–4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constipation, nausea</a:t>
                      </a:r>
                    </a:p>
                  </a:txBody>
                  <a:tcPr marL="12700" marR="12700" marT="12700" marB="12700" anchor="ctr" anchorCtr="0" horzOverflow="overflow"/>
                </a:tc>
              </a:tr>
              <a:tr h="1043367">
                <a:tc>
                  <a:txBody>
                    <a:bodyPr/>
                    <a:lstStyle/>
                    <a:p>
                      <a:pPr algn="ctr" defTabSz="457200">
                        <a:defRPr sz="1800"/>
                      </a:pPr>
                      <a:r>
                        <a:rPr b="1" sz="2400">
                          <a:latin typeface="Times Roman"/>
                          <a:ea typeface="Times Roman"/>
                          <a:cs typeface="Times Roman"/>
                          <a:sym typeface="Times Roman"/>
                        </a:rPr>
                        <a:t>Alternate-day dosing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40–65 mg elemental every other 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Same as above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Similar or better absorption, fewer GI effects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adherence</a:t>
                      </a:r>
                    </a:p>
                  </a:txBody>
                  <a:tcPr marL="12700" marR="12700" marT="12700" marB="12700" anchor="ctr" anchorCtr="0" horzOverflow="overflow"/>
                </a:tc>
              </a:tr>
              <a:tr h="1043367">
                <a:tc>
                  <a:txBody>
                    <a:bodyPr/>
                    <a:lstStyle/>
                    <a:p>
                      <a:pPr algn="ctr" defTabSz="457200">
                        <a:defRPr sz="1800"/>
                      </a:pPr>
                      <a:r>
                        <a:rPr b="1" sz="2400">
                          <a:latin typeface="Times Roman"/>
                          <a:ea typeface="Times Roman"/>
                          <a:cs typeface="Times Roman"/>
                          <a:sym typeface="Times Roman"/>
                        </a:rPr>
                        <a:t>Vitamin C (with iron)</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250–500 mg</a:t>
                      </a:r>
                      <a:r>
                        <a:rPr b="0"/>
                        <a:t> taken with 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With each dose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non-heme iron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very high doses if GI sensitive</a:t>
                      </a:r>
                    </a:p>
                  </a:txBody>
                  <a:tcPr marL="12700" marR="12700" marT="12700" marB="12700" anchor="ctr" anchorCtr="0" horzOverflow="overflow"/>
                </a:tc>
              </a:tr>
            </a:tbl>
          </a:graphicData>
        </a:graphic>
      </p:graphicFrame>
      <p:sp>
        <p:nvSpPr>
          <p:cNvPr id="247" name="Common elemental iron equivalents…"/>
          <p:cNvSpPr txBox="1"/>
          <p:nvPr/>
        </p:nvSpPr>
        <p:spPr>
          <a:xfrm>
            <a:off x="2042721" y="8409440"/>
            <a:ext cx="4905274"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a:latin typeface="Times Roman"/>
                <a:ea typeface="Times Roman"/>
                <a:cs typeface="Times Roman"/>
                <a:sym typeface="Times Roman"/>
              </a:defRPr>
            </a:pPr>
            <a:r>
              <a:t>Common elemental iron equivalents</a:t>
            </a:r>
          </a:p>
          <a:p>
            <a:pPr marL="457200" indent="-317500" defTabSz="457200">
              <a:spcBef>
                <a:spcPts val="1200"/>
              </a:spcBef>
              <a:buSzPct val="100000"/>
              <a:buFont typeface="Times Roman"/>
              <a:buChar char="•"/>
              <a:defRPr>
                <a:latin typeface="Times Roman"/>
                <a:ea typeface="Times Roman"/>
                <a:cs typeface="Times Roman"/>
                <a:sym typeface="Times Roman"/>
              </a:defRPr>
            </a:pPr>
            <a:r>
              <a:t>Ferrous sulfate 325 mg ≈ </a:t>
            </a:r>
            <a:r>
              <a:rPr b="1"/>
              <a:t>65 mg elemental</a:t>
            </a:r>
          </a:p>
          <a:p>
            <a:pPr marL="457200" indent="-317500" defTabSz="457200">
              <a:spcBef>
                <a:spcPts val="1200"/>
              </a:spcBef>
              <a:buSzPct val="100000"/>
              <a:buFont typeface="Times Roman"/>
              <a:buChar char="•"/>
              <a:defRPr>
                <a:latin typeface="Times Roman"/>
                <a:ea typeface="Times Roman"/>
                <a:cs typeface="Times Roman"/>
                <a:sym typeface="Times Roman"/>
              </a:defRPr>
            </a:pPr>
            <a:r>
              <a:t>Ferrous gluconate 325 mg ≈ </a:t>
            </a:r>
            <a:r>
              <a:rPr b="1"/>
              <a:t>35 mg elemental</a:t>
            </a:r>
          </a:p>
          <a:p>
            <a:pPr marL="457200" indent="-317500" defTabSz="457200">
              <a:spcBef>
                <a:spcPts val="1200"/>
              </a:spcBef>
              <a:buSzPct val="100000"/>
              <a:buFont typeface="Times Roman"/>
              <a:buChar char="•"/>
              <a:defRPr>
                <a:latin typeface="Times Roman"/>
                <a:ea typeface="Times Roman"/>
                <a:cs typeface="Times Roman"/>
                <a:sym typeface="Times Roman"/>
              </a:defRPr>
            </a:pPr>
            <a:r>
              <a:t>Ferrous fumarate 325 mg ≈ </a:t>
            </a:r>
            <a:r>
              <a:rPr b="1"/>
              <a:t>108 mg elemental</a:t>
            </a:r>
          </a:p>
        </p:txBody>
      </p:sp>
    </p:spTree>
  </p:cSld>
  <p:clrMapOvr>
    <a:masterClrMapping/>
  </p:clrMapOvr>
  <p:transition xmlns:p14="http://schemas.microsoft.com/office/powerpoint/2010/main" spd="med" advClick="1"/>
</p:sld>
</file>

<file path=ppt/slides/slide1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8" name="Freeform 2"/>
          <p:cNvSpPr/>
          <p:nvPr/>
        </p:nvSpPr>
        <p:spPr>
          <a:xfrm rot="10800000">
            <a:off x="328322" y="-773018"/>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41" name="Freeform 4"/>
          <p:cNvGrpSpPr/>
          <p:nvPr/>
        </p:nvGrpSpPr>
        <p:grpSpPr>
          <a:xfrm>
            <a:off x="-380179" y="-13"/>
            <a:ext cx="19048355" cy="3086120"/>
            <a:chOff x="0" y="0"/>
            <a:chExt cx="19048353" cy="3086119"/>
          </a:xfrm>
        </p:grpSpPr>
        <p:sp>
          <p:nvSpPr>
            <p:cNvPr id="183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4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42" name="TextBox 6"/>
          <p:cNvSpPr txBox="1"/>
          <p:nvPr/>
        </p:nvSpPr>
        <p:spPr>
          <a:xfrm>
            <a:off x="946585" y="785634"/>
            <a:ext cx="1771846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Neurodivergence</a:t>
            </a:r>
          </a:p>
        </p:txBody>
      </p:sp>
      <p:sp>
        <p:nvSpPr>
          <p:cNvPr id="184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844" name="Table 1"/>
          <p:cNvGraphicFramePr/>
          <p:nvPr/>
        </p:nvGraphicFramePr>
        <p:xfrm>
          <a:off x="458222" y="2840878"/>
          <a:ext cx="17384256" cy="68950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14123"/>
                <a:gridCol w="4301757"/>
                <a:gridCol w="4662245"/>
                <a:gridCol w="2937351"/>
                <a:gridCol w="3456077"/>
              </a:tblGrid>
              <a:tr h="574322">
                <a:tc>
                  <a:txBody>
                    <a:bodyPr/>
                    <a:lstStyle/>
                    <a:p>
                      <a:pPr algn="ctr" defTabSz="457200">
                        <a:defRPr sz="1800"/>
                      </a:pPr>
                      <a:r>
                        <a:rPr b="1" sz="20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Core MNT Interventions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Key Nutrients / Supplement Focus</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Relevant Labs</a:t>
                      </a:r>
                    </a:p>
                  </a:txBody>
                  <a:tcPr marL="12700" marR="12700" marT="12700" marB="12700" anchor="ctr" anchorCtr="0" horzOverflow="overflow"/>
                </a:tc>
              </a:tr>
              <a:tr h="1093065">
                <a:tc>
                  <a:txBody>
                    <a:bodyPr/>
                    <a:lstStyle/>
                    <a:p>
                      <a:pPr algn="ctr" defTabSz="457200">
                        <a:defRPr sz="1800"/>
                      </a:pPr>
                      <a:r>
                        <a:rPr b="1" sz="2000">
                          <a:latin typeface="Times Roman"/>
                          <a:ea typeface="Times Roman"/>
                          <a:cs typeface="Times Roman"/>
                          <a:sym typeface="Times Roman"/>
                        </a:rPr>
                        <a:t>Autism Spectrum Condition (ASC)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Sensory sensitivities; restricted food variety; GI issues (constipation/diarrhea); interoception differences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Adequacy before variety; sensory-safe foods; food chaining; structured but flexible meals; gradual fiber/hydration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omega-3s; vitamin D; magnesium; zinc; iron*; soluble fiber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CBC, ferritin, vitamin D, B12/folate, Mg, Zn†, growth/weight trends</a:t>
                      </a:r>
                    </a:p>
                  </a:txBody>
                  <a:tcPr marL="12700" marR="12700" marT="12700" marB="12700" anchor="ctr" anchorCtr="0" horzOverflow="overflow"/>
                </a:tc>
              </a:tr>
              <a:tr h="833694">
                <a:tc>
                  <a:txBody>
                    <a:bodyPr/>
                    <a:lstStyle/>
                    <a:p>
                      <a:pPr algn="ctr" defTabSz="457200">
                        <a:defRPr sz="1800"/>
                      </a:pPr>
                      <a:r>
                        <a:rPr b="1" sz="2000">
                          <a:latin typeface="Times Roman"/>
                          <a:ea typeface="Times Roman"/>
                          <a:cs typeface="Times Roman"/>
                          <a:sym typeface="Times Roman"/>
                        </a:rPr>
                        <a:t>ADHD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Dopamine pathway nutrient needs; appetite suppression (stimulants); meal skipping; glycemic instability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Protein-forward breakfast; regular meals/snacks; pair carbs with protein/fat; simple meal templates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omega-3s; iron*; zinc; magnesium; 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Ferritin/iron studies, vitamin D, Mg, Zn†, weight trends, HbA1c (if irregular intake)</a:t>
                      </a:r>
                    </a:p>
                  </a:txBody>
                  <a:tcPr marL="12700" marR="12700" marT="12700" marB="12700" anchor="ctr" anchorCtr="0" horzOverflow="overflow"/>
                </a:tc>
              </a:tr>
              <a:tr h="1093065">
                <a:tc>
                  <a:txBody>
                    <a:bodyPr/>
                    <a:lstStyle/>
                    <a:p>
                      <a:pPr algn="ctr" defTabSz="457200">
                        <a:defRPr sz="1800"/>
                      </a:pPr>
                      <a:r>
                        <a:rPr b="1" sz="2000">
                          <a:latin typeface="Times Roman"/>
                          <a:ea typeface="Times Roman"/>
                          <a:cs typeface="Times Roman"/>
                          <a:sym typeface="Times Roman"/>
                        </a:rPr>
                        <a:t>Sensory Processing Differences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Texture/smell/temperature aversions; anxiety-linked avoidance; limited repertoire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Respect sensory boundaries; consistent presentation; separate foods; preferred foods as nutrient vehicles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omega-3s; magnesium; vitamin D; multivitamin (as safety net)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CBC, ferritin, vitamin D, B12/folate, weight trends</a:t>
                      </a:r>
                    </a:p>
                  </a:txBody>
                  <a:tcPr marL="12700" marR="12700" marT="12700" marB="12700" anchor="ctr" anchorCtr="0" horzOverflow="overflow"/>
                </a:tc>
              </a:tr>
              <a:tr h="833694">
                <a:tc>
                  <a:txBody>
                    <a:bodyPr/>
                    <a:lstStyle/>
                    <a:p>
                      <a:pPr algn="ctr" defTabSz="457200">
                        <a:defRPr sz="1800"/>
                      </a:pPr>
                      <a:r>
                        <a:rPr b="1" sz="2000">
                          <a:latin typeface="Times Roman"/>
                          <a:ea typeface="Times Roman"/>
                          <a:cs typeface="Times Roman"/>
                          <a:sym typeface="Times Roman"/>
                        </a:rPr>
                        <a:t>Dyslexia / Dyspraxia (DCD)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No intrinsic metabolic issue; stress/fatigue; executive-function challenges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Simple, repeatable meals; visual cues; routine building; prevent under-eating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omega-3s; magnesium; B-complex</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Vitamin D, ferritin (if fatigue), B12/folate</a:t>
                      </a:r>
                    </a:p>
                  </a:txBody>
                  <a:tcPr marL="12700" marR="12700" marT="12700" marB="12700" anchor="ctr" anchorCtr="0" horzOverflow="overflow"/>
                </a:tc>
              </a:tr>
              <a:tr h="833694">
                <a:tc>
                  <a:txBody>
                    <a:bodyPr/>
                    <a:lstStyle/>
                    <a:p>
                      <a:pPr algn="ctr" defTabSz="457200">
                        <a:defRPr sz="1800"/>
                      </a:pPr>
                      <a:r>
                        <a:rPr b="1" sz="2000">
                          <a:latin typeface="Times Roman"/>
                          <a:ea typeface="Times Roman"/>
                          <a:cs typeface="Times Roman"/>
                          <a:sym typeface="Times Roman"/>
                        </a:rPr>
                        <a:t>Tourette Syndrome / Tic Disorders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Neuromotor excitability; stress sensitivity; sleep disruption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Regular meals; limit caffeine; sleep-supportive nutrition; anti-inflammatory pattern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Magnesium; omega-3s; vitamin D; 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Mg, vitamin D, HbA1c (if irregular intake), symptom logs</a:t>
                      </a:r>
                    </a:p>
                  </a:txBody>
                  <a:tcPr marL="12700" marR="12700" marT="12700" marB="12700" anchor="ctr" anchorCtr="0" horzOverflow="overflow"/>
                </a:tc>
              </a:tr>
              <a:tr h="833694">
                <a:tc>
                  <a:txBody>
                    <a:bodyPr/>
                    <a:lstStyle/>
                    <a:p>
                      <a:pPr algn="ctr" defTabSz="457200">
                        <a:defRPr sz="1800"/>
                      </a:pPr>
                      <a:r>
                        <a:rPr b="1" sz="2000">
                          <a:latin typeface="Times Roman"/>
                          <a:ea typeface="Times Roman"/>
                          <a:cs typeface="Times Roman"/>
                          <a:sym typeface="Times Roman"/>
                        </a:rPr>
                        <a:t>Neurodivergence + GI Comorbidity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Gut–brain axis dysregulation; constipation/diarrhea; food avoidance due to symptoms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Gradual fiber titration; hydration; identify triggers (avoid blanket elimination); regular timing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Soluble fiber; magnesium; targeted probiotics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CMP, Mg, iron studies, vitamin D</a:t>
                      </a:r>
                    </a:p>
                  </a:txBody>
                  <a:tcPr marL="12700" marR="12700" marT="12700" marB="12700" anchor="ctr" anchorCtr="0" horzOverflow="overflow"/>
                </a:tc>
              </a:tr>
              <a:tr h="833694">
                <a:tc>
                  <a:txBody>
                    <a:bodyPr/>
                    <a:lstStyle/>
                    <a:p>
                      <a:pPr algn="ctr" defTabSz="457200">
                        <a:defRPr sz="1800"/>
                      </a:pPr>
                      <a:r>
                        <a:rPr b="1" sz="2000">
                          <a:latin typeface="Times Roman"/>
                          <a:ea typeface="Times Roman"/>
                          <a:cs typeface="Times Roman"/>
                          <a:sym typeface="Times Roman"/>
                        </a:rPr>
                        <a:t>Neurodivergence (General/Aging)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Irregular intake; low variety; medication effects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Nutrition safety; routine meals; blood sugar stability; realistic expansion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omega-3s; vitamin D;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Vitamin D, B12, HbA1c, weight trends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8"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51" name="Freeform 4"/>
          <p:cNvGrpSpPr/>
          <p:nvPr/>
        </p:nvGrpSpPr>
        <p:grpSpPr>
          <a:xfrm>
            <a:off x="-528019" y="-12"/>
            <a:ext cx="19048361" cy="3086123"/>
            <a:chOff x="-2" y="-1"/>
            <a:chExt cx="19048359" cy="3086122"/>
          </a:xfrm>
        </p:grpSpPr>
        <p:sp>
          <p:nvSpPr>
            <p:cNvPr id="184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50"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52"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85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54" name="4. Which neurological symptom should prompt immediate medical referral?…"/>
          <p:cNvSpPr txBox="1"/>
          <p:nvPr/>
        </p:nvSpPr>
        <p:spPr>
          <a:xfrm>
            <a:off x="864710" y="3418387"/>
            <a:ext cx="16558580" cy="7190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1. A 62-year-old male with decompensated cirrhosis and hepatic encephalopathy is referred for nutrition therapy. His physician suggests reducing dietary protein to prevent worsening confusion. Which is the most appropriate nutritional response?</a:t>
            </a:r>
          </a:p>
          <a:p>
            <a:pPr defTabSz="457200">
              <a:spcBef>
                <a:spcPts val="1200"/>
              </a:spcBef>
              <a:defRPr sz="1900">
                <a:latin typeface="Times Roman"/>
                <a:ea typeface="Times Roman"/>
                <a:cs typeface="Times Roman"/>
                <a:sym typeface="Times Roman"/>
              </a:defRPr>
            </a:pPr>
            <a:r>
              <a:t>A. Restrict protein to &lt;0.6 g/kg/day and emphasize carbohydrates</a:t>
            </a:r>
            <a:br/>
            <a:r>
              <a:t>B. Provide high-protein intake with emphasis on plant and dairy proteins</a:t>
            </a:r>
            <a:br/>
            <a:r>
              <a:t>C. Eliminate animal protein entirely</a:t>
            </a:r>
            <a:br/>
            <a:r>
              <a:t>D. Delay nutrition intervention until ammonia normalizes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A 45-year-old woman reports urgent diarrhea and bloating after fatty meals following cholecystectomy. Which nutrition intervention is first-line?</a:t>
            </a:r>
          </a:p>
          <a:p>
            <a:pPr defTabSz="457200">
              <a:spcBef>
                <a:spcPts val="1200"/>
              </a:spcBef>
              <a:defRPr sz="1900">
                <a:latin typeface="Times Roman"/>
                <a:ea typeface="Times Roman"/>
                <a:cs typeface="Times Roman"/>
                <a:sym typeface="Times Roman"/>
              </a:defRPr>
            </a:pPr>
            <a:r>
              <a:t>A. Long-term very-low-fat diet (&lt;10% kcal)</a:t>
            </a:r>
            <a:br/>
            <a:r>
              <a:t>B. Increase insoluble fiber intake</a:t>
            </a:r>
            <a:br/>
            <a:r>
              <a:t>C. Distribute moderate fat intake across meals and add soluble fiber</a:t>
            </a:r>
            <a:br/>
            <a:r>
              <a:t>D. Eliminate carbohydrates to reduce bile secretion</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Which statement best explains the relationship between hypoglycemia and insulin resistance?</a:t>
            </a:r>
          </a:p>
          <a:p>
            <a:pPr defTabSz="457200">
              <a:spcBef>
                <a:spcPts val="1200"/>
              </a:spcBef>
              <a:defRPr sz="1900">
                <a:latin typeface="Times Roman"/>
                <a:ea typeface="Times Roman"/>
                <a:cs typeface="Times Roman"/>
                <a:sym typeface="Times Roman"/>
              </a:defRPr>
            </a:pPr>
            <a:r>
              <a:t>A. Hypoglycemia only occurs in individuals with type 1 diabetes</a:t>
            </a:r>
            <a:br/>
            <a:r>
              <a:t>B. Insulin resistance always prevents hypoglycemia</a:t>
            </a:r>
            <a:br/>
            <a:r>
              <a:t>C. Reactive hypoglycemia may occur due to exaggerated insulin response in insulin resistance</a:t>
            </a:r>
            <a:br/>
            <a:r>
              <a:t>D. Hypoglycemia is caused by insufficient carbohydrate intake only</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8"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61" name="Freeform 4"/>
          <p:cNvGrpSpPr/>
          <p:nvPr/>
        </p:nvGrpSpPr>
        <p:grpSpPr>
          <a:xfrm>
            <a:off x="-528019" y="-12"/>
            <a:ext cx="19048361" cy="3086123"/>
            <a:chOff x="-2" y="-1"/>
            <a:chExt cx="19048359" cy="3086122"/>
          </a:xfrm>
        </p:grpSpPr>
        <p:sp>
          <p:nvSpPr>
            <p:cNvPr id="185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60"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62"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86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64" name="4. Which neurological symptom should prompt immediate medical referral?…"/>
          <p:cNvSpPr txBox="1"/>
          <p:nvPr/>
        </p:nvSpPr>
        <p:spPr>
          <a:xfrm>
            <a:off x="864710" y="3418387"/>
            <a:ext cx="16558580" cy="7343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A patient with early Alzheimer’s disease has unintentionally lost 8% of body weight in 6 months. Which nutrition priority is most critical?</a:t>
            </a:r>
          </a:p>
          <a:p>
            <a:pPr defTabSz="457200">
              <a:spcBef>
                <a:spcPts val="1200"/>
              </a:spcBef>
              <a:defRPr sz="1900">
                <a:latin typeface="Times Roman"/>
                <a:ea typeface="Times Roman"/>
                <a:cs typeface="Times Roman"/>
                <a:sym typeface="Times Roman"/>
              </a:defRPr>
            </a:pPr>
            <a:r>
              <a:t>A. Strict ketogenic diet to improve cognition</a:t>
            </a:r>
            <a:br/>
            <a:r>
              <a:t>B. Aggressive calorie restriction to reduce amyloid burden</a:t>
            </a:r>
            <a:br/>
            <a:r>
              <a:t>C. Adequate energy and protein intake to prevent further weight loss</a:t>
            </a:r>
            <a:br/>
            <a:r>
              <a:t>D. Elimination of all saturated fat immediately</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Which nutrition strategy best reflects a neurodiversity-affirming MNT approach for an autistic client with restricted intake?</a:t>
            </a:r>
          </a:p>
          <a:p>
            <a:pPr defTabSz="457200">
              <a:spcBef>
                <a:spcPts val="1200"/>
              </a:spcBef>
              <a:defRPr sz="1900">
                <a:latin typeface="Times Roman"/>
                <a:ea typeface="Times Roman"/>
                <a:cs typeface="Times Roman"/>
                <a:sym typeface="Times Roman"/>
              </a:defRPr>
            </a:pPr>
            <a:r>
              <a:t>A. Force exposure to new foods at every meal</a:t>
            </a:r>
            <a:br/>
            <a:r>
              <a:t>B. Remove preferred foods to increase motivation</a:t>
            </a:r>
            <a:br/>
            <a:r>
              <a:t>C. Ensure nutrition adequacy using preferred foods before expanding variety</a:t>
            </a:r>
            <a:br/>
            <a:r>
              <a:t>D. Eliminate processed foods regardless of sensory impact</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statement best reflects evidence-based MNT for obesity?</a:t>
            </a:r>
          </a:p>
          <a:p>
            <a:pPr defTabSz="457200">
              <a:spcBef>
                <a:spcPts val="1200"/>
              </a:spcBef>
              <a:defRPr sz="1900">
                <a:latin typeface="Times Roman"/>
                <a:ea typeface="Times Roman"/>
                <a:cs typeface="Times Roman"/>
                <a:sym typeface="Times Roman"/>
              </a:defRPr>
            </a:pPr>
            <a:r>
              <a:t>A. Severe caloric restriction is required for sustained weight loss</a:t>
            </a:r>
            <a:br/>
            <a:r>
              <a:t>B. Weight loss without resistance training preserves lean mass</a:t>
            </a:r>
            <a:br/>
            <a:r>
              <a:t>C. A 5–10% weight loss can significantly improve cardiometabolic markers</a:t>
            </a:r>
            <a:br/>
            <a:r>
              <a:t>D. BMI is the strongest predictor of obesity-related mortality</a:t>
            </a:r>
          </a:p>
          <a:p>
            <a:pPr defTabSz="457200">
              <a:spcBef>
                <a:spcPts val="1200"/>
              </a:spcBef>
              <a:defRPr b="1" sz="19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71" name="Freeform 4"/>
          <p:cNvGrpSpPr/>
          <p:nvPr/>
        </p:nvGrpSpPr>
        <p:grpSpPr>
          <a:xfrm>
            <a:off x="-528019" y="-12"/>
            <a:ext cx="19048361" cy="3086123"/>
            <a:chOff x="-2" y="-1"/>
            <a:chExt cx="19048359" cy="3086122"/>
          </a:xfrm>
        </p:grpSpPr>
        <p:sp>
          <p:nvSpPr>
            <p:cNvPr id="186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70"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72"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8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74" name="Ross, A. C., Caballero, B., Cousins, R. J., Tucker, K. L., &amp; Ziegler, T. R. Modern Nutrition in Health and Disease. 12th ed. Wolters Kluwer, 2020.…"/>
          <p:cNvSpPr txBox="1"/>
          <p:nvPr/>
        </p:nvSpPr>
        <p:spPr>
          <a:xfrm>
            <a:off x="1148671" y="3207733"/>
            <a:ext cx="16558582" cy="86751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r>
              <a:t>Academy of Nutrition and Dietetics.</a:t>
            </a:r>
            <a:r>
              <a:rPr b="0"/>
              <a:t> </a:t>
            </a:r>
            <a:r>
              <a:rPr b="0" i="1"/>
              <a:t>Nutrition Care Manual.</a:t>
            </a:r>
            <a:endParaRPr b="0"/>
          </a:p>
          <a:p>
            <a:pPr defTabSz="457200">
              <a:spcBef>
                <a:spcPts val="1200"/>
              </a:spcBef>
              <a:defRPr i="1" sz="1200">
                <a:latin typeface="Times Roman"/>
                <a:ea typeface="Times Roman"/>
                <a:cs typeface="Times Roman"/>
                <a:sym typeface="Times Roman"/>
              </a:defRPr>
            </a:pPr>
            <a:r>
              <a:rPr i="0"/>
              <a:t>*</a:t>
            </a:r>
            <a:r>
              <a:t>Academy of Nutrition and Dietetics Evidence Analysis Library (EAL).</a:t>
            </a:r>
            <a:endParaRPr i="0"/>
          </a:p>
          <a:p>
            <a:pPr defTabSz="457200">
              <a:spcBef>
                <a:spcPts val="1200"/>
              </a:spcBef>
              <a:defRPr b="1" sz="1200">
                <a:latin typeface="Times Roman"/>
                <a:ea typeface="Times Roman"/>
                <a:cs typeface="Times Roman"/>
                <a:sym typeface="Times Roman"/>
              </a:defRPr>
            </a:pPr>
            <a:r>
              <a:t>U.S. Department of Health and Human Services &amp; USDA.</a:t>
            </a:r>
            <a:r>
              <a:rPr b="0"/>
              <a:t> </a:t>
            </a:r>
            <a:r>
              <a:rPr b="0" i="1"/>
              <a:t>Dietary Guidelines for Americans 2020–2025.</a:t>
            </a:r>
            <a:endParaRPr b="0"/>
          </a:p>
          <a:p>
            <a:pPr defTabSz="457200">
              <a:spcBef>
                <a:spcPts val="1200"/>
              </a:spcBef>
              <a:defRPr b="1" sz="1200">
                <a:latin typeface="Times Roman"/>
                <a:ea typeface="Times Roman"/>
                <a:cs typeface="Times Roman"/>
                <a:sym typeface="Times Roman"/>
              </a:defRPr>
            </a:pPr>
            <a:r>
              <a:t>Institute of Medicine (National Academies).</a:t>
            </a:r>
            <a:r>
              <a:rPr b="0"/>
              <a:t> </a:t>
            </a:r>
            <a:r>
              <a:rPr b="0" i="1"/>
              <a:t>Dietary Reference Intakes.</a:t>
            </a:r>
            <a:endParaRPr b="0"/>
          </a:p>
          <a:p>
            <a:pPr defTabSz="457200">
              <a:spcBef>
                <a:spcPts val="1200"/>
              </a:spcBef>
              <a:defRPr i="1" sz="1200">
                <a:latin typeface="Times Roman"/>
                <a:ea typeface="Times Roman"/>
                <a:cs typeface="Times Roman"/>
                <a:sym typeface="Times Roman"/>
              </a:defRPr>
            </a:pPr>
            <a:r>
              <a:rPr i="0"/>
              <a:t>Lacy BE, et al. </a:t>
            </a:r>
            <a:r>
              <a:t>ACG Clinical Guideline: Management of Irritable Bowel Syndrome.</a:t>
            </a:r>
            <a:r>
              <a:rPr i="0"/>
              <a:t> Am J Gastroenterol.</a:t>
            </a:r>
            <a:endParaRPr i="0"/>
          </a:p>
          <a:p>
            <a:pPr defTabSz="457200">
              <a:spcBef>
                <a:spcPts val="1200"/>
              </a:spcBef>
              <a:defRPr i="1" sz="1200">
                <a:latin typeface="Times Roman"/>
                <a:ea typeface="Times Roman"/>
                <a:cs typeface="Times Roman"/>
                <a:sym typeface="Times Roman"/>
              </a:defRPr>
            </a:pPr>
            <a:r>
              <a:rPr i="0"/>
              <a:t>Bharucha AE, et al. </a:t>
            </a:r>
            <a:r>
              <a:t>American Gastroenterological Association Technical Review on Constipation.</a:t>
            </a:r>
            <a:r>
              <a:rPr i="0"/>
              <a:t> Gastroenterology.</a:t>
            </a:r>
            <a:endParaRPr i="0"/>
          </a:p>
          <a:p>
            <a:pPr defTabSz="457200">
              <a:spcBef>
                <a:spcPts val="1200"/>
              </a:spcBef>
              <a:defRPr i="1" sz="1200">
                <a:latin typeface="Times Roman"/>
                <a:ea typeface="Times Roman"/>
                <a:cs typeface="Times Roman"/>
                <a:sym typeface="Times Roman"/>
              </a:defRPr>
            </a:pPr>
            <a:r>
              <a:rPr i="0"/>
              <a:t>Ford AC, et al. </a:t>
            </a:r>
            <a:r>
              <a:t>Efficacy of dietary interventions in functional GI disorders.</a:t>
            </a:r>
            <a:r>
              <a:rPr i="0"/>
              <a:t> Gut.</a:t>
            </a:r>
            <a:endParaRPr i="0"/>
          </a:p>
          <a:p>
            <a:pPr defTabSz="457200">
              <a:spcBef>
                <a:spcPts val="1200"/>
              </a:spcBef>
              <a:defRPr i="1" sz="1200">
                <a:latin typeface="Times Roman"/>
                <a:ea typeface="Times Roman"/>
                <a:cs typeface="Times Roman"/>
                <a:sym typeface="Times Roman"/>
              </a:defRPr>
            </a:pPr>
            <a:r>
              <a:rPr i="0"/>
              <a:t>Gibson PR, Shepherd SJ. </a:t>
            </a:r>
            <a:r>
              <a:t>Evidence-based dietary management of functional GI symptoms.</a:t>
            </a:r>
            <a:r>
              <a:rPr i="0"/>
              <a:t> J Gastroenterol Hepatol.</a:t>
            </a:r>
            <a:endParaRPr i="0"/>
          </a:p>
          <a:p>
            <a:pPr defTabSz="457200">
              <a:spcBef>
                <a:spcPts val="1200"/>
              </a:spcBef>
              <a:defRPr i="1" sz="1200">
                <a:latin typeface="Times Roman"/>
                <a:ea typeface="Times Roman"/>
                <a:cs typeface="Times Roman"/>
                <a:sym typeface="Times Roman"/>
              </a:defRPr>
            </a:pPr>
            <a:r>
              <a:rPr b="1" i="0"/>
              <a:t>ESPEN.</a:t>
            </a:r>
            <a:r>
              <a:rPr i="0"/>
              <a:t> </a:t>
            </a:r>
            <a:r>
              <a:t>ESPEN guideline on clinical nutrition in liver disease.</a:t>
            </a:r>
            <a:r>
              <a:rPr i="0"/>
              <a:t> Clin Nutr.</a:t>
            </a:r>
            <a:endParaRPr i="0"/>
          </a:p>
          <a:p>
            <a:pPr defTabSz="457200">
              <a:spcBef>
                <a:spcPts val="1200"/>
              </a:spcBef>
              <a:defRPr i="1" sz="1200">
                <a:latin typeface="Times Roman"/>
                <a:ea typeface="Times Roman"/>
                <a:cs typeface="Times Roman"/>
                <a:sym typeface="Times Roman"/>
              </a:defRPr>
            </a:pPr>
            <a:r>
              <a:rPr i="0"/>
              <a:t>Plauth M, et al. </a:t>
            </a:r>
            <a:r>
              <a:t>ESPEN guidelines for nutrition in chronic liver disease.</a:t>
            </a:r>
            <a:r>
              <a:rPr i="0"/>
              <a:t> Clin Nutr.</a:t>
            </a:r>
            <a:endParaRPr i="0"/>
          </a:p>
          <a:p>
            <a:pPr defTabSz="457200">
              <a:spcBef>
                <a:spcPts val="1200"/>
              </a:spcBef>
              <a:defRPr i="1" sz="1200">
                <a:latin typeface="Times Roman"/>
                <a:ea typeface="Times Roman"/>
                <a:cs typeface="Times Roman"/>
                <a:sym typeface="Times Roman"/>
              </a:defRPr>
            </a:pPr>
            <a:r>
              <a:rPr i="0"/>
              <a:t>Chalasani N, et al. </a:t>
            </a:r>
            <a:r>
              <a:t>AASLD Practice Guidance on NAFLD/MASLD.</a:t>
            </a:r>
            <a:r>
              <a:rPr i="0"/>
              <a:t> Hepatology.</a:t>
            </a:r>
            <a:endParaRPr i="0"/>
          </a:p>
          <a:p>
            <a:pPr defTabSz="457200">
              <a:spcBef>
                <a:spcPts val="1200"/>
              </a:spcBef>
              <a:defRPr sz="1200">
                <a:latin typeface="Times Roman"/>
                <a:ea typeface="Times Roman"/>
                <a:cs typeface="Times Roman"/>
                <a:sym typeface="Times Roman"/>
              </a:defRPr>
            </a:pPr>
            <a:r>
              <a:t>European Association for the Study of the Liver (EASL). </a:t>
            </a:r>
            <a:r>
              <a:rPr i="1"/>
              <a:t>Clinical Practice Guidelines: NAFLD.</a:t>
            </a:r>
          </a:p>
          <a:p>
            <a:pPr defTabSz="457200">
              <a:spcBef>
                <a:spcPts val="1200"/>
              </a:spcBef>
              <a:defRPr i="1" sz="1200">
                <a:latin typeface="Times Roman"/>
                <a:ea typeface="Times Roman"/>
                <a:cs typeface="Times Roman"/>
                <a:sym typeface="Times Roman"/>
              </a:defRPr>
            </a:pPr>
            <a:r>
              <a:rPr i="0"/>
              <a:t>Cordain L, et al. </a:t>
            </a:r>
            <a:r>
              <a:t>Bile acid diarrhea after cholecystectomy.</a:t>
            </a:r>
            <a:r>
              <a:rPr i="0"/>
              <a:t> Curr Gastroenterol Rep.</a:t>
            </a:r>
            <a:endParaRPr i="0"/>
          </a:p>
          <a:p>
            <a:pPr defTabSz="457200">
              <a:spcBef>
                <a:spcPts val="1200"/>
              </a:spcBef>
              <a:defRPr i="1" sz="1200">
                <a:latin typeface="Times Roman"/>
                <a:ea typeface="Times Roman"/>
                <a:cs typeface="Times Roman"/>
                <a:sym typeface="Times Roman"/>
              </a:defRPr>
            </a:pPr>
            <a:r>
              <a:rPr i="0"/>
              <a:t>Wedlake L, et al. </a:t>
            </a:r>
            <a:r>
              <a:t>Systematic review: bile acid malabsorption and diarrhea.</a:t>
            </a:r>
            <a:r>
              <a:rPr i="0"/>
              <a:t> Aliment Pharmacol Ther.</a:t>
            </a:r>
            <a:endParaRPr i="0"/>
          </a:p>
          <a:p>
            <a:pPr defTabSz="457200">
              <a:spcBef>
                <a:spcPts val="1200"/>
              </a:spcBef>
              <a:defRPr i="1" sz="1200">
                <a:latin typeface="Times Roman"/>
                <a:ea typeface="Times Roman"/>
                <a:cs typeface="Times Roman"/>
                <a:sym typeface="Times Roman"/>
              </a:defRPr>
            </a:pPr>
            <a:r>
              <a:rPr b="1" i="0"/>
              <a:t>American Thyroid Association.</a:t>
            </a:r>
            <a:r>
              <a:rPr i="0"/>
              <a:t> </a:t>
            </a:r>
            <a:r>
              <a:t>Guidelines for the Treatment of Hypothyroidism.</a:t>
            </a:r>
            <a:r>
              <a:rPr i="0"/>
              <a:t> Thyroid.</a:t>
            </a:r>
            <a:endParaRPr i="0"/>
          </a:p>
          <a:p>
            <a:pPr defTabSz="457200">
              <a:spcBef>
                <a:spcPts val="1200"/>
              </a:spcBef>
              <a:defRPr i="1" sz="1200">
                <a:latin typeface="Times Roman"/>
                <a:ea typeface="Times Roman"/>
                <a:cs typeface="Times Roman"/>
                <a:sym typeface="Times Roman"/>
              </a:defRPr>
            </a:pPr>
            <a:r>
              <a:rPr b="1" i="0"/>
              <a:t>Endocrine Society.</a:t>
            </a:r>
            <a:r>
              <a:rPr i="0"/>
              <a:t> </a:t>
            </a:r>
            <a:r>
              <a:t>Clinical Practice Guidelines for Adrenal Insufficiency.</a:t>
            </a:r>
            <a:endParaRPr i="0"/>
          </a:p>
          <a:p>
            <a:pPr defTabSz="457200">
              <a:spcBef>
                <a:spcPts val="1200"/>
              </a:spcBef>
              <a:defRPr i="1" sz="1200">
                <a:latin typeface="Times Roman"/>
                <a:ea typeface="Times Roman"/>
                <a:cs typeface="Times Roman"/>
                <a:sym typeface="Times Roman"/>
              </a:defRPr>
            </a:pPr>
            <a:r>
              <a:rPr i="0"/>
              <a:t>Teede HJ, et al. </a:t>
            </a:r>
            <a:r>
              <a:t>International Evidence-Based Guideline for the Assessment and Management of PCOS.</a:t>
            </a:r>
            <a:endParaRPr i="0"/>
          </a:p>
          <a:p>
            <a:pPr defTabSz="457200">
              <a:spcBef>
                <a:spcPts val="1200"/>
              </a:spcBef>
              <a:defRPr i="1" sz="1200">
                <a:latin typeface="Times Roman"/>
                <a:ea typeface="Times Roman"/>
                <a:cs typeface="Times Roman"/>
                <a:sym typeface="Times Roman"/>
              </a:defRPr>
            </a:pPr>
            <a:r>
              <a:rPr i="0"/>
              <a:t>Melmed S, et al. </a:t>
            </a:r>
            <a:r>
              <a:t>Williams Textbook of Endocrinology.</a:t>
            </a:r>
            <a:endParaRPr i="0"/>
          </a:p>
          <a:p>
            <a:pPr defTabSz="457200">
              <a:spcBef>
                <a:spcPts val="1200"/>
              </a:spcBef>
              <a:defRPr i="1" sz="1200">
                <a:latin typeface="Times Roman"/>
                <a:ea typeface="Times Roman"/>
                <a:cs typeface="Times Roman"/>
                <a:sym typeface="Times Roman"/>
              </a:defRPr>
            </a:pPr>
            <a:r>
              <a:rPr b="1" i="0"/>
              <a:t>American Diabetes Association.</a:t>
            </a:r>
            <a:r>
              <a:rPr i="0"/>
              <a:t> </a:t>
            </a:r>
            <a:r>
              <a:t>Standards of Care in Diabetes—2024.</a:t>
            </a:r>
            <a:r>
              <a:rPr i="0"/>
              <a:t> Diabetes Care.</a:t>
            </a:r>
            <a:endParaRPr i="0"/>
          </a:p>
          <a:p>
            <a:pPr defTabSz="457200">
              <a:spcBef>
                <a:spcPts val="1200"/>
              </a:spcBef>
              <a:defRPr i="1" sz="1200">
                <a:latin typeface="Times Roman"/>
                <a:ea typeface="Times Roman"/>
                <a:cs typeface="Times Roman"/>
                <a:sym typeface="Times Roman"/>
              </a:defRPr>
            </a:pPr>
            <a:r>
              <a:rPr i="0"/>
              <a:t>Evert AB, et al. </a:t>
            </a:r>
            <a:r>
              <a:t>Nutrition Therapy for Adults With Diabetes or Prediabetes.</a:t>
            </a:r>
            <a:r>
              <a:rPr i="0"/>
              <a:t> Diabetes Care.</a:t>
            </a:r>
            <a:endParaRPr i="0"/>
          </a:p>
          <a:p>
            <a:pPr defTabSz="457200">
              <a:spcBef>
                <a:spcPts val="1200"/>
              </a:spcBef>
              <a:defRPr sz="1200">
                <a:latin typeface="Times Roman"/>
                <a:ea typeface="Times Roman"/>
                <a:cs typeface="Times Roman"/>
                <a:sym typeface="Times Roman"/>
              </a:defRPr>
            </a:pPr>
            <a:r>
              <a:t>Kraft JR. </a:t>
            </a:r>
            <a:r>
              <a:rPr i="1"/>
              <a:t>Diabetes Epidemic &amp; You.</a:t>
            </a:r>
            <a:r>
              <a:t> (Historical insulin response context)</a:t>
            </a:r>
          </a:p>
          <a:p>
            <a:pPr defTabSz="457200">
              <a:defRPr sz="1200">
                <a:solidFill>
                  <a:srgbClr val="808080"/>
                </a:solidFill>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defTabSz="457200">
              <a:spcBef>
                <a:spcPts val="1200"/>
              </a:spcBef>
              <a:defRPr i="1" sz="1200">
                <a:latin typeface="Times Roman"/>
                <a:ea typeface="Times Roman"/>
                <a:cs typeface="Times Roman"/>
                <a:sym typeface="Times Roman"/>
              </a:defRPr>
            </a:pPr>
            <a:endParaRPr b="1"/>
          </a:p>
        </p:txBody>
      </p:sp>
    </p:spTree>
  </p:cSld>
  <p:clrMapOvr>
    <a:masterClrMapping/>
  </p:clrMapOvr>
  <p:transition xmlns:p14="http://schemas.microsoft.com/office/powerpoint/2010/main" spd="med" advClick="1"/>
</p:sld>
</file>

<file path=ppt/slides/slide1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79" name="Freeform 4"/>
          <p:cNvGrpSpPr/>
          <p:nvPr/>
        </p:nvGrpSpPr>
        <p:grpSpPr>
          <a:xfrm>
            <a:off x="-528019" y="-12"/>
            <a:ext cx="19048361" cy="3086123"/>
            <a:chOff x="-2" y="-1"/>
            <a:chExt cx="19048359" cy="3086122"/>
          </a:xfrm>
        </p:grpSpPr>
        <p:sp>
          <p:nvSpPr>
            <p:cNvPr id="187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7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80"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8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82" name="Ross, A. C., Caballero, B., Cousins, R. J., Tucker, K. L., &amp; Ziegler, T. R. Modern Nutrition in Health and Disease. 12th ed. Wolters Kluwer, 2020.…"/>
          <p:cNvSpPr txBox="1"/>
          <p:nvPr/>
        </p:nvSpPr>
        <p:spPr>
          <a:xfrm>
            <a:off x="1148671" y="3207733"/>
            <a:ext cx="16558582" cy="73550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p>
          <a:p>
            <a:pPr defTabSz="457200">
              <a:spcBef>
                <a:spcPts val="1200"/>
              </a:spcBef>
              <a:defRPr i="1" sz="1200">
                <a:latin typeface="Times Roman"/>
                <a:ea typeface="Times Roman"/>
                <a:cs typeface="Times Roman"/>
                <a:sym typeface="Times Roman"/>
              </a:defRPr>
            </a:pPr>
            <a:r>
              <a:rPr b="1" i="0"/>
              <a:t>American Heart Association.</a:t>
            </a:r>
            <a:r>
              <a:rPr i="0"/>
              <a:t> </a:t>
            </a:r>
            <a:r>
              <a:t>Dietary Recommendations for Cardiovascular Health.</a:t>
            </a:r>
            <a:endParaRPr i="0"/>
          </a:p>
          <a:p>
            <a:pPr defTabSz="457200">
              <a:spcBef>
                <a:spcPts val="1200"/>
              </a:spcBef>
              <a:defRPr i="1" sz="1200">
                <a:latin typeface="Times Roman"/>
                <a:ea typeface="Times Roman"/>
                <a:cs typeface="Times Roman"/>
                <a:sym typeface="Times Roman"/>
              </a:defRPr>
            </a:pPr>
            <a:r>
              <a:rPr i="0"/>
              <a:t>Grundy SM, et al. </a:t>
            </a:r>
            <a:r>
              <a:t>2018 AHA/ACC Guideline on the Management of Blood Cholesterol.</a:t>
            </a:r>
            <a:endParaRPr i="0"/>
          </a:p>
          <a:p>
            <a:pPr defTabSz="457200">
              <a:spcBef>
                <a:spcPts val="1200"/>
              </a:spcBef>
              <a:defRPr i="1" sz="1200">
                <a:latin typeface="Times Roman"/>
                <a:ea typeface="Times Roman"/>
                <a:cs typeface="Times Roman"/>
                <a:sym typeface="Times Roman"/>
              </a:defRPr>
            </a:pPr>
            <a:r>
              <a:rPr i="0"/>
              <a:t>Whelton PK, et al. </a:t>
            </a:r>
            <a:r>
              <a:t>2017 ACC/AHA Guideline for High Blood Pressure in Adults.</a:t>
            </a:r>
            <a:endParaRPr i="0"/>
          </a:p>
          <a:p>
            <a:pPr defTabSz="457200">
              <a:spcBef>
                <a:spcPts val="1200"/>
              </a:spcBef>
              <a:defRPr i="1" sz="1200">
                <a:latin typeface="Times Roman"/>
                <a:ea typeface="Times Roman"/>
                <a:cs typeface="Times Roman"/>
                <a:sym typeface="Times Roman"/>
              </a:defRPr>
            </a:pPr>
            <a:r>
              <a:rPr i="0"/>
              <a:t>Jenkins DJA, et al. </a:t>
            </a:r>
            <a:r>
              <a:t>Effects of a Portfolio Diet on LDL-C.</a:t>
            </a:r>
            <a:r>
              <a:rPr i="0"/>
              <a:t> JAMA.</a:t>
            </a:r>
            <a:endParaRPr i="0"/>
          </a:p>
          <a:p>
            <a:pPr defTabSz="457200">
              <a:spcBef>
                <a:spcPts val="1200"/>
              </a:spcBef>
              <a:defRPr i="1" sz="1200">
                <a:latin typeface="Times Roman"/>
                <a:ea typeface="Times Roman"/>
                <a:cs typeface="Times Roman"/>
                <a:sym typeface="Times Roman"/>
              </a:defRPr>
            </a:pPr>
            <a:r>
              <a:rPr b="1" i="0"/>
              <a:t>Endocrine Society.</a:t>
            </a:r>
            <a:r>
              <a:rPr i="0"/>
              <a:t> </a:t>
            </a:r>
            <a:r>
              <a:t>Pharmacological Management of Obesity Guidelines.</a:t>
            </a:r>
            <a:endParaRPr i="0"/>
          </a:p>
          <a:p>
            <a:pPr defTabSz="457200">
              <a:spcBef>
                <a:spcPts val="1200"/>
              </a:spcBef>
              <a:defRPr i="1" sz="1200">
                <a:latin typeface="Times Roman"/>
                <a:ea typeface="Times Roman"/>
                <a:cs typeface="Times Roman"/>
                <a:sym typeface="Times Roman"/>
              </a:defRPr>
            </a:pPr>
            <a:r>
              <a:rPr i="0"/>
              <a:t>Jensen MD, et al. </a:t>
            </a:r>
            <a:r>
              <a:t>AHA/ACC/TOS Guideline for the Management of Overweight and Obesity.</a:t>
            </a:r>
            <a:endParaRPr i="0"/>
          </a:p>
          <a:p>
            <a:pPr defTabSz="457200">
              <a:spcBef>
                <a:spcPts val="1200"/>
              </a:spcBef>
              <a:defRPr i="1" sz="1200">
                <a:latin typeface="Times Roman"/>
                <a:ea typeface="Times Roman"/>
                <a:cs typeface="Times Roman"/>
                <a:sym typeface="Times Roman"/>
              </a:defRPr>
            </a:pPr>
            <a:r>
              <a:rPr i="0"/>
              <a:t>Hall KD, et al. </a:t>
            </a:r>
            <a:r>
              <a:t>Energy balance and obesity pathophysiology.</a:t>
            </a:r>
            <a:r>
              <a:rPr i="0"/>
              <a:t> Am J Clin Nutr.</a:t>
            </a:r>
            <a:endParaRPr i="0"/>
          </a:p>
          <a:p>
            <a:pPr defTabSz="457200">
              <a:spcBef>
                <a:spcPts val="1200"/>
              </a:spcBef>
              <a:defRPr i="1" sz="1200">
                <a:latin typeface="Times Roman"/>
                <a:ea typeface="Times Roman"/>
                <a:cs typeface="Times Roman"/>
                <a:sym typeface="Times Roman"/>
              </a:defRPr>
            </a:pPr>
            <a:r>
              <a:rPr i="0"/>
              <a:t>Morris MC, et al. </a:t>
            </a:r>
            <a:r>
              <a:t>MIND diet associated with reduced incidence of Alzheimer’s disease.</a:t>
            </a:r>
            <a:r>
              <a:rPr i="0"/>
              <a:t> Alzheimers Dement.</a:t>
            </a:r>
            <a:endParaRPr i="0"/>
          </a:p>
          <a:p>
            <a:pPr defTabSz="457200">
              <a:spcBef>
                <a:spcPts val="1200"/>
              </a:spcBef>
              <a:defRPr i="1" sz="1200">
                <a:latin typeface="Times Roman"/>
                <a:ea typeface="Times Roman"/>
                <a:cs typeface="Times Roman"/>
                <a:sym typeface="Times Roman"/>
              </a:defRPr>
            </a:pPr>
            <a:r>
              <a:rPr i="0"/>
              <a:t>Livingston G, et al. </a:t>
            </a:r>
            <a:r>
              <a:t>Dementia prevention, intervention, and care.</a:t>
            </a:r>
            <a:r>
              <a:rPr i="0"/>
              <a:t> Lancet.</a:t>
            </a:r>
            <a:endParaRPr i="0"/>
          </a:p>
          <a:p>
            <a:pPr defTabSz="457200">
              <a:spcBef>
                <a:spcPts val="1200"/>
              </a:spcBef>
              <a:defRPr i="1" sz="1200">
                <a:latin typeface="Times Roman"/>
                <a:ea typeface="Times Roman"/>
                <a:cs typeface="Times Roman"/>
                <a:sym typeface="Times Roman"/>
              </a:defRPr>
            </a:pPr>
            <a:r>
              <a:rPr i="0"/>
              <a:t>Gomez-Pinilla F. </a:t>
            </a:r>
            <a:r>
              <a:t>Brain foods: the effects of nutrients on brain function.</a:t>
            </a:r>
            <a:r>
              <a:rPr i="0"/>
              <a:t> Nat Rev Neurosci.</a:t>
            </a:r>
            <a:endParaRPr i="0"/>
          </a:p>
          <a:p>
            <a:pPr defTabSz="457200">
              <a:spcBef>
                <a:spcPts val="1200"/>
              </a:spcBef>
              <a:defRPr i="1" sz="1200">
                <a:latin typeface="Times Roman"/>
                <a:ea typeface="Times Roman"/>
                <a:cs typeface="Times Roman"/>
                <a:sym typeface="Times Roman"/>
              </a:defRPr>
            </a:pPr>
            <a:r>
              <a:rPr i="0"/>
              <a:t>BarichellaM, et al. </a:t>
            </a:r>
            <a:r>
              <a:t>Nutrition and Parkinson’s disease.</a:t>
            </a:r>
            <a:r>
              <a:rPr i="0"/>
              <a:t> Nutr Neurosci.</a:t>
            </a:r>
          </a:p>
          <a:p>
            <a:pPr defTabSz="457200">
              <a:spcBef>
                <a:spcPts val="1200"/>
              </a:spcBef>
              <a:defRPr b="1" sz="1200">
                <a:latin typeface="Times Roman"/>
                <a:ea typeface="Times Roman"/>
                <a:cs typeface="Times Roman"/>
                <a:sym typeface="Times Roman"/>
              </a:defRPr>
            </a:pPr>
            <a:r>
              <a:t>National Institute for Health and Care Excellence (NICE).</a:t>
            </a:r>
            <a:r>
              <a:rPr b="0"/>
              <a:t> </a:t>
            </a:r>
            <a:r>
              <a:rPr b="0" i="1"/>
              <a:t>Autism spectrum disorder guidelines.</a:t>
            </a:r>
            <a:endParaRPr b="0"/>
          </a:p>
          <a:p>
            <a:pPr defTabSz="457200">
              <a:spcBef>
                <a:spcPts val="1200"/>
              </a:spcBef>
              <a:defRPr i="1" sz="1200">
                <a:latin typeface="Times Roman"/>
                <a:ea typeface="Times Roman"/>
                <a:cs typeface="Times Roman"/>
                <a:sym typeface="Times Roman"/>
              </a:defRPr>
            </a:pPr>
            <a:r>
              <a:rPr i="0"/>
              <a:t>Sharp WG, et al. </a:t>
            </a:r>
            <a:r>
              <a:t>Feeding problems and nutrient intake in autism spectrum disorders.</a:t>
            </a:r>
            <a:r>
              <a:rPr i="0"/>
              <a:t> J Autism Dev Disord.</a:t>
            </a:r>
            <a:endParaRPr i="0"/>
          </a:p>
          <a:p>
            <a:pPr defTabSz="457200">
              <a:spcBef>
                <a:spcPts val="1200"/>
              </a:spcBef>
              <a:defRPr i="1" sz="1200">
                <a:latin typeface="Times Roman"/>
                <a:ea typeface="Times Roman"/>
                <a:cs typeface="Times Roman"/>
                <a:sym typeface="Times Roman"/>
              </a:defRPr>
            </a:pPr>
            <a:r>
              <a:rPr i="0"/>
              <a:t>Cortese S, et al. </a:t>
            </a:r>
            <a:r>
              <a:t>Dietary interventions and ADHD.</a:t>
            </a:r>
            <a:r>
              <a:rPr i="0"/>
              <a:t> Am J Psychiatry.</a:t>
            </a:r>
            <a:endParaRPr i="0"/>
          </a:p>
          <a:p>
            <a:pPr defTabSz="457200">
              <a:spcBef>
                <a:spcPts val="1200"/>
              </a:spcBef>
              <a:defRPr sz="1200">
                <a:latin typeface="Times Roman"/>
                <a:ea typeface="Times Roman"/>
                <a:cs typeface="Times Roman"/>
                <a:sym typeface="Times Roman"/>
              </a:defRPr>
            </a:pPr>
            <a:r>
              <a:t>Taylor MJ, et al. </a:t>
            </a:r>
            <a:r>
              <a:rPr i="1"/>
              <a:t>Omega-3 fatty acids for ADHD.</a:t>
            </a:r>
            <a:r>
              <a:t> J Am Acad Child Adolesc Psychiatry.</a:t>
            </a:r>
          </a:p>
          <a:p>
            <a:pPr defTabSz="457200">
              <a:spcBef>
                <a:spcPts val="1200"/>
              </a:spcBef>
              <a:defRPr i="1" sz="1200">
                <a:latin typeface="Times Roman"/>
                <a:ea typeface="Times Roman"/>
                <a:cs typeface="Times Roman"/>
                <a:sym typeface="Times Roman"/>
              </a:defRPr>
            </a:pPr>
            <a:r>
              <a:rPr i="0"/>
              <a:t>Kuschner ES, et al. </a:t>
            </a:r>
            <a:r>
              <a:t>Feeding and eating problems in autism.</a:t>
            </a:r>
            <a:r>
              <a:rPr i="0"/>
              <a:t> Child Adolesc Psychiatr Clin N Am.</a:t>
            </a:r>
            <a:endParaRPr i="0"/>
          </a:p>
          <a:p>
            <a:pPr defTabSz="457200">
              <a:spcBef>
                <a:spcPts val="1200"/>
              </a:spcBef>
              <a:defRPr i="1" sz="1200">
                <a:latin typeface="Times Roman"/>
                <a:ea typeface="Times Roman"/>
                <a:cs typeface="Times Roman"/>
                <a:sym typeface="Times Roman"/>
              </a:defRPr>
            </a:pPr>
            <a:endParaRPr i="0"/>
          </a:p>
          <a:p>
            <a:pPr marL="457200" indent="-457200" defTabSz="457200">
              <a:spcBef>
                <a:spcPts val="1200"/>
              </a:spcBef>
              <a:tabLst>
                <a:tab pos="139700" algn="l"/>
                <a:tab pos="457200" algn="l"/>
              </a:tabLst>
              <a:defRPr i="1" sz="12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p>
          <a:p>
            <a:pPr defTabSz="457200">
              <a:spcBef>
                <a:spcPts val="1200"/>
              </a:spcBef>
              <a:defRPr i="1" sz="1200">
                <a:latin typeface="Times Roman"/>
                <a:ea typeface="Times Roman"/>
                <a:cs typeface="Times Roman"/>
                <a:sym typeface="Times Roman"/>
              </a:defRPr>
            </a:pPr>
            <a:endParaRPr b="1"/>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56" y="1603513"/>
            <a:ext cx="1493854" cy="6325035"/>
            <a:chOff x="0" y="0"/>
            <a:chExt cx="1493852" cy="6325033"/>
          </a:xfrm>
        </p:grpSpPr>
        <p:sp>
          <p:nvSpPr>
            <p:cNvPr id="107" name="Freeform 3"/>
            <p:cNvSpPr/>
            <p:nvPr/>
          </p:nvSpPr>
          <p:spPr>
            <a:xfrm>
              <a:off x="4" y="-1"/>
              <a:ext cx="1493848" cy="6325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sp>
          <p:nvSpPr>
            <p:cNvPr id="108" name="TextBox 4"/>
            <p:cNvSpPr txBox="1"/>
            <p:nvPr/>
          </p:nvSpPr>
          <p:spPr>
            <a:xfrm>
              <a:off x="-1" y="1037287"/>
              <a:ext cx="1493849"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11" name="TextBox 14"/>
          <p:cNvSpPr txBox="1"/>
          <p:nvPr/>
        </p:nvSpPr>
        <p:spPr>
          <a:xfrm>
            <a:off x="3800675" y="1452830"/>
            <a:ext cx="7880795" cy="74076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700">
                <a:solidFill>
                  <a:srgbClr val="0433FF"/>
                </a:solidFill>
                <a:latin typeface="Arial"/>
                <a:ea typeface="Arial"/>
                <a:cs typeface="Arial"/>
                <a:sym typeface="Arial"/>
              </a:defRPr>
            </a:pPr>
            <a:r>
              <a:t>Clinical Intervention &amp; Monitoring - Nutrition &amp; Herbal Therapies</a:t>
            </a:r>
          </a:p>
          <a:p>
            <a:pPr marL="270710" indent="-270710" defTabSz="457200">
              <a:spcBef>
                <a:spcPts val="1600"/>
              </a:spcBef>
              <a:buSzPct val="100000"/>
              <a:buChar char="•"/>
              <a:defRPr sz="2700">
                <a:solidFill>
                  <a:srgbClr val="0433FF"/>
                </a:solidFill>
                <a:latin typeface="Arial"/>
                <a:ea typeface="Arial"/>
                <a:cs typeface="Arial"/>
                <a:sym typeface="Arial"/>
              </a:defRPr>
            </a:pPr>
            <a:r>
              <a:t>Evidence-based dose and duration of nutraceutical use for common conditions</a:t>
            </a:r>
          </a:p>
          <a:p>
            <a:pPr marL="270710" indent="-270710" defTabSz="457200">
              <a:spcBef>
                <a:spcPts val="1600"/>
              </a:spcBef>
              <a:buSzPct val="100000"/>
              <a:buChar char="•"/>
              <a:defRPr sz="2700">
                <a:solidFill>
                  <a:srgbClr val="0433FF"/>
                </a:solidFill>
                <a:latin typeface="Arial"/>
                <a:ea typeface="Arial"/>
                <a:cs typeface="Arial"/>
                <a:sym typeface="Arial"/>
              </a:defRPr>
            </a:pPr>
            <a:r>
              <a:t>Synergistic effects and antagonistic interactions of nutrients in foods and supplements</a:t>
            </a:r>
          </a:p>
          <a:p>
            <a:pPr marL="270710" indent="-270710" defTabSz="457200">
              <a:spcBef>
                <a:spcPts val="1600"/>
              </a:spcBef>
              <a:buSzPct val="100000"/>
              <a:buChar char="•"/>
              <a:defRPr sz="2700">
                <a:solidFill>
                  <a:srgbClr val="0433FF"/>
                </a:solidFill>
                <a:latin typeface="Arial"/>
                <a:ea typeface="Arial"/>
                <a:cs typeface="Arial"/>
                <a:sym typeface="Arial"/>
              </a:defRPr>
            </a:pPr>
            <a:r>
              <a:t>Drug/herb action, duration of action, purpose, and dose of a client's current therapeutic regimen</a:t>
            </a:r>
          </a:p>
          <a:p>
            <a:pPr marL="270710" indent="-270710" defTabSz="457200">
              <a:spcBef>
                <a:spcPts val="1600"/>
              </a:spcBef>
              <a:buSzPct val="100000"/>
              <a:buChar char="•"/>
              <a:defRPr sz="2700">
                <a:solidFill>
                  <a:srgbClr val="0433FF"/>
                </a:solidFill>
                <a:latin typeface="Arial"/>
                <a:ea typeface="Arial"/>
                <a:cs typeface="Arial"/>
                <a:sym typeface="Arial"/>
              </a:defRPr>
            </a:pPr>
            <a:r>
              <a:t>Evidence-based use of common botanical supplements for health promotion and common conditions</a:t>
            </a:r>
          </a:p>
          <a:p>
            <a:pPr marL="270710" indent="-270710" defTabSz="457200">
              <a:spcBef>
                <a:spcPts val="1600"/>
              </a:spcBef>
              <a:buSzPct val="100000"/>
              <a:buChar char="•"/>
              <a:defRPr sz="2700">
                <a:solidFill>
                  <a:srgbClr val="0433FF"/>
                </a:solidFill>
                <a:latin typeface="Arial"/>
                <a:ea typeface="Arial"/>
                <a:cs typeface="Arial"/>
                <a:sym typeface="Arial"/>
              </a:defRPr>
            </a:pPr>
            <a:r>
              <a:t>Safety, toxicity, and interactions of botanical supplements</a:t>
            </a:r>
          </a:p>
          <a:p>
            <a:pPr defTabSz="457200">
              <a:defRPr b="1"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113" name="herbal-tea-4830888_1280.jpg" descr="herbal-tea-4830888_1280.jpg"/>
          <p:cNvPicPr>
            <a:picLocks noChangeAspect="1"/>
          </p:cNvPicPr>
          <p:nvPr/>
        </p:nvPicPr>
        <p:blipFill>
          <a:blip r:embed="rId2">
            <a:extLst/>
          </a:blip>
          <a:srcRect l="22172" t="0" r="22172" b="0"/>
          <a:stretch>
            <a:fillRect/>
          </a:stretch>
        </p:blipFill>
        <p:spPr>
          <a:xfrm>
            <a:off x="12158313" y="878389"/>
            <a:ext cx="6246645" cy="842668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53" name="TextBox 6"/>
          <p:cNvSpPr txBox="1"/>
          <p:nvPr/>
        </p:nvSpPr>
        <p:spPr>
          <a:xfrm>
            <a:off x="737519" y="444504"/>
            <a:ext cx="17428278"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When to Choose Specific Iron Forms for Iron Deficient Anemia</a:t>
            </a:r>
          </a:p>
        </p:txBody>
      </p:sp>
      <p:sp>
        <p:nvSpPr>
          <p:cNvPr id="2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55" name="Table 1"/>
          <p:cNvGraphicFramePr/>
          <p:nvPr/>
        </p:nvGraphicFramePr>
        <p:xfrm>
          <a:off x="2519320" y="3781035"/>
          <a:ext cx="13864675" cy="49471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09837"/>
                <a:gridCol w="5147051"/>
                <a:gridCol w="4507786"/>
              </a:tblGrid>
              <a:tr h="811000">
                <a:tc>
                  <a:txBody>
                    <a:bodyPr/>
                    <a:lstStyle/>
                    <a:p>
                      <a:pPr algn="ctr" defTabSz="457200">
                        <a:defRPr sz="1800"/>
                      </a:pPr>
                      <a:r>
                        <a:rPr b="1" sz="2400">
                          <a:latin typeface="Times Roman"/>
                          <a:ea typeface="Times Roman"/>
                          <a:cs typeface="Times Roman"/>
                          <a:sym typeface="Times Roman"/>
                        </a:rPr>
                        <a:t>Situation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Preferred form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Rationale</a:t>
                      </a:r>
                    </a:p>
                  </a:txBody>
                  <a:tcPr marL="12700" marR="12700" marT="12700" marB="12700" anchor="ctr" anchorCtr="0" horzOverflow="overflow"/>
                </a:tc>
              </a:tr>
              <a:tr h="811000">
                <a:tc>
                  <a:txBody>
                    <a:bodyPr/>
                    <a:lstStyle/>
                    <a:p>
                      <a:pPr algn="ctr" defTabSz="457200">
                        <a:defRPr sz="1800"/>
                      </a:pPr>
                      <a:r>
                        <a:rPr b="1" sz="2400">
                          <a:latin typeface="Times Roman"/>
                          <a:ea typeface="Times Roman"/>
                          <a:cs typeface="Times Roman"/>
                          <a:sym typeface="Times Roman"/>
                        </a:rPr>
                        <a:t>GI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Ferrous gluconate, iron bisglycinate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Better tolerated</a:t>
                      </a:r>
                    </a:p>
                  </a:txBody>
                  <a:tcPr marL="12700" marR="12700" marT="12700" marB="12700" anchor="ctr" anchorCtr="0" horzOverflow="overflow"/>
                </a:tc>
              </a:tr>
              <a:tr h="1257050">
                <a:tc>
                  <a:txBody>
                    <a:bodyPr/>
                    <a:lstStyle/>
                    <a:p>
                      <a:pPr algn="ctr" defTabSz="457200">
                        <a:defRPr sz="1800"/>
                      </a:pPr>
                      <a:r>
                        <a:rPr b="1" sz="2400">
                          <a:latin typeface="Times Roman"/>
                          <a:ea typeface="Times Roman"/>
                          <a:cs typeface="Times Roman"/>
                          <a:sym typeface="Times Roman"/>
                        </a:rPr>
                        <a:t>Poor absorption / 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dose, alternate-day 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Avoids hepcidin-mediated blockade</a:t>
                      </a:r>
                    </a:p>
                  </a:txBody>
                  <a:tcPr marL="12700" marR="12700" marT="12700" marB="12700" anchor="ctr" anchorCtr="0" horzOverflow="overflow"/>
                </a:tc>
              </a:tr>
              <a:tr h="811000">
                <a:tc>
                  <a:txBody>
                    <a:bodyPr/>
                    <a:lstStyle/>
                    <a:p>
                      <a:pPr algn="ctr" defTabSz="457200">
                        <a:defRPr sz="1800"/>
                      </a:pPr>
                      <a:r>
                        <a:rPr b="1" sz="2400">
                          <a:latin typeface="Times Roman"/>
                          <a:ea typeface="Times Roman"/>
                          <a:cs typeface="Times Roman"/>
                          <a:sym typeface="Times Roman"/>
                        </a:rPr>
                        <a:t>Vegetarian / low heme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bisglycinate + 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Improved non-heme absorption</a:t>
                      </a:r>
                    </a:p>
                  </a:txBody>
                  <a:tcPr marL="12700" marR="12700" marT="12700" marB="12700" anchor="ctr" anchorCtr="0" horzOverflow="overflow"/>
                </a:tc>
              </a:tr>
              <a:tr h="1257050">
                <a:tc>
                  <a:txBody>
                    <a:bodyPr/>
                    <a:lstStyle/>
                    <a:p>
                      <a:pPr algn="ctr" defTabSz="457200">
                        <a:defRPr sz="1800"/>
                      </a:pPr>
                      <a:r>
                        <a:rPr b="1" sz="2400">
                          <a:latin typeface="Times Roman"/>
                          <a:ea typeface="Times Roman"/>
                          <a:cs typeface="Times Roman"/>
                          <a:sym typeface="Times Roman"/>
                        </a:rPr>
                        <a:t>Pregnancy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30–60 mg elemental/day (per guidelines)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iron requirements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5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59" name="TextBox 6"/>
          <p:cNvSpPr txBox="1"/>
          <p:nvPr/>
        </p:nvSpPr>
        <p:spPr>
          <a:xfrm>
            <a:off x="737519" y="444504"/>
            <a:ext cx="17428278"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Supportive Nutrients/Adjunct for Iron Deficient Anemia</a:t>
            </a:r>
          </a:p>
        </p:txBody>
      </p:sp>
      <p:sp>
        <p:nvSpPr>
          <p:cNvPr id="26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61" name="Table 1"/>
          <p:cNvGraphicFramePr/>
          <p:nvPr/>
        </p:nvGraphicFramePr>
        <p:xfrm>
          <a:off x="2116371" y="3561908"/>
          <a:ext cx="14670572" cy="557772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10078"/>
                <a:gridCol w="4822345"/>
                <a:gridCol w="3402722"/>
                <a:gridCol w="4435423"/>
              </a:tblGrid>
              <a:tr h="83875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 in anemia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Notes</a:t>
                      </a:r>
                    </a:p>
                  </a:txBody>
                  <a:tcPr marL="12700" marR="12700" marT="12700" marB="12700" anchor="ctr" anchorCtr="0" horzOverflow="overflow"/>
                </a:tc>
              </a:tr>
              <a:tr h="1300070">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1,000 mcg/day oral</a:t>
                      </a:r>
                      <a:r>
                        <a:rPr b="0"/>
                        <a:t> (or IM if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RBC maturation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Check MMA if borderline</a:t>
                      </a:r>
                    </a:p>
                  </a:txBody>
                  <a:tcPr marL="12700" marR="12700" marT="12700" marB="12700" anchor="ctr" anchorCtr="0" horzOverflow="overflow"/>
                </a:tc>
              </a:tr>
              <a:tr h="1300070">
                <a:tc>
                  <a:txBody>
                    <a:bodyPr/>
                    <a:lstStyle/>
                    <a:p>
                      <a:pPr algn="ctr" defTabSz="457200">
                        <a:defRPr sz="1800"/>
                      </a:pPr>
                      <a:r>
                        <a:rPr b="1" sz="2400">
                          <a:latin typeface="Times Roman"/>
                          <a:ea typeface="Times Roman"/>
                          <a:cs typeface="Times Roman"/>
                          <a:sym typeface="Times Roman"/>
                        </a:rPr>
                        <a:t>Folate (5-MTHF)</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400–800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DNA synthesis, RBC formation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masking B12 deficiency</a:t>
                      </a:r>
                    </a:p>
                  </a:txBody>
                  <a:tcPr marL="12700" marR="12700" marT="12700" marB="12700" anchor="ctr" anchorCtr="0" horzOverflow="overflow"/>
                </a:tc>
              </a:tr>
              <a:tr h="1300070">
                <a:tc>
                  <a:txBody>
                    <a:bodyPr/>
                    <a:lstStyle/>
                    <a:p>
                      <a:pPr algn="ctr" defTabSz="457200">
                        <a:defRPr sz="1800"/>
                      </a:pPr>
                      <a:r>
                        <a:rPr b="1" sz="2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1–2 mg/day</a:t>
                      </a:r>
                      <a:r>
                        <a:rPr b="0"/>
                        <a:t> (if 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transport (ceruloplasmin)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Rare, but consider with refractory anemia</a:t>
                      </a:r>
                    </a:p>
                  </a:txBody>
                  <a:tcPr marL="12700" marR="12700" marT="12700" marB="12700" anchor="ctr" anchorCtr="0" horzOverflow="overflow"/>
                </a:tc>
              </a:tr>
              <a:tr h="838755">
                <a:tc>
                  <a:txBody>
                    <a:bodyPr/>
                    <a:lstStyle/>
                    <a:p>
                      <a:pPr algn="ctr" defTabSz="457200">
                        <a:defRPr sz="1800"/>
                      </a:pPr>
                      <a:r>
                        <a:rPr b="1" sz="24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RDA-level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Mobilizes iron from stores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high-dose supplementation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reeform 2"/>
          <p:cNvSpPr/>
          <p:nvPr/>
        </p:nvSpPr>
        <p:spPr>
          <a:xfrm rot="10800000">
            <a:off x="-2" y="-36046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6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65" name="TextBox 6"/>
          <p:cNvSpPr txBox="1"/>
          <p:nvPr/>
        </p:nvSpPr>
        <p:spPr>
          <a:xfrm>
            <a:off x="820008" y="490068"/>
            <a:ext cx="17263300"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Lab-Driven Personalization for Iron Deficient Anemia</a:t>
            </a:r>
          </a:p>
        </p:txBody>
      </p:sp>
      <p:grpSp>
        <p:nvGrpSpPr>
          <p:cNvPr id="268" name="Freeform 8"/>
          <p:cNvGrpSpPr/>
          <p:nvPr/>
        </p:nvGrpSpPr>
        <p:grpSpPr>
          <a:xfrm>
            <a:off x="-2602381" y="-3"/>
            <a:ext cx="3256092" cy="3256091"/>
            <a:chOff x="-1" y="-1"/>
            <a:chExt cx="3256091" cy="3256090"/>
          </a:xfrm>
        </p:grpSpPr>
        <p:sp>
          <p:nvSpPr>
            <p:cNvPr id="266" name="Square"/>
            <p:cNvSpPr/>
            <p:nvPr/>
          </p:nvSpPr>
          <p:spPr>
            <a:xfrm>
              <a:off x="-2" y="-2"/>
              <a:ext cx="3256093" cy="3256091"/>
            </a:xfrm>
            <a:prstGeom prst="rect">
              <a:avLst/>
            </a:prstGeom>
            <a:blipFill rotWithShape="1">
              <a:blip r:embed="rId3"/>
              <a:srcRect l="0" t="0" r="0" b="0"/>
              <a:stretch>
                <a:fillRect/>
              </a:stretch>
            </a:blipFill>
            <a:ln w="12700" cap="flat">
              <a:noFill/>
              <a:miter lim="400000"/>
            </a:ln>
            <a:effectLst/>
          </p:spPr>
          <p:txBody>
            <a:bodyPr wrap="square" lIns="45718" tIns="45718" rIns="45718" bIns="45718" numCol="1" anchor="t">
              <a:noAutofit/>
            </a:bodyPr>
            <a:lstStyle/>
            <a:p>
              <a:pPr defTabSz="457200">
                <a:defRPr sz="1200">
                  <a:latin typeface="Times Roman"/>
                  <a:ea typeface="Times Roman"/>
                  <a:cs typeface="Times Roman"/>
                  <a:sym typeface="Times Roman"/>
                </a:defRPr>
              </a:pPr>
            </a:p>
          </p:txBody>
        </p:sp>
        <p:sp>
          <p:nvSpPr>
            <p:cNvPr id="267" name="LlLab-driven personalization"/>
            <p:cNvSpPr txBox="1"/>
            <p:nvPr/>
          </p:nvSpPr>
          <p:spPr>
            <a:xfrm>
              <a:off x="-2" y="-2"/>
              <a:ext cx="3256093" cy="269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defRPr sz="1200">
                  <a:latin typeface="Times Roman"/>
                  <a:ea typeface="Times Roman"/>
                  <a:cs typeface="Times Roman"/>
                  <a:sym typeface="Times Roman"/>
                </a:defRPr>
              </a:lvl1pPr>
            </a:lstStyle>
            <a:p>
              <a:pPr/>
              <a:r>
                <a:t>LlLab-driven personalization</a:t>
              </a:r>
            </a:p>
          </p:txBody>
        </p:sp>
      </p:grpSp>
      <p:sp>
        <p:nvSpPr>
          <p:cNvPr id="269" name="Practical dosing strategies…"/>
          <p:cNvSpPr txBox="1"/>
          <p:nvPr/>
        </p:nvSpPr>
        <p:spPr>
          <a:xfrm>
            <a:off x="1200926" y="6641672"/>
            <a:ext cx="4924119" cy="34932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dosing strategies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Standard approach:</a:t>
            </a:r>
            <a:br/>
            <a:r>
              <a:rPr b="0"/>
              <a:t>Ferrous sulfate </a:t>
            </a:r>
            <a:r>
              <a:t>65 mg elemental every other day</a:t>
            </a:r>
            <a:r>
              <a:rPr b="0"/>
              <a:t> + vitamin C → reassess labs at </a:t>
            </a:r>
            <a:r>
              <a:t>4–6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GI-sensitive patient:</a:t>
            </a:r>
            <a:br/>
            <a:r>
              <a:rPr b="0"/>
              <a:t>Iron bisglycinate </a:t>
            </a:r>
            <a:r>
              <a:t>25–30 mg elemental daily or QOD</a:t>
            </a:r>
            <a:r>
              <a:rPr b="0"/>
              <a:t> → slower but better tolerated.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Severe deficiency (oral failure):</a:t>
            </a:r>
            <a:br/>
            <a:r>
              <a:rPr b="0"/>
              <a:t>Refer for </a:t>
            </a:r>
            <a:r>
              <a:t>IV iron</a:t>
            </a:r>
            <a:r>
              <a:rPr b="0"/>
              <a:t> (medical management).</a:t>
            </a:r>
          </a:p>
        </p:txBody>
      </p:sp>
      <p:sp>
        <p:nvSpPr>
          <p:cNvPr id="270" name="Timing &amp; absorption rules (high-yield)…"/>
          <p:cNvSpPr txBox="1"/>
          <p:nvPr/>
        </p:nvSpPr>
        <p:spPr>
          <a:xfrm>
            <a:off x="6872472" y="6641672"/>
            <a:ext cx="5158372" cy="2301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Timing &amp; absorption rules (high-yield)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Take iron </a:t>
            </a:r>
            <a:r>
              <a:rPr b="1"/>
              <a:t>away from</a:t>
            </a:r>
            <a:r>
              <a:t>: calcium, magnesium, zinc, fiber, coffee, tea, dairy (≥2 hours).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Levothyroxine:</a:t>
            </a:r>
            <a:r>
              <a:rPr b="0"/>
              <a:t> separate iron by </a:t>
            </a:r>
            <a:r>
              <a:t>≥4 hours</a:t>
            </a:r>
            <a:r>
              <a:rPr b="0"/>
              <a: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Best absorbed </a:t>
            </a:r>
            <a:r>
              <a:rPr b="1"/>
              <a:t>on an empty stomach</a:t>
            </a:r>
            <a:r>
              <a:t>, but may be taken with food if GI upset (trade-off).</a:t>
            </a:r>
          </a:p>
        </p:txBody>
      </p:sp>
      <p:sp>
        <p:nvSpPr>
          <p:cNvPr id="271" name="Reassessment checkpoints…"/>
          <p:cNvSpPr txBox="1"/>
          <p:nvPr/>
        </p:nvSpPr>
        <p:spPr>
          <a:xfrm>
            <a:off x="12482441" y="6641672"/>
            <a:ext cx="4821488"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Hemoglobin:</a:t>
            </a:r>
            <a:r>
              <a:rPr b="0"/>
              <a:t> </a:t>
            </a:r>
            <a:r>
              <a:t>4–6 weeks</a:t>
            </a:r>
            <a:r>
              <a:rPr b="0"/>
              <a:t> (expect rise)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Ferritin:</a:t>
            </a:r>
            <a:r>
              <a:rPr b="0"/>
              <a:t> </a:t>
            </a:r>
            <a:r>
              <a:t>8–12 weeks</a:t>
            </a:r>
            <a:r>
              <a:rPr b="0"/>
              <a:t>, then continue iron </a:t>
            </a:r>
            <a:r>
              <a:t>3 months after normalization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Stop iron once ferritin is repleted and cause corrected (avoid overload)</a:t>
            </a:r>
          </a:p>
        </p:txBody>
      </p:sp>
      <p:graphicFrame>
        <p:nvGraphicFramePr>
          <p:cNvPr id="272" name="Table 1"/>
          <p:cNvGraphicFramePr/>
          <p:nvPr/>
        </p:nvGraphicFramePr>
        <p:xfrm>
          <a:off x="2139438" y="3240165"/>
          <a:ext cx="14624441" cy="28511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91116"/>
                <a:gridCol w="5400922"/>
                <a:gridCol w="5632402"/>
              </a:tblGrid>
              <a:tr h="372694">
                <a:tc>
                  <a:txBody>
                    <a:bodyPr/>
                    <a:lstStyle/>
                    <a:p>
                      <a:pPr algn="ctr" defTabSz="457200">
                        <a:defRPr sz="1800"/>
                      </a:pPr>
                      <a:r>
                        <a:rPr b="1" sz="2200">
                          <a:latin typeface="Times Roman"/>
                          <a:ea typeface="Times Roman"/>
                          <a:cs typeface="Times Roman"/>
                          <a:sym typeface="Times Roman"/>
                        </a:rPr>
                        <a:t>Lab marker</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Action threshold</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Intervention</a:t>
                      </a:r>
                    </a:p>
                  </a:txBody>
                  <a:tcPr marL="12700" marR="12700" marT="12700" marB="12700" anchor="ctr" anchorCtr="0" horzOverflow="overflow"/>
                </a:tc>
              </a:tr>
              <a:tr h="372694">
                <a:tc>
                  <a:txBody>
                    <a:bodyPr/>
                    <a:lstStyle/>
                    <a:p>
                      <a:pPr algn="ctr" defTabSz="457200">
                        <a:defRPr sz="1800"/>
                      </a:pPr>
                      <a:r>
                        <a:rPr b="1" sz="2200">
                          <a:latin typeface="Times Roman"/>
                          <a:ea typeface="Times Roman"/>
                          <a:cs typeface="Times Roman"/>
                          <a:sym typeface="Times Roman"/>
                        </a:rPr>
                        <a:t>Hemoglobin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&lt;12 g/dL (women), &lt;13 g/dL (men)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Start oral iron</a:t>
                      </a:r>
                    </a:p>
                  </a:txBody>
                  <a:tcPr marL="12700" marR="12700" marT="12700" marB="12700" anchor="ctr" anchorCtr="0" horzOverflow="overflow"/>
                </a:tc>
              </a:tr>
              <a:tr h="577677">
                <a:tc>
                  <a:txBody>
                    <a:bodyPr/>
                    <a:lstStyle/>
                    <a:p>
                      <a:pPr algn="ctr" defTabSz="457200">
                        <a:defRPr sz="1800"/>
                      </a:pPr>
                      <a:r>
                        <a:rPr b="1" sz="2200">
                          <a:latin typeface="Times Roman"/>
                          <a:ea typeface="Times Roman"/>
                          <a:cs typeface="Times Roman"/>
                          <a:sym typeface="Times Roman"/>
                        </a:rPr>
                        <a:t>Ferritin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&lt;30 ng/mL (or &lt;50–70 ng/mL if symptomatic)</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Continue iron until repleted</a:t>
                      </a:r>
                    </a:p>
                  </a:txBody>
                  <a:tcPr marL="12700" marR="12700" marT="12700" marB="12700" anchor="ctr" anchorCtr="0" horzOverflow="overflow"/>
                </a:tc>
              </a:tr>
              <a:tr h="372694">
                <a:tc>
                  <a:txBody>
                    <a:bodyPr/>
                    <a:lstStyle/>
                    <a:p>
                      <a:pPr algn="ctr" defTabSz="457200">
                        <a:defRPr sz="1800"/>
                      </a:pPr>
                      <a:r>
                        <a:rPr b="1" sz="2200">
                          <a:latin typeface="Times Roman"/>
                          <a:ea typeface="Times Roman"/>
                          <a:cs typeface="Times Roman"/>
                          <a:sym typeface="Times Roman"/>
                        </a:rPr>
                        <a:t>Transferrin saturation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&lt;20%</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Confirms deficiency</a:t>
                      </a:r>
                    </a:p>
                  </a:txBody>
                  <a:tcPr marL="12700" marR="12700" marT="12700" marB="12700" anchor="ctr" anchorCtr="0" horzOverflow="overflow"/>
                </a:tc>
              </a:tr>
              <a:tr h="577677">
                <a:tc>
                  <a:txBody>
                    <a:bodyPr/>
                    <a:lstStyle/>
                    <a:p>
                      <a:pPr algn="ctr" defTabSz="457200">
                        <a:defRPr sz="1800"/>
                      </a:pPr>
                      <a:r>
                        <a:rPr b="1" sz="2200">
                          <a:latin typeface="Times Roman"/>
                          <a:ea typeface="Times Roman"/>
                          <a:cs typeface="Times Roman"/>
                          <a:sym typeface="Times Roman"/>
                        </a:rPr>
                        <a:t>CRP elevated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Inflammation present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Lower, alternate-day dosing; consider IV iron referral</a:t>
                      </a:r>
                    </a:p>
                  </a:txBody>
                  <a:tcPr marL="12700" marR="12700" marT="12700" marB="12700" anchor="ctr" anchorCtr="0" horzOverflow="overflow"/>
                </a:tc>
              </a:tr>
              <a:tr h="577677">
                <a:tc>
                  <a:txBody>
                    <a:bodyPr/>
                    <a:lstStyle/>
                    <a:p>
                      <a:pPr algn="ctr" defTabSz="457200">
                        <a:defRPr sz="1800"/>
                      </a:pPr>
                      <a:r>
                        <a:rPr b="1" sz="2200">
                          <a:latin typeface="Times Roman"/>
                          <a:ea typeface="Times Roman"/>
                          <a:cs typeface="Times Roman"/>
                          <a:sym typeface="Times Roman"/>
                        </a:rPr>
                        <a:t>No Hb rise after 4–6 wks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Non-response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Check adherence, bleeding, malabsorption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Freeform 2"/>
          <p:cNvSpPr/>
          <p:nvPr/>
        </p:nvSpPr>
        <p:spPr>
          <a:xfrm rot="10800000">
            <a:off x="-2" y="-36046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7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76" name="TextBox 6"/>
          <p:cNvSpPr txBox="1"/>
          <p:nvPr/>
        </p:nvSpPr>
        <p:spPr>
          <a:xfrm>
            <a:off x="918684" y="1067916"/>
            <a:ext cx="17263300" cy="112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Red Flags  - Iron Deficient Anemia</a:t>
            </a:r>
          </a:p>
        </p:txBody>
      </p:sp>
      <p:grpSp>
        <p:nvGrpSpPr>
          <p:cNvPr id="279" name="Freeform 8"/>
          <p:cNvGrpSpPr/>
          <p:nvPr/>
        </p:nvGrpSpPr>
        <p:grpSpPr>
          <a:xfrm>
            <a:off x="-2602381" y="-3"/>
            <a:ext cx="3256092" cy="3256091"/>
            <a:chOff x="-1" y="-1"/>
            <a:chExt cx="3256091" cy="3256090"/>
          </a:xfrm>
        </p:grpSpPr>
        <p:sp>
          <p:nvSpPr>
            <p:cNvPr id="277" name="Square"/>
            <p:cNvSpPr/>
            <p:nvPr/>
          </p:nvSpPr>
          <p:spPr>
            <a:xfrm>
              <a:off x="-2" y="-2"/>
              <a:ext cx="3256093" cy="3256091"/>
            </a:xfrm>
            <a:prstGeom prst="rect">
              <a:avLst/>
            </a:prstGeom>
            <a:blipFill rotWithShape="1">
              <a:blip r:embed="rId3"/>
              <a:srcRect l="0" t="0" r="0" b="0"/>
              <a:stretch>
                <a:fillRect/>
              </a:stretch>
            </a:blipFill>
            <a:ln w="12700" cap="flat">
              <a:noFill/>
              <a:miter lim="400000"/>
            </a:ln>
            <a:effectLst/>
          </p:spPr>
          <p:txBody>
            <a:bodyPr wrap="square" lIns="45718" tIns="45718" rIns="45718" bIns="45718" numCol="1" anchor="t">
              <a:noAutofit/>
            </a:bodyPr>
            <a:lstStyle/>
            <a:p>
              <a:pPr defTabSz="457200">
                <a:defRPr sz="1200">
                  <a:latin typeface="Times Roman"/>
                  <a:ea typeface="Times Roman"/>
                  <a:cs typeface="Times Roman"/>
                  <a:sym typeface="Times Roman"/>
                </a:defRPr>
              </a:pPr>
            </a:p>
          </p:txBody>
        </p:sp>
        <p:sp>
          <p:nvSpPr>
            <p:cNvPr id="278" name="LlLab-driven personalization"/>
            <p:cNvSpPr txBox="1"/>
            <p:nvPr/>
          </p:nvSpPr>
          <p:spPr>
            <a:xfrm>
              <a:off x="-2" y="-2"/>
              <a:ext cx="3256093" cy="2692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457200">
                <a:defRPr sz="1200">
                  <a:latin typeface="Times Roman"/>
                  <a:ea typeface="Times Roman"/>
                  <a:cs typeface="Times Roman"/>
                  <a:sym typeface="Times Roman"/>
                </a:defRPr>
              </a:lvl1pPr>
            </a:lstStyle>
            <a:p>
              <a:pPr/>
              <a:r>
                <a:t>LlLab-driven personalization</a:t>
              </a:r>
            </a:p>
          </p:txBody>
        </p:sp>
      </p:grpSp>
      <p:sp>
        <p:nvSpPr>
          <p:cNvPr id="280" name="Red flags → medical referral…"/>
          <p:cNvSpPr txBox="1"/>
          <p:nvPr/>
        </p:nvSpPr>
        <p:spPr>
          <a:xfrm>
            <a:off x="1126917" y="3730721"/>
            <a:ext cx="13001122" cy="38457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300">
                <a:latin typeface="Times Roman"/>
                <a:ea typeface="Times Roman"/>
                <a:cs typeface="Times Roman"/>
                <a:sym typeface="Times Roman"/>
              </a:defRPr>
            </a:pPr>
            <a:r>
              <a:t>Red flags → medical referral</a:t>
            </a:r>
          </a:p>
          <a:p>
            <a:pPr marL="457200" indent="-317500" defTabSz="457200">
              <a:spcBef>
                <a:spcPts val="1200"/>
              </a:spcBef>
              <a:buSzPct val="100000"/>
              <a:buFont typeface="Times Roman"/>
              <a:buChar char="•"/>
              <a:defRPr sz="3300">
                <a:latin typeface="Times Roman"/>
                <a:ea typeface="Times Roman"/>
                <a:cs typeface="Times Roman"/>
                <a:sym typeface="Times Roman"/>
              </a:defRPr>
            </a:pPr>
            <a:r>
              <a:t>No Hb response after 6–8 weeks</a:t>
            </a:r>
          </a:p>
          <a:p>
            <a:pPr marL="457200" indent="-317500" defTabSz="457200">
              <a:spcBef>
                <a:spcPts val="1200"/>
              </a:spcBef>
              <a:buSzPct val="100000"/>
              <a:buFont typeface="Times Roman"/>
              <a:buChar char="•"/>
              <a:defRPr sz="3300">
                <a:latin typeface="Times Roman"/>
                <a:ea typeface="Times Roman"/>
                <a:cs typeface="Times Roman"/>
                <a:sym typeface="Times Roman"/>
              </a:defRPr>
            </a:pPr>
            <a:r>
              <a:t>Ferritin very low (&lt;15 ng/mL) with symptoms</a:t>
            </a:r>
          </a:p>
          <a:p>
            <a:pPr marL="457200" indent="-317500" defTabSz="457200">
              <a:spcBef>
                <a:spcPts val="1200"/>
              </a:spcBef>
              <a:buSzPct val="100000"/>
              <a:buFont typeface="Times Roman"/>
              <a:buChar char="•"/>
              <a:defRPr sz="3400">
                <a:latin typeface="Times Roman"/>
                <a:ea typeface="Times Roman"/>
                <a:cs typeface="Times Roman"/>
                <a:sym typeface="Times Roman"/>
              </a:defRPr>
            </a:pPr>
            <a:r>
              <a:t>Suspected GI bleeding, celiac disease, IBD</a:t>
            </a:r>
          </a:p>
          <a:p>
            <a:pPr marL="457200" indent="-317500" defTabSz="457200">
              <a:spcBef>
                <a:spcPts val="1200"/>
              </a:spcBef>
              <a:buSzPct val="100000"/>
              <a:buFont typeface="Times Roman"/>
              <a:buChar char="•"/>
              <a:defRPr sz="3400">
                <a:latin typeface="Times Roman"/>
                <a:ea typeface="Times Roman"/>
                <a:cs typeface="Times Roman"/>
                <a:sym typeface="Times Roman"/>
              </a:defRPr>
            </a:pPr>
            <a:r>
              <a:t>Anemia in adult men or postmenopausal women (until source identified)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8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84" name="TextBox 6"/>
          <p:cNvSpPr txBox="1"/>
          <p:nvPr/>
        </p:nvSpPr>
        <p:spPr>
          <a:xfrm>
            <a:off x="737519" y="444501"/>
            <a:ext cx="17428278" cy="2232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Vitamin D Deficient </a:t>
            </a:r>
            <a:r>
              <a:rPr spc="514" sz="5200"/>
              <a:t>(adjunct to nutrition, sun exposure, and medical care when indicated)</a:t>
            </a:r>
          </a:p>
        </p:txBody>
      </p:sp>
      <p:sp>
        <p:nvSpPr>
          <p:cNvPr id="2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86" name="Glycemic Control &amp; Metabolic Health"/>
          <p:cNvSpPr txBox="1"/>
          <p:nvPr/>
        </p:nvSpPr>
        <p:spPr>
          <a:xfrm>
            <a:off x="6206040" y="3417403"/>
            <a:ext cx="6491237"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Diagnostic Thresholds (commonly used)</a:t>
            </a:r>
          </a:p>
        </p:txBody>
      </p:sp>
      <p:graphicFrame>
        <p:nvGraphicFramePr>
          <p:cNvPr id="287" name="Table 1"/>
          <p:cNvGraphicFramePr/>
          <p:nvPr/>
        </p:nvGraphicFramePr>
        <p:xfrm>
          <a:off x="2961143" y="4278295"/>
          <a:ext cx="11724318" cy="54089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0631"/>
                <a:gridCol w="6583685"/>
              </a:tblGrid>
              <a:tr h="974594">
                <a:tc>
                  <a:txBody>
                    <a:bodyPr/>
                    <a:lstStyle/>
                    <a:p>
                      <a:pPr algn="ctr" defTabSz="457200">
                        <a:defRPr sz="1800"/>
                      </a:pPr>
                      <a:r>
                        <a:rPr b="1" sz="2400">
                          <a:latin typeface="Times Roman"/>
                          <a:ea typeface="Times Roman"/>
                          <a:cs typeface="Times Roman"/>
                          <a:sym typeface="Times Roman"/>
                        </a:rPr>
                        <a:t>Status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25(OH)D level</a:t>
                      </a:r>
                    </a:p>
                  </a:txBody>
                  <a:tcPr marL="12700" marR="12700" marT="12700" marB="12700" anchor="ctr" anchorCtr="0" horzOverflow="overflow"/>
                </a:tc>
              </a:tr>
              <a:tr h="974594">
                <a:tc>
                  <a:txBody>
                    <a:bodyPr/>
                    <a:lstStyle/>
                    <a:p>
                      <a:pPr algn="ctr" defTabSz="457200">
                        <a:defRPr sz="1800"/>
                      </a:pPr>
                      <a:r>
                        <a:rPr b="1" sz="2400">
                          <a:latin typeface="Times Roman"/>
                          <a:ea typeface="Times Roman"/>
                          <a:cs typeface="Times Roman"/>
                          <a:sym typeface="Times Roman"/>
                        </a:rPr>
                        <a:t>Deficiency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&lt;20 ng/mL (50 nmol/L)</a:t>
                      </a:r>
                    </a:p>
                  </a:txBody>
                  <a:tcPr marL="12700" marR="12700" marT="12700" marB="12700" anchor="ctr" anchorCtr="0" horzOverflow="overflow"/>
                </a:tc>
              </a:tr>
              <a:tr h="974594">
                <a:tc>
                  <a:txBody>
                    <a:bodyPr/>
                    <a:lstStyle/>
                    <a:p>
                      <a:pPr algn="ctr" defTabSz="457200">
                        <a:defRPr sz="1800"/>
                      </a:pPr>
                      <a:r>
                        <a:rPr b="1" sz="2400">
                          <a:latin typeface="Times Roman"/>
                          <a:ea typeface="Times Roman"/>
                          <a:cs typeface="Times Roman"/>
                          <a:sym typeface="Times Roman"/>
                        </a:rPr>
                        <a:t>Insufficiency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20–29 ng/mL (50–75 nmol/L)</a:t>
                      </a:r>
                    </a:p>
                  </a:txBody>
                  <a:tcPr marL="12700" marR="12700" marT="12700" marB="12700" anchor="ctr" anchorCtr="0" horzOverflow="overflow"/>
                </a:tc>
              </a:tr>
              <a:tr h="1510621">
                <a:tc>
                  <a:txBody>
                    <a:bodyPr/>
                    <a:lstStyle/>
                    <a:p>
                      <a:pPr algn="ctr" defTabSz="457200">
                        <a:defRPr sz="1800"/>
                      </a:pPr>
                      <a:r>
                        <a:rPr b="1" sz="2400">
                          <a:latin typeface="Times Roman"/>
                          <a:ea typeface="Times Roman"/>
                          <a:cs typeface="Times Roman"/>
                          <a:sym typeface="Times Roman"/>
                        </a:rPr>
                        <a:t>Adequate (most adults)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30–50 ng/mL (75–125 nmol/L)</a:t>
                      </a:r>
                    </a:p>
                  </a:txBody>
                  <a:tcPr marL="12700" marR="12700" marT="12700" marB="12700" anchor="ctr" anchorCtr="0" horzOverflow="overflow"/>
                </a:tc>
              </a:tr>
              <a:tr h="974594">
                <a:tc>
                  <a:txBody>
                    <a:bodyPr/>
                    <a:lstStyle/>
                    <a:p>
                      <a:pPr algn="ctr" defTabSz="457200">
                        <a:defRPr sz="1800"/>
                      </a:pPr>
                      <a:r>
                        <a:rPr b="1" sz="2400">
                          <a:latin typeface="Times Roman"/>
                          <a:ea typeface="Times Roman"/>
                          <a:cs typeface="Times Roman"/>
                          <a:sym typeface="Times Roman"/>
                        </a:rPr>
                        <a:t>Potential excess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&gt;100 ng/mL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9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291" name="TextBox 6"/>
          <p:cNvSpPr txBox="1"/>
          <p:nvPr/>
        </p:nvSpPr>
        <p:spPr>
          <a:xfrm>
            <a:off x="737519" y="444501"/>
            <a:ext cx="17428278" cy="2232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Vitamin D Deficient </a:t>
            </a:r>
            <a:r>
              <a:rPr spc="514" sz="5200"/>
              <a:t>(adjunct to nutrition, sun exposure, and medical care when indicated)</a:t>
            </a:r>
          </a:p>
        </p:txBody>
      </p:sp>
      <p:sp>
        <p:nvSpPr>
          <p:cNvPr id="29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93" name="Glycemic Control &amp; Metabolic Health"/>
          <p:cNvSpPr txBox="1"/>
          <p:nvPr/>
        </p:nvSpPr>
        <p:spPr>
          <a:xfrm>
            <a:off x="5722887" y="3330037"/>
            <a:ext cx="654654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294" name="Table 1"/>
          <p:cNvGraphicFramePr/>
          <p:nvPr/>
        </p:nvGraphicFramePr>
        <p:xfrm>
          <a:off x="1913414" y="4097211"/>
          <a:ext cx="14461167" cy="490057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36214"/>
                <a:gridCol w="2971422"/>
                <a:gridCol w="1925384"/>
                <a:gridCol w="2100652"/>
                <a:gridCol w="4027491"/>
              </a:tblGrid>
              <a:tr h="1337470">
                <a:tc>
                  <a:txBody>
                    <a:bodyPr/>
                    <a:lstStyle/>
                    <a:p>
                      <a:pPr algn="l" defTabSz="457200">
                        <a:defRPr sz="1800"/>
                      </a:pPr>
                      <a:r>
                        <a:rPr b="1" sz="2400">
                          <a:latin typeface="Times Roman"/>
                          <a:ea typeface="Times Roman"/>
                          <a:cs typeface="Times Roman"/>
                          <a:sym typeface="Times Roman"/>
                        </a:rPr>
                        <a:t>Vitamin D form</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Evidence-based dose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Typical duration</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Expected response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Notes</a:t>
                      </a:r>
                    </a:p>
                  </a:txBody>
                  <a:tcPr marL="12700" marR="12700" marT="12700" marB="12700" anchor="ctr" anchorCtr="0" horzOverflow="overflow"/>
                </a:tc>
              </a:tr>
              <a:tr h="1362750">
                <a:tc>
                  <a:txBody>
                    <a:bodyPr/>
                    <a:lstStyle/>
                    <a:p>
                      <a:pPr algn="l" defTabSz="457200">
                        <a:defRPr sz="1800"/>
                      </a:pPr>
                      <a:r>
                        <a:rPr b="1" sz="2400">
                          <a:latin typeface="Times Roman"/>
                          <a:ea typeface="Times Roman"/>
                          <a:cs typeface="Times Roman"/>
                          <a:sym typeface="Times Roman"/>
                        </a:rPr>
                        <a:t>Vitamin D3 (cholecalciferol)</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2,000–4,000 IU/day</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 25(OH)D ~10–20 ng/mL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Preferred over D2</a:t>
                      </a:r>
                    </a:p>
                  </a:txBody>
                  <a:tcPr marL="12700" marR="12700" marT="12700" marB="12700" anchor="ctr" anchorCtr="0" horzOverflow="overflow"/>
                </a:tc>
              </a:tr>
              <a:tr h="862883">
                <a:tc>
                  <a:txBody>
                    <a:bodyPr/>
                    <a:lstStyle/>
                    <a:p>
                      <a:pPr algn="l" defTabSz="457200">
                        <a:defRPr sz="1800"/>
                      </a:pPr>
                      <a:r>
                        <a:rPr b="1" sz="2400">
                          <a:latin typeface="Times Roman"/>
                          <a:ea typeface="Times Roman"/>
                          <a:cs typeface="Times Roman"/>
                          <a:sym typeface="Times Roman"/>
                        </a:rPr>
                        <a:t>High-dose repletion</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50,000 IU weekly</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6–8 weeks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Rapid normalization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Medical supervision recommended</a:t>
                      </a:r>
                    </a:p>
                  </a:txBody>
                  <a:tcPr marL="12700" marR="12700" marT="12700" marB="12700" anchor="ctr" anchorCtr="0" horzOverflow="overflow"/>
                </a:tc>
              </a:tr>
              <a:tr h="1337470">
                <a:tc>
                  <a:txBody>
                    <a:bodyPr/>
                    <a:lstStyle/>
                    <a:p>
                      <a:pPr algn="l" defTabSz="457200">
                        <a:defRPr sz="1800"/>
                      </a:pPr>
                      <a:r>
                        <a:rPr b="1" sz="2400">
                          <a:latin typeface="Times Roman"/>
                          <a:ea typeface="Times Roman"/>
                          <a:cs typeface="Times Roman"/>
                          <a:sym typeface="Times Roman"/>
                        </a:rPr>
                        <a:t>Maintenance after repletion</a:t>
                      </a:r>
                    </a:p>
                  </a:txBody>
                  <a:tcPr marL="12700" marR="12700" marT="12700" marB="12700" anchor="ctr" anchorCtr="0" horzOverflow="overflow"/>
                </a:tc>
                <a:tc>
                  <a:txBody>
                    <a:bodyPr/>
                    <a:lstStyle/>
                    <a:p>
                      <a:pPr algn="l" defTabSz="457200">
                        <a:defRPr b="1" sz="2400">
                          <a:latin typeface="Times Roman"/>
                          <a:ea typeface="Times Roman"/>
                          <a:cs typeface="Times Roman"/>
                          <a:sym typeface="Times Roman"/>
                        </a:defRPr>
                      </a:pPr>
                      <a:r>
                        <a:t>800–2,000 IU/day</a:t>
                      </a:r>
                      <a:r>
                        <a:rPr b="0"/>
                        <a:t> (often 1,000–2,000 IU)</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Ongoing</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Maintain target range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Individualize by body weight &amp; sun exposure</a:t>
                      </a:r>
                    </a:p>
                  </a:txBody>
                  <a:tcPr marL="12700" marR="12700" marT="12700" marB="12700" anchor="ctr" anchorCtr="0" horzOverflow="overflow"/>
                </a:tc>
              </a:tr>
            </a:tbl>
          </a:graphicData>
        </a:graphic>
      </p:graphicFrame>
      <p:sp>
        <p:nvSpPr>
          <p:cNvPr id="295" name="Glycemic Control &amp; Metabolic Health"/>
          <p:cNvSpPr txBox="1"/>
          <p:nvPr/>
        </p:nvSpPr>
        <p:spPr>
          <a:xfrm>
            <a:off x="3545634" y="9470094"/>
            <a:ext cx="11812048"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500">
                <a:latin typeface="Times Roman"/>
                <a:ea typeface="Times Roman"/>
                <a:cs typeface="Times Roman"/>
                <a:sym typeface="Times Roman"/>
              </a:defRPr>
            </a:pPr>
            <a:r>
              <a:t>Rule of thumb:</a:t>
            </a:r>
            <a:r>
              <a:rPr b="0"/>
              <a:t> ~</a:t>
            </a:r>
            <a:r>
              <a:t>100 IU/day raises 25(OH)D by ~1 ng/mL</a:t>
            </a:r>
            <a:r>
              <a:rPr b="0"/>
              <a:t> (variable by individual).</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0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01" name="TextBox 6"/>
          <p:cNvSpPr txBox="1"/>
          <p:nvPr/>
        </p:nvSpPr>
        <p:spPr>
          <a:xfrm>
            <a:off x="737519" y="444501"/>
            <a:ext cx="17428278" cy="22321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Vitamin D Deficient </a:t>
            </a:r>
            <a:r>
              <a:rPr spc="514" sz="5200"/>
              <a:t>(adjunct to nutrition, sun exposure, and medical care when indicated)</a:t>
            </a:r>
          </a:p>
        </p:txBody>
      </p:sp>
      <p:sp>
        <p:nvSpPr>
          <p:cNvPr id="3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03" name="Glycemic Control &amp; Metabolic Health"/>
          <p:cNvSpPr txBox="1"/>
          <p:nvPr/>
        </p:nvSpPr>
        <p:spPr>
          <a:xfrm>
            <a:off x="4612777" y="3326862"/>
            <a:ext cx="1005428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for Special Populations of Higher Need</a:t>
            </a:r>
          </a:p>
        </p:txBody>
      </p:sp>
      <p:graphicFrame>
        <p:nvGraphicFramePr>
          <p:cNvPr id="304" name="Table 1"/>
          <p:cNvGraphicFramePr/>
          <p:nvPr/>
        </p:nvGraphicFramePr>
        <p:xfrm>
          <a:off x="2722733" y="4090861"/>
          <a:ext cx="12923247" cy="45099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42792"/>
                <a:gridCol w="7580453"/>
              </a:tblGrid>
              <a:tr h="635202">
                <a:tc>
                  <a:txBody>
                    <a:bodyPr/>
                    <a:lstStyle/>
                    <a:p>
                      <a:pPr algn="ctr" defTabSz="457200">
                        <a:defRPr sz="1800"/>
                      </a:pPr>
                      <a:r>
                        <a:rPr b="1" sz="2400">
                          <a:latin typeface="Times Roman"/>
                          <a:ea typeface="Times Roman"/>
                          <a:cs typeface="Times Roman"/>
                          <a:sym typeface="Times Roman"/>
                        </a:rPr>
                        <a:t>Population / 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dosing considerations</a:t>
                      </a:r>
                    </a:p>
                  </a:txBody>
                  <a:tcPr marL="12700" marR="12700" marT="12700" marB="12700" anchor="ctr" anchorCtr="0" horzOverflow="overflow"/>
                </a:tc>
              </a:tr>
              <a:tr h="635202">
                <a:tc>
                  <a:txBody>
                    <a:bodyPr/>
                    <a:lstStyle/>
                    <a:p>
                      <a:pPr algn="ctr" defTabSz="457200">
                        <a:defRPr sz="1800"/>
                      </a:pPr>
                      <a:r>
                        <a:rPr b="1" sz="2400">
                          <a:latin typeface="Times Roman"/>
                          <a:ea typeface="Times Roman"/>
                          <a:cs typeface="Times Roman"/>
                          <a:sym typeface="Times Roman"/>
                        </a:rPr>
                        <a:t>Obesity (BMI ≥30)</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Often </a:t>
                      </a:r>
                      <a:r>
                        <a:rPr b="1"/>
                        <a:t>2–3× higher dose</a:t>
                      </a:r>
                      <a:r>
                        <a:t> needed to achieve target</a:t>
                      </a:r>
                    </a:p>
                  </a:txBody>
                  <a:tcPr marL="12700" marR="12700" marT="12700" marB="12700" anchor="ctr" anchorCtr="0" horzOverflow="overflow"/>
                </a:tc>
              </a:tr>
              <a:tr h="635202">
                <a:tc>
                  <a:txBody>
                    <a:bodyPr/>
                    <a:lstStyle/>
                    <a:p>
                      <a:pPr algn="ctr" defTabSz="457200">
                        <a:defRPr sz="1800"/>
                      </a:pPr>
                      <a:r>
                        <a:rPr b="1" sz="2400">
                          <a:latin typeface="Times Roman"/>
                          <a:ea typeface="Times Roman"/>
                          <a:cs typeface="Times Roman"/>
                          <a:sym typeface="Times Roman"/>
                        </a:rPr>
                        <a:t>Older adults (&gt;65 yr)</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1,000–2,000 IU/day</a:t>
                      </a:r>
                      <a:r>
                        <a:rPr b="0"/>
                        <a:t> maintenance</a:t>
                      </a:r>
                    </a:p>
                  </a:txBody>
                  <a:tcPr marL="12700" marR="12700" marT="12700" marB="12700" anchor="ctr" anchorCtr="0" horzOverflow="overflow"/>
                </a:tc>
              </a:tr>
              <a:tr h="984564">
                <a:tc>
                  <a:txBody>
                    <a:bodyPr/>
                    <a:lstStyle/>
                    <a:p>
                      <a:pPr algn="ctr" defTabSz="457200">
                        <a:defRPr sz="1800"/>
                      </a:pPr>
                      <a:r>
                        <a:rPr b="1" sz="2400">
                          <a:latin typeface="Times Roman"/>
                          <a:ea typeface="Times Roman"/>
                          <a:cs typeface="Times Roman"/>
                          <a:sym typeface="Times Roman"/>
                        </a:rPr>
                        <a:t>Malabsorption (IBD, celiac, bariatric surgery)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Higher oral doses or medical therapy</a:t>
                      </a:r>
                    </a:p>
                  </a:txBody>
                  <a:tcPr marL="12700" marR="12700" marT="12700" marB="12700" anchor="ctr" anchorCtr="0" horzOverflow="overflow"/>
                </a:tc>
              </a:tr>
              <a:tr h="635202">
                <a:tc>
                  <a:txBody>
                    <a:bodyPr/>
                    <a:lstStyle/>
                    <a:p>
                      <a:pPr algn="ctr" defTabSz="457200">
                        <a:defRPr sz="1800"/>
                      </a:pPr>
                      <a:r>
                        <a:rPr b="1" sz="2400">
                          <a:latin typeface="Times Roman"/>
                          <a:ea typeface="Times Roman"/>
                          <a:cs typeface="Times Roman"/>
                          <a:sym typeface="Times Roman"/>
                        </a:rPr>
                        <a:t>Osteoporosis / fracture risk</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Vitamin D </a:t>
                      </a:r>
                      <a:r>
                        <a:rPr b="1"/>
                        <a:t>+ calcium</a:t>
                      </a:r>
                      <a:r>
                        <a:t> (food-first calcium)</a:t>
                      </a:r>
                    </a:p>
                  </a:txBody>
                  <a:tcPr marL="12700" marR="12700" marT="12700" marB="12700" anchor="ctr" anchorCtr="0" horzOverflow="overflow"/>
                </a:tc>
              </a:tr>
              <a:tr h="984564">
                <a:tc>
                  <a:txBody>
                    <a:bodyPr/>
                    <a:lstStyle/>
                    <a:p>
                      <a:pPr algn="ctr" defTabSz="457200">
                        <a:defRPr sz="1800"/>
                      </a:pPr>
                      <a:r>
                        <a:rPr b="1" sz="2400">
                          <a:latin typeface="Times Roman"/>
                          <a:ea typeface="Times Roman"/>
                          <a:cs typeface="Times Roman"/>
                          <a:sym typeface="Times Roman"/>
                        </a:rPr>
                        <a:t>Pregnancy/lactation</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Commonly </a:t>
                      </a:r>
                      <a:r>
                        <a:rPr b="1"/>
                        <a:t>1,000–2,000 IU/day</a:t>
                      </a:r>
                      <a:r>
                        <a:t> (some require more with monitoring)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0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08" name="TextBox 6"/>
          <p:cNvSpPr txBox="1"/>
          <p:nvPr/>
        </p:nvSpPr>
        <p:spPr>
          <a:xfrm>
            <a:off x="737519" y="444504"/>
            <a:ext cx="17428278"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Supportive Co-Nutrients for Vitamin D Deficiency</a:t>
            </a:r>
          </a:p>
        </p:txBody>
      </p:sp>
      <p:sp>
        <p:nvSpPr>
          <p:cNvPr id="3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10" name="Table 1"/>
          <p:cNvGraphicFramePr/>
          <p:nvPr/>
        </p:nvGraphicFramePr>
        <p:xfrm>
          <a:off x="2601252" y="3889116"/>
          <a:ext cx="13700811" cy="54956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04399"/>
                <a:gridCol w="2509943"/>
                <a:gridCol w="7486468"/>
              </a:tblGrid>
              <a:tr h="1077576">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r>
              <a:tr h="1670243">
                <a:tc>
                  <a:txBody>
                    <a:bodyPr/>
                    <a:lstStyle/>
                    <a:p>
                      <a:pPr algn="ctr" defTabSz="457200">
                        <a:defRPr sz="1800"/>
                      </a:pPr>
                      <a:r>
                        <a:rPr b="1" sz="2400">
                          <a:latin typeface="Times Roman"/>
                          <a:ea typeface="Times Roman"/>
                          <a:cs typeface="Times Roman"/>
                          <a:sym typeface="Times Roman"/>
                        </a:rPr>
                        <a:t>Calcium (diet + supplements)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Works synergistically with vitamin D for bone</a:t>
                      </a:r>
                    </a:p>
                  </a:txBody>
                  <a:tcPr marL="12700" marR="12700" marT="12700" marB="12700" anchor="ctr" anchorCtr="0" horzOverflow="overflow"/>
                </a:tc>
              </a:tr>
              <a:tr h="1077576">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Required for vitamin D activation</a:t>
                      </a:r>
                    </a:p>
                  </a:txBody>
                  <a:tcPr marL="12700" marR="12700" marT="12700" marB="12700" anchor="ctr" anchorCtr="0" horzOverflow="overflow"/>
                </a:tc>
              </a:tr>
              <a:tr h="1670243">
                <a:tc>
                  <a:txBody>
                    <a:bodyPr/>
                    <a:lstStyle/>
                    <a:p>
                      <a:pPr algn="ctr" defTabSz="457200">
                        <a:defRPr sz="1800"/>
                      </a:pPr>
                      <a:r>
                        <a:rPr b="1" sz="2400">
                          <a:latin typeface="Times Roman"/>
                          <a:ea typeface="Times Roman"/>
                          <a:cs typeface="Times Roman"/>
                          <a:sym typeface="Times Roman"/>
                        </a:rPr>
                        <a:t>Vitamin K2 (MK-7)</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90–180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Directs calcium to bone (avoid with warfarin unless supervised)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1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14" name="TextBox 6"/>
          <p:cNvSpPr txBox="1"/>
          <p:nvPr/>
        </p:nvSpPr>
        <p:spPr>
          <a:xfrm>
            <a:off x="737519" y="444504"/>
            <a:ext cx="17428278"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Lab-Driven Personalization for Vitamin D Deficiency</a:t>
            </a:r>
          </a:p>
        </p:txBody>
      </p:sp>
      <p:sp>
        <p:nvSpPr>
          <p:cNvPr id="31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16" name="Table 1"/>
          <p:cNvGraphicFramePr/>
          <p:nvPr/>
        </p:nvGraphicFramePr>
        <p:xfrm>
          <a:off x="2121810" y="3376455"/>
          <a:ext cx="14044377" cy="26027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76186"/>
                <a:gridCol w="9968186"/>
              </a:tblGrid>
              <a:tr h="426676">
                <a:tc>
                  <a:txBody>
                    <a:bodyPr/>
                    <a:lstStyle/>
                    <a:p>
                      <a:pPr algn="ctr" defTabSz="457200">
                        <a:defRPr sz="1800"/>
                      </a:pPr>
                      <a:r>
                        <a:rPr b="1" sz="2400">
                          <a:latin typeface="Times Roman"/>
                          <a:ea typeface="Times Roman"/>
                          <a:cs typeface="Times Roman"/>
                          <a:sym typeface="Times Roman"/>
                        </a:rPr>
                        <a:t>Lab finding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Action</a:t>
                      </a:r>
                    </a:p>
                  </a:txBody>
                  <a:tcPr marL="12700" marR="12700" marT="12700" marB="12700" anchor="ctr" anchorCtr="0" horzOverflow="overflow"/>
                </a:tc>
              </a:tr>
              <a:tr h="661348">
                <a:tc>
                  <a:txBody>
                    <a:bodyPr/>
                    <a:lstStyle/>
                    <a:p>
                      <a:pPr algn="ctr" defTabSz="457200">
                        <a:defRPr sz="1800"/>
                      </a:pPr>
                      <a:r>
                        <a:rPr b="1" sz="2400">
                          <a:latin typeface="Times Roman"/>
                          <a:ea typeface="Times Roman"/>
                          <a:cs typeface="Times Roman"/>
                          <a:sym typeface="Times Roman"/>
                        </a:rPr>
                        <a:t>25(OH)D &lt;20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Repletion dosing (2,000–4,000 IU/day or 50,000 IU weekly)</a:t>
                      </a:r>
                    </a:p>
                  </a:txBody>
                  <a:tcPr marL="12700" marR="12700" marT="12700" marB="12700" anchor="ctr" anchorCtr="0" horzOverflow="overflow"/>
                </a:tc>
              </a:tr>
              <a:tr h="661348">
                <a:tc>
                  <a:txBody>
                    <a:bodyPr/>
                    <a:lstStyle/>
                    <a:p>
                      <a:pPr algn="ctr" defTabSz="457200">
                        <a:defRPr sz="1800"/>
                      </a:pPr>
                      <a:r>
                        <a:rPr b="1" sz="2400">
                          <a:latin typeface="Times Roman"/>
                          <a:ea typeface="Times Roman"/>
                          <a:cs typeface="Times Roman"/>
                          <a:sym typeface="Times Roman"/>
                        </a:rPr>
                        <a:t>25(OH)D 20–29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 repletion (1,000–2,000 IU/day)</a:t>
                      </a:r>
                    </a:p>
                  </a:txBody>
                  <a:tcPr marL="12700" marR="12700" marT="12700" marB="12700" anchor="ctr" anchorCtr="0" horzOverflow="overflow"/>
                </a:tc>
              </a:tr>
              <a:tr h="426676">
                <a:tc>
                  <a:txBody>
                    <a:bodyPr/>
                    <a:lstStyle/>
                    <a:p>
                      <a:pPr algn="ctr" defTabSz="457200">
                        <a:defRPr sz="1800"/>
                      </a:pPr>
                      <a:r>
                        <a:rPr b="1" sz="2400">
                          <a:latin typeface="Times Roman"/>
                          <a:ea typeface="Times Roman"/>
                          <a:cs typeface="Times Roman"/>
                          <a:sym typeface="Times Roman"/>
                        </a:rPr>
                        <a:t>Elevated PTH</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Ensure vitamin D </a:t>
                      </a:r>
                      <a:r>
                        <a:rPr b="1"/>
                        <a:t>and</a:t>
                      </a:r>
                      <a:r>
                        <a:t> calcium/magnesium adequacy</a:t>
                      </a:r>
                    </a:p>
                  </a:txBody>
                  <a:tcPr marL="12700" marR="12700" marT="12700" marB="12700" anchor="ctr" anchorCtr="0" horzOverflow="overflow"/>
                </a:tc>
              </a:tr>
              <a:tr h="426676">
                <a:tc>
                  <a:txBody>
                    <a:bodyPr/>
                    <a:lstStyle/>
                    <a:p>
                      <a:pPr algn="ctr" defTabSz="457200">
                        <a:defRPr sz="1800"/>
                      </a:pPr>
                      <a:r>
                        <a:rPr b="1" sz="2400">
                          <a:latin typeface="Times Roman"/>
                          <a:ea typeface="Times Roman"/>
                          <a:cs typeface="Times Roman"/>
                          <a:sym typeface="Times Roman"/>
                        </a:rPr>
                        <a:t>Hypercalcemia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Stop vitamin D; evaluate medically</a:t>
                      </a:r>
                    </a:p>
                  </a:txBody>
                  <a:tcPr marL="12700" marR="12700" marT="12700" marB="12700" anchor="ctr" anchorCtr="0" horzOverflow="overflow"/>
                </a:tc>
              </a:tr>
            </a:tbl>
          </a:graphicData>
        </a:graphic>
      </p:graphicFrame>
      <p:sp>
        <p:nvSpPr>
          <p:cNvPr id="317" name="Timing &amp; absorption tips (high-yield)…"/>
          <p:cNvSpPr txBox="1"/>
          <p:nvPr/>
        </p:nvSpPr>
        <p:spPr>
          <a:xfrm>
            <a:off x="1654268" y="6635180"/>
            <a:ext cx="4535639"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Timing &amp; absorption tips (high-yield)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Take vitamin D </a:t>
            </a:r>
            <a:r>
              <a:rPr b="1"/>
              <a:t>with a fat-containing meal</a:t>
            </a:r>
            <a:r>
              <a:t> for better absorption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Daily dosing provides </a:t>
            </a:r>
            <a:r>
              <a:rPr b="1"/>
              <a:t>more stable levels</a:t>
            </a:r>
            <a:r>
              <a:t> than large intermittent doses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Safe upper intake for most adults: </a:t>
            </a:r>
            <a:r>
              <a:rPr b="1"/>
              <a:t>4,000 IU/day</a:t>
            </a:r>
            <a:r>
              <a:t> without supervision</a:t>
            </a:r>
          </a:p>
        </p:txBody>
      </p:sp>
      <p:sp>
        <p:nvSpPr>
          <p:cNvPr id="318" name="Reassessment checkpoints…"/>
          <p:cNvSpPr txBox="1"/>
          <p:nvPr/>
        </p:nvSpPr>
        <p:spPr>
          <a:xfrm>
            <a:off x="6876183" y="6635180"/>
            <a:ext cx="4535637"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25(OH)D:</a:t>
            </a:r>
            <a:r>
              <a:rPr b="0"/>
              <a:t> </a:t>
            </a:r>
            <a:r>
              <a:t>8–12 weeks</a:t>
            </a:r>
            <a:r>
              <a:rPr b="0"/>
              <a:t> after starting or changing dose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Calcium (± PTH):</a:t>
            </a:r>
            <a:r>
              <a:rPr b="0"/>
              <a:t> if using higher-dose therapy or at risk</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Reduce to maintenance once target range is achieved</a:t>
            </a:r>
          </a:p>
        </p:txBody>
      </p:sp>
      <p:sp>
        <p:nvSpPr>
          <p:cNvPr id="319" name="Red flags → medical referral…"/>
          <p:cNvSpPr txBox="1"/>
          <p:nvPr/>
        </p:nvSpPr>
        <p:spPr>
          <a:xfrm>
            <a:off x="12553722" y="6635180"/>
            <a:ext cx="4535637" cy="24654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Red flags → medical referral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Persistent deficiency despite adherence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Hypercalcemia or kidney stones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Granulomatous disease (sarcoidosis), lymphoma</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Severe malabsorption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23" name="TextBox 6"/>
          <p:cNvSpPr txBox="1"/>
          <p:nvPr/>
        </p:nvSpPr>
        <p:spPr>
          <a:xfrm>
            <a:off x="955822" y="405072"/>
            <a:ext cx="17402422" cy="2275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33" sz="6400">
                <a:solidFill>
                  <a:srgbClr val="FFFFFF"/>
                </a:solidFill>
                <a:latin typeface="Poppins"/>
                <a:ea typeface="Poppins"/>
                <a:cs typeface="Poppins"/>
                <a:sym typeface="Poppins"/>
              </a:defRPr>
            </a:pPr>
            <a:r>
              <a:t>Hypothyroidism- Primary &amp; Subclinical</a:t>
            </a:r>
            <a:r>
              <a:rPr spc="663" sz="6700"/>
              <a:t>; (</a:t>
            </a:r>
            <a:r>
              <a:rPr spc="573" sz="5800"/>
              <a:t>adjunct to medical therapy when indicated)</a:t>
            </a:r>
          </a:p>
        </p:txBody>
      </p:sp>
      <p:sp>
        <p:nvSpPr>
          <p:cNvPr id="32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25"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326" name="Table 1"/>
          <p:cNvGraphicFramePr/>
          <p:nvPr/>
        </p:nvGraphicFramePr>
        <p:xfrm>
          <a:off x="1216564" y="3922107"/>
          <a:ext cx="15854870" cy="59905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74194"/>
                <a:gridCol w="2588013"/>
                <a:gridCol w="2952508"/>
                <a:gridCol w="3263138"/>
                <a:gridCol w="4577014"/>
              </a:tblGrid>
              <a:tr h="956443">
                <a:tc>
                  <a:txBody>
                    <a:bodyPr/>
                    <a:lstStyle/>
                    <a:p>
                      <a:pPr algn="ctr" defTabSz="457200">
                        <a:defRPr sz="1800"/>
                      </a:pPr>
                      <a:r>
                        <a:rPr b="1" sz="22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Primary role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Key cautions</a:t>
                      </a:r>
                    </a:p>
                  </a:txBody>
                  <a:tcPr marL="12700" marR="12700" marT="12700" marB="12700" anchor="ctr" anchorCtr="0" horzOverflow="overflow"/>
                </a:tc>
              </a:tr>
              <a:tr h="1118542">
                <a:tc>
                  <a:txBody>
                    <a:bodyPr/>
                    <a:lstStyle/>
                    <a:p>
                      <a:pPr algn="ctr" defTabSz="457200">
                        <a:defRPr sz="1800"/>
                      </a:pPr>
                      <a:r>
                        <a:rPr b="1" sz="2200">
                          <a:latin typeface="Times Roman"/>
                          <a:ea typeface="Times Roman"/>
                          <a:cs typeface="Times Roman"/>
                          <a:sym typeface="Times Roman"/>
                        </a:rPr>
                        <a:t>Selenium (selenomethionine)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100–200 mcg/day</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Supports T4→T3 conversion; may reduce antibodies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Avoid &gt;400 mcg/day</a:t>
                      </a:r>
                    </a:p>
                  </a:txBody>
                  <a:tcPr marL="12700" marR="12700" marT="12700" marB="12700" anchor="ctr" anchorCtr="0" horzOverflow="overflow"/>
                </a:tc>
              </a:tr>
              <a:tr h="956443">
                <a:tc>
                  <a:txBody>
                    <a:bodyPr/>
                    <a:lstStyle/>
                    <a:p>
                      <a:pPr algn="ctr" defTabSz="457200">
                        <a:defRPr sz="1800"/>
                      </a:pPr>
                      <a:r>
                        <a:rPr b="1" sz="2200">
                          <a:latin typeface="Times Roman"/>
                          <a:ea typeface="Times Roman"/>
                          <a:cs typeface="Times Roman"/>
                          <a:sym typeface="Times Roman"/>
                        </a:rPr>
                        <a:t>Zinc (elemental)</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25–30 mg/day</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Thyroid hormone synthesis &amp; receptor activity</a:t>
                      </a:r>
                    </a:p>
                  </a:txBody>
                  <a:tcPr marL="12700" marR="12700" marT="12700" marB="12700" anchor="ctr" anchorCtr="0" horzOverflow="overflow"/>
                </a:tc>
                <a:tc>
                  <a:txBody>
                    <a:bodyPr/>
                    <a:lstStyle/>
                    <a:p>
                      <a:pPr algn="ctr" defTabSz="457200">
                        <a:defRPr sz="2200">
                          <a:latin typeface="Times Roman"/>
                          <a:ea typeface="Times Roman"/>
                          <a:cs typeface="Times Roman"/>
                          <a:sym typeface="Times Roman"/>
                        </a:defRPr>
                      </a:pPr>
                      <a:r>
                        <a:t>Add </a:t>
                      </a:r>
                      <a:r>
                        <a:rPr b="1"/>
                        <a:t>1–2 mg copper</a:t>
                      </a:r>
                      <a:r>
                        <a:t> if &gt;8–12 weeks</a:t>
                      </a:r>
                    </a:p>
                  </a:txBody>
                  <a:tcPr marL="12700" marR="12700" marT="12700" marB="12700" anchor="ctr" anchorCtr="0" horzOverflow="overflow"/>
                </a:tc>
              </a:tr>
              <a:tr h="1104900">
                <a:tc>
                  <a:txBody>
                    <a:bodyPr/>
                    <a:lstStyle/>
                    <a:p>
                      <a:pPr algn="ctr" defTabSz="457200">
                        <a:defRPr sz="1800"/>
                      </a:pPr>
                      <a:r>
                        <a:rPr b="1" sz="2200">
                          <a:latin typeface="Times Roman"/>
                          <a:ea typeface="Times Roman"/>
                          <a:cs typeface="Times Roman"/>
                          <a:sym typeface="Times Roman"/>
                        </a:rPr>
                        <a:t>Iodine (ONLY if deficient)</a:t>
                      </a:r>
                    </a:p>
                  </a:txBody>
                  <a:tcPr marL="12700" marR="12700" marT="12700" marB="12700" anchor="ctr" anchorCtr="0" horzOverflow="overflow"/>
                </a:tc>
                <a:tc>
                  <a:txBody>
                    <a:bodyPr/>
                    <a:lstStyle/>
                    <a:p>
                      <a:pPr algn="ctr" defTabSz="457200">
                        <a:defRPr b="1" sz="2200">
                          <a:latin typeface="Times Roman"/>
                          <a:ea typeface="Times Roman"/>
                          <a:cs typeface="Times Roman"/>
                          <a:sym typeface="Times Roman"/>
                        </a:defRPr>
                      </a:pPr>
                      <a:r>
                        <a:t>150 mcg/day</a:t>
                      </a:r>
                      <a:r>
                        <a:rPr b="0"/>
                        <a:t> (RDA level)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Hormone synthesis</a:t>
                      </a:r>
                    </a:p>
                  </a:txBody>
                  <a:tcPr marL="12700" marR="12700" marT="12700" marB="12700" anchor="ctr" anchorCtr="0" horzOverflow="overflow"/>
                </a:tc>
                <a:tc>
                  <a:txBody>
                    <a:bodyPr/>
                    <a:lstStyle/>
                    <a:p>
                      <a:pPr algn="ctr" defTabSz="457200">
                        <a:defRPr b="1" sz="2200">
                          <a:latin typeface="Times Roman"/>
                          <a:ea typeface="Times Roman"/>
                          <a:cs typeface="Times Roman"/>
                          <a:sym typeface="Times Roman"/>
                        </a:defRPr>
                      </a:pPr>
                      <a:r>
                        <a:t>Avoid routine supplementation</a:t>
                      </a:r>
                      <a:r>
                        <a:rPr b="0"/>
                        <a:t>—excess worsens hypothyroidism/autoimmunity</a:t>
                      </a:r>
                    </a:p>
                  </a:txBody>
                  <a:tcPr marL="12700" marR="12700" marT="12700" marB="12700" anchor="ctr" anchorCtr="0" horzOverflow="overflow"/>
                </a:tc>
              </a:tr>
              <a:tr h="1104900">
                <a:tc>
                  <a:txBody>
                    <a:bodyPr/>
                    <a:lstStyle/>
                    <a:p>
                      <a:pPr algn="ctr" defTabSz="457200">
                        <a:defRPr sz="1800"/>
                      </a:pPr>
                      <a:r>
                        <a:rPr b="1" sz="2200">
                          <a:latin typeface="Times Roman"/>
                          <a:ea typeface="Times Roman"/>
                          <a:cs typeface="Times Roman"/>
                          <a:sym typeface="Times Roman"/>
                        </a:rPr>
                        <a:t>Iron (if deficient)</a:t>
                      </a:r>
                    </a:p>
                  </a:txBody>
                  <a:tcPr marL="12700" marR="12700" marT="12700" marB="12700" anchor="ctr" anchorCtr="0" horzOverflow="overflow"/>
                </a:tc>
                <a:tc>
                  <a:txBody>
                    <a:bodyPr/>
                    <a:lstStyle/>
                    <a:p>
                      <a:pPr algn="ctr" defTabSz="457200">
                        <a:defRPr sz="2200">
                          <a:latin typeface="Times Roman"/>
                          <a:ea typeface="Times Roman"/>
                          <a:cs typeface="Times Roman"/>
                          <a:sym typeface="Times Roman"/>
                        </a:defRPr>
                      </a:pPr>
                      <a:r>
                        <a:t>Dose to replete (often </a:t>
                      </a:r>
                      <a:r>
                        <a:rPr b="1"/>
                        <a:t>18–45 mg/day elemental</a:t>
                      </a:r>
                      <a:r>
                        <a: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Until ferritin normalized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Required for thyroid peroxidase (TPO)</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Separate from thyroid meds by ≥4 hrs</a:t>
                      </a:r>
                    </a:p>
                  </a:txBody>
                  <a:tcPr marL="12700" marR="12700" marT="12700" marB="12700" anchor="ctr" anchorCtr="0" horzOverflow="overflow"/>
                </a:tc>
              </a:tr>
              <a:tr h="749300">
                <a:tc>
                  <a:txBody>
                    <a:bodyPr/>
                    <a:lstStyle/>
                    <a:p>
                      <a:pPr algn="ctr" defTabSz="457200">
                        <a:defRPr sz="1800"/>
                      </a:pPr>
                      <a:r>
                        <a:rPr b="1" sz="2200">
                          <a:latin typeface="Times Roman"/>
                          <a:ea typeface="Times Roman"/>
                          <a:cs typeface="Times Roman"/>
                          <a:sym typeface="Times Roman"/>
                        </a:rPr>
                        <a:t>Vitamin D3 (if deficient)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2,000–4,000 IU/day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8–24 weeks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Immune &amp; thyroid receptor support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Monitor calcium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17" name="TextBox 6"/>
          <p:cNvSpPr txBox="1"/>
          <p:nvPr/>
        </p:nvSpPr>
        <p:spPr>
          <a:xfrm>
            <a:off x="687996" y="265920"/>
            <a:ext cx="17204930" cy="2252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81" sz="5900">
                <a:solidFill>
                  <a:srgbClr val="0433FF"/>
                </a:solidFill>
                <a:latin typeface="Poppins"/>
                <a:ea typeface="Poppins"/>
                <a:cs typeface="Poppins"/>
                <a:sym typeface="Poppins"/>
              </a:defRPr>
            </a:lvl1pPr>
          </a:lstStyle>
          <a:p>
            <a:pPr/>
            <a:r>
              <a:t>Evidence-Based Dose and Duration of Nutraceutical Use for Common Conditions</a:t>
            </a:r>
          </a:p>
        </p:txBody>
      </p:sp>
      <p:sp>
        <p:nvSpPr>
          <p:cNvPr id="1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19" name="Nutrient content of food is affected by three major stages: Agricultural Production → Food Processing → Home/Commercial Preparation &amp; Storage…"/>
          <p:cNvSpPr txBox="1"/>
          <p:nvPr/>
        </p:nvSpPr>
        <p:spPr>
          <a:xfrm>
            <a:off x="1089527" y="4084718"/>
            <a:ext cx="14755177" cy="250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1" indent="-320841" defTabSz="457200">
              <a:buSzPct val="100000"/>
              <a:buChar char="•"/>
              <a:defRPr sz="3200">
                <a:latin typeface="Times Roman"/>
                <a:ea typeface="Times Roman"/>
                <a:cs typeface="Times Roman"/>
                <a:sym typeface="Times Roman"/>
              </a:defRPr>
            </a:pPr>
            <a:r>
              <a:t>Below is a practical </a:t>
            </a:r>
            <a:r>
              <a:rPr b="1"/>
              <a:t>evidence-based “dose + duration” quick guide</a:t>
            </a:r>
            <a:r>
              <a:t> for common nutraceuticals used in the clinic</a:t>
            </a:r>
          </a:p>
          <a:p>
            <a:pPr marL="320841" indent="-320841" defTabSz="457200">
              <a:buSzPct val="100000"/>
              <a:buChar char="•"/>
              <a:defRPr sz="3200">
                <a:latin typeface="Times Roman"/>
                <a:ea typeface="Times Roman"/>
                <a:cs typeface="Times Roman"/>
                <a:sym typeface="Times Roman"/>
              </a:defRPr>
            </a:pPr>
          </a:p>
          <a:p>
            <a:pPr marL="320841" indent="-320841" defTabSz="457200">
              <a:buSzPct val="100000"/>
              <a:buChar char="•"/>
              <a:defRPr sz="3200">
                <a:latin typeface="Times Roman"/>
                <a:ea typeface="Times Roman"/>
                <a:cs typeface="Times Roman"/>
                <a:sym typeface="Times Roman"/>
              </a:defRPr>
            </a:pPr>
            <a:r>
              <a:t>Doses are </a:t>
            </a:r>
            <a:r>
              <a:rPr b="1"/>
              <a:t>adult oral</a:t>
            </a:r>
            <a:r>
              <a:t> unless noted, and reflect what’s been used most often in </a:t>
            </a:r>
            <a:r>
              <a:rPr b="1"/>
              <a:t>RCTs/meta-analyses or major professional resources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3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32" name="TextBox 6"/>
          <p:cNvSpPr txBox="1"/>
          <p:nvPr/>
        </p:nvSpPr>
        <p:spPr>
          <a:xfrm>
            <a:off x="955822" y="405074"/>
            <a:ext cx="1740242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Hypothyroidism(secondary / supportive options)</a:t>
            </a:r>
          </a:p>
        </p:txBody>
      </p:sp>
      <p:sp>
        <p:nvSpPr>
          <p:cNvPr id="3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34" name="Table 1"/>
          <p:cNvGraphicFramePr/>
          <p:nvPr/>
        </p:nvGraphicFramePr>
        <p:xfrm>
          <a:off x="2123912" y="3657553"/>
          <a:ext cx="15276750" cy="52968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01478"/>
                <a:gridCol w="2705717"/>
                <a:gridCol w="2300848"/>
                <a:gridCol w="2722943"/>
                <a:gridCol w="4545759"/>
              </a:tblGrid>
              <a:tr h="796517">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When to consider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1234602">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constipation, muscle cramps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CKD caution</a:t>
                      </a:r>
                    </a:p>
                  </a:txBody>
                  <a:tcPr marL="12700" marR="12700" marT="12700" marB="12700" anchor="ctr" anchorCtr="0" horzOverflow="overflow"/>
                </a:tc>
              </a:tr>
              <a:tr h="796517">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1,000 mcg/day oral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neuropathy, anemia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Check MMA if borderline</a:t>
                      </a:r>
                    </a:p>
                  </a:txBody>
                  <a:tcPr marL="12700" marR="12700" marT="12700" marB="12700" anchor="ctr" anchorCtr="0" horzOverflow="overflow"/>
                </a:tc>
              </a:tr>
              <a:tr h="1234602">
                <a:tc>
                  <a:txBody>
                    <a:bodyPr/>
                    <a:lstStyle/>
                    <a:p>
                      <a:pPr algn="ctr" defTabSz="457200">
                        <a:defRPr sz="1800"/>
                      </a:pPr>
                      <a:r>
                        <a:rPr b="1" sz="2400">
                          <a:latin typeface="Times Roman"/>
                          <a:ea typeface="Times Roman"/>
                          <a:cs typeface="Times Roman"/>
                          <a:sym typeface="Times Roman"/>
                        </a:rPr>
                        <a:t>Ashwagandha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300–600 mg/day (standardized)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Subclinical hypothyroid symptoms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in autoimmune flares unless supervised</a:t>
                      </a:r>
                    </a:p>
                  </a:txBody>
                  <a:tcPr marL="12700" marR="12700" marT="12700" marB="12700" anchor="ctr" anchorCtr="0" horzOverflow="overflow"/>
                </a:tc>
              </a:tr>
              <a:tr h="1234602">
                <a:tc>
                  <a:txBody>
                    <a:bodyPr/>
                    <a:lstStyle/>
                    <a:p>
                      <a:pPr algn="ctr" defTabSz="457200">
                        <a:defRPr sz="1800"/>
                      </a:pPr>
                      <a:r>
                        <a:rPr b="1" sz="24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12–24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 metabolic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Freeform 2"/>
          <p:cNvSpPr/>
          <p:nvPr/>
        </p:nvSpPr>
        <p:spPr>
          <a:xfrm rot="10800000">
            <a:off x="-2" y="-31767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38" name="TextBox 6"/>
          <p:cNvSpPr txBox="1"/>
          <p:nvPr/>
        </p:nvSpPr>
        <p:spPr>
          <a:xfrm>
            <a:off x="955822" y="405074"/>
            <a:ext cx="1740242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Lab-driven Personalization for </a:t>
            </a:r>
            <a:r>
              <a:rPr spc="633" sz="6400"/>
              <a:t>Hypothyroidism</a:t>
            </a:r>
          </a:p>
        </p:txBody>
      </p:sp>
      <p:sp>
        <p:nvSpPr>
          <p:cNvPr id="3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40" name="Table 1"/>
          <p:cNvGraphicFramePr/>
          <p:nvPr/>
        </p:nvGraphicFramePr>
        <p:xfrm>
          <a:off x="1523665" y="3419702"/>
          <a:ext cx="15240670" cy="28122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01897"/>
                <a:gridCol w="4250227"/>
                <a:gridCol w="6188545"/>
              </a:tblGrid>
              <a:tr h="406400">
                <a:tc>
                  <a:txBody>
                    <a:bodyPr/>
                    <a:lstStyle/>
                    <a:p>
                      <a:pPr algn="ctr" defTabSz="457200">
                        <a:defRPr sz="1800"/>
                      </a:pPr>
                      <a:r>
                        <a:rPr b="1" sz="2400">
                          <a:latin typeface="Times Roman"/>
                          <a:ea typeface="Times Roman"/>
                          <a:cs typeface="Times Roman"/>
                          <a:sym typeface="Times Roman"/>
                        </a:rPr>
                        <a:t>Lab 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Threshold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 priority</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TSH &gt;4.5 mIU/L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Persistent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Selenium, zinc; consider Rx</a:t>
                      </a:r>
                    </a:p>
                  </a:txBody>
                  <a:tcPr marL="12700" marR="12700" marT="12700" marB="12700" anchor="ctr" anchorCtr="0" horzOverflow="overflow"/>
                </a:tc>
              </a:tr>
              <a:tr h="531020">
                <a:tc>
                  <a:txBody>
                    <a:bodyPr/>
                    <a:lstStyle/>
                    <a:p>
                      <a:pPr algn="ctr" defTabSz="457200">
                        <a:defRPr sz="1800"/>
                      </a:pPr>
                      <a:r>
                        <a:rPr b="1" sz="2400">
                          <a:latin typeface="Times Roman"/>
                          <a:ea typeface="Times Roman"/>
                          <a:cs typeface="Times Roman"/>
                          <a:sym typeface="Times Roman"/>
                        </a:rPr>
                        <a:t>Low-normal Free T3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Symptomatic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Selenium, zinc, iron sufficiency</a:t>
                      </a:r>
                    </a:p>
                  </a:txBody>
                  <a:tcPr marL="12700" marR="12700" marT="12700" marB="12700" anchor="ctr" anchorCtr="0" horzOverflow="overflow"/>
                </a:tc>
              </a:tr>
              <a:tr h="531020">
                <a:tc>
                  <a:txBody>
                    <a:bodyPr/>
                    <a:lstStyle/>
                    <a:p>
                      <a:pPr algn="ctr" defTabSz="457200">
                        <a:defRPr sz="1800"/>
                      </a:pPr>
                      <a:r>
                        <a:rPr b="1" sz="2400">
                          <a:latin typeface="Times Roman"/>
                          <a:ea typeface="Times Roman"/>
                          <a:cs typeface="Times Roman"/>
                          <a:sym typeface="Times Roman"/>
                        </a:rPr>
                        <a:t>Ferritin &lt;40–70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repletion</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25(OH)D &lt;30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r>
              <a:tr h="531020">
                <a:tc>
                  <a:txBody>
                    <a:bodyPr/>
                    <a:lstStyle/>
                    <a:p>
                      <a:pPr algn="ctr" defTabSz="457200">
                        <a:defRPr sz="1800"/>
                      </a:pPr>
                      <a:r>
                        <a:rPr b="1" sz="2400">
                          <a:latin typeface="Times Roman"/>
                          <a:ea typeface="Times Roman"/>
                          <a:cs typeface="Times Roman"/>
                          <a:sym typeface="Times Roman"/>
                        </a:rPr>
                        <a:t>Urinary iodine 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Confirmed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Iodine at RDA only</a:t>
                      </a:r>
                    </a:p>
                  </a:txBody>
                  <a:tcPr marL="12700" marR="12700" marT="12700" marB="12700" anchor="ctr" anchorCtr="0" horzOverflow="overflow"/>
                </a:tc>
              </a:tr>
            </a:tbl>
          </a:graphicData>
        </a:graphic>
      </p:graphicFrame>
      <p:sp>
        <p:nvSpPr>
          <p:cNvPr id="341" name="Medication timing rules (critical)…"/>
          <p:cNvSpPr txBox="1"/>
          <p:nvPr/>
        </p:nvSpPr>
        <p:spPr>
          <a:xfrm>
            <a:off x="396147" y="6656509"/>
            <a:ext cx="3256093" cy="3317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Medication timing rules (critical)</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Levothyroxine:</a:t>
            </a:r>
            <a:r>
              <a:rPr b="0"/>
              <a:t> take on empty stomach; </a:t>
            </a:r>
            <a:r>
              <a:t>separate iron, calcium, magnesium, zinc, fiber by ≥4 hours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Selenium, vitamin D, omega-3: take later with meals</a:t>
            </a:r>
          </a:p>
        </p:txBody>
      </p:sp>
      <p:sp>
        <p:nvSpPr>
          <p:cNvPr id="342" name="Practical nutraceutical “stacks”…"/>
          <p:cNvSpPr txBox="1"/>
          <p:nvPr/>
        </p:nvSpPr>
        <p:spPr>
          <a:xfrm>
            <a:off x="4069707" y="6565565"/>
            <a:ext cx="5329783" cy="35031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Practical nutraceutical “stacks”</a:t>
            </a:r>
          </a:p>
          <a:p>
            <a:pPr marL="457200" indent="-317500" defTabSz="457200">
              <a:spcBef>
                <a:spcPts val="1200"/>
              </a:spcBef>
              <a:buSzPct val="100000"/>
              <a:buFont typeface="Times Roman"/>
              <a:buChar char="•"/>
              <a:defRPr b="1">
                <a:latin typeface="Times Roman"/>
                <a:ea typeface="Times Roman"/>
                <a:cs typeface="Times Roman"/>
                <a:sym typeface="Times Roman"/>
              </a:defRPr>
            </a:pPr>
            <a:r>
              <a:t>Subclinical hypothyroidism:</a:t>
            </a:r>
            <a:br/>
            <a:r>
              <a:rPr b="0"/>
              <a:t>Selenium </a:t>
            </a:r>
            <a:r>
              <a:t>200 mcg/day</a:t>
            </a:r>
            <a:r>
              <a:rPr b="0"/>
              <a:t> + zinc </a:t>
            </a:r>
            <a:r>
              <a:t>25 mg/day</a:t>
            </a:r>
            <a:r>
              <a:rPr b="0"/>
              <a:t> → reassess TSH at </a:t>
            </a:r>
            <a:r>
              <a:t>8–12 weeks</a:t>
            </a:r>
          </a:p>
          <a:p>
            <a:pPr marL="457200" indent="-317500" defTabSz="457200">
              <a:spcBef>
                <a:spcPts val="1200"/>
              </a:spcBef>
              <a:buSzPct val="100000"/>
              <a:buFont typeface="Times Roman"/>
              <a:buChar char="•"/>
              <a:defRPr b="1">
                <a:latin typeface="Times Roman"/>
                <a:ea typeface="Times Roman"/>
                <a:cs typeface="Times Roman"/>
                <a:sym typeface="Times Roman"/>
              </a:defRPr>
            </a:pPr>
            <a:r>
              <a:t>Symptomatic primary hypothyroidism (on Rx):</a:t>
            </a:r>
            <a:br/>
            <a:r>
              <a:rPr b="0"/>
              <a:t>Selenium </a:t>
            </a:r>
            <a:r>
              <a:t>100–200 mcg/day</a:t>
            </a:r>
            <a:r>
              <a:rPr b="0"/>
              <a:t> + vitamin D repletion ± magnesium → reassess symptoms &amp; labs</a:t>
            </a:r>
          </a:p>
          <a:p>
            <a:pPr marL="457200" indent="-317500" defTabSz="457200">
              <a:spcBef>
                <a:spcPts val="1200"/>
              </a:spcBef>
              <a:buSzPct val="100000"/>
              <a:buFont typeface="Times Roman"/>
              <a:buChar char="•"/>
              <a:defRPr b="1">
                <a:latin typeface="Times Roman"/>
                <a:ea typeface="Times Roman"/>
                <a:cs typeface="Times Roman"/>
                <a:sym typeface="Times Roman"/>
              </a:defRPr>
            </a:pPr>
            <a:r>
              <a:t>Fatigue-dominant pattern:</a:t>
            </a:r>
            <a:br/>
            <a:r>
              <a:rPr b="0"/>
              <a:t>B12 </a:t>
            </a:r>
            <a:r>
              <a:t>1,000 mcg/day</a:t>
            </a:r>
            <a:r>
              <a:rPr b="0"/>
              <a:t> + magnesium </a:t>
            </a:r>
            <a:r>
              <a:t>400 mg/day</a:t>
            </a:r>
            <a:r>
              <a:rPr b="0"/>
              <a:t> → reassess at </a:t>
            </a:r>
            <a:r>
              <a:t>8 weeks</a:t>
            </a:r>
          </a:p>
        </p:txBody>
      </p:sp>
      <p:sp>
        <p:nvSpPr>
          <p:cNvPr id="343" name="Reassessment checkpoints…"/>
          <p:cNvSpPr txBox="1"/>
          <p:nvPr/>
        </p:nvSpPr>
        <p:spPr>
          <a:xfrm>
            <a:off x="9816958" y="6565565"/>
            <a:ext cx="3810508"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TSH / Free T4 (± Free T3):</a:t>
            </a:r>
            <a:r>
              <a:rPr b="0"/>
              <a:t> </a:t>
            </a:r>
            <a:r>
              <a:t>6–12 weeks</a:t>
            </a:r>
            <a:r>
              <a:rPr b="0"/>
              <a:t> after changes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Ferritin / 25(OH)D:</a:t>
            </a:r>
            <a:r>
              <a:rPr b="0"/>
              <a:t> </a:t>
            </a:r>
            <a:r>
              <a:t>8–12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discontinue nutrients with no clinical or lab response after the expected window</a:t>
            </a:r>
          </a:p>
        </p:txBody>
      </p:sp>
      <p:sp>
        <p:nvSpPr>
          <p:cNvPr id="344" name="Red flags → medical referral…"/>
          <p:cNvSpPr txBox="1"/>
          <p:nvPr/>
        </p:nvSpPr>
        <p:spPr>
          <a:xfrm>
            <a:off x="14217617" y="6565565"/>
            <a:ext cx="3810504" cy="24647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Red flags → medical referral</a:t>
            </a:r>
          </a:p>
          <a:p>
            <a:pPr marL="457200" indent="-317500" defTabSz="457200">
              <a:spcBef>
                <a:spcPts val="1200"/>
              </a:spcBef>
              <a:buSzPct val="100000"/>
              <a:buFont typeface="Times Roman"/>
              <a:buChar char="•"/>
              <a:defRPr>
                <a:latin typeface="Times Roman"/>
                <a:ea typeface="Times Roman"/>
                <a:cs typeface="Times Roman"/>
                <a:sym typeface="Times Roman"/>
              </a:defRPr>
            </a:pPr>
            <a:r>
              <a:t>TSH ≥10 mIU/L</a:t>
            </a:r>
          </a:p>
          <a:p>
            <a:pPr marL="457200" indent="-317500" defTabSz="457200">
              <a:spcBef>
                <a:spcPts val="1200"/>
              </a:spcBef>
              <a:buSzPct val="100000"/>
              <a:buFont typeface="Times Roman"/>
              <a:buChar char="•"/>
              <a:defRPr>
                <a:latin typeface="Times Roman"/>
                <a:ea typeface="Times Roman"/>
                <a:cs typeface="Times Roman"/>
                <a:sym typeface="Times Roman"/>
              </a:defRPr>
            </a:pPr>
            <a:r>
              <a:t>Pregnancy or planning pregnancy</a:t>
            </a:r>
          </a:p>
          <a:p>
            <a:pPr marL="457200" indent="-317500" defTabSz="457200">
              <a:spcBef>
                <a:spcPts val="1200"/>
              </a:spcBef>
              <a:buSzPct val="100000"/>
              <a:buFont typeface="Times Roman"/>
              <a:buChar char="•"/>
              <a:defRPr>
                <a:latin typeface="Times Roman"/>
                <a:ea typeface="Times Roman"/>
                <a:cs typeface="Times Roman"/>
                <a:sym typeface="Times Roman"/>
              </a:defRPr>
            </a:pPr>
            <a:r>
              <a:t>Worsening symptoms despite adherence</a:t>
            </a:r>
          </a:p>
          <a:p>
            <a:pPr marL="457200" indent="-317500" defTabSz="457200">
              <a:spcBef>
                <a:spcPts val="1200"/>
              </a:spcBef>
              <a:buSzPct val="100000"/>
              <a:buFont typeface="Times Roman"/>
              <a:buChar char="•"/>
              <a:defRPr>
                <a:latin typeface="Times Roman"/>
                <a:ea typeface="Times Roman"/>
                <a:cs typeface="Times Roman"/>
                <a:sym typeface="Times Roman"/>
              </a:defRPr>
            </a:pPr>
            <a:r>
              <a:t>Goiter or nodules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48" name="TextBox 6"/>
          <p:cNvSpPr txBox="1"/>
          <p:nvPr/>
        </p:nvSpPr>
        <p:spPr>
          <a:xfrm>
            <a:off x="1121960" y="393665"/>
            <a:ext cx="16812962" cy="2258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Hashimoto’s Thyroiditis</a:t>
            </a:r>
            <a:r>
              <a:rPr spc="603" sz="6100"/>
              <a:t> (adjunct to medical care)</a:t>
            </a:r>
          </a:p>
        </p:txBody>
      </p:sp>
      <p:sp>
        <p:nvSpPr>
          <p:cNvPr id="34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50" name="Table 1"/>
          <p:cNvGraphicFramePr/>
          <p:nvPr/>
        </p:nvGraphicFramePr>
        <p:xfrm>
          <a:off x="1637850" y="3924865"/>
          <a:ext cx="15781178" cy="623342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62230"/>
                <a:gridCol w="2818578"/>
                <a:gridCol w="2344203"/>
                <a:gridCol w="3126056"/>
                <a:gridCol w="5030112"/>
              </a:tblGrid>
              <a:tr h="774700">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used in trials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outcomes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 / notes</a:t>
                      </a:r>
                    </a:p>
                  </a:txBody>
                  <a:tcPr marL="12700" marR="12700" marT="12700" marB="12700" anchor="ctr" anchorCtr="0" horzOverflow="overflow"/>
                </a:tc>
              </a:tr>
              <a:tr h="1157882">
                <a:tc>
                  <a:txBody>
                    <a:bodyPr/>
                    <a:lstStyle/>
                    <a:p>
                      <a:pPr algn="ctr" defTabSz="457200">
                        <a:defRPr sz="1800"/>
                      </a:pPr>
                      <a:r>
                        <a:rPr b="1" sz="2400">
                          <a:latin typeface="Times Roman"/>
                          <a:ea typeface="Times Roman"/>
                          <a:cs typeface="Times Roman"/>
                          <a:sym typeface="Times Roman"/>
                        </a:rPr>
                        <a:t>Selenium (selenomethionine preferred)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200 mcg/day</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3–6 months</a:t>
                      </a:r>
                      <a:r>
                        <a:rPr b="0"/>
                        <a:t> (some up to 12 mo)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TPOAb, ↓ TgAb; modest symptom/QOL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&gt;400 mcg/day (toxicity); reassess antibodies at 3–6 mo; benefit greatest if deficient</a:t>
                      </a:r>
                    </a:p>
                  </a:txBody>
                  <a:tcPr marL="12700" marR="12700" marT="12700" marB="12700" anchor="ctr" anchorCtr="0" horzOverflow="overflow"/>
                </a:tc>
              </a:tr>
              <a:tr h="1541065">
                <a:tc>
                  <a:txBody>
                    <a:bodyPr/>
                    <a:lstStyle/>
                    <a:p>
                      <a:pPr algn="ctr" defTabSz="457200">
                        <a:defRPr sz="1800"/>
                      </a:pPr>
                      <a:r>
                        <a:rPr b="1" sz="2400">
                          <a:latin typeface="Times Roman"/>
                          <a:ea typeface="Times Roman"/>
                          <a:cs typeface="Times Roman"/>
                          <a:sym typeface="Times Roman"/>
                        </a:rPr>
                        <a:t>Myo-inositol + Selenium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Myo-inositol 600 mg + Selenium 83–200 mcg/day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TSH (subclinical hypo), ↓ TPOAb; improved thyroid function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Best in subclinical hypothyroidism; avoid duplicating selenium</a:t>
                      </a:r>
                    </a:p>
                  </a:txBody>
                  <a:tcPr marL="12700" marR="12700" marT="12700" marB="12700" anchor="ctr" anchorCtr="0" horzOverflow="overflow"/>
                </a:tc>
              </a:tr>
              <a:tr h="789582">
                <a:tc>
                  <a:txBody>
                    <a:bodyPr/>
                    <a:lstStyle/>
                    <a:p>
                      <a:pPr algn="ctr" defTabSz="457200">
                        <a:defRPr sz="1800"/>
                      </a:pPr>
                      <a:r>
                        <a:rPr b="1" sz="2400">
                          <a:latin typeface="Times Roman"/>
                          <a:ea typeface="Times Roman"/>
                          <a:cs typeface="Times Roman"/>
                          <a:sym typeface="Times Roman"/>
                        </a:rPr>
                        <a:t>Vitamin D3</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2,000–4,000 IU/day</a:t>
                      </a:r>
                      <a:r>
                        <a:rPr b="0"/>
                        <a:t> (or dose to target)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8–24 weeks</a:t>
                      </a:r>
                      <a:r>
                        <a:rPr b="0"/>
                        <a:t>, then reassess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TPOAb/TgAb; immune modulation</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Target </a:t>
                      </a:r>
                      <a:r>
                        <a:rPr b="1"/>
                        <a:t>25(OH)D ~40–60 ng/mL</a:t>
                      </a:r>
                      <a:r>
                        <a:t>; avoid hypercalcemia</a:t>
                      </a:r>
                    </a:p>
                  </a:txBody>
                  <a:tcPr marL="12700" marR="12700" marT="12700" marB="12700" anchor="ctr" anchorCtr="0" horzOverflow="overflow"/>
                </a:tc>
              </a:tr>
              <a:tr h="812309">
                <a:tc>
                  <a:txBody>
                    <a:bodyPr/>
                    <a:lstStyle/>
                    <a:p>
                      <a:pPr algn="ctr" defTabSz="457200">
                        <a:defRPr sz="1800"/>
                      </a:pPr>
                      <a:r>
                        <a:rPr b="1" sz="2400">
                          <a:latin typeface="Times Roman"/>
                          <a:ea typeface="Times Roman"/>
                          <a:cs typeface="Times Roman"/>
                          <a:sym typeface="Times Roman"/>
                        </a:rPr>
                        <a:t>Omega-3 (EPA+DHA)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inflammatory markers; symptom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 separate from levothyroxine if GI upset</a:t>
                      </a:r>
                    </a:p>
                  </a:txBody>
                  <a:tcPr marL="12700" marR="12700" marT="12700" marB="12700" anchor="ctr" anchorCtr="0" horzOverflow="overflow"/>
                </a:tc>
              </a:tr>
              <a:tr h="1157882">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25–30 mg/day</a:t>
                      </a:r>
                      <a:r>
                        <a:rPr b="0"/>
                        <a:t> (elemental)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Supports T4→T3 conversion; immune balance</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Add </a:t>
                      </a:r>
                      <a:r>
                        <a:rPr b="1"/>
                        <a:t>1–2 mg copper</a:t>
                      </a:r>
                      <a:r>
                        <a:t> if &gt;8–12 weeks</a:t>
                      </a:r>
                    </a:p>
                  </a:txBody>
                  <a:tcPr marL="12700" marR="12700" marT="12700" marB="12700" anchor="ctr" anchorCtr="0" horzOverflow="overflow"/>
                </a:tc>
              </a:tr>
            </a:tbl>
          </a:graphicData>
        </a:graphic>
      </p:graphicFrame>
      <p:sp>
        <p:nvSpPr>
          <p:cNvPr id="351"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5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57" name="TextBox 6"/>
          <p:cNvSpPr txBox="1"/>
          <p:nvPr/>
        </p:nvSpPr>
        <p:spPr>
          <a:xfrm>
            <a:off x="1099922" y="405072"/>
            <a:ext cx="16812962" cy="2275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Lab-Driven Personalization for</a:t>
            </a:r>
          </a:p>
          <a:p>
            <a:pPr>
              <a:lnSpc>
                <a:spcPts val="9100"/>
              </a:lnSpc>
              <a:defRPr spc="663" sz="6700">
                <a:solidFill>
                  <a:srgbClr val="FFFFFF"/>
                </a:solidFill>
                <a:latin typeface="Poppins"/>
                <a:ea typeface="Poppins"/>
                <a:cs typeface="Poppins"/>
                <a:sym typeface="Poppins"/>
              </a:defRPr>
            </a:pPr>
            <a:r>
              <a:t>Hashimoto’s Thyroiditis</a:t>
            </a:r>
          </a:p>
        </p:txBody>
      </p:sp>
      <p:sp>
        <p:nvSpPr>
          <p:cNvPr id="3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59" name="Table 1"/>
          <p:cNvGraphicFramePr/>
          <p:nvPr/>
        </p:nvGraphicFramePr>
        <p:xfrm>
          <a:off x="1804734" y="3240720"/>
          <a:ext cx="15065264" cy="27043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48332"/>
                <a:gridCol w="2588520"/>
                <a:gridCol w="7628409"/>
              </a:tblGrid>
              <a:tr h="539352">
                <a:tc>
                  <a:txBody>
                    <a:bodyPr/>
                    <a:lstStyle/>
                    <a:p>
                      <a:pPr algn="ctr" defTabSz="457200">
                        <a:defRPr sz="1800"/>
                      </a:pPr>
                      <a:r>
                        <a:rPr b="1" sz="2400">
                          <a:latin typeface="Times Roman"/>
                          <a:ea typeface="Times Roman"/>
                          <a:cs typeface="Times Roman"/>
                          <a:sym typeface="Times Roman"/>
                        </a:rPr>
                        <a:t>Lab marker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Action threshold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 focus</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TPOAb/TgAb elevated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Any elevation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Selenium ± myo-inositol; vitamin D</a:t>
                      </a:r>
                    </a:p>
                  </a:txBody>
                  <a:tcPr marL="12700" marR="12700" marT="12700" marB="12700" anchor="ctr" anchorCtr="0" horzOverflow="overflow"/>
                </a:tc>
              </a:tr>
              <a:tr h="539352">
                <a:tc>
                  <a:txBody>
                    <a:bodyPr/>
                    <a:lstStyle/>
                    <a:p>
                      <a:pPr algn="ctr" defTabSz="457200">
                        <a:defRPr sz="1800"/>
                      </a:pPr>
                      <a:r>
                        <a:rPr b="1" sz="2400">
                          <a:latin typeface="Times Roman"/>
                          <a:ea typeface="Times Roman"/>
                          <a:cs typeface="Times Roman"/>
                          <a:sym typeface="Times Roman"/>
                        </a:rPr>
                        <a:t>TSH 2.5–10 mIU/L (subclinical)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Persistent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Myo-inositol + selenium; ensure iron/zinc sufficiency</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25(OH)D &lt;30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D3 repletion</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Ferritin &lt;40–70 ng/mL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repletion (coordinate with Rx timing)</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Low-normal T3 / symptoms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Persistent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Zinc; address iron, selenium status</a:t>
                      </a:r>
                    </a:p>
                  </a:txBody>
                  <a:tcPr marL="12700" marR="12700" marT="12700" marB="12700" anchor="ctr" anchorCtr="0" horzOverflow="overflow"/>
                </a:tc>
              </a:tr>
            </a:tbl>
          </a:graphicData>
        </a:graphic>
      </p:graphicFrame>
      <p:sp>
        <p:nvSpPr>
          <p:cNvPr id="360" name="Timing with thyroid medication…"/>
          <p:cNvSpPr txBox="1"/>
          <p:nvPr/>
        </p:nvSpPr>
        <p:spPr>
          <a:xfrm>
            <a:off x="7147848" y="6259450"/>
            <a:ext cx="4379042" cy="30403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Timing with thyroid medication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Levothyroxine:</a:t>
            </a:r>
            <a:r>
              <a:rPr b="0"/>
              <a:t> Take on an empty stomach; </a:t>
            </a:r>
            <a:r>
              <a:t>separate minerals (iron, calcium, magnesium, zinc) by ≥4 hours</a:t>
            </a:r>
            <a:r>
              <a:rPr b="0"/>
              <a:t>.</a:t>
            </a:r>
          </a:p>
          <a:p>
            <a:pPr marL="457200" indent="-317500" defTabSz="457200">
              <a:lnSpc>
                <a:spcPct val="70000"/>
              </a:lnSpc>
              <a:spcBef>
                <a:spcPts val="1200"/>
              </a:spcBef>
              <a:buSzPct val="100000"/>
              <a:buFont typeface="Times Roman"/>
              <a:buChar char="•"/>
              <a:defRPr b="1" sz="2200">
                <a:latin typeface="Times Roman"/>
                <a:ea typeface="Times Roman"/>
                <a:cs typeface="Times Roman"/>
                <a:sym typeface="Times Roman"/>
              </a:defRPr>
            </a:pPr>
            <a:r>
              <a:t>Selenium, vitamin D, and omega-3:</a:t>
            </a:r>
            <a:r>
              <a:rPr b="0"/>
              <a:t> Can be taken later in the day with food.</a:t>
            </a:r>
          </a:p>
        </p:txBody>
      </p:sp>
      <p:sp>
        <p:nvSpPr>
          <p:cNvPr id="361" name="Reassessment checkpoints…"/>
          <p:cNvSpPr txBox="1"/>
          <p:nvPr/>
        </p:nvSpPr>
        <p:spPr>
          <a:xfrm>
            <a:off x="12526857" y="6309614"/>
            <a:ext cx="4379042" cy="294004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70000"/>
              </a:lnSpc>
              <a:spcBef>
                <a:spcPts val="1400"/>
              </a:spcBef>
              <a:defRPr b="1" sz="24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Antibodies:</a:t>
            </a:r>
            <a:r>
              <a:rPr b="0"/>
              <a:t> 3–6 months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TSH / Free T4 (± Free T3):</a:t>
            </a:r>
            <a:r>
              <a:rPr b="0"/>
              <a:t> 6–12 weeks after any change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Symptoms/QOL:</a:t>
            </a:r>
            <a:r>
              <a:rPr b="0"/>
              <a:t> every visit; discontinue agents with no benefit after the expected window</a:t>
            </a:r>
          </a:p>
        </p:txBody>
      </p:sp>
      <p:sp>
        <p:nvSpPr>
          <p:cNvPr id="362" name="Iodine — clinical guidance…"/>
          <p:cNvSpPr txBox="1"/>
          <p:nvPr/>
        </p:nvSpPr>
        <p:spPr>
          <a:xfrm>
            <a:off x="2197812" y="6406770"/>
            <a:ext cx="4379039" cy="2745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Iodine — clinical guidance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Iodine:</a:t>
            </a:r>
            <a:r>
              <a:rPr b="0"/>
              <a:t> </a:t>
            </a:r>
            <a:r>
              <a:t>Do not supplement routinely</a:t>
            </a:r>
            <a:r>
              <a:rPr b="0"/>
              <a:t> in Hashimoto’s. Excess iodine can </a:t>
            </a:r>
            <a:r>
              <a:t>worsen autoimmunity</a:t>
            </a:r>
            <a:r>
              <a:rPr b="0"/>
              <a:t>. Use only if deficiency is documented and under supervision.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6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66" name="TextBox 6"/>
          <p:cNvSpPr txBox="1"/>
          <p:nvPr/>
        </p:nvSpPr>
        <p:spPr>
          <a:xfrm>
            <a:off x="1164904" y="425518"/>
            <a:ext cx="17402422" cy="2249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33" sz="6400">
                <a:solidFill>
                  <a:srgbClr val="FFFFFF"/>
                </a:solidFill>
                <a:latin typeface="Poppins"/>
                <a:ea typeface="Poppins"/>
                <a:cs typeface="Poppins"/>
                <a:sym typeface="Poppins"/>
              </a:defRPr>
            </a:pPr>
            <a:r>
              <a:t>IBS—C </a:t>
            </a:r>
            <a:r>
              <a:rPr spc="573" sz="5800"/>
              <a:t>(adjunct to diet therapy, stress management, and Rx when indicated)</a:t>
            </a:r>
          </a:p>
        </p:txBody>
      </p:sp>
      <p:sp>
        <p:nvSpPr>
          <p:cNvPr id="36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68"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369" name="Table 1"/>
          <p:cNvGraphicFramePr/>
          <p:nvPr/>
        </p:nvGraphicFramePr>
        <p:xfrm>
          <a:off x="2230097" y="3922107"/>
          <a:ext cx="14630639" cy="57911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37786"/>
                <a:gridCol w="2073924"/>
                <a:gridCol w="3336299"/>
                <a:gridCol w="2374566"/>
                <a:gridCol w="2446442"/>
                <a:gridCol w="2561621"/>
              </a:tblGrid>
              <a:tr h="1143078">
                <a:tc>
                  <a:txBody>
                    <a:bodyPr/>
                    <a:lstStyle/>
                    <a:p>
                      <a:pPr algn="ctr" defTabSz="457200">
                        <a:defRPr sz="1800"/>
                      </a:pPr>
                      <a:r>
                        <a:rPr b="1" sz="2400">
                          <a:latin typeface="Times Roman"/>
                          <a:ea typeface="Times Roman"/>
                          <a:cs typeface="Times Roman"/>
                          <a:sym typeface="Times Roman"/>
                        </a:rPr>
                        <a:t>Target 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benefit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64683">
                <a:tc>
                  <a:txBody>
                    <a:bodyPr/>
                    <a:lstStyle/>
                    <a:p>
                      <a:pPr algn="ctr" defTabSz="457200">
                        <a:defRPr sz="1800"/>
                      </a:pPr>
                      <a:r>
                        <a:rPr b="1" sz="2400">
                          <a:latin typeface="Times Roman"/>
                          <a:ea typeface="Times Roman"/>
                          <a:cs typeface="Times Roman"/>
                          <a:sym typeface="Times Roman"/>
                        </a:rPr>
                        <a:t>Constipation, stool form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Psyllium husk (soluble fiber)</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5–10 g/day</a:t>
                      </a:r>
                      <a:r>
                        <a:rPr b="0"/>
                        <a:t> (often </a:t>
                      </a:r>
                      <a:r>
                        <a:t>5 g BID</a:t>
                      </a:r>
                      <a:r>
                        <a:rPr b="0"/>
                        <a:t>, titrate)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stool frequency; improved Bristol type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Gas/bloating early—titrate slowly; hydrate</a:t>
                      </a:r>
                    </a:p>
                  </a:txBody>
                  <a:tcPr marL="12700" marR="12700" marT="12700" marB="12700" anchor="ctr" anchorCtr="0" horzOverflow="overflow"/>
                </a:tc>
              </a:tr>
              <a:tr h="1143078">
                <a:tc>
                  <a:txBody>
                    <a:bodyPr/>
                    <a:lstStyle/>
                    <a:p>
                      <a:pPr algn="ctr" defTabSz="457200">
                        <a:defRPr sz="1800"/>
                      </a:pPr>
                      <a:r>
                        <a:rPr b="1" sz="2400">
                          <a:latin typeface="Times Roman"/>
                          <a:ea typeface="Times Roman"/>
                          <a:cs typeface="Times Roman"/>
                          <a:sym typeface="Times Roman"/>
                        </a:rPr>
                        <a:t>Constipation, pain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Magnesium (osmotic)</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200–400 mg/day elemental</a:t>
                      </a:r>
                      <a:r>
                        <a:rPr b="0"/>
                        <a:t> (citrate or oxide for laxation)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Softer stools; ↓ straining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at higher doses; avoid in CKD</a:t>
                      </a:r>
                    </a:p>
                  </a:txBody>
                  <a:tcPr marL="12700" marR="12700" marT="12700" marB="12700" anchor="ctr" anchorCtr="0" horzOverflow="overflow"/>
                </a:tc>
              </a:tr>
              <a:tr h="1143078">
                <a:tc>
                  <a:txBody>
                    <a:bodyPr/>
                    <a:lstStyle/>
                    <a:p>
                      <a:pPr algn="ctr" defTabSz="457200">
                        <a:defRPr sz="1800"/>
                      </a:pPr>
                      <a:r>
                        <a:rPr b="1" sz="2400">
                          <a:latin typeface="Times Roman"/>
                          <a:ea typeface="Times Roman"/>
                          <a:cs typeface="Times Roman"/>
                          <a:sym typeface="Times Roman"/>
                        </a:rPr>
                        <a:t>Global IBS-C symptoms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Peppermint oil (enteric-coated)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180–225 mg, 2–3×/day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bloating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May worsen reflux</a:t>
                      </a:r>
                    </a:p>
                  </a:txBody>
                  <a:tcPr marL="12700" marR="12700" marT="12700" marB="12700" anchor="ctr" anchorCtr="0" horzOverflow="overflow"/>
                </a:tc>
              </a:tr>
              <a:tr h="1197236">
                <a:tc>
                  <a:txBody>
                    <a:bodyPr/>
                    <a:lstStyle/>
                    <a:p>
                      <a:pPr algn="ctr" defTabSz="457200">
                        <a:defRPr sz="1800"/>
                      </a:pPr>
                      <a:r>
                        <a:rPr b="1" sz="2400">
                          <a:latin typeface="Times Roman"/>
                          <a:ea typeface="Times Roman"/>
                          <a:cs typeface="Times Roman"/>
                          <a:sym typeface="Times Roman"/>
                        </a:rPr>
                        <a:t>Motility + pain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Probiotics (strain-specific)</a:t>
                      </a:r>
                    </a:p>
                  </a:txBody>
                  <a:tcPr marL="12700" marR="12700" marT="12700" marB="12700" anchor="ctr" anchorCtr="0" horzOverflow="overflow"/>
                </a:tc>
                <a:tc>
                  <a:txBody>
                    <a:bodyPr/>
                    <a:lstStyle/>
                    <a:p>
                      <a:pPr algn="ctr" defTabSz="457200">
                        <a:defRPr i="1" sz="2400">
                          <a:latin typeface="Times Roman"/>
                          <a:ea typeface="Times Roman"/>
                          <a:cs typeface="Times Roman"/>
                          <a:sym typeface="Times Roman"/>
                        </a:defRPr>
                      </a:pPr>
                      <a:r>
                        <a:t>Example:</a:t>
                      </a:r>
                      <a:r>
                        <a:rPr i="0"/>
                        <a:t> </a:t>
                      </a:r>
                      <a:r>
                        <a:rPr b="1" i="0"/>
                        <a:t>Bifidobacterium infantis 35624 ~1×10⁸ CFU/day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bloating; modest stool benefit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Effects are strain-specific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7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75" name="TextBox 6"/>
          <p:cNvSpPr txBox="1"/>
          <p:nvPr/>
        </p:nvSpPr>
        <p:spPr>
          <a:xfrm>
            <a:off x="1061079" y="987305"/>
            <a:ext cx="17402422" cy="11114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IBS-C(secondary / supportive options)</a:t>
            </a:r>
          </a:p>
        </p:txBody>
      </p:sp>
      <p:sp>
        <p:nvSpPr>
          <p:cNvPr id="37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77" name="Table 1"/>
          <p:cNvGraphicFramePr/>
          <p:nvPr/>
        </p:nvGraphicFramePr>
        <p:xfrm>
          <a:off x="2967358" y="3775052"/>
          <a:ext cx="13589856" cy="578952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28454"/>
                <a:gridCol w="3136163"/>
                <a:gridCol w="2303008"/>
                <a:gridCol w="1695038"/>
                <a:gridCol w="1989447"/>
                <a:gridCol w="2137745"/>
              </a:tblGrid>
              <a:tr h="703525">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1090464">
                <a:tc>
                  <a:txBody>
                    <a:bodyPr/>
                    <a:lstStyle/>
                    <a:p>
                      <a:pPr algn="ctr" defTabSz="457200">
                        <a:defRPr sz="1800"/>
                      </a:pPr>
                      <a:r>
                        <a:rPr b="1" sz="2400">
                          <a:latin typeface="Times Roman"/>
                          <a:ea typeface="Times Roman"/>
                          <a:cs typeface="Times Roman"/>
                          <a:sym typeface="Times Roman"/>
                        </a:rPr>
                        <a:t>Slow transit constipation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Partially hydrolyzed guar gum (PHGG)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5–6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Gentle stool normalization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Less gas than psyllium</a:t>
                      </a:r>
                    </a:p>
                  </a:txBody>
                  <a:tcPr marL="12700" marR="12700" marT="12700" marB="12700" anchor="ctr" anchorCtr="0" horzOverflow="overflow"/>
                </a:tc>
              </a:tr>
              <a:tr h="1090464">
                <a:tc>
                  <a:txBody>
                    <a:bodyPr/>
                    <a:lstStyle/>
                    <a:p>
                      <a:pPr algn="ctr" defTabSz="457200">
                        <a:defRPr sz="1800"/>
                      </a:pPr>
                      <a:r>
                        <a:rPr b="1" sz="2400">
                          <a:latin typeface="Times Roman"/>
                          <a:ea typeface="Times Roman"/>
                          <a:cs typeface="Times Roman"/>
                          <a:sym typeface="Times Roman"/>
                        </a:rPr>
                        <a:t>Refractory constipation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Aloe vera (inner fillet)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50–200 mg/day</a:t>
                      </a:r>
                      <a:r>
                        <a:rPr b="0"/>
                        <a:t> (standardized)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Short-term (≤4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Laxative effect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long-term use</a:t>
                      </a:r>
                    </a:p>
                  </a:txBody>
                  <a:tcPr marL="12700" marR="12700" marT="12700" marB="12700" anchor="ctr" anchorCtr="0" horzOverflow="overflow"/>
                </a:tc>
              </a:tr>
              <a:tr h="703525">
                <a:tc>
                  <a:txBody>
                    <a:bodyPr/>
                    <a:lstStyle/>
                    <a:p>
                      <a:pPr algn="ctr" defTabSz="457200">
                        <a:defRPr sz="1800"/>
                      </a:pPr>
                      <a:r>
                        <a:rPr b="1" sz="2400">
                          <a:latin typeface="Times Roman"/>
                          <a:ea typeface="Times Roman"/>
                          <a:cs typeface="Times Roman"/>
                          <a:sym typeface="Times Roman"/>
                        </a:rPr>
                        <a:t>Bloating-dominant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Digestive enzymes (targeted)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product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gas with meals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selectively</a:t>
                      </a:r>
                    </a:p>
                  </a:txBody>
                  <a:tcPr marL="12700" marR="12700" marT="12700" marB="12700" anchor="ctr" anchorCtr="0" horzOverflow="overflow"/>
                </a:tc>
              </a:tr>
              <a:tr h="1090464">
                <a:tc>
                  <a:txBody>
                    <a:bodyPr/>
                    <a:lstStyle/>
                    <a:p>
                      <a:pPr algn="ctr" defTabSz="457200">
                        <a:defRPr sz="1800"/>
                      </a:pPr>
                      <a:r>
                        <a:rPr b="1" sz="2400">
                          <a:latin typeface="Times Roman"/>
                          <a:ea typeface="Times Roman"/>
                          <a:cs typeface="Times Roman"/>
                          <a:sym typeface="Times Roman"/>
                        </a:rPr>
                        <a:t>Stress-linked symptoms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L-glutamine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 barrier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in severe liver disease</a:t>
                      </a:r>
                    </a:p>
                  </a:txBody>
                  <a:tcPr marL="12700" marR="12700" marT="12700" marB="12700" anchor="ctr" anchorCtr="0" horzOverflow="overflow"/>
                </a:tc>
              </a:tr>
              <a:tr h="1111075">
                <a:tc>
                  <a:txBody>
                    <a:bodyPr/>
                    <a:lstStyle/>
                    <a:p>
                      <a:pPr algn="ctr" defTabSz="457200">
                        <a:defRPr sz="1800"/>
                      </a:pPr>
                      <a:r>
                        <a:rPr b="1" sz="2400">
                          <a:latin typeface="Times Roman"/>
                          <a:ea typeface="Times Roman"/>
                          <a:cs typeface="Times Roman"/>
                          <a:sym typeface="Times Roman"/>
                        </a:rPr>
                        <a:t>Pain/visceral hypersensitivity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Curcumin (bioavailable)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inflammation &amp; pain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 caution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Freeform 2"/>
          <p:cNvSpPr/>
          <p:nvPr/>
        </p:nvSpPr>
        <p:spPr>
          <a:xfrm rot="10800000">
            <a:off x="-2" y="-31767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8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81" name="TextBox 6"/>
          <p:cNvSpPr txBox="1"/>
          <p:nvPr/>
        </p:nvSpPr>
        <p:spPr>
          <a:xfrm>
            <a:off x="955822" y="405072"/>
            <a:ext cx="17402422" cy="2275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Lab-driven Personalization </a:t>
            </a:r>
          </a:p>
          <a:p>
            <a:pPr>
              <a:lnSpc>
                <a:spcPts val="9100"/>
              </a:lnSpc>
              <a:defRPr spc="663" sz="6700">
                <a:solidFill>
                  <a:srgbClr val="FFFFFF"/>
                </a:solidFill>
                <a:latin typeface="Poppins"/>
                <a:ea typeface="Poppins"/>
                <a:cs typeface="Poppins"/>
                <a:sym typeface="Poppins"/>
              </a:defRPr>
            </a:pPr>
            <a:r>
              <a:t>for IBS-C</a:t>
            </a:r>
          </a:p>
        </p:txBody>
      </p:sp>
      <p:sp>
        <p:nvSpPr>
          <p:cNvPr id="3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83" name="Practical nutraceutical “stacks.”…"/>
          <p:cNvSpPr txBox="1"/>
          <p:nvPr/>
        </p:nvSpPr>
        <p:spPr>
          <a:xfrm>
            <a:off x="1652139" y="6417550"/>
            <a:ext cx="5329783" cy="3212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nutraceutical “stacks.”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First-line IBS-C:</a:t>
            </a:r>
            <a:br/>
            <a:r>
              <a:rPr b="0"/>
              <a:t>Psyllium </a:t>
            </a:r>
            <a:r>
              <a:t>5 g BID</a:t>
            </a:r>
            <a:r>
              <a:rPr b="0"/>
              <a:t> → reassess at </a:t>
            </a:r>
            <a:r>
              <a:t>2–3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IBS-C with pain/bloating:</a:t>
            </a:r>
            <a:br/>
            <a:r>
              <a:rPr b="0"/>
              <a:t>Psyllium </a:t>
            </a:r>
            <a:r>
              <a:t>5 g/day</a:t>
            </a:r>
            <a:r>
              <a:rPr b="0"/>
              <a:t> + peppermint oil </a:t>
            </a:r>
            <a:r>
              <a:t>180 mg TID</a:t>
            </a:r>
            <a:r>
              <a:rPr b="0"/>
              <a:t> → reassess at </a:t>
            </a:r>
            <a:r>
              <a:t>4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Refractory constipation:</a:t>
            </a:r>
            <a:br/>
            <a:r>
              <a:rPr b="0"/>
              <a:t>PHGG </a:t>
            </a:r>
            <a:r>
              <a:t>6 g/day</a:t>
            </a:r>
            <a:r>
              <a:rPr b="0"/>
              <a:t> + magnesium </a:t>
            </a:r>
            <a:r>
              <a:t>300 mg/day</a:t>
            </a:r>
            <a:r>
              <a:rPr b="0"/>
              <a:t> → reassess at </a:t>
            </a:r>
            <a:r>
              <a:t>2 weeks</a:t>
            </a:r>
            <a:r>
              <a:rPr b="0"/>
              <a:t>.</a:t>
            </a:r>
          </a:p>
        </p:txBody>
      </p:sp>
      <p:sp>
        <p:nvSpPr>
          <p:cNvPr id="384" name="Safety, timing &amp; stop rules…"/>
          <p:cNvSpPr txBox="1"/>
          <p:nvPr/>
        </p:nvSpPr>
        <p:spPr>
          <a:xfrm>
            <a:off x="7695420" y="6451958"/>
            <a:ext cx="4998859" cy="346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timing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Titration:</a:t>
            </a:r>
            <a:r>
              <a:rPr b="0"/>
              <a:t> Increase fiber every 3–5 days to limit gas.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Medication spacing:</a:t>
            </a:r>
            <a:r>
              <a:rPr b="0"/>
              <a:t> Fiber and magnesium can impair absorption—separate by </a:t>
            </a:r>
            <a:r>
              <a:t>~2 hours</a:t>
            </a:r>
            <a:r>
              <a:rPr b="0"/>
              <a:t> (thyroid meds by </a:t>
            </a:r>
            <a:r>
              <a:t>≥4 hours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improvement</a:t>
            </a:r>
            <a:r>
              <a:rPr b="0"/>
              <a:t> by the expected window with good adherence, discontinue and reassess the approach.</a:t>
            </a:r>
          </a:p>
        </p:txBody>
      </p:sp>
      <p:sp>
        <p:nvSpPr>
          <p:cNvPr id="385" name="Reassessment checkpoints…"/>
          <p:cNvSpPr txBox="1"/>
          <p:nvPr/>
        </p:nvSpPr>
        <p:spPr>
          <a:xfrm>
            <a:off x="13822911" y="6466887"/>
            <a:ext cx="3810508" cy="28972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Stool diary (frequency, Bristol):</a:t>
            </a:r>
            <a:r>
              <a:rPr b="0"/>
              <a:t> weekly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Pain/bloating scales:</a:t>
            </a:r>
            <a:r>
              <a:rPr b="0"/>
              <a:t> </a:t>
            </a:r>
            <a:r>
              <a:t>4–8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Red flags → referral:</a:t>
            </a:r>
            <a:r>
              <a:rPr b="0"/>
              <a:t> anemia, nocturnal symptoms, unintentional weight loss, onset after age 50, blood in stool</a:t>
            </a:r>
          </a:p>
        </p:txBody>
      </p:sp>
      <p:graphicFrame>
        <p:nvGraphicFramePr>
          <p:cNvPr id="386" name="Table 1"/>
          <p:cNvGraphicFramePr/>
          <p:nvPr/>
        </p:nvGraphicFramePr>
        <p:xfrm>
          <a:off x="2275171" y="3359205"/>
          <a:ext cx="14278072" cy="26191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58060"/>
                <a:gridCol w="9720008"/>
              </a:tblGrid>
              <a:tr h="406400">
                <a:tc>
                  <a:txBody>
                    <a:bodyPr/>
                    <a:lstStyle/>
                    <a:p>
                      <a:pPr algn="ctr" defTabSz="457200">
                        <a:defRPr sz="1800"/>
                      </a:pPr>
                      <a:r>
                        <a:rPr b="1" sz="2400">
                          <a:latin typeface="Times Roman"/>
                          <a:ea typeface="Times Roman"/>
                          <a:cs typeface="Times Roman"/>
                          <a:sym typeface="Times Roman"/>
                        </a:rPr>
                        <a:t>Finding / phenotype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Bristol 1–2 stools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Psyllium or PHGG; magnesium</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Pain &gt; constipation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Peppermint oil; probiotic</a:t>
                      </a:r>
                    </a:p>
                  </a:txBody>
                  <a:tcPr marL="12700" marR="12700" marT="12700" marB="12700" anchor="ctr" anchorCtr="0" horzOverflow="overflow"/>
                </a:tc>
              </a:tr>
              <a:tr h="496761">
                <a:tc>
                  <a:txBody>
                    <a:bodyPr/>
                    <a:lstStyle/>
                    <a:p>
                      <a:pPr algn="ctr" defTabSz="457200">
                        <a:defRPr sz="1800"/>
                      </a:pPr>
                      <a:r>
                        <a:rPr b="1" sz="2400">
                          <a:latin typeface="Times Roman"/>
                          <a:ea typeface="Times Roman"/>
                          <a:cs typeface="Times Roman"/>
                          <a:sym typeface="Times Roman"/>
                        </a:rPr>
                        <a:t>Bloating predominant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Peppermint oil; low-FODMAP trial</a:t>
                      </a:r>
                    </a:p>
                  </a:txBody>
                  <a:tcPr marL="12700" marR="12700" marT="12700" marB="12700" anchor="ctr" anchorCtr="0" horzOverflow="overflow"/>
                </a:tc>
              </a:tr>
              <a:tr h="496761">
                <a:tc>
                  <a:txBody>
                    <a:bodyPr/>
                    <a:lstStyle/>
                    <a:p>
                      <a:pPr algn="ctr" defTabSz="457200">
                        <a:defRPr sz="1800"/>
                      </a:pPr>
                      <a:r>
                        <a:rPr b="1" sz="2400">
                          <a:latin typeface="Times Roman"/>
                          <a:ea typeface="Times Roman"/>
                          <a:cs typeface="Times Roman"/>
                          <a:sym typeface="Times Roman"/>
                        </a:rPr>
                        <a:t>Stress/anxiety overlap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Probiotic (Bifidobacterium-dominant); magnesium</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Iron or thyroid meds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Separate fiber/minerals by </a:t>
                      </a:r>
                      <a:r>
                        <a:rPr b="1"/>
                        <a:t>≥2–4 hours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8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90" name="TextBox 6"/>
          <p:cNvSpPr txBox="1"/>
          <p:nvPr/>
        </p:nvSpPr>
        <p:spPr>
          <a:xfrm>
            <a:off x="1079169" y="455569"/>
            <a:ext cx="17402420" cy="22350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33" sz="6400">
                <a:solidFill>
                  <a:srgbClr val="FFFFFF"/>
                </a:solidFill>
                <a:latin typeface="Poppins"/>
                <a:ea typeface="Poppins"/>
                <a:cs typeface="Poppins"/>
                <a:sym typeface="Poppins"/>
              </a:defRPr>
            </a:pPr>
            <a:r>
              <a:t>IBS—D </a:t>
            </a:r>
            <a:r>
              <a:rPr spc="524" sz="5300"/>
              <a:t>(adjunct to diet therapy, stress management, and Rx when indicated)</a:t>
            </a:r>
          </a:p>
        </p:txBody>
      </p:sp>
      <p:sp>
        <p:nvSpPr>
          <p:cNvPr id="39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92"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393" name="Table 1"/>
          <p:cNvGraphicFramePr/>
          <p:nvPr/>
        </p:nvGraphicFramePr>
        <p:xfrm>
          <a:off x="894891" y="4042985"/>
          <a:ext cx="16498215" cy="58844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91066"/>
                <a:gridCol w="2202184"/>
                <a:gridCol w="4815986"/>
                <a:gridCol w="2185399"/>
                <a:gridCol w="2506509"/>
                <a:gridCol w="2697067"/>
              </a:tblGrid>
              <a:tr h="1143000">
                <a:tc>
                  <a:txBody>
                    <a:bodyPr/>
                    <a:lstStyle/>
                    <a:p>
                      <a:pPr algn="ctr" defTabSz="457200">
                        <a:defRPr sz="1800"/>
                      </a:pPr>
                      <a:r>
                        <a:rPr b="1" sz="2400">
                          <a:latin typeface="Times Roman"/>
                          <a:ea typeface="Times Roman"/>
                          <a:cs typeface="Times Roman"/>
                          <a:sym typeface="Times Roman"/>
                        </a:rPr>
                        <a:t>Target 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benefit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043591">
                <a:tc>
                  <a:txBody>
                    <a:bodyPr/>
                    <a:lstStyle/>
                    <a:p>
                      <a:pPr algn="ctr" defTabSz="457200">
                        <a:defRPr sz="1800"/>
                      </a:pPr>
                      <a:r>
                        <a:rPr b="1" sz="2400">
                          <a:latin typeface="Times Roman"/>
                          <a:ea typeface="Times Roman"/>
                          <a:cs typeface="Times Roman"/>
                          <a:sym typeface="Times Roman"/>
                        </a:rPr>
                        <a:t>Diarrhea, urgency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Psyllium husk (soluble fiber)</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5–10 g/day</a:t>
                      </a:r>
                      <a:r>
                        <a:rPr b="0"/>
                        <a:t> (start </a:t>
                      </a:r>
                      <a:r>
                        <a:t>3–5 g/day</a:t>
                      </a:r>
                      <a:r>
                        <a:rPr b="0"/>
                        <a:t>, titrate)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stool form, ↓ urgency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Start low; excess can worsen gas</a:t>
                      </a:r>
                    </a:p>
                  </a:txBody>
                  <a:tcPr marL="12700" marR="12700" marT="12700" marB="12700" anchor="ctr" anchorCtr="0" horzOverflow="overflow"/>
                </a:tc>
              </a:tr>
              <a:tr h="1043591">
                <a:tc>
                  <a:txBody>
                    <a:bodyPr/>
                    <a:lstStyle/>
                    <a:p>
                      <a:pPr algn="ctr" defTabSz="457200">
                        <a:defRPr sz="1800"/>
                      </a:pPr>
                      <a:r>
                        <a:rPr b="1" sz="2400">
                          <a:latin typeface="Times Roman"/>
                          <a:ea typeface="Times Roman"/>
                          <a:cs typeface="Times Roman"/>
                          <a:sym typeface="Times Roman"/>
                        </a:rPr>
                        <a:t>Pain, bloating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Peppermint oil (enteric-coated)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180–225 mg, 2–3×/day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 bloating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May worsen reflux/heartburn</a:t>
                      </a:r>
                    </a:p>
                  </a:txBody>
                  <a:tcPr marL="12700" marR="12700" marT="12700" marB="12700" anchor="ctr" anchorCtr="0" horzOverflow="overflow"/>
                </a:tc>
              </a:tr>
              <a:tr h="1511300">
                <a:tc>
                  <a:txBody>
                    <a:bodyPr/>
                    <a:lstStyle/>
                    <a:p>
                      <a:pPr algn="ctr" defTabSz="457200">
                        <a:defRPr sz="1800"/>
                      </a:pPr>
                      <a:r>
                        <a:rPr b="1" sz="2400">
                          <a:latin typeface="Times Roman"/>
                          <a:ea typeface="Times Roman"/>
                          <a:cs typeface="Times Roman"/>
                          <a:sym typeface="Times Roman"/>
                        </a:rPr>
                        <a:t>Global IBS-D symptoms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Probiotics (strain-specific)</a:t>
                      </a:r>
                    </a:p>
                  </a:txBody>
                  <a:tcPr marL="12700" marR="12700" marT="12700" marB="12700" anchor="ctr" anchorCtr="0" horzOverflow="overflow"/>
                </a:tc>
                <a:tc>
                  <a:txBody>
                    <a:bodyPr/>
                    <a:lstStyle/>
                    <a:p>
                      <a:pPr algn="ctr" defTabSz="457200">
                        <a:defRPr i="1" sz="2400">
                          <a:latin typeface="Times Roman"/>
                          <a:ea typeface="Times Roman"/>
                          <a:cs typeface="Times Roman"/>
                          <a:sym typeface="Times Roman"/>
                        </a:defRPr>
                      </a:pPr>
                      <a:r>
                        <a:t>Examples:</a:t>
                      </a:r>
                      <a:r>
                        <a:rPr i="0"/>
                        <a:t> </a:t>
                      </a:r>
                      <a:r>
                        <a:rPr b="1" i="0"/>
                        <a:t>Bifidobacterium infantis 35624 ~1×10⁸ CFU/day</a:t>
                      </a:r>
                      <a:r>
                        <a:rPr i="0"/>
                        <a:t> or </a:t>
                      </a:r>
                      <a:r>
                        <a:rPr b="1" i="0"/>
                        <a:t>multi-strain Bifidobacterium-dominant products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pain, bloating; modest stool benefit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Effects are strain-specific</a:t>
                      </a:r>
                    </a:p>
                  </a:txBody>
                  <a:tcPr marL="12700" marR="12700" marT="12700" marB="12700" anchor="ctr" anchorCtr="0" horzOverflow="overflow"/>
                </a:tc>
              </a:tr>
              <a:tr h="1143000">
                <a:tc>
                  <a:txBody>
                    <a:bodyPr/>
                    <a:lstStyle/>
                    <a:p>
                      <a:pPr algn="l" defTabSz="457200">
                        <a:defRPr sz="1800"/>
                      </a:pPr>
                      <a:r>
                        <a:rPr b="1" sz="2400">
                          <a:latin typeface="Times Roman"/>
                          <a:ea typeface="Times Roman"/>
                          <a:cs typeface="Times Roman"/>
                          <a:sym typeface="Times Roman"/>
                        </a:rPr>
                        <a:t>Diarrhea control</a:t>
                      </a:r>
                    </a:p>
                  </a:txBody>
                  <a:tcPr marL="12700" marR="12700" marT="12700" marB="12700" anchor="ctr" anchorCtr="0" horzOverflow="overflow"/>
                </a:tc>
                <a:tc>
                  <a:txBody>
                    <a:bodyPr/>
                    <a:lstStyle/>
                    <a:p>
                      <a:pPr defTabSz="457200">
                        <a:defRPr sz="1800"/>
                      </a:pPr>
                      <a:r>
                        <a:rPr b="1" sz="2400">
                          <a:latin typeface="Times Roman"/>
                          <a:ea typeface="Times Roman"/>
                          <a:cs typeface="Times Roman"/>
                          <a:sym typeface="Times Roman"/>
                        </a:rPr>
                        <a:t>Calcium (carbonate or citrate)</a:t>
                      </a:r>
                    </a:p>
                  </a:txBody>
                  <a:tcPr marL="12700" marR="12700" marT="12700" marB="12700" anchor="ctr" anchorCtr="0" horzOverflow="overflow"/>
                </a:tc>
                <a:tc>
                  <a:txBody>
                    <a:bodyPr/>
                    <a:lstStyle/>
                    <a:p>
                      <a:pPr defTabSz="457200">
                        <a:defRPr b="1" sz="2400">
                          <a:latin typeface="Times Roman"/>
                          <a:ea typeface="Times Roman"/>
                          <a:cs typeface="Times Roman"/>
                          <a:sym typeface="Times Roman"/>
                        </a:defRPr>
                      </a:pPr>
                      <a:r>
                        <a:t>500–1,000 mg/day</a:t>
                      </a:r>
                      <a:r>
                        <a:rPr b="0"/>
                        <a:t> (divided)</a:t>
                      </a:r>
                    </a:p>
                  </a:txBody>
                  <a:tcPr marL="12700" marR="12700" marT="12700" marB="12700" anchor="ctr" anchorCtr="0" horzOverflow="overflow"/>
                </a:tc>
                <a:tc>
                  <a:txBody>
                    <a:bodyPr/>
                    <a:lstStyle/>
                    <a:p>
                      <a:pP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 stool frequency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Avoid excess; kidney stone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9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399" name="TextBox 6"/>
          <p:cNvSpPr txBox="1"/>
          <p:nvPr/>
        </p:nvSpPr>
        <p:spPr>
          <a:xfrm>
            <a:off x="1061079" y="987305"/>
            <a:ext cx="17402422" cy="11114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IBS-D(secondary / supportive options)</a:t>
            </a:r>
          </a:p>
        </p:txBody>
      </p:sp>
      <p:sp>
        <p:nvSpPr>
          <p:cNvPr id="40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01" name="Table 1"/>
          <p:cNvGraphicFramePr/>
          <p:nvPr/>
        </p:nvGraphicFramePr>
        <p:xfrm>
          <a:off x="2168867" y="3359332"/>
          <a:ext cx="14957543" cy="650823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47342"/>
                <a:gridCol w="2642557"/>
                <a:gridCol w="2046461"/>
                <a:gridCol w="1855699"/>
                <a:gridCol w="2518365"/>
                <a:gridCol w="2947118"/>
              </a:tblGrid>
              <a:tr h="900258">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1421775">
                <a:tc>
                  <a:txBody>
                    <a:bodyPr/>
                    <a:lstStyle/>
                    <a:p>
                      <a:pPr algn="ctr" defTabSz="457200">
                        <a:defRPr sz="1800"/>
                      </a:pPr>
                      <a:r>
                        <a:rPr b="1" sz="2400">
                          <a:latin typeface="Times Roman"/>
                          <a:ea typeface="Times Roman"/>
                          <a:cs typeface="Times Roman"/>
                          <a:sym typeface="Times Roman"/>
                        </a:rPr>
                        <a:t>Post-infectious IBS-D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L-glutamine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5–10 g/day</a:t>
                      </a:r>
                      <a:r>
                        <a:rPr b="0"/>
                        <a:t> (divided)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 barrier repair; ↓ stool frequency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in severe liver disease</a:t>
                      </a:r>
                    </a:p>
                  </a:txBody>
                  <a:tcPr marL="12700" marR="12700" marT="12700" marB="12700" anchor="ctr" anchorCtr="0" horzOverflow="overflow"/>
                </a:tc>
              </a:tr>
              <a:tr h="1395400">
                <a:tc>
                  <a:txBody>
                    <a:bodyPr/>
                    <a:lstStyle/>
                    <a:p>
                      <a:pPr algn="ctr" defTabSz="457200">
                        <a:defRPr sz="1800"/>
                      </a:pPr>
                      <a:r>
                        <a:rPr b="1" sz="2400">
                          <a:latin typeface="Times Roman"/>
                          <a:ea typeface="Times Roman"/>
                          <a:cs typeface="Times Roman"/>
                          <a:sym typeface="Times Roman"/>
                        </a:rPr>
                        <a:t>Inflammatory pain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Curcumin (bioavailable)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inflammation, pain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 caution</a:t>
                      </a:r>
                    </a:p>
                  </a:txBody>
                  <a:tcPr marL="12700" marR="12700" marT="12700" marB="12700" anchor="ctr" anchorCtr="0" horzOverflow="overflow"/>
                </a:tc>
              </a:tr>
              <a:tr h="1395400">
                <a:tc>
                  <a:txBody>
                    <a:bodyPr/>
                    <a:lstStyle/>
                    <a:p>
                      <a:pPr algn="ctr" defTabSz="457200">
                        <a:defRPr sz="1800"/>
                      </a:pPr>
                      <a:r>
                        <a:rPr b="1" sz="2400">
                          <a:latin typeface="Times Roman"/>
                          <a:ea typeface="Times Roman"/>
                          <a:cs typeface="Times Roman"/>
                          <a:sym typeface="Times Roman"/>
                        </a:rPr>
                        <a:t>Stress-linked flares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200–300 mg/day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Gut–brain calming (not laxative)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citrate/oxide forms</a:t>
                      </a:r>
                    </a:p>
                  </a:txBody>
                  <a:tcPr marL="12700" marR="12700" marT="12700" marB="12700" anchor="ctr" anchorCtr="0" horzOverflow="overflow"/>
                </a:tc>
              </a:tr>
              <a:tr h="1395400">
                <a:tc>
                  <a:txBody>
                    <a:bodyPr/>
                    <a:lstStyle/>
                    <a:p>
                      <a:pPr algn="ctr" defTabSz="457200">
                        <a:defRPr sz="1800"/>
                      </a:pPr>
                      <a:r>
                        <a:rPr b="1" sz="2400">
                          <a:latin typeface="Times Roman"/>
                          <a:ea typeface="Times Roman"/>
                          <a:cs typeface="Times Roman"/>
                          <a:sym typeface="Times Roman"/>
                        </a:rPr>
                        <a:t>Bile-acid diarrhea (suspected)</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Dietary soluble fiber</a:t>
                      </a:r>
                      <a:r>
                        <a:rPr b="0"/>
                        <a:t> (psyllium/PHGG)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See above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Binds bile 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Consider medical eval if refractory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Freeform 2"/>
          <p:cNvSpPr/>
          <p:nvPr/>
        </p:nvSpPr>
        <p:spPr>
          <a:xfrm rot="10800000">
            <a:off x="-2" y="-31767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0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05" name="TextBox 6"/>
          <p:cNvSpPr txBox="1"/>
          <p:nvPr/>
        </p:nvSpPr>
        <p:spPr>
          <a:xfrm>
            <a:off x="955822" y="405072"/>
            <a:ext cx="17402422" cy="2275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Lab-Driven Personalization </a:t>
            </a:r>
          </a:p>
          <a:p>
            <a:pPr>
              <a:lnSpc>
                <a:spcPts val="9100"/>
              </a:lnSpc>
              <a:defRPr spc="663" sz="6700">
                <a:solidFill>
                  <a:srgbClr val="FFFFFF"/>
                </a:solidFill>
                <a:latin typeface="Poppins"/>
                <a:ea typeface="Poppins"/>
                <a:cs typeface="Poppins"/>
                <a:sym typeface="Poppins"/>
              </a:defRPr>
            </a:pPr>
            <a:r>
              <a:t>for IBS-D</a:t>
            </a:r>
          </a:p>
        </p:txBody>
      </p:sp>
      <p:sp>
        <p:nvSpPr>
          <p:cNvPr id="4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07" name="Practical nutraceutical “stacks.”…"/>
          <p:cNvSpPr txBox="1"/>
          <p:nvPr/>
        </p:nvSpPr>
        <p:spPr>
          <a:xfrm>
            <a:off x="1652139" y="6417550"/>
            <a:ext cx="5329783" cy="35049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nutraceutical “stacks.”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First-line IBS-D:</a:t>
            </a:r>
            <a:br/>
            <a:r>
              <a:rPr b="0"/>
              <a:t>Psyllium </a:t>
            </a:r>
            <a:r>
              <a:t>3–5 g/day → titrate to 5–10 g/day</a:t>
            </a:r>
            <a:r>
              <a:rPr b="0"/>
              <a:t> → reassess at </a:t>
            </a:r>
            <a:r>
              <a:t>2–3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IBS-D with pain/bloating:</a:t>
            </a:r>
            <a:br/>
            <a:r>
              <a:rPr b="0"/>
              <a:t>Psyllium </a:t>
            </a:r>
            <a:r>
              <a:t>5 g/day</a:t>
            </a:r>
            <a:r>
              <a:rPr b="0"/>
              <a:t> + peppermint oil </a:t>
            </a:r>
            <a:r>
              <a:t>180 mg TID</a:t>
            </a:r>
            <a:r>
              <a:rPr b="0"/>
              <a:t> → reassess at </a:t>
            </a:r>
            <a:r>
              <a:t>4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Post-infectious IBS-D:</a:t>
            </a:r>
            <a:br/>
            <a:r>
              <a:rPr b="0"/>
              <a:t>L-glutamine </a:t>
            </a:r>
            <a:r>
              <a:t>5 g BID</a:t>
            </a:r>
            <a:r>
              <a:rPr b="0"/>
              <a:t> + probiotic → reassess at </a:t>
            </a:r>
            <a:r>
              <a:t>6–8 weeks</a:t>
            </a:r>
            <a:r>
              <a:rPr b="0"/>
              <a:t>.</a:t>
            </a:r>
          </a:p>
        </p:txBody>
      </p:sp>
      <p:sp>
        <p:nvSpPr>
          <p:cNvPr id="408" name="Safety, timing &amp; stop rules…"/>
          <p:cNvSpPr txBox="1"/>
          <p:nvPr/>
        </p:nvSpPr>
        <p:spPr>
          <a:xfrm>
            <a:off x="7695420" y="6451958"/>
            <a:ext cx="4998863" cy="346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timing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Titration:</a:t>
            </a:r>
            <a:r>
              <a:rPr b="0"/>
              <a:t> Increase fiber every 3–5 days to avoid gas.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Medication spacing:</a:t>
            </a:r>
            <a:r>
              <a:rPr b="0"/>
              <a:t> Fiber and calcium can impair absorption—separate by </a:t>
            </a:r>
            <a:r>
              <a:t>~2 hours</a:t>
            </a:r>
            <a:r>
              <a:rPr b="0"/>
              <a:t> (thyroid meds </a:t>
            </a:r>
            <a:r>
              <a:t>≥4 hours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improvement</a:t>
            </a:r>
            <a:r>
              <a:rPr b="0"/>
              <a:t> by the expected window with good adherence, discontinue and reassess the strategy.</a:t>
            </a:r>
          </a:p>
        </p:txBody>
      </p:sp>
      <p:sp>
        <p:nvSpPr>
          <p:cNvPr id="409" name="Reassessment checkpoints…"/>
          <p:cNvSpPr txBox="1"/>
          <p:nvPr/>
        </p:nvSpPr>
        <p:spPr>
          <a:xfrm>
            <a:off x="13822911" y="6466887"/>
            <a:ext cx="3810508" cy="28972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Stool diary (frequency, Bristol):</a:t>
            </a:r>
            <a:r>
              <a:rPr b="0"/>
              <a:t> weekly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Pain/bloating scales:</a:t>
            </a:r>
            <a:r>
              <a:rPr b="0"/>
              <a:t> </a:t>
            </a:r>
            <a:r>
              <a:t>4–8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Red flags → referral:</a:t>
            </a:r>
            <a:r>
              <a:rPr b="0"/>
              <a:t> anemia, nocturnal diarrhea, fever, unintentional weight loss, blood in stool, onset after age 50</a:t>
            </a:r>
          </a:p>
        </p:txBody>
      </p:sp>
      <p:graphicFrame>
        <p:nvGraphicFramePr>
          <p:cNvPr id="410" name="Table 1"/>
          <p:cNvGraphicFramePr/>
          <p:nvPr/>
        </p:nvGraphicFramePr>
        <p:xfrm>
          <a:off x="2965880" y="3242386"/>
          <a:ext cx="12356239" cy="264821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10792"/>
                <a:gridCol w="7845446"/>
              </a:tblGrid>
              <a:tr h="372987">
                <a:tc>
                  <a:txBody>
                    <a:bodyPr/>
                    <a:lstStyle/>
                    <a:p>
                      <a:pPr algn="ctr" defTabSz="457200">
                        <a:defRPr sz="1800"/>
                      </a:pPr>
                      <a:r>
                        <a:rPr b="1" sz="2400">
                          <a:latin typeface="Times Roman"/>
                          <a:ea typeface="Times Roman"/>
                          <a:cs typeface="Times Roman"/>
                          <a:sym typeface="Times Roman"/>
                        </a:rPr>
                        <a:t>Phenotype / finding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578130">
                <a:tc>
                  <a:txBody>
                    <a:bodyPr/>
                    <a:lstStyle/>
                    <a:p>
                      <a:pPr algn="ctr" defTabSz="457200">
                        <a:defRPr sz="1800"/>
                      </a:pPr>
                      <a:r>
                        <a:rPr b="1" sz="2400">
                          <a:latin typeface="Times Roman"/>
                          <a:ea typeface="Times Roman"/>
                          <a:cs typeface="Times Roman"/>
                          <a:sym typeface="Times Roman"/>
                        </a:rPr>
                        <a:t>Frequent loose stools (Bristol 6–7)</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Psyllium (low-start), calcium</a:t>
                      </a:r>
                    </a:p>
                  </a:txBody>
                  <a:tcPr marL="12700" marR="12700" marT="12700" marB="12700" anchor="ctr" anchorCtr="0" horzOverflow="overflow"/>
                </a:tc>
              </a:tr>
              <a:tr h="372987">
                <a:tc>
                  <a:txBody>
                    <a:bodyPr/>
                    <a:lstStyle/>
                    <a:p>
                      <a:pPr algn="ctr" defTabSz="457200">
                        <a:defRPr sz="1800"/>
                      </a:pPr>
                      <a:r>
                        <a:rPr b="1" sz="2400">
                          <a:latin typeface="Times Roman"/>
                          <a:ea typeface="Times Roman"/>
                          <a:cs typeface="Times Roman"/>
                          <a:sym typeface="Times Roman"/>
                        </a:rPr>
                        <a:t>Pain/bloating predominant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Peppermint oil; probiotic</a:t>
                      </a:r>
                    </a:p>
                  </a:txBody>
                  <a:tcPr marL="12700" marR="12700" marT="12700" marB="12700" anchor="ctr" anchorCtr="0" horzOverflow="overflow"/>
                </a:tc>
              </a:tr>
              <a:tr h="372987">
                <a:tc>
                  <a:txBody>
                    <a:bodyPr/>
                    <a:lstStyle/>
                    <a:p>
                      <a:pPr algn="ctr" defTabSz="457200">
                        <a:defRPr sz="1800"/>
                      </a:pPr>
                      <a:r>
                        <a:rPr b="1" sz="2400">
                          <a:latin typeface="Times Roman"/>
                          <a:ea typeface="Times Roman"/>
                          <a:cs typeface="Times Roman"/>
                          <a:sym typeface="Times Roman"/>
                        </a:rPr>
                        <a:t>Post-infectious onset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L-glutamine + probiotic</a:t>
                      </a:r>
                    </a:p>
                  </a:txBody>
                  <a:tcPr marL="12700" marR="12700" marT="12700" marB="12700" anchor="ctr" anchorCtr="0" horzOverflow="overflow"/>
                </a:tc>
              </a:tr>
              <a:tr h="372987">
                <a:tc>
                  <a:txBody>
                    <a:bodyPr/>
                    <a:lstStyle/>
                    <a:p>
                      <a:pPr algn="ctr" defTabSz="457200">
                        <a:defRPr sz="1800"/>
                      </a:pPr>
                      <a:r>
                        <a:rPr b="1" sz="2400">
                          <a:latin typeface="Times Roman"/>
                          <a:ea typeface="Times Roman"/>
                          <a:cs typeface="Times Roman"/>
                          <a:sym typeface="Times Roman"/>
                        </a:rPr>
                        <a:t>Stress/anxiety overlap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Bifidobacterium-dominant probiotic; magnesium glycinate</a:t>
                      </a:r>
                    </a:p>
                  </a:txBody>
                  <a:tcPr marL="12700" marR="12700" marT="12700" marB="12700" anchor="ctr" anchorCtr="0" horzOverflow="overflow"/>
                </a:tc>
              </a:tr>
              <a:tr h="578130">
                <a:tc>
                  <a:txBody>
                    <a:bodyPr/>
                    <a:lstStyle/>
                    <a:p>
                      <a:pPr algn="ctr" defTabSz="457200">
                        <a:defRPr sz="1800"/>
                      </a:pPr>
                      <a:r>
                        <a:rPr b="1" sz="2400">
                          <a:latin typeface="Times Roman"/>
                          <a:ea typeface="Times Roman"/>
                          <a:cs typeface="Times Roman"/>
                          <a:sym typeface="Times Roman"/>
                        </a:rPr>
                        <a:t>On thyroid/iron meds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Separate fiber/calcium by </a:t>
                      </a:r>
                      <a:r>
                        <a:rPr b="1"/>
                        <a:t>≥2–4 hours</a:t>
                      </a:r>
                      <a:r>
                        <a:t> (thyroid meds </a:t>
                      </a:r>
                      <a:r>
                        <a:rPr b="1"/>
                        <a:t>≥4 hours</a:t>
                      </a:r>
                      <a:r>
                        <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23" name="TextBox 6"/>
          <p:cNvSpPr txBox="1"/>
          <p:nvPr/>
        </p:nvSpPr>
        <p:spPr>
          <a:xfrm>
            <a:off x="1024716" y="45761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Dyslipidemia (especially elevated triglycerides / LDL)</a:t>
            </a:r>
          </a:p>
        </p:txBody>
      </p:sp>
      <p:sp>
        <p:nvSpPr>
          <p:cNvPr id="12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25" name="Table 1"/>
          <p:cNvGraphicFramePr/>
          <p:nvPr/>
        </p:nvGraphicFramePr>
        <p:xfrm>
          <a:off x="737518" y="4148556"/>
          <a:ext cx="17387356" cy="56441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65277"/>
                <a:gridCol w="2838796"/>
                <a:gridCol w="3727691"/>
                <a:gridCol w="2260107"/>
                <a:gridCol w="2348712"/>
                <a:gridCol w="4246769"/>
              </a:tblGrid>
              <a:tr h="1180695">
                <a:tc>
                  <a:txBody>
                    <a:bodyPr/>
                    <a:lstStyle/>
                    <a:p>
                      <a:pPr algn="ctr" defTabSz="457200">
                        <a:defRPr sz="1800"/>
                      </a:pPr>
                      <a:r>
                        <a:rPr b="1" sz="2400">
                          <a:latin typeface="Times Roman"/>
                          <a:ea typeface="Times Roman"/>
                          <a:cs typeface="Times Roman"/>
                          <a:sym typeface="Times Roman"/>
                        </a:rPr>
                        <a:t>Lipid target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43000">
                <a:tc>
                  <a:txBody>
                    <a:bodyPr/>
                    <a:lstStyle/>
                    <a:p>
                      <a:pPr algn="ctr" defTabSz="457200">
                        <a:defRPr sz="1800"/>
                      </a:pPr>
                      <a:r>
                        <a:rPr b="1" sz="2400">
                          <a:latin typeface="Times Roman"/>
                          <a:ea typeface="Times Roman"/>
                          <a:cs typeface="Times Roman"/>
                          <a:sym typeface="Times Roman"/>
                        </a:rPr>
                        <a:t>↑ Triglycerides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Omega-3 fatty acids (EPA+DHA)</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2–4 g/day EPA+DHA</a:t>
                      </a:r>
                      <a:r>
                        <a:rPr b="0"/>
                        <a:t> (TG lowering is dose-dependent; 4 g/day most effective)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TG ~15–35%</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at high doses; GI upset; monitor if on anticoagulants</a:t>
                      </a:r>
                    </a:p>
                  </a:txBody>
                  <a:tcPr marL="12700" marR="12700" marT="12700" marB="12700" anchor="ctr" anchorCtr="0" horzOverflow="overflow"/>
                </a:tc>
              </a:tr>
              <a:tr h="904590">
                <a:tc>
                  <a:txBody>
                    <a:bodyPr/>
                    <a:lstStyle/>
                    <a:p>
                      <a:pPr algn="ctr" defTabSz="457200">
                        <a:defRPr sz="1800"/>
                      </a:pPr>
                      <a:r>
                        <a:rPr b="1" sz="2400">
                          <a:latin typeface="Times Roman"/>
                          <a:ea typeface="Times Roman"/>
                          <a:cs typeface="Times Roman"/>
                          <a:sym typeface="Times Roman"/>
                        </a:rPr>
                        <a:t>↑ LDL-C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Plant sterols/stanols</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1.6–2.5 g/day</a:t>
                      </a:r>
                      <a:r>
                        <a:rPr b="0"/>
                        <a:t> with meals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LDL-C ~5–15%</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May slightly lower carotenoids → emphasize fruits/vegetables</a:t>
                      </a:r>
                    </a:p>
                  </a:txBody>
                  <a:tcPr marL="12700" marR="12700" marT="12700" marB="12700" anchor="ctr" anchorCtr="0" horzOverflow="overflow"/>
                </a:tc>
              </a:tr>
              <a:tr h="904590">
                <a:tc>
                  <a:txBody>
                    <a:bodyPr/>
                    <a:lstStyle/>
                    <a:p>
                      <a:pPr algn="ctr" defTabSz="457200">
                        <a:defRPr sz="1800"/>
                      </a:pPr>
                      <a:r>
                        <a:rPr b="1" sz="2400">
                          <a:latin typeface="Times Roman"/>
                          <a:ea typeface="Times Roman"/>
                          <a:cs typeface="Times Roman"/>
                          <a:sym typeface="Times Roman"/>
                        </a:rPr>
                        <a:t>↑ LDL-C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Soluble fiber (psyllium)</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7–10 g/day</a:t>
                      </a:r>
                      <a:r>
                        <a:rPr b="0"/>
                        <a:t> (often </a:t>
                      </a:r>
                      <a:r>
                        <a:t>5 g BID</a:t>
                      </a:r>
                      <a:r>
                        <a:rPr b="0"/>
                        <a: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LDL-C ~5–10%</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from meds by ~2 hrs; bloating early</a:t>
                      </a:r>
                    </a:p>
                  </a:txBody>
                  <a:tcPr marL="12700" marR="12700" marT="12700" marB="12700" anchor="ctr" anchorCtr="0" horzOverflow="overflow"/>
                </a:tc>
              </a:tr>
              <a:tr h="1511300">
                <a:tc>
                  <a:txBody>
                    <a:bodyPr/>
                    <a:lstStyle/>
                    <a:p>
                      <a:pPr algn="ctr" defTabSz="457200">
                        <a:defRPr sz="1800"/>
                      </a:pPr>
                      <a:r>
                        <a:rPr b="1" sz="2400">
                          <a:latin typeface="Times Roman"/>
                          <a:ea typeface="Times Roman"/>
                          <a:cs typeface="Times Roman"/>
                          <a:sym typeface="Times Roman"/>
                        </a:rPr>
                        <a:t>↑ LDL-C (statin-like effect)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Red yeast rice (RYR)</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Standardized products providing </a:t>
                      </a:r>
                      <a:r>
                        <a:rPr b="1"/>
                        <a:t>~3–10 mg monacolin K/day</a:t>
                      </a:r>
                      <a:r>
                        <a:t> (dose varies by brand)</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8–12 weeks</a:t>
                      </a:r>
                      <a:r>
                        <a:rPr b="0"/>
                        <a:t>, then reassess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LDL-C ~15–25%</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Same cautions as statins (myalgias, LFTs); quality/contamination variability; avoid in pregnancy</a:t>
                      </a:r>
                    </a:p>
                  </a:txBody>
                  <a:tcPr marL="12700" marR="12700" marT="12700" marB="12700" anchor="ctr" anchorCtr="0" horzOverflow="overflow"/>
                </a:tc>
              </a:tr>
            </a:tbl>
          </a:graphicData>
        </a:graphic>
      </p:graphicFrame>
      <p:sp>
        <p:nvSpPr>
          <p:cNvPr id="126" name="Core nutraceuticals (strongest evidence)"/>
          <p:cNvSpPr txBox="1"/>
          <p:nvPr/>
        </p:nvSpPr>
        <p:spPr>
          <a:xfrm>
            <a:off x="7093490" y="3352534"/>
            <a:ext cx="618458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1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14" name="TextBox 6"/>
          <p:cNvSpPr txBox="1"/>
          <p:nvPr/>
        </p:nvSpPr>
        <p:spPr>
          <a:xfrm>
            <a:off x="1121958" y="393668"/>
            <a:ext cx="17034410" cy="21941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Recurrent UTI Prevention </a:t>
            </a:r>
            <a:r>
              <a:rPr spc="384" sz="3900"/>
              <a:t>(adjunct to medical evaluation and urologic/gynecologic care when indicated)</a:t>
            </a:r>
          </a:p>
        </p:txBody>
      </p:sp>
      <p:sp>
        <p:nvSpPr>
          <p:cNvPr id="41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16" name="Table 1"/>
          <p:cNvGraphicFramePr/>
          <p:nvPr/>
        </p:nvGraphicFramePr>
        <p:xfrm>
          <a:off x="2314187" y="3863556"/>
          <a:ext cx="14252642" cy="59912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92360"/>
                <a:gridCol w="3457134"/>
                <a:gridCol w="2378981"/>
                <a:gridCol w="2956566"/>
                <a:gridCol w="3067598"/>
              </a:tblGrid>
              <a:tr h="1193741">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used in studies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mechanism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193741">
                <a:tc>
                  <a:txBody>
                    <a:bodyPr/>
                    <a:lstStyle/>
                    <a:p>
                      <a:pPr algn="ctr" defTabSz="457200">
                        <a:defRPr sz="1800"/>
                      </a:pPr>
                      <a:r>
                        <a:rPr b="1" sz="2400">
                          <a:latin typeface="Times Roman"/>
                          <a:ea typeface="Times Roman"/>
                          <a:cs typeface="Times Roman"/>
                          <a:sym typeface="Times Roman"/>
                        </a:rPr>
                        <a:t>Cranberry extract (standardized PACs)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≥36 mg proanthocyanidins (PACs)/day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Prevents </a:t>
                      </a:r>
                      <a:r>
                        <a:rPr i="1"/>
                        <a:t>E. coli</a:t>
                      </a:r>
                      <a:r>
                        <a:t> adhesion to bladder wall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monitor INR if on warfarin</a:t>
                      </a:r>
                    </a:p>
                  </a:txBody>
                  <a:tcPr marL="12700" marR="12700" marT="12700" marB="12700" anchor="ctr" anchorCtr="0" horzOverflow="overflow"/>
                </a:tc>
              </a:tr>
              <a:tr h="1193741">
                <a:tc>
                  <a:txBody>
                    <a:bodyPr/>
                    <a:lstStyle/>
                    <a:p>
                      <a:pPr algn="ctr" defTabSz="457200">
                        <a:defRPr sz="1800"/>
                      </a:pPr>
                      <a:r>
                        <a:rPr b="1" sz="2400">
                          <a:latin typeface="Times Roman"/>
                          <a:ea typeface="Times Roman"/>
                          <a:cs typeface="Times Roman"/>
                          <a:sym typeface="Times Roman"/>
                        </a:rPr>
                        <a:t>D-mannose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1–2 g/day</a:t>
                      </a:r>
                      <a:r>
                        <a:rPr b="0"/>
                        <a:t> (often </a:t>
                      </a:r>
                      <a:r>
                        <a:t>500 mg–1 g BID</a:t>
                      </a:r>
                      <a:r>
                        <a:rPr b="0"/>
                        <a: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Competitive inhibition of </a:t>
                      </a:r>
                      <a:r>
                        <a:rPr i="1"/>
                        <a:t>E. coli</a:t>
                      </a:r>
                      <a:r>
                        <a:t> fimbriae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Osmotic diarrhea at high doses</a:t>
                      </a:r>
                    </a:p>
                  </a:txBody>
                  <a:tcPr marL="12700" marR="12700" marT="12700" marB="12700" anchor="ctr" anchorCtr="0" horzOverflow="overflow"/>
                </a:tc>
              </a:tr>
              <a:tr h="1216304">
                <a:tc>
                  <a:txBody>
                    <a:bodyPr/>
                    <a:lstStyle/>
                    <a:p>
                      <a:pPr algn="ctr" defTabSz="457200">
                        <a:defRPr sz="1800"/>
                      </a:pPr>
                      <a:r>
                        <a:rPr b="1" sz="2400">
                          <a:latin typeface="Times Roman"/>
                          <a:ea typeface="Times Roman"/>
                          <a:cs typeface="Times Roman"/>
                          <a:sym typeface="Times Roman"/>
                        </a:rPr>
                        <a:t>Probiotics (Lactobacillus strains)</a:t>
                      </a:r>
                    </a:p>
                  </a:txBody>
                  <a:tcPr marL="12700" marR="12700" marT="12700" marB="12700" anchor="ctr" anchorCtr="0" horzOverflow="overflow"/>
                </a:tc>
                <a:tc>
                  <a:txBody>
                    <a:bodyPr/>
                    <a:lstStyle/>
                    <a:p>
                      <a:pPr algn="ctr" defTabSz="457200">
                        <a:defRPr i="1" sz="2400">
                          <a:latin typeface="Times Roman"/>
                          <a:ea typeface="Times Roman"/>
                          <a:cs typeface="Times Roman"/>
                          <a:sym typeface="Times Roman"/>
                        </a:defRPr>
                      </a:pPr>
                      <a:r>
                        <a:t>Examples:</a:t>
                      </a:r>
                      <a:r>
                        <a:rPr i="0"/>
                        <a:t> </a:t>
                      </a:r>
                      <a:r>
                        <a:rPr b="1" i="0"/>
                        <a:t>L. rhamnosus GR-1 + L. reuteri RC-14</a:t>
                      </a:r>
                      <a:r>
                        <a:rPr i="0"/>
                        <a:t> (oral or vaginal)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3–12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Restores vaginal flora, ↓ uropathogen colonization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Strain-specific effects</a:t>
                      </a:r>
                    </a:p>
                  </a:txBody>
                  <a:tcPr marL="12700" marR="12700" marT="12700" marB="12700" anchor="ctr" anchorCtr="0" horzOverflow="overflow"/>
                </a:tc>
              </a:tr>
              <a:tr h="1193741">
                <a:tc>
                  <a:txBody>
                    <a:bodyPr/>
                    <a:lstStyle/>
                    <a:p>
                      <a:pPr algn="ctr" defTabSz="457200">
                        <a:defRPr sz="1800"/>
                      </a:pPr>
                      <a:r>
                        <a:rPr b="1" sz="2400">
                          <a:latin typeface="Times Roman"/>
                          <a:ea typeface="Times Roman"/>
                          <a:cs typeface="Times Roman"/>
                          <a:sym typeface="Times Roman"/>
                        </a:rPr>
                        <a:t>Methenamine hippurate (medical)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 g BID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Long-term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Converts to formaldehyde in acidic urine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Not a nutraceutical; Rx-only but evidence-based</a:t>
                      </a:r>
                    </a:p>
                  </a:txBody>
                  <a:tcPr marL="12700" marR="12700" marT="12700" marB="12700" anchor="ctr" anchorCtr="0" horzOverflow="overflow"/>
                </a:tc>
              </a:tr>
            </a:tbl>
          </a:graphicData>
        </a:graphic>
      </p:graphicFrame>
      <p:sp>
        <p:nvSpPr>
          <p:cNvPr id="417"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23" name="TextBox 6"/>
          <p:cNvSpPr txBox="1"/>
          <p:nvPr/>
        </p:nvSpPr>
        <p:spPr>
          <a:xfrm>
            <a:off x="946430" y="494449"/>
            <a:ext cx="17402420"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Recurrent UTI Prevention</a:t>
            </a:r>
            <a:r>
              <a:rPr spc="633" sz="6400"/>
              <a:t>(secondary / supportive options)</a:t>
            </a:r>
          </a:p>
        </p:txBody>
      </p:sp>
      <p:sp>
        <p:nvSpPr>
          <p:cNvPr id="4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25" name="Table 1"/>
          <p:cNvGraphicFramePr/>
          <p:nvPr/>
        </p:nvGraphicFramePr>
        <p:xfrm>
          <a:off x="2474765" y="4027589"/>
          <a:ext cx="14345745" cy="515522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37754"/>
                <a:gridCol w="3938513"/>
                <a:gridCol w="2042760"/>
                <a:gridCol w="3223927"/>
                <a:gridCol w="3002789"/>
              </a:tblGrid>
              <a:tr h="775221">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When to consider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Notes</a:t>
                      </a:r>
                    </a:p>
                  </a:txBody>
                  <a:tcPr marL="12700" marR="12700" marT="12700" marB="12700" anchor="ctr" anchorCtr="0" horzOverflow="overflow"/>
                </a:tc>
              </a:tr>
              <a:tr h="1201593">
                <a:tc>
                  <a:txBody>
                    <a:bodyPr/>
                    <a:lstStyle/>
                    <a:p>
                      <a:pPr algn="ctr" defTabSz="457200">
                        <a:defRPr sz="1800"/>
                      </a:pPr>
                      <a:r>
                        <a:rPr b="1"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Urine acidification (limited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doses may cause GI upset</a:t>
                      </a:r>
                    </a:p>
                  </a:txBody>
                  <a:tcPr marL="12700" marR="12700" marT="12700" marB="12700" anchor="ctr" anchorCtr="0" horzOverflow="overflow"/>
                </a:tc>
              </a:tr>
              <a:tr h="1201593">
                <a:tc>
                  <a:txBody>
                    <a:bodyPr/>
                    <a:lstStyle/>
                    <a:p>
                      <a:pPr algn="ctr" defTabSz="457200">
                        <a:defRPr sz="1800"/>
                      </a:pPr>
                      <a:r>
                        <a:rPr b="1" sz="2400">
                          <a:latin typeface="Times Roman"/>
                          <a:ea typeface="Times Roman"/>
                          <a:cs typeface="Times Roman"/>
                          <a:sym typeface="Times Roman"/>
                        </a:rPr>
                        <a:t>Hibiscus extract/tea</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Standardized extract or </a:t>
                      </a:r>
                      <a:r>
                        <a:rPr b="1"/>
                        <a:t>1–2 cups tea/day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Anti-adhesion &amp; mild antimicrobial effects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Adjunct only</a:t>
                      </a:r>
                    </a:p>
                  </a:txBody>
                  <a:tcPr marL="12700" marR="12700" marT="12700" marB="12700" anchor="ctr" anchorCtr="0" horzOverflow="overflow"/>
                </a:tc>
              </a:tr>
              <a:tr h="1201593">
                <a:tc>
                  <a:txBody>
                    <a:bodyPr/>
                    <a:lstStyle/>
                    <a:p>
                      <a:pPr algn="ctr" defTabSz="457200">
                        <a:defRPr sz="1800"/>
                      </a:pPr>
                      <a:r>
                        <a:rPr b="1" sz="2400">
                          <a:latin typeface="Times Roman"/>
                          <a:ea typeface="Times Roman"/>
                          <a:cs typeface="Times Roman"/>
                          <a:sym typeface="Times Roman"/>
                        </a:rPr>
                        <a:t>Garlic (aged extract)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600–1,200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Antimicrobial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Anticoagulant caution</a:t>
                      </a:r>
                    </a:p>
                  </a:txBody>
                  <a:tcPr marL="12700" marR="12700" marT="12700" marB="12700" anchor="ctr" anchorCtr="0" horzOverflow="overflow"/>
                </a:tc>
              </a:tr>
              <a:tr h="775221">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defense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Add copper if prolonged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2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29" name="TextBox 6"/>
          <p:cNvSpPr txBox="1"/>
          <p:nvPr/>
        </p:nvSpPr>
        <p:spPr>
          <a:xfrm>
            <a:off x="946430" y="494448"/>
            <a:ext cx="17402420"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Population Specific Guidance for Recurrent UTI Prevention</a:t>
            </a:r>
          </a:p>
        </p:txBody>
      </p:sp>
      <p:sp>
        <p:nvSpPr>
          <p:cNvPr id="4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31" name="Table 1"/>
          <p:cNvGraphicFramePr/>
          <p:nvPr/>
        </p:nvGraphicFramePr>
        <p:xfrm>
          <a:off x="2680279" y="3931441"/>
          <a:ext cx="12927442" cy="48711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06078"/>
                <a:gridCol w="8921363"/>
              </a:tblGrid>
              <a:tr h="798554">
                <a:tc>
                  <a:txBody>
                    <a:bodyPr/>
                    <a:lstStyle/>
                    <a:p>
                      <a:pPr algn="ctr" defTabSz="457200">
                        <a:defRPr sz="1800"/>
                      </a:pPr>
                      <a:r>
                        <a:rPr b="1" sz="2400">
                          <a:latin typeface="Times Roman"/>
                          <a:ea typeface="Times Roman"/>
                          <a:cs typeface="Times Roman"/>
                          <a:sym typeface="Times Roman"/>
                        </a:rPr>
                        <a:t>Population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Priority interventions</a:t>
                      </a:r>
                    </a:p>
                  </a:txBody>
                  <a:tcPr marL="12700" marR="12700" marT="12700" marB="12700" anchor="ctr" anchorCtr="0" horzOverflow="overflow"/>
                </a:tc>
              </a:tr>
              <a:tr h="798554">
                <a:tc>
                  <a:txBody>
                    <a:bodyPr/>
                    <a:lstStyle/>
                    <a:p>
                      <a:pPr algn="ctr" defTabSz="457200">
                        <a:defRPr sz="1800"/>
                      </a:pPr>
                      <a:r>
                        <a:rPr b="1" sz="2400">
                          <a:latin typeface="Times Roman"/>
                          <a:ea typeface="Times Roman"/>
                          <a:cs typeface="Times Roman"/>
                          <a:sym typeface="Times Roman"/>
                        </a:rPr>
                        <a:t>Premenopausal women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Cranberry PACs + D-mannose</a:t>
                      </a:r>
                    </a:p>
                  </a:txBody>
                  <a:tcPr marL="12700" marR="12700" marT="12700" marB="12700" anchor="ctr" anchorCtr="0" horzOverflow="overflow"/>
                </a:tc>
              </a:tr>
              <a:tr h="1237759">
                <a:tc>
                  <a:txBody>
                    <a:bodyPr/>
                    <a:lstStyle/>
                    <a:p>
                      <a:pPr algn="ctr" defTabSz="457200">
                        <a:defRPr sz="1800"/>
                      </a:pPr>
                      <a:r>
                        <a:rPr b="1" sz="2400">
                          <a:latin typeface="Times Roman"/>
                          <a:ea typeface="Times Roman"/>
                          <a:cs typeface="Times Roman"/>
                          <a:sym typeface="Times Roman"/>
                        </a:rPr>
                        <a:t>Postmenopausal women</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Cranberry + </a:t>
                      </a:r>
                      <a:r>
                        <a:rPr b="1"/>
                        <a:t>vaginal Lactobacillus</a:t>
                      </a:r>
                      <a:r>
                        <a:t> (± topical estrogen via MD)</a:t>
                      </a:r>
                    </a:p>
                  </a:txBody>
                  <a:tcPr marL="12700" marR="12700" marT="12700" marB="12700" anchor="ctr" anchorCtr="0" horzOverflow="overflow"/>
                </a:tc>
              </a:tr>
              <a:tr h="798554">
                <a:tc>
                  <a:txBody>
                    <a:bodyPr/>
                    <a:lstStyle/>
                    <a:p>
                      <a:pPr algn="ctr" defTabSz="457200">
                        <a:defRPr sz="1800"/>
                      </a:pPr>
                      <a:r>
                        <a:rPr b="1" sz="2400">
                          <a:latin typeface="Times Roman"/>
                          <a:ea typeface="Times Roman"/>
                          <a:cs typeface="Times Roman"/>
                          <a:sym typeface="Times Roman"/>
                        </a:rPr>
                        <a:t>Post-coital UTIs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D-mannose </a:t>
                      </a:r>
                      <a:r>
                        <a:rPr b="1"/>
                        <a:t>1 g after intercourse</a:t>
                      </a:r>
                      <a:r>
                        <a:t> ± cranberry</a:t>
                      </a:r>
                    </a:p>
                  </a:txBody>
                  <a:tcPr marL="12700" marR="12700" marT="12700" marB="12700" anchor="ctr" anchorCtr="0" horzOverflow="overflow"/>
                </a:tc>
              </a:tr>
              <a:tr h="1237759">
                <a:tc>
                  <a:txBody>
                    <a:bodyPr/>
                    <a:lstStyle/>
                    <a:p>
                      <a:pPr algn="ctr" defTabSz="457200">
                        <a:defRPr sz="1800"/>
                      </a:pPr>
                      <a:r>
                        <a:rPr b="1" sz="2400">
                          <a:latin typeface="Times Roman"/>
                          <a:ea typeface="Times Roman"/>
                          <a:cs typeface="Times Roman"/>
                          <a:sym typeface="Times Roman"/>
                        </a:rPr>
                        <a:t>Antibiotic-associated UTIs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Probiotics (oral ± vaginal)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Freeform 2"/>
          <p:cNvSpPr/>
          <p:nvPr/>
        </p:nvSpPr>
        <p:spPr>
          <a:xfrm rot="10800000">
            <a:off x="-2" y="-317670"/>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3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35" name="TextBox 6"/>
          <p:cNvSpPr txBox="1"/>
          <p:nvPr/>
        </p:nvSpPr>
        <p:spPr>
          <a:xfrm>
            <a:off x="955822" y="405072"/>
            <a:ext cx="17402422" cy="22759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Lab-driven Personalization </a:t>
            </a:r>
          </a:p>
          <a:p>
            <a:pPr>
              <a:lnSpc>
                <a:spcPts val="9100"/>
              </a:lnSpc>
              <a:defRPr spc="663" sz="6700">
                <a:solidFill>
                  <a:srgbClr val="FFFFFF"/>
                </a:solidFill>
                <a:latin typeface="Poppins"/>
                <a:ea typeface="Poppins"/>
                <a:cs typeface="Poppins"/>
                <a:sym typeface="Poppins"/>
              </a:defRPr>
            </a:pPr>
            <a:r>
              <a:t>for Recurrent UTI Prevention</a:t>
            </a:r>
          </a:p>
        </p:txBody>
      </p:sp>
      <p:sp>
        <p:nvSpPr>
          <p:cNvPr id="4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37" name="Practical prevention “stacks.”…"/>
          <p:cNvSpPr txBox="1"/>
          <p:nvPr/>
        </p:nvSpPr>
        <p:spPr>
          <a:xfrm>
            <a:off x="1652139" y="6417550"/>
            <a:ext cx="5329783" cy="35049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prevention “stacks.”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First-line prevention:</a:t>
            </a:r>
            <a:br/>
            <a:r>
              <a:rPr b="0"/>
              <a:t>Cranberry extract (</a:t>
            </a:r>
            <a:r>
              <a:t>≥36 mg PAC/day</a:t>
            </a:r>
            <a:r>
              <a:rPr b="0"/>
              <a:t>) → reassess at </a:t>
            </a:r>
            <a:r>
              <a:t>6 months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High recurrence (&gt;3/year):</a:t>
            </a:r>
            <a:br/>
            <a:r>
              <a:rPr b="0"/>
              <a:t>Cranberry + D-mannose </a:t>
            </a:r>
            <a:r>
              <a:t>1 g BID</a:t>
            </a:r>
            <a:r>
              <a:rPr b="0"/>
              <a:t> → reassess at </a:t>
            </a:r>
            <a:r>
              <a:t>3–6 months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Postmenopausal pattern:</a:t>
            </a:r>
            <a:br/>
            <a:r>
              <a:rPr b="0"/>
              <a:t>Cranberry + Lactobacillus probiotic → reassess at </a:t>
            </a:r>
            <a:r>
              <a:t>6 months</a:t>
            </a:r>
            <a:r>
              <a:rPr b="0"/>
              <a:t>.</a:t>
            </a:r>
          </a:p>
        </p:txBody>
      </p:sp>
      <p:sp>
        <p:nvSpPr>
          <p:cNvPr id="438" name="Safety &amp; stop rules…"/>
          <p:cNvSpPr txBox="1"/>
          <p:nvPr/>
        </p:nvSpPr>
        <p:spPr>
          <a:xfrm>
            <a:off x="7695420" y="6451958"/>
            <a:ext cx="4998863"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Active UTI:</a:t>
            </a:r>
            <a:r>
              <a:rPr b="0"/>
              <a:t> nutraceuticals are </a:t>
            </a:r>
            <a:r>
              <a:t>not a treatment</a:t>
            </a:r>
            <a:r>
              <a:rPr b="0"/>
              <a:t>—seek medical care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no reduction in recurrence after </a:t>
            </a:r>
            <a:r>
              <a:t>6–12 months</a:t>
            </a:r>
            <a:r>
              <a:rPr b="0"/>
              <a:t>, reassess diagnosis (stones, IC, diabetes, pelvic floor dysfunction)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Refer:</a:t>
            </a:r>
            <a:r>
              <a:rPr b="0"/>
              <a:t> febrile UTIs, hematuria, UTIs in pregnancy, UTIs in men</a:t>
            </a:r>
          </a:p>
        </p:txBody>
      </p:sp>
      <p:sp>
        <p:nvSpPr>
          <p:cNvPr id="439" name="Reassessment checkpoints…"/>
          <p:cNvSpPr txBox="1"/>
          <p:nvPr/>
        </p:nvSpPr>
        <p:spPr>
          <a:xfrm>
            <a:off x="13822911" y="6466887"/>
            <a:ext cx="3810508" cy="185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UTI frequency:</a:t>
            </a:r>
            <a:r>
              <a:rPr b="0"/>
              <a:t> track episodes every </a:t>
            </a:r>
            <a:r>
              <a:t>3–6 months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Antibiotic use:</a:t>
            </a:r>
            <a:r>
              <a:rPr b="0"/>
              <a:t> reduction is a meaningful success marker</a:t>
            </a:r>
          </a:p>
        </p:txBody>
      </p:sp>
      <p:graphicFrame>
        <p:nvGraphicFramePr>
          <p:cNvPr id="440" name="Table 1"/>
          <p:cNvGraphicFramePr/>
          <p:nvPr/>
        </p:nvGraphicFramePr>
        <p:xfrm>
          <a:off x="2452846" y="3175561"/>
          <a:ext cx="13546890" cy="293059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945454"/>
                <a:gridCol w="8601435"/>
              </a:tblGrid>
              <a:tr h="428128">
                <a:tc>
                  <a:txBody>
                    <a:bodyPr/>
                    <a:lstStyle/>
                    <a:p>
                      <a:pPr algn="ctr" defTabSz="457200">
                        <a:defRPr sz="1800"/>
                      </a:pPr>
                      <a:r>
                        <a:rPr b="1" sz="2400">
                          <a:latin typeface="Times Roman"/>
                          <a:ea typeface="Times Roman"/>
                          <a:cs typeface="Times Roman"/>
                          <a:sym typeface="Times Roman"/>
                        </a:rPr>
                        <a:t>Phenotype / finding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609040">
                <a:tc>
                  <a:txBody>
                    <a:bodyPr/>
                    <a:lstStyle/>
                    <a:p>
                      <a:pPr algn="ctr" defTabSz="457200">
                        <a:defRPr sz="1800"/>
                      </a:pPr>
                      <a:r>
                        <a:rPr b="1" sz="2400">
                          <a:latin typeface="Times Roman"/>
                          <a:ea typeface="Times Roman"/>
                          <a:cs typeface="Times Roman"/>
                          <a:sym typeface="Times Roman"/>
                        </a:rPr>
                        <a:t>Frequent loose stools (Bristol 6–7)</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Psyllium (low-start), calcium</a:t>
                      </a:r>
                    </a:p>
                  </a:txBody>
                  <a:tcPr marL="12700" marR="12700" marT="12700" marB="12700" anchor="ctr" anchorCtr="0" horzOverflow="overflow"/>
                </a:tc>
              </a:tr>
              <a:tr h="428128">
                <a:tc>
                  <a:txBody>
                    <a:bodyPr/>
                    <a:lstStyle/>
                    <a:p>
                      <a:pPr algn="ctr" defTabSz="457200">
                        <a:defRPr sz="1800"/>
                      </a:pPr>
                      <a:r>
                        <a:rPr b="1" sz="2400">
                          <a:latin typeface="Times Roman"/>
                          <a:ea typeface="Times Roman"/>
                          <a:cs typeface="Times Roman"/>
                          <a:sym typeface="Times Roman"/>
                        </a:rPr>
                        <a:t>Pain/bloating predominant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Peppermint oil; probiotic</a:t>
                      </a:r>
                    </a:p>
                  </a:txBody>
                  <a:tcPr marL="12700" marR="12700" marT="12700" marB="12700" anchor="ctr" anchorCtr="0" horzOverflow="overflow"/>
                </a:tc>
              </a:tr>
              <a:tr h="428128">
                <a:tc>
                  <a:txBody>
                    <a:bodyPr/>
                    <a:lstStyle/>
                    <a:p>
                      <a:pPr algn="ctr" defTabSz="457200">
                        <a:defRPr sz="1800"/>
                      </a:pPr>
                      <a:r>
                        <a:rPr b="1" sz="2400">
                          <a:latin typeface="Times Roman"/>
                          <a:ea typeface="Times Roman"/>
                          <a:cs typeface="Times Roman"/>
                          <a:sym typeface="Times Roman"/>
                        </a:rPr>
                        <a:t>Post-infectious onset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L-glutamine + probiotic</a:t>
                      </a:r>
                    </a:p>
                  </a:txBody>
                  <a:tcPr marL="12700" marR="12700" marT="12700" marB="12700" anchor="ctr" anchorCtr="0" horzOverflow="overflow"/>
                </a:tc>
              </a:tr>
              <a:tr h="428128">
                <a:tc>
                  <a:txBody>
                    <a:bodyPr/>
                    <a:lstStyle/>
                    <a:p>
                      <a:pPr algn="ctr" defTabSz="457200">
                        <a:defRPr sz="1800"/>
                      </a:pPr>
                      <a:r>
                        <a:rPr b="1" sz="2400">
                          <a:latin typeface="Times Roman"/>
                          <a:ea typeface="Times Roman"/>
                          <a:cs typeface="Times Roman"/>
                          <a:sym typeface="Times Roman"/>
                        </a:rPr>
                        <a:t>Stress/anxiety overlap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Bifidobacterium-dominant probiotic; magnesium glycinate</a:t>
                      </a:r>
                    </a:p>
                  </a:txBody>
                  <a:tcPr marL="12700" marR="12700" marT="12700" marB="12700" anchor="ctr" anchorCtr="0" horzOverflow="overflow"/>
                </a:tc>
              </a:tr>
              <a:tr h="609040">
                <a:tc>
                  <a:txBody>
                    <a:bodyPr/>
                    <a:lstStyle/>
                    <a:p>
                      <a:pPr algn="ctr" defTabSz="457200">
                        <a:defRPr sz="1800"/>
                      </a:pPr>
                      <a:r>
                        <a:rPr b="1" sz="2400">
                          <a:latin typeface="Times Roman"/>
                          <a:ea typeface="Times Roman"/>
                          <a:cs typeface="Times Roman"/>
                          <a:sym typeface="Times Roman"/>
                        </a:rPr>
                        <a:t>On thyroid/iron meds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Separate fiber/calcium by </a:t>
                      </a:r>
                      <a:r>
                        <a:rPr b="1"/>
                        <a:t>≥2–4 hours</a:t>
                      </a:r>
                      <a:r>
                        <a:t> (thyroid meds </a:t>
                      </a:r>
                      <a:r>
                        <a:rPr b="1"/>
                        <a:t>≥4 hours</a:t>
                      </a:r>
                      <a:r>
                        <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4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44" name="TextBox 6"/>
          <p:cNvSpPr txBox="1"/>
          <p:nvPr/>
        </p:nvSpPr>
        <p:spPr>
          <a:xfrm>
            <a:off x="1234429" y="500287"/>
            <a:ext cx="16812967"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Insomnia</a:t>
            </a:r>
            <a:r>
              <a:rPr spc="593" sz="6000"/>
              <a:t>(difficulty falling asleep, staying asleep, or non-restorative seep)</a:t>
            </a:r>
          </a:p>
        </p:txBody>
      </p:sp>
      <p:sp>
        <p:nvSpPr>
          <p:cNvPr id="44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46" name="Glycemic Control &amp; Metabolic Health"/>
          <p:cNvSpPr txBox="1"/>
          <p:nvPr/>
        </p:nvSpPr>
        <p:spPr>
          <a:xfrm>
            <a:off x="5567376" y="3242485"/>
            <a:ext cx="652014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graphicFrame>
        <p:nvGraphicFramePr>
          <p:cNvPr id="447" name="Table 1"/>
          <p:cNvGraphicFramePr/>
          <p:nvPr/>
        </p:nvGraphicFramePr>
        <p:xfrm>
          <a:off x="1515479" y="4019772"/>
          <a:ext cx="15570064" cy="582348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09249"/>
                <a:gridCol w="2249447"/>
                <a:gridCol w="3394515"/>
                <a:gridCol w="2159313"/>
                <a:gridCol w="2356811"/>
                <a:gridCol w="3300726"/>
              </a:tblGrid>
              <a:tr h="1149297">
                <a:tc>
                  <a:txBody>
                    <a:bodyPr/>
                    <a:lstStyle/>
                    <a:p>
                      <a:pPr algn="ctr" defTabSz="457200">
                        <a:defRPr sz="1800"/>
                      </a:pPr>
                      <a:r>
                        <a:rPr b="1" sz="2400">
                          <a:latin typeface="Times Roman"/>
                          <a:ea typeface="Times Roman"/>
                          <a:cs typeface="Times Roman"/>
                          <a:sym typeface="Times Roman"/>
                        </a:rPr>
                        <a:t>Target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Expected benefit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cautions</a:t>
                      </a:r>
                    </a:p>
                  </a:txBody>
                  <a:tcPr marL="12700" marR="12700" marT="12700" marB="12700" anchor="ctr" anchorCtr="0" horzOverflow="overflow"/>
                </a:tc>
              </a:tr>
              <a:tr h="1511300">
                <a:tc>
                  <a:txBody>
                    <a:bodyPr/>
                    <a:lstStyle/>
                    <a:p>
                      <a:pPr algn="ctr" defTabSz="457200">
                        <a:defRPr sz="1800"/>
                      </a:pPr>
                      <a:r>
                        <a:rPr b="1" sz="2400">
                          <a:latin typeface="Times Roman"/>
                          <a:ea typeface="Times Roman"/>
                          <a:cs typeface="Times Roman"/>
                          <a:sym typeface="Times Roman"/>
                        </a:rPr>
                        <a:t>Sleep onset / circadian shift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Melatonin</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0.5–3 mg</a:t>
                      </a:r>
                      <a:r>
                        <a:rPr b="0"/>
                        <a:t> (IR) </a:t>
                      </a:r>
                      <a:r>
                        <a:t>1–2 h before bed</a:t>
                      </a:r>
                      <a:r>
                        <a:rPr b="0"/>
                        <a:t>; </a:t>
                      </a:r>
                      <a:r>
                        <a:t>2 mg prolonged-release</a:t>
                      </a:r>
                      <a:r>
                        <a:rPr b="0"/>
                        <a:t> for maintenance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sleep latency; ↑ total sleep time (modest)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Next-day grogginess/vivid dreams in some; avoid high doses</a:t>
                      </a:r>
                    </a:p>
                  </a:txBody>
                  <a:tcPr marL="12700" marR="12700" marT="12700" marB="12700" anchor="ctr" anchorCtr="0" horzOverflow="overflow"/>
                </a:tc>
              </a:tr>
              <a:tr h="1157882">
                <a:tc>
                  <a:txBody>
                    <a:bodyPr/>
                    <a:lstStyle/>
                    <a:p>
                      <a:pPr algn="ctr" defTabSz="457200">
                        <a:defRPr sz="1800"/>
                      </a:pPr>
                      <a:r>
                        <a:rPr b="1" sz="2400">
                          <a:latin typeface="Times Roman"/>
                          <a:ea typeface="Times Roman"/>
                          <a:cs typeface="Times Roman"/>
                          <a:sym typeface="Times Roman"/>
                        </a:rPr>
                        <a:t>Sleep quality, anxiety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Magnesium (glycinate or threonate)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200–400 mg elemental</a:t>
                      </a:r>
                      <a:r>
                        <a:rPr b="0"/>
                        <a:t> in evening</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sleep quality; ↓ nocturnal awakenings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with some forms; CKD caution</a:t>
                      </a:r>
                    </a:p>
                  </a:txBody>
                  <a:tcPr marL="12700" marR="12700" marT="12700" marB="12700" anchor="ctr" anchorCtr="0" horzOverflow="overflow"/>
                </a:tc>
              </a:tr>
              <a:tr h="989618">
                <a:tc>
                  <a:txBody>
                    <a:bodyPr/>
                    <a:lstStyle/>
                    <a:p>
                      <a:pPr algn="ctr" defTabSz="457200">
                        <a:defRPr sz="1800"/>
                      </a:pPr>
                      <a:r>
                        <a:rPr b="1" sz="2400">
                          <a:latin typeface="Times Roman"/>
                          <a:ea typeface="Times Roman"/>
                          <a:cs typeface="Times Roman"/>
                          <a:sym typeface="Times Roman"/>
                        </a:rPr>
                        <a:t>Stress-related insomnia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L-theanine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200–400 mg</a:t>
                      </a:r>
                      <a:r>
                        <a:rPr b="0"/>
                        <a:t> 30–60 min pre-bed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Calming; ↓ sleep latency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Generally well tolerated</a:t>
                      </a:r>
                    </a:p>
                  </a:txBody>
                  <a:tcPr marL="12700" marR="12700" marT="12700" marB="12700" anchor="ctr" anchorCtr="0" horzOverflow="overflow"/>
                </a:tc>
              </a:tr>
              <a:tr h="1015389">
                <a:tc>
                  <a:txBody>
                    <a:bodyPr/>
                    <a:lstStyle/>
                    <a:p>
                      <a:pPr algn="ctr" defTabSz="457200">
                        <a:defRPr sz="1800"/>
                      </a:pPr>
                      <a:r>
                        <a:rPr b="1" sz="2400">
                          <a:latin typeface="Times Roman"/>
                          <a:ea typeface="Times Roman"/>
                          <a:cs typeface="Times Roman"/>
                          <a:sym typeface="Times Roman"/>
                        </a:rPr>
                        <a:t>Maintenance insomnia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Glycine</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3 g</a:t>
                      </a:r>
                      <a:r>
                        <a:rPr b="0"/>
                        <a:t> at bedtime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sleep efficiency; ↓ daytime fatigue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 GI upset (rare)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53" name="TextBox 6"/>
          <p:cNvSpPr txBox="1"/>
          <p:nvPr/>
        </p:nvSpPr>
        <p:spPr>
          <a:xfrm>
            <a:off x="1282725" y="982924"/>
            <a:ext cx="16812967"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Insomnia</a:t>
            </a:r>
            <a:r>
              <a:rPr spc="593" sz="6000"/>
              <a:t>(secondary/supportive options)</a:t>
            </a:r>
          </a:p>
        </p:txBody>
      </p:sp>
      <p:sp>
        <p:nvSpPr>
          <p:cNvPr id="4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55" name="Table 1"/>
          <p:cNvGraphicFramePr/>
          <p:nvPr/>
        </p:nvGraphicFramePr>
        <p:xfrm>
          <a:off x="1975972" y="4107522"/>
          <a:ext cx="14862811" cy="512051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51593"/>
                <a:gridCol w="2578877"/>
                <a:gridCol w="2056996"/>
                <a:gridCol w="1854183"/>
                <a:gridCol w="2174526"/>
                <a:gridCol w="3546630"/>
              </a:tblGrid>
              <a:tr h="583249">
                <a:tc>
                  <a:txBody>
                    <a:bodyPr/>
                    <a:lstStyle/>
                    <a:p>
                      <a:pPr algn="ctr" defTabSz="457200">
                        <a:defRPr sz="1800"/>
                      </a:pPr>
                      <a:r>
                        <a:rPr b="1" sz="2400">
                          <a:latin typeface="Times Roman"/>
                          <a:ea typeface="Times Roman"/>
                          <a:cs typeface="Times Roman"/>
                          <a:sym typeface="Times Roman"/>
                        </a:rPr>
                        <a:t>Pattern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904036">
                <a:tc>
                  <a:txBody>
                    <a:bodyPr/>
                    <a:lstStyle/>
                    <a:p>
                      <a:pPr algn="ctr" defTabSz="457200">
                        <a:defRPr sz="1800"/>
                      </a:pPr>
                      <a:r>
                        <a:rPr b="1" sz="2400">
                          <a:latin typeface="Times Roman"/>
                          <a:ea typeface="Times Roman"/>
                          <a:cs typeface="Times Roman"/>
                          <a:sym typeface="Times Roman"/>
                        </a:rPr>
                        <a:t>Hyperarousal / anxiety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Ashwagandha (standardized)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cortisol; sleep quality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in pregnancy; autoimmune caution</a:t>
                      </a:r>
                    </a:p>
                  </a:txBody>
                  <a:tcPr marL="12700" marR="12700" marT="12700" marB="12700" anchor="ctr" anchorCtr="0" horzOverflow="overflow"/>
                </a:tc>
              </a:tr>
              <a:tr h="904036">
                <a:tc>
                  <a:txBody>
                    <a:bodyPr/>
                    <a:lstStyle/>
                    <a:p>
                      <a:pPr algn="ctr" defTabSz="457200">
                        <a:defRPr sz="1800"/>
                      </a:pPr>
                      <a:r>
                        <a:rPr b="1" sz="2400">
                          <a:latin typeface="Times Roman"/>
                          <a:ea typeface="Times Roman"/>
                          <a:cs typeface="Times Roman"/>
                          <a:sym typeface="Times Roman"/>
                        </a:rPr>
                        <a:t>Early awakenings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Phosphatidylserine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100–200 mg evening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evening cortisol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Generally well tolerated</a:t>
                      </a:r>
                    </a:p>
                  </a:txBody>
                  <a:tcPr marL="12700" marR="12700" marT="12700" marB="12700" anchor="ctr" anchorCtr="0" horzOverflow="overflow"/>
                </a:tc>
              </a:tr>
              <a:tr h="904036">
                <a:tc>
                  <a:txBody>
                    <a:bodyPr/>
                    <a:lstStyle/>
                    <a:p>
                      <a:pPr algn="ctr" defTabSz="457200">
                        <a:defRPr sz="1800"/>
                      </a:pPr>
                      <a:r>
                        <a:rPr b="1" sz="2400">
                          <a:latin typeface="Times Roman"/>
                          <a:ea typeface="Times Roman"/>
                          <a:cs typeface="Times Roman"/>
                          <a:sym typeface="Times Roman"/>
                        </a:rPr>
                        <a:t>Low mood + insomnia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5-HTP</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50–100 mg</a:t>
                      </a:r>
                      <a:r>
                        <a:rPr b="0"/>
                        <a:t> at bedtime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serotonin/melatonin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Avoid with SSRIs/SNRIs</a:t>
                      </a:r>
                    </a:p>
                  </a:txBody>
                  <a:tcPr marL="12700" marR="12700" marT="12700" marB="12700" anchor="ctr" anchorCtr="0" horzOverflow="overflow"/>
                </a:tc>
              </a:tr>
              <a:tr h="921123">
                <a:tc>
                  <a:txBody>
                    <a:bodyPr/>
                    <a:lstStyle/>
                    <a:p>
                      <a:pPr algn="ctr" defTabSz="457200">
                        <a:defRPr sz="1800"/>
                      </a:pPr>
                      <a:r>
                        <a:rPr b="1" sz="2400">
                          <a:latin typeface="Times Roman"/>
                          <a:ea typeface="Times Roman"/>
                          <a:cs typeface="Times Roman"/>
                          <a:sym typeface="Times Roman"/>
                        </a:rPr>
                        <a:t>Poor sleep architecture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Valerian root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400–600 mg</a:t>
                      </a:r>
                      <a:r>
                        <a:rPr b="0"/>
                        <a:t> at bedtime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slow-wave sleep (mixed evidence)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Odor/GI upset; next-day sedation in some</a:t>
                      </a:r>
                    </a:p>
                  </a:txBody>
                  <a:tcPr marL="12700" marR="12700" marT="12700" marB="12700" anchor="ctr" anchorCtr="0" horzOverflow="overflow"/>
                </a:tc>
              </a:tr>
              <a:tr h="904036">
                <a:tc>
                  <a:txBody>
                    <a:bodyPr/>
                    <a:lstStyle/>
                    <a:p>
                      <a:pPr algn="ctr" defTabSz="457200">
                        <a:defRPr sz="1800"/>
                      </a:pPr>
                      <a:r>
                        <a:rPr b="1" sz="2400">
                          <a:latin typeface="Times Roman"/>
                          <a:ea typeface="Times Roman"/>
                          <a:cs typeface="Times Roman"/>
                          <a:sym typeface="Times Roman"/>
                        </a:rPr>
                        <a:t>Menopausal sleep disturbance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Black cohosh or isoflavones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standardized product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night sweats → better sleep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Estrogen-sensitive conditions—use caution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5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59" name="TextBox 6"/>
          <p:cNvSpPr txBox="1"/>
          <p:nvPr/>
        </p:nvSpPr>
        <p:spPr>
          <a:xfrm>
            <a:off x="1282725" y="490066"/>
            <a:ext cx="16812967"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 &amp; Phenotype Driven Personalization</a:t>
            </a:r>
          </a:p>
        </p:txBody>
      </p:sp>
      <p:sp>
        <p:nvSpPr>
          <p:cNvPr id="46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61" name="Table 1"/>
          <p:cNvGraphicFramePr/>
          <p:nvPr/>
        </p:nvGraphicFramePr>
        <p:xfrm>
          <a:off x="3225350" y="3503871"/>
          <a:ext cx="12432733" cy="217009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214909"/>
                <a:gridCol w="7217820"/>
              </a:tblGrid>
              <a:tr h="283672">
                <a:tc>
                  <a:txBody>
                    <a:bodyPr/>
                    <a:lstStyle/>
                    <a:p>
                      <a:pPr algn="ctr" defTabSz="457200">
                        <a:defRPr sz="1800"/>
                      </a:pPr>
                      <a:r>
                        <a:rPr b="1" sz="2400">
                          <a:latin typeface="Times Roman"/>
                          <a:ea typeface="Times Roman"/>
                          <a:cs typeface="Times Roman"/>
                          <a:sym typeface="Times Roman"/>
                        </a:rPr>
                        <a:t>Finding / phenotype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439692">
                <a:tc>
                  <a:txBody>
                    <a:bodyPr/>
                    <a:lstStyle/>
                    <a:p>
                      <a:pPr algn="ctr" defTabSz="457200">
                        <a:defRPr sz="1800"/>
                      </a:pPr>
                      <a:r>
                        <a:rPr b="1" sz="2400">
                          <a:latin typeface="Times Roman"/>
                          <a:ea typeface="Times Roman"/>
                          <a:cs typeface="Times Roman"/>
                          <a:sym typeface="Times Roman"/>
                        </a:rPr>
                        <a:t>Difficulty falling asleep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Melatonin (low dose), L-theanine</a:t>
                      </a:r>
                    </a:p>
                  </a:txBody>
                  <a:tcPr marL="12700" marR="12700" marT="12700" marB="12700" anchor="ctr" anchorCtr="0" horzOverflow="overflow"/>
                </a:tc>
              </a:tr>
              <a:tr h="283672">
                <a:tc>
                  <a:txBody>
                    <a:bodyPr/>
                    <a:lstStyle/>
                    <a:p>
                      <a:pPr algn="ctr" defTabSz="457200">
                        <a:defRPr sz="1800"/>
                      </a:pPr>
                      <a:r>
                        <a:rPr b="1" sz="2400">
                          <a:latin typeface="Times Roman"/>
                          <a:ea typeface="Times Roman"/>
                          <a:cs typeface="Times Roman"/>
                          <a:sym typeface="Times Roman"/>
                        </a:rPr>
                        <a:t>Frequent awakenings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glycine, PR melatonin</a:t>
                      </a:r>
                    </a:p>
                  </a:txBody>
                  <a:tcPr marL="12700" marR="12700" marT="12700" marB="12700" anchor="ctr" anchorCtr="0" horzOverflow="overflow"/>
                </a:tc>
              </a:tr>
              <a:tr h="283672">
                <a:tc>
                  <a:txBody>
                    <a:bodyPr/>
                    <a:lstStyle/>
                    <a:p>
                      <a:pPr algn="ctr" defTabSz="457200">
                        <a:defRPr sz="1800"/>
                      </a:pPr>
                      <a:r>
                        <a:rPr b="1" sz="2400">
                          <a:latin typeface="Times Roman"/>
                          <a:ea typeface="Times Roman"/>
                          <a:cs typeface="Times Roman"/>
                          <a:sym typeface="Times Roman"/>
                        </a:rPr>
                        <a:t>Stress/cortisol pattern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Ashwagandha, phosphatidylserine</a:t>
                      </a:r>
                    </a:p>
                  </a:txBody>
                  <a:tcPr marL="12700" marR="12700" marT="12700" marB="12700" anchor="ctr" anchorCtr="0" horzOverflow="overflow"/>
                </a:tc>
              </a:tr>
              <a:tr h="439692">
                <a:tc>
                  <a:txBody>
                    <a:bodyPr/>
                    <a:lstStyle/>
                    <a:p>
                      <a:pPr algn="ctr" defTabSz="457200">
                        <a:defRPr sz="1800"/>
                      </a:pPr>
                      <a:r>
                        <a:rPr b="1" sz="2400">
                          <a:latin typeface="Times Roman"/>
                          <a:ea typeface="Times Roman"/>
                          <a:cs typeface="Times Roman"/>
                          <a:sym typeface="Times Roman"/>
                        </a:rPr>
                        <a:t>Restless sleep / cramps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r>
              <a:tr h="439692">
                <a:tc>
                  <a:txBody>
                    <a:bodyPr/>
                    <a:lstStyle/>
                    <a:p>
                      <a:pPr algn="ctr" defTabSz="457200">
                        <a:defRPr sz="1800"/>
                      </a:pPr>
                      <a:r>
                        <a:rPr b="1" sz="2400">
                          <a:latin typeface="Times Roman"/>
                          <a:ea typeface="Times Roman"/>
                          <a:cs typeface="Times Roman"/>
                          <a:sym typeface="Times Roman"/>
                        </a:rPr>
                        <a:t>Jet lag / shift work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Melatonin timed to destination schedule</a:t>
                      </a:r>
                    </a:p>
                  </a:txBody>
                  <a:tcPr marL="12700" marR="12700" marT="12700" marB="12700" anchor="ctr" anchorCtr="0" horzOverflow="overflow"/>
                </a:tc>
              </a:tr>
            </a:tbl>
          </a:graphicData>
        </a:graphic>
      </p:graphicFrame>
      <p:sp>
        <p:nvSpPr>
          <p:cNvPr id="462" name="Practical nutraceutical “stacks” (examples)…"/>
          <p:cNvSpPr txBox="1"/>
          <p:nvPr/>
        </p:nvSpPr>
        <p:spPr>
          <a:xfrm>
            <a:off x="1348163" y="6510718"/>
            <a:ext cx="5747498" cy="35049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nutraceutical “stacks” (examples)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Sleep-onset insomnia:</a:t>
            </a:r>
            <a:br/>
            <a:r>
              <a:rPr b="0"/>
              <a:t>Melatonin </a:t>
            </a:r>
            <a:r>
              <a:t>0.5–1 mg</a:t>
            </a:r>
            <a:r>
              <a:rPr b="0"/>
              <a:t> + L-theanine </a:t>
            </a:r>
            <a:r>
              <a:t>200 mg</a:t>
            </a:r>
            <a:r>
              <a:rPr b="0"/>
              <a:t> → reassess at </a:t>
            </a:r>
            <a:r>
              <a:t>2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Maintenance insomnia:</a:t>
            </a:r>
            <a:br/>
            <a:r>
              <a:rPr b="0"/>
              <a:t>Magnesium </a:t>
            </a:r>
            <a:r>
              <a:t>300 mg</a:t>
            </a:r>
            <a:r>
              <a:rPr b="0"/>
              <a:t> + glycine </a:t>
            </a:r>
            <a:r>
              <a:t>3 g</a:t>
            </a:r>
            <a:r>
              <a:rPr b="0"/>
              <a:t> → reassess at </a:t>
            </a:r>
            <a:r>
              <a:t>2–3 weeks</a:t>
            </a:r>
            <a:r>
              <a:rPr b="0"/>
              <a: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Stress-driven insomnia:</a:t>
            </a:r>
            <a:br/>
            <a:r>
              <a:rPr b="0"/>
              <a:t>Magnesium </a:t>
            </a:r>
            <a:r>
              <a:t>300 mg</a:t>
            </a:r>
            <a:r>
              <a:rPr b="0"/>
              <a:t> + ashwagandha </a:t>
            </a:r>
            <a:r>
              <a:t>300 mg/day</a:t>
            </a:r>
            <a:r>
              <a:rPr b="0"/>
              <a:t> → reassess at </a:t>
            </a:r>
            <a:r>
              <a:t>4 weeks</a:t>
            </a:r>
            <a:r>
              <a:rPr b="0"/>
              <a:t>.</a:t>
            </a:r>
          </a:p>
        </p:txBody>
      </p:sp>
      <p:sp>
        <p:nvSpPr>
          <p:cNvPr id="463" name="Timing, safety &amp; stop rules…"/>
          <p:cNvSpPr txBox="1"/>
          <p:nvPr/>
        </p:nvSpPr>
        <p:spPr>
          <a:xfrm>
            <a:off x="7463842" y="6510718"/>
            <a:ext cx="4667822" cy="362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Timing, safety &amp; stop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Start low, go slow</a:t>
            </a:r>
            <a:r>
              <a:rPr b="0"/>
              <a:t> (especially melatonin).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Avoid combining</a:t>
            </a:r>
            <a:r>
              <a:rPr b="0"/>
              <a:t> multiple sedative agents initially.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Alcohol</a:t>
            </a:r>
            <a:r>
              <a:rPr b="0"/>
              <a:t> worsens sleep architecture—avoid near bedtime.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improvement</a:t>
            </a:r>
            <a:r>
              <a:rPr b="0"/>
              <a:t> after the expected window with good adherence, discontinue and reassess.</a:t>
            </a:r>
          </a:p>
        </p:txBody>
      </p:sp>
      <p:sp>
        <p:nvSpPr>
          <p:cNvPr id="464" name="Reassessment checkpoints…"/>
          <p:cNvSpPr txBox="1"/>
          <p:nvPr/>
        </p:nvSpPr>
        <p:spPr>
          <a:xfrm>
            <a:off x="12710193" y="6452191"/>
            <a:ext cx="4667822"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Sleep diary / wearable metrics:</a:t>
            </a:r>
            <a:r>
              <a:rPr b="0"/>
              <a:t> weekly (latency, awakenings, total sleep time)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Daytime function:</a:t>
            </a:r>
            <a:r>
              <a:rPr b="0"/>
              <a:t> energy, concentration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Refer</a:t>
            </a:r>
            <a:r>
              <a:rPr b="0"/>
              <a:t> if insomnia persists &gt;3 months, loud snoring/apneas, restless legs, depression, or medication effects suspected</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6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68" name="TextBox 6"/>
          <p:cNvSpPr txBox="1"/>
          <p:nvPr/>
        </p:nvSpPr>
        <p:spPr>
          <a:xfrm>
            <a:off x="1189490" y="98292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Clinical Application Summary</a:t>
            </a:r>
          </a:p>
        </p:txBody>
      </p:sp>
      <p:sp>
        <p:nvSpPr>
          <p:cNvPr id="4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70" name="Glycemic Control &amp; Metabolic Health"/>
          <p:cNvSpPr txBox="1"/>
          <p:nvPr/>
        </p:nvSpPr>
        <p:spPr>
          <a:xfrm>
            <a:off x="1351418" y="3938894"/>
            <a:ext cx="16489107" cy="547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b="1" sz="2800">
                <a:latin typeface="Times Roman"/>
                <a:ea typeface="Times Roman"/>
                <a:cs typeface="Times Roman"/>
                <a:sym typeface="Times Roman"/>
              </a:defRPr>
            </a:pPr>
            <a:r>
              <a:t>Reassess at the earliest biologically plausible checkpoint</a:t>
            </a:r>
            <a:r>
              <a:rPr b="0"/>
              <a:t>:</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Lipids: </a:t>
            </a:r>
            <a:r>
              <a:rPr b="1"/>
              <a:t>8–12 weeks</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A1c-focused: </a:t>
            </a:r>
            <a:r>
              <a:rPr b="1"/>
              <a:t>~12 weeks</a:t>
            </a:r>
          </a:p>
          <a:p>
            <a:pPr lvl="1" marL="914400" indent="-317500" defTabSz="457200">
              <a:spcBef>
                <a:spcPts val="1200"/>
              </a:spcBef>
              <a:buSzPct val="100000"/>
              <a:buFont typeface="Times Roman"/>
              <a:buChar char="◦"/>
              <a:defRPr sz="2800">
                <a:latin typeface="Times Roman"/>
                <a:ea typeface="Times Roman"/>
                <a:cs typeface="Times Roman"/>
                <a:sym typeface="Times Roman"/>
              </a:defRPr>
            </a:pPr>
            <a:r>
              <a:t>Pain/IBS/migraine: </a:t>
            </a:r>
            <a:r>
              <a:rPr b="1"/>
              <a:t>4–12 weeks</a:t>
            </a:r>
            <a:r>
              <a:t> depending on intervention</a:t>
            </a:r>
          </a:p>
          <a:p>
            <a:pPr defTabSz="457200">
              <a:spcBef>
                <a:spcPts val="1200"/>
              </a:spcBef>
              <a:defRPr sz="28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If </a:t>
            </a:r>
            <a:r>
              <a:rPr b="1"/>
              <a:t>no meaningful improvement</a:t>
            </a:r>
            <a:r>
              <a:t> by the expected window (and adherence is good), </a:t>
            </a:r>
            <a:r>
              <a:rPr b="1"/>
              <a:t>stop</a:t>
            </a:r>
            <a:r>
              <a:t> rather than stacking indefinitely.</a:t>
            </a:r>
          </a:p>
          <a:p>
            <a:pPr defTabSz="457200">
              <a:spcBef>
                <a:spcPts val="1200"/>
              </a:spcBef>
              <a:defRPr sz="28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Prefer </a:t>
            </a:r>
            <a:r>
              <a:rPr b="1"/>
              <a:t>standardized products</a:t>
            </a:r>
            <a:r>
              <a:t> (clear active constituent, third-party testing), especially for </a:t>
            </a:r>
            <a:r>
              <a:rPr b="1"/>
              <a:t>RYR, curcumin, and probiotics</a:t>
            </a:r>
            <a:r>
              <a: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Freeform 2"/>
          <p:cNvSpPr/>
          <p:nvPr/>
        </p:nvSpPr>
        <p:spPr>
          <a:xfrm rot="10800000">
            <a:off x="97232" y="-53812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7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74" name="TextBox 6"/>
          <p:cNvSpPr txBox="1"/>
          <p:nvPr/>
        </p:nvSpPr>
        <p:spPr>
          <a:xfrm>
            <a:off x="758712" y="288740"/>
            <a:ext cx="17440528" cy="22292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05" sz="5100">
                <a:solidFill>
                  <a:srgbClr val="0433FF"/>
                </a:solidFill>
                <a:latin typeface="Poppins"/>
                <a:ea typeface="Poppins"/>
                <a:cs typeface="Poppins"/>
                <a:sym typeface="Poppins"/>
              </a:defRPr>
            </a:lvl1pPr>
          </a:lstStyle>
          <a:p>
            <a:pPr/>
            <a:r>
              <a:t>Synergistic Effects and Antagonistic Interactions of Nutrients in Foods and Supplements</a:t>
            </a:r>
          </a:p>
        </p:txBody>
      </p:sp>
      <p:sp>
        <p:nvSpPr>
          <p:cNvPr id="4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76" name="High-Yield Exam &amp; Clinical Pearls…"/>
          <p:cNvSpPr txBox="1"/>
          <p:nvPr/>
        </p:nvSpPr>
        <p:spPr>
          <a:xfrm>
            <a:off x="1599435" y="3977630"/>
            <a:ext cx="14793451" cy="38085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High-Yield Exam &amp; Clinical Pearls</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Most deficiencies are functional, not isolated</a:t>
            </a:r>
            <a:r>
              <a:rPr b="0"/>
              <a:t> → always assess </a:t>
            </a:r>
            <a:r>
              <a:rPr b="0" i="1"/>
              <a:t>co-nutrients</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Minerals compete at absorption sites</a:t>
            </a:r>
            <a:r>
              <a:rPr b="0"/>
              <a:t> → separate dosing when supplementing</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Fat-soluble vitamins (A, D, E, K)</a:t>
            </a:r>
            <a:r>
              <a:rPr b="0"/>
              <a:t> require </a:t>
            </a:r>
            <a:r>
              <a:t>dietary fat</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Antioxidants work in networks</a:t>
            </a:r>
            <a:r>
              <a:rPr b="0"/>
              <a:t>, not alone (e.g., E ↔ C ↔ selenium)</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Excess supplementation increases antagonism risk</a:t>
            </a:r>
            <a:r>
              <a:rPr b="0"/>
              <a:t> more than food sources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Freeform 2"/>
          <p:cNvSpPr/>
          <p:nvPr/>
        </p:nvSpPr>
        <p:spPr>
          <a:xfrm rot="10800000">
            <a:off x="97232" y="-53812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7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80" name="TextBox 6"/>
          <p:cNvSpPr txBox="1"/>
          <p:nvPr/>
        </p:nvSpPr>
        <p:spPr>
          <a:xfrm>
            <a:off x="758712" y="288740"/>
            <a:ext cx="17440528"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Practical Application Summary: Nutrient–Nutrient–Drug Interactions</a:t>
            </a:r>
          </a:p>
        </p:txBody>
      </p:sp>
      <p:sp>
        <p:nvSpPr>
          <p:cNvPr id="4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82" name="How to Dose &amp; Time Nutrients (Clinical Rules)…"/>
          <p:cNvSpPr txBox="1"/>
          <p:nvPr/>
        </p:nvSpPr>
        <p:spPr>
          <a:xfrm>
            <a:off x="427908" y="3540869"/>
            <a:ext cx="4599907" cy="6745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How to Dose &amp; Time Nutrients (Clinical Rules)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Separate competing minerals</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Iron, calcium, magnesium, zinc </a:t>
            </a:r>
            <a:r>
              <a:rPr b="1"/>
              <a:t>compete for absorption</a:t>
            </a:r>
            <a:r>
              <a:t> → separate by </a:t>
            </a:r>
            <a:r>
              <a:rPr b="1"/>
              <a:t>2–4 hours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Levothyroxine rule</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Separate </a:t>
            </a:r>
            <a:r>
              <a:rPr b="1"/>
              <a:t>iron, calcium, magnesium, zinc, fiber</a:t>
            </a:r>
            <a:r>
              <a:t> by </a:t>
            </a:r>
            <a:r>
              <a:rPr b="1"/>
              <a:t>≥4 hours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Take fat-soluble vitamins (A, D, E, K)</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Always with </a:t>
            </a:r>
            <a:r>
              <a:rPr b="1"/>
              <a:t>fat-containing meals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Pair synergists</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Iron + vitamin C</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Calcium + vitamin D + magnesium</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Vitamin D + magnesium</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Zinc + protein</a:t>
            </a:r>
          </a:p>
        </p:txBody>
      </p:sp>
      <p:sp>
        <p:nvSpPr>
          <p:cNvPr id="483" name="When Supplements “Fail” (Think Co-Nutrient Deficiency)…"/>
          <p:cNvSpPr txBox="1"/>
          <p:nvPr/>
        </p:nvSpPr>
        <p:spPr>
          <a:xfrm>
            <a:off x="5686190" y="3598524"/>
            <a:ext cx="3438579" cy="45454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When Supplements “Fail” (Think Co-Nutrient Deficiency)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Low vitamin D </a:t>
            </a:r>
            <a:r>
              <a:rPr b="1"/>
              <a:t>despite supplementation</a:t>
            </a:r>
            <a:r>
              <a:t> → check </a:t>
            </a:r>
            <a:r>
              <a:rPr b="1"/>
              <a:t>magnesium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Iron therapy </a:t>
            </a:r>
            <a:r>
              <a:rPr b="1"/>
              <a:t>not correcting anemia</a:t>
            </a:r>
            <a:r>
              <a:t> → check </a:t>
            </a:r>
            <a:r>
              <a:rPr b="1"/>
              <a:t>vitamin C, copper, inflammation, PPIs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Zinc long-term → </a:t>
            </a:r>
            <a:r>
              <a:rPr b="1"/>
              <a:t>add copper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Folate therapy </a:t>
            </a:r>
            <a:r>
              <a:rPr b="1"/>
              <a:t>without symptom relief</a:t>
            </a:r>
            <a:r>
              <a:t> → rule out </a:t>
            </a:r>
            <a:r>
              <a:rPr b="1"/>
              <a:t>B12 deficiency</a:t>
            </a:r>
          </a:p>
        </p:txBody>
      </p:sp>
      <p:sp>
        <p:nvSpPr>
          <p:cNvPr id="484" name="Medication-Driven Nutrient Risks (High-Yield)…"/>
          <p:cNvSpPr txBox="1"/>
          <p:nvPr/>
        </p:nvSpPr>
        <p:spPr>
          <a:xfrm>
            <a:off x="9783143" y="3598524"/>
            <a:ext cx="3707363" cy="54580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Medication-Driven Nutrient Risks (High-Yield)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PPIs / H2 blockers</a:t>
            </a:r>
            <a:r>
              <a:rPr b="0"/>
              <a:t> → ↓ iron, B12, magnesium, calcium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Metformin</a:t>
            </a:r>
            <a:r>
              <a:rPr b="0"/>
              <a:t> → ↓ vitamin B12</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Diuretics</a:t>
            </a:r>
            <a:r>
              <a:rPr b="0"/>
              <a:t> → ↓ magnesium, potassium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Statins</a:t>
            </a:r>
            <a:r>
              <a:rPr b="0"/>
              <a:t> → ↑ CoQ10 need; oxidative stress nutrients (selenium)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Warfarin</a:t>
            </a:r>
            <a:r>
              <a:rPr b="0"/>
              <a:t> → antagonizes vitamin K (avoid K2 unless supervised)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Orlistat</a:t>
            </a:r>
            <a:r>
              <a:rPr b="0"/>
              <a:t> → ↓ fat-soluble vitamins (A, D, E, K)</a:t>
            </a:r>
          </a:p>
        </p:txBody>
      </p:sp>
      <p:sp>
        <p:nvSpPr>
          <p:cNvPr id="485" name="Food-First vs Supplement Strategy…"/>
          <p:cNvSpPr txBox="1"/>
          <p:nvPr/>
        </p:nvSpPr>
        <p:spPr>
          <a:xfrm>
            <a:off x="14148877" y="3598524"/>
            <a:ext cx="3707363" cy="3914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Food-First vs Supplement Strategy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Food sources reduce antagonism risk</a:t>
            </a:r>
          </a:p>
          <a:p>
            <a:pPr lvl="1" marL="914400" indent="-317500" defTabSz="457200">
              <a:spcBef>
                <a:spcPts val="1200"/>
              </a:spcBef>
              <a:buSzPct val="100000"/>
              <a:buFont typeface="Times Roman"/>
              <a:buChar char="◦"/>
              <a:defRPr sz="1900">
                <a:latin typeface="Times Roman"/>
                <a:ea typeface="Times Roman"/>
                <a:cs typeface="Times Roman"/>
                <a:sym typeface="Times Roman"/>
              </a:defRPr>
            </a:pPr>
            <a:r>
              <a:t>Minerals from food compete less than high-dose supplements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Use </a:t>
            </a:r>
            <a:r>
              <a:rPr b="1"/>
              <a:t>supplements when labs, symptoms, or medications justify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Avoid </a:t>
            </a:r>
            <a:r>
              <a:rPr b="1"/>
              <a:t>megadoses</a:t>
            </a:r>
            <a:r>
              <a:t> unless clinically indicated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32" name="TextBox 6"/>
          <p:cNvSpPr txBox="1"/>
          <p:nvPr/>
        </p:nvSpPr>
        <p:spPr>
          <a:xfrm>
            <a:off x="1024716" y="45761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Dyslipidemia (secondary/supportive options)</a:t>
            </a:r>
          </a:p>
        </p:txBody>
      </p:sp>
      <p:sp>
        <p:nvSpPr>
          <p:cNvPr id="1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4" name="| Mixed dyslipidemia | Niacin (nicotinic acid) | 500–2,000 mg/day (titrated, extended-release) | 12–24 weeks | ↑ HDL, ↓ TG | Flushing, hepatotoxicity, ↑ glucose/uric acid; not routine unless supervised |…"/>
          <p:cNvSpPr txBox="1"/>
          <p:nvPr/>
        </p:nvSpPr>
        <p:spPr>
          <a:xfrm>
            <a:off x="1518282" y="3870585"/>
            <a:ext cx="14726252" cy="53220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20315" indent="-120315" defTabSz="457200">
              <a:buSzPct val="100000"/>
              <a:buChar char="•"/>
              <a:defRPr sz="2400">
                <a:latin typeface="Times Roman"/>
                <a:ea typeface="Times Roman"/>
                <a:cs typeface="Times Roman"/>
                <a:sym typeface="Times Roman"/>
              </a:defRPr>
            </a:pPr>
            <a:r>
              <a:t>| </a:t>
            </a:r>
            <a:r>
              <a:rPr b="1"/>
              <a:t>Mixed dyslipidemia</a:t>
            </a:r>
            <a:r>
              <a:t> | </a:t>
            </a:r>
            <a:r>
              <a:rPr b="1"/>
              <a:t>Niacin (nicotinic acid)</a:t>
            </a:r>
            <a:r>
              <a:t> | </a:t>
            </a:r>
            <a:r>
              <a:rPr b="1"/>
              <a:t>500–2,000 mg/day</a:t>
            </a:r>
            <a:r>
              <a:t> (titrated, extended-release) | 12–24 weeks | ↑ HDL, ↓ TG | Flushing, hepatotoxicity, ↑ glucose/uric acid; </a:t>
            </a:r>
            <a:r>
              <a:rPr b="1"/>
              <a:t>not routine</a:t>
            </a:r>
            <a:r>
              <a:t> unless supervised |</a:t>
            </a:r>
          </a:p>
          <a:p>
            <a:pPr defTabSz="457200">
              <a:defRPr sz="2400">
                <a:latin typeface="Times Roman"/>
                <a:ea typeface="Times Roman"/>
                <a:cs typeface="Times Roman"/>
                <a:sym typeface="Times Roman"/>
              </a:defRPr>
            </a:pPr>
          </a:p>
          <a:p>
            <a:pPr marL="120315" indent="-120315" defTabSz="457200">
              <a:buSzPct val="100000"/>
              <a:buChar char="•"/>
              <a:defRPr sz="2400">
                <a:latin typeface="Times Roman"/>
                <a:ea typeface="Times Roman"/>
                <a:cs typeface="Times Roman"/>
                <a:sym typeface="Times Roman"/>
              </a:defRPr>
            </a:pPr>
            <a:r>
              <a:t>| </a:t>
            </a:r>
            <a:r>
              <a:rPr b="1"/>
              <a:t>↑ LDL-C, ↑ ApoB</a:t>
            </a:r>
            <a:r>
              <a:t> | </a:t>
            </a:r>
            <a:r>
              <a:rPr b="1"/>
              <a:t>Berberine</a:t>
            </a:r>
            <a:r>
              <a:t> | </a:t>
            </a:r>
            <a:r>
              <a:rPr b="1"/>
              <a:t>500 mg 2–3×/day with meals</a:t>
            </a:r>
            <a:r>
              <a:t> | ~12 weeks | ↓ LDL-C, TG; improves insulin resistance | GI upset; drug interactions |</a:t>
            </a:r>
          </a:p>
          <a:p>
            <a:pPr defTabSz="457200">
              <a:defRPr sz="2400">
                <a:latin typeface="Times Roman"/>
                <a:ea typeface="Times Roman"/>
                <a:cs typeface="Times Roman"/>
                <a:sym typeface="Times Roman"/>
              </a:defRPr>
            </a:pPr>
          </a:p>
          <a:p>
            <a:pPr marL="120315" indent="-120315" defTabSz="457200">
              <a:buSzPct val="100000"/>
              <a:buChar char="•"/>
              <a:defRPr sz="2400">
                <a:latin typeface="Times Roman"/>
                <a:ea typeface="Times Roman"/>
                <a:cs typeface="Times Roman"/>
                <a:sym typeface="Times Roman"/>
              </a:defRPr>
            </a:pPr>
            <a:r>
              <a:t>| </a:t>
            </a:r>
            <a:r>
              <a:rPr b="1"/>
              <a:t>↑ LDL-C</a:t>
            </a:r>
            <a:r>
              <a:t> | </a:t>
            </a:r>
            <a:r>
              <a:rPr b="1"/>
              <a:t>Artichoke leaf extract</a:t>
            </a:r>
            <a:r>
              <a:t> | </a:t>
            </a:r>
            <a:r>
              <a:rPr b="1"/>
              <a:t>600–1,800 mg/day</a:t>
            </a:r>
            <a:r>
              <a:t> | 6–12 weeks | Modest LDL reduction | GI effects; gallstone caution |</a:t>
            </a:r>
          </a:p>
          <a:p>
            <a:pPr defTabSz="457200">
              <a:defRPr sz="2400">
                <a:latin typeface="Times Roman"/>
                <a:ea typeface="Times Roman"/>
                <a:cs typeface="Times Roman"/>
                <a:sym typeface="Times Roman"/>
              </a:defRPr>
            </a:pPr>
          </a:p>
          <a:p>
            <a:pPr marL="120315" indent="-120315" defTabSz="457200">
              <a:buSzPct val="100000"/>
              <a:buChar char="•"/>
              <a:defRPr sz="2400">
                <a:latin typeface="Times Roman"/>
                <a:ea typeface="Times Roman"/>
                <a:cs typeface="Times Roman"/>
                <a:sym typeface="Times Roman"/>
              </a:defRPr>
            </a:pPr>
            <a:r>
              <a:t>| </a:t>
            </a:r>
            <a:r>
              <a:rPr b="1"/>
              <a:t>Inflammatory risk</a:t>
            </a:r>
            <a:r>
              <a:t> | </a:t>
            </a:r>
            <a:r>
              <a:rPr b="1"/>
              <a:t>Curcumin (bioavailable)</a:t>
            </a:r>
            <a:r>
              <a:t> | </a:t>
            </a:r>
            <a:r>
              <a:rPr b="1"/>
              <a:t>500–1,000 mg/day</a:t>
            </a:r>
            <a:r>
              <a:t> | 8–12 weeks | ↓ CRP; supportive | Anticoagulant caution |</a:t>
            </a:r>
          </a:p>
          <a:p>
            <a:pPr defTabSz="457200">
              <a:defRPr sz="2400">
                <a:latin typeface="Times Roman"/>
                <a:ea typeface="Times Roman"/>
                <a:cs typeface="Times Roman"/>
                <a:sym typeface="Times Roman"/>
              </a:defRPr>
            </a:pPr>
          </a:p>
          <a:p>
            <a:pPr marL="240631" indent="-240631" defTabSz="457200">
              <a:buSzPct val="100000"/>
              <a:buChar char="•"/>
              <a:defRPr sz="2400">
                <a:latin typeface="Times Roman"/>
                <a:ea typeface="Times Roman"/>
                <a:cs typeface="Times Roman"/>
                <a:sym typeface="Times Roman"/>
              </a:defRPr>
            </a:pPr>
            <a:r>
              <a:t>| </a:t>
            </a:r>
            <a:r>
              <a:rPr b="1"/>
              <a:t>Oxidative stress</a:t>
            </a:r>
            <a:r>
              <a:t> | </a:t>
            </a:r>
            <a:r>
              <a:rPr b="1"/>
              <a:t>CoQ10</a:t>
            </a:r>
            <a:r>
              <a:t> | </a:t>
            </a:r>
            <a:r>
              <a:rPr b="1"/>
              <a:t>100–200 mg/day</a:t>
            </a:r>
            <a:r>
              <a:t> | 8–12 weeks | Symptom support (esp. statin myalgias) | Generally well tolerated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reeform 2"/>
          <p:cNvSpPr/>
          <p:nvPr/>
        </p:nvSpPr>
        <p:spPr>
          <a:xfrm rot="10800000">
            <a:off x="97232" y="-538128"/>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89" name="TextBox 6"/>
          <p:cNvSpPr txBox="1"/>
          <p:nvPr/>
        </p:nvSpPr>
        <p:spPr>
          <a:xfrm>
            <a:off x="758712" y="288740"/>
            <a:ext cx="17440528"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Condition-Specific Application (Quick Reference)</a:t>
            </a:r>
          </a:p>
        </p:txBody>
      </p:sp>
      <p:sp>
        <p:nvSpPr>
          <p:cNvPr id="49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91" name="Table 1"/>
          <p:cNvGraphicFramePr/>
          <p:nvPr/>
        </p:nvGraphicFramePr>
        <p:xfrm>
          <a:off x="3124942" y="3549710"/>
          <a:ext cx="12708065" cy="59053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28891"/>
                <a:gridCol w="5036628"/>
                <a:gridCol w="4642545"/>
              </a:tblGrid>
              <a:tr h="682703">
                <a:tc>
                  <a:txBody>
                    <a:bodyPr/>
                    <a:lstStyle/>
                    <a:p>
                      <a:pPr algn="ctr" defTabSz="457200">
                        <a:defRPr sz="1800"/>
                      </a:pPr>
                      <a:r>
                        <a:rPr b="1" sz="24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Priority Synergies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Avoidances</a:t>
                      </a:r>
                    </a:p>
                  </a:txBody>
                  <a:tcPr marL="12700" marR="12700" marT="12700" marB="12700" anchor="ctr" anchorCtr="0" horzOverflow="overflow"/>
                </a:tc>
              </a:tr>
              <a:tr h="1058190">
                <a:tc>
                  <a:txBody>
                    <a:bodyPr/>
                    <a:lstStyle/>
                    <a:p>
                      <a:pPr algn="ctr" defTabSz="457200">
                        <a:defRPr sz="1800"/>
                      </a:pPr>
                      <a:r>
                        <a:rPr b="1" sz="2400">
                          <a:latin typeface="Times Roman"/>
                          <a:ea typeface="Times Roman"/>
                          <a:cs typeface="Times Roman"/>
                          <a:sym typeface="Times Roman"/>
                        </a:rPr>
                        <a:t>Iron-deficiency anemia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 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tea/coffee near dosing</a:t>
                      </a:r>
                    </a:p>
                  </a:txBody>
                  <a:tcPr marL="12700" marR="12700" marT="12700" marB="12700" anchor="ctr" anchorCtr="0" horzOverflow="overflow"/>
                </a:tc>
              </a:tr>
              <a:tr h="1058190">
                <a:tc>
                  <a:txBody>
                    <a:bodyPr/>
                    <a:lstStyle/>
                    <a:p>
                      <a:pPr algn="ctr" defTabSz="457200">
                        <a:defRPr sz="1800"/>
                      </a:pPr>
                      <a:r>
                        <a:rPr b="1" sz="2400">
                          <a:latin typeface="Times Roman"/>
                          <a:ea typeface="Times Roman"/>
                          <a:cs typeface="Times Roman"/>
                          <a:sym typeface="Times Roman"/>
                        </a:rPr>
                        <a:t>Osteoporosis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 vitamin D + magnesium + K2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alone; excess sodium</a:t>
                      </a:r>
                    </a:p>
                  </a:txBody>
                  <a:tcPr marL="12700" marR="12700" marT="12700" marB="12700" anchor="ctr" anchorCtr="0" horzOverflow="overflow"/>
                </a:tc>
              </a:tr>
              <a:tr h="682703">
                <a:tc>
                  <a:txBody>
                    <a:bodyPr/>
                    <a:lstStyle/>
                    <a:p>
                      <a:pPr algn="ctr" defTabSz="457200">
                        <a:defRPr sz="1800"/>
                      </a:pPr>
                      <a:r>
                        <a:rPr b="1" sz="2400">
                          <a:latin typeface="Times Roman"/>
                          <a:ea typeface="Times Roman"/>
                          <a:cs typeface="Times Roman"/>
                          <a:sym typeface="Times Roman"/>
                        </a:rPr>
                        <a:t>Hypothyroidism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Selenium + zinc + iron (if 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Excess iodine; mineral–Rx overlap</a:t>
                      </a:r>
                    </a:p>
                  </a:txBody>
                  <a:tcPr marL="12700" marR="12700" marT="12700" marB="12700" anchor="ctr" anchorCtr="0" horzOverflow="overflow"/>
                </a:tc>
              </a:tr>
              <a:tr h="682703">
                <a:tc>
                  <a:txBody>
                    <a:bodyPr/>
                    <a:lstStyle/>
                    <a:p>
                      <a:pPr algn="ctr" defTabSz="457200">
                        <a:defRPr sz="1800"/>
                      </a:pPr>
                      <a:r>
                        <a:rPr b="1" sz="2400">
                          <a:latin typeface="Times Roman"/>
                          <a:ea typeface="Times Roman"/>
                          <a:cs typeface="Times Roman"/>
                          <a:sym typeface="Times Roman"/>
                        </a:rPr>
                        <a:t>Prediabetes / T2DM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 vitamin D + fiber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with meds (timing matters)</a:t>
                      </a:r>
                    </a:p>
                  </a:txBody>
                  <a:tcPr marL="12700" marR="12700" marT="12700" marB="12700" anchor="ctr" anchorCtr="0" horzOverflow="overflow"/>
                </a:tc>
              </a:tr>
              <a:tr h="682703">
                <a:tc>
                  <a:txBody>
                    <a:bodyPr/>
                    <a:lstStyle/>
                    <a:p>
                      <a:pPr algn="ctr" defTabSz="457200">
                        <a:defRPr sz="1800"/>
                      </a:pPr>
                      <a:r>
                        <a:rPr b="1" sz="2400">
                          <a:latin typeface="Times Roman"/>
                          <a:ea typeface="Times Roman"/>
                          <a:cs typeface="Times Roman"/>
                          <a:sym typeface="Times Roman"/>
                        </a:rPr>
                        <a:t>IBS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 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with minerals</a:t>
                      </a:r>
                    </a:p>
                  </a:txBody>
                  <a:tcPr marL="12700" marR="12700" marT="12700" marB="12700" anchor="ctr" anchorCtr="0" horzOverflow="overflow"/>
                </a:tc>
              </a:tr>
              <a:tr h="1058190">
                <a:tc>
                  <a:txBody>
                    <a:bodyPr/>
                    <a:lstStyle/>
                    <a:p>
                      <a:pPr algn="ctr" defTabSz="457200">
                        <a:defRPr sz="1800"/>
                      </a:pPr>
                      <a:r>
                        <a:rPr b="1" sz="2400">
                          <a:latin typeface="Times Roman"/>
                          <a:ea typeface="Times Roman"/>
                          <a:cs typeface="Times Roman"/>
                          <a:sym typeface="Times Roman"/>
                        </a:rPr>
                        <a:t>Cardiovascular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 antioxidants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Excess omega-6, high-dose vitamin 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Freeform 2"/>
          <p:cNvSpPr/>
          <p:nvPr/>
        </p:nvSpPr>
        <p:spPr>
          <a:xfrm rot="10800000">
            <a:off x="97232" y="-53812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9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497" name="TextBox 6"/>
          <p:cNvSpPr txBox="1"/>
          <p:nvPr/>
        </p:nvSpPr>
        <p:spPr>
          <a:xfrm>
            <a:off x="758712" y="288740"/>
            <a:ext cx="17440528" cy="33849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05" sz="5100">
                <a:solidFill>
                  <a:srgbClr val="FFFFFF"/>
                </a:solidFill>
                <a:latin typeface="Poppins"/>
                <a:ea typeface="Poppins"/>
                <a:cs typeface="Poppins"/>
                <a:sym typeface="Poppins"/>
              </a:defRPr>
            </a:pPr>
            <a:r>
              <a:t>Summary Table - Synergistic Effects and Antagonistic Interactions of Nutrients in Foods </a:t>
            </a:r>
            <a:r>
              <a:rPr>
                <a:solidFill>
                  <a:srgbClr val="0433FF"/>
                </a:solidFill>
              </a:rPr>
              <a:t>and Supplements</a:t>
            </a:r>
          </a:p>
        </p:txBody>
      </p:sp>
      <p:sp>
        <p:nvSpPr>
          <p:cNvPr id="4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99" name="Table 1"/>
          <p:cNvGraphicFramePr/>
          <p:nvPr/>
        </p:nvGraphicFramePr>
        <p:xfrm>
          <a:off x="359641" y="2906759"/>
          <a:ext cx="17763184" cy="65986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42056"/>
                <a:gridCol w="2394843"/>
                <a:gridCol w="2992481"/>
                <a:gridCol w="3310077"/>
                <a:gridCol w="2589764"/>
                <a:gridCol w="5033963"/>
              </a:tblGrid>
              <a:tr h="374660">
                <a:tc>
                  <a:txBody>
                    <a:bodyPr/>
                    <a:lstStyle/>
                    <a:p>
                      <a:pPr algn="ctr" defTabSz="457200">
                        <a:defRPr sz="1800"/>
                      </a:pPr>
                      <a:r>
                        <a:rPr b="1" sz="1500">
                          <a:latin typeface="Times Roman"/>
                          <a:ea typeface="Times Roman"/>
                          <a:cs typeface="Times Roman"/>
                          <a:sym typeface="Times Roman"/>
                        </a:rPr>
                        <a:t>Primary Nutrient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Synergistic Nutrient(s)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Benefit of Synergy</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Antagonistic Nutrient / Factor</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Clinical Impact of Antagonism</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Practical Application</a:t>
                      </a:r>
                    </a:p>
                  </a:txBody>
                  <a:tcPr marL="12700" marR="12700" marT="12700" marB="12700" anchor="ctr" anchorCtr="0" horzOverflow="overflow"/>
                </a:tc>
              </a:tr>
              <a:tr h="406574">
                <a:tc>
                  <a:txBody>
                    <a:bodyPr/>
                    <a:lstStyle/>
                    <a:p>
                      <a:pPr algn="ctr" defTabSz="457200">
                        <a:defRPr sz="1800"/>
                      </a:pPr>
                      <a:r>
                        <a:rPr b="1" sz="1400">
                          <a:latin typeface="Times Roman"/>
                          <a:ea typeface="Times Roman"/>
                          <a:cs typeface="Times Roman"/>
                          <a:sym typeface="Times Roman"/>
                        </a:rPr>
                        <a:t>Iron (non-heme)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absorption (reduces Fe³⁺ → Fe²⁺)</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Calcium, polyphenols (tea/coffee), phytates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iron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Pair iron foods/supplements with vitamin C; avoid Ca, tea/coffee within 2 hrs</a:t>
                      </a:r>
                    </a:p>
                  </a:txBody>
                  <a:tcPr marL="12700" marR="12700" marT="12700" marB="12700" anchor="ctr" anchorCtr="0" horzOverflow="overflow"/>
                </a:tc>
              </a:tr>
              <a:tr h="543862">
                <a:tc>
                  <a:txBody>
                    <a:bodyPr/>
                    <a:lstStyle/>
                    <a:p>
                      <a:pPr algn="ctr" defTabSz="457200">
                        <a:defRPr sz="1800"/>
                      </a:pPr>
                      <a:r>
                        <a:rPr b="1" sz="1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D, Vitamin K2, Magnesium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absorption &amp; bone mineralization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zinc (when co-supplemented), excess sodium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mineral absorption; ↑ urinary Ca loss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Split mineral dosing; ensure Mg &amp; K2 with Ca</a:t>
                      </a:r>
                    </a:p>
                  </a:txBody>
                  <a:tcPr marL="12700" marR="12700" marT="12700" marB="12700" anchor="ctr" anchorCtr="0" horzOverflow="overflow"/>
                </a:tc>
              </a:tr>
              <a:tr h="381742">
                <a:tc>
                  <a:txBody>
                    <a:bodyPr/>
                    <a:lstStyle/>
                    <a:p>
                      <a:pPr algn="ctr" defTabSz="457200">
                        <a:defRPr sz="1800"/>
                      </a:pPr>
                      <a:r>
                        <a:rPr b="1" sz="1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Calcium, Magnesium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calcium absorption; activation of vitamin D</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Magnesium deficiency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Functional vitamin D deficiency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Always assess Mg when vitamin D is low</a:t>
                      </a:r>
                    </a:p>
                  </a:txBody>
                  <a:tcPr marL="12700" marR="12700" marT="12700" marB="12700" anchor="ctr" anchorCtr="0" horzOverflow="overflow"/>
                </a:tc>
              </a:tr>
              <a:tr h="381742">
                <a:tc>
                  <a:txBody>
                    <a:bodyPr/>
                    <a:lstStyle/>
                    <a:p>
                      <a:pPr algn="ctr" defTabSz="457200">
                        <a:defRPr sz="1800"/>
                      </a:pPr>
                      <a:r>
                        <a:rPr b="1" sz="1400">
                          <a:latin typeface="Times Roman"/>
                          <a:ea typeface="Times Roman"/>
                          <a:cs typeface="Times Roman"/>
                          <a:sym typeface="Times Roman"/>
                        </a:rPr>
                        <a:t>Vitamin K2</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D, Calcium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Directs Ca to bone (↓ vascular calcification)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Warfarin (vit K antagonist)</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Medication antagonism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Avoid K2 unless medically supervised with anticoagulants</a:t>
                      </a:r>
                    </a:p>
                  </a:txBody>
                  <a:tcPr marL="12700" marR="12700" marT="12700" marB="12700" anchor="ctr" anchorCtr="0" horzOverflow="overflow"/>
                </a:tc>
              </a:tr>
              <a:tr h="381742">
                <a:tc>
                  <a:txBody>
                    <a:bodyPr/>
                    <a:lstStyle/>
                    <a:p>
                      <a:pPr algn="ctr" defTabSz="457200">
                        <a:defRPr sz="1800"/>
                      </a:pPr>
                      <a:r>
                        <a:rPr b="1" sz="1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D, Vitamin B6</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activation &amp; cellular uptake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High-dose calcium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Mg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Maintain Ca:Mg balance (~2:1)</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A, Protein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Immune &amp; epithelial synergy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copper (high dose)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zinc status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Separate zinc from iron; add copper if long-term</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transport (ceruloplasmin)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Excess zinc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Copper deficiency anemia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Balance Zn:Cu (~8–15:1)</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Folate (B9), B6</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RBC formation, methylation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Folate excess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Masks B12 deficiency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Check B12 before high-dose folate</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Folate (B9)</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B12, B6</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DNA synthesis, homocysteine reduction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B12 deficiency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Neurologic damage masked</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Use balanced B-complex</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Zinc, Fat</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Transport &amp;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Iron deficiency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Impaired vitamin A mobilization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Ensure zinc sufficiency</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C, Selenium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Antioxidant recycling</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K (high-dose 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Avoid excessive vitamin E</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Omega-3 fatty acids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Antioxidants (Vit E, polyphenols)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lipid oxidation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Excess omega-6</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Pro-inflammatory balance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Improve omega-6:omega-3 ratio</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Vitamin B6, Zinc</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Neurotransmitter &amp; enzyme synthesis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Inadequate energy intake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Protein catabolism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Pair protein with adequate calories</a:t>
                      </a:r>
                    </a:p>
                  </a:txBody>
                  <a:tcPr marL="12700" marR="12700" marT="12700" marB="12700" anchor="ctr" anchorCtr="0" horzOverflow="overflow"/>
                </a:tc>
              </a:tr>
              <a:tr h="381742">
                <a:tc>
                  <a:txBody>
                    <a:bodyPr/>
                    <a:lstStyle/>
                    <a:p>
                      <a:pPr algn="ctr" defTabSz="457200">
                        <a:defRPr sz="1800"/>
                      </a:pPr>
                      <a:r>
                        <a:rPr b="1" sz="1400">
                          <a:latin typeface="Times Roman"/>
                          <a:ea typeface="Times Roman"/>
                          <a:cs typeface="Times Roman"/>
                          <a:sym typeface="Times Roman"/>
                        </a:rPr>
                        <a:t>Fiber (soluble)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Probiotics (prebiotic effect)</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gut health, SCFA production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Minerals (iron, zinc, Ca)</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 mineral absorption</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Separate fiber supplements from minerals</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Thyroid hormone synthesis</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Excess iodine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Worsens autoimmune thyroid disease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Avoid iodine unless deficiency confirmed</a:t>
                      </a:r>
                    </a:p>
                  </a:txBody>
                  <a:tcPr marL="12700" marR="12700" marT="12700" marB="12700" anchor="ctr" anchorCtr="0" horzOverflow="overflow"/>
                </a:tc>
              </a:tr>
              <a:tr h="374660">
                <a:tc>
                  <a:txBody>
                    <a:bodyPr/>
                    <a:lstStyle/>
                    <a:p>
                      <a:pPr algn="ctr" defTabSz="457200">
                        <a:defRPr sz="1800"/>
                      </a:pPr>
                      <a:r>
                        <a:rPr b="1" sz="1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Iodine, Vitamin E</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Thyroid &amp; antioxidant synergy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Excess selenium</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Toxicity</a:t>
                      </a:r>
                    </a:p>
                  </a:txBody>
                  <a:tcPr marL="12700" marR="12700" marT="12700" marB="12700" anchor="ctr" anchorCtr="0" horzOverflow="overflow"/>
                </a:tc>
                <a:tc>
                  <a:txBody>
                    <a:bodyPr/>
                    <a:lstStyle/>
                    <a:p>
                      <a:pPr algn="ctr" defTabSz="457200">
                        <a:defRPr sz="1800"/>
                      </a:pPr>
                      <a:r>
                        <a:rPr sz="1400">
                          <a:latin typeface="Times Roman"/>
                          <a:ea typeface="Times Roman"/>
                          <a:cs typeface="Times Roman"/>
                          <a:sym typeface="Times Roman"/>
                        </a:rPr>
                        <a:t>Keep &lt;400 mcg/day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0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03" name="TextBox 6"/>
          <p:cNvSpPr txBox="1"/>
          <p:nvPr/>
        </p:nvSpPr>
        <p:spPr>
          <a:xfrm>
            <a:off x="615344" y="429900"/>
            <a:ext cx="17721534" cy="22262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94" sz="5000">
                <a:solidFill>
                  <a:srgbClr val="0433FF"/>
                </a:solidFill>
                <a:latin typeface="Poppins"/>
                <a:ea typeface="Poppins"/>
                <a:cs typeface="Poppins"/>
                <a:sym typeface="Poppins"/>
              </a:defRPr>
            </a:lvl1pPr>
          </a:lstStyle>
          <a:p>
            <a:pPr/>
            <a:r>
              <a:t>Drug/Herb Action, Duration of Action, Purpose, and Dose of a Client's Current Therapeutic Regimen</a:t>
            </a:r>
          </a:p>
        </p:txBody>
      </p:sp>
      <p:sp>
        <p:nvSpPr>
          <p:cNvPr id="50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05" name="1. Functional Foods…"/>
          <p:cNvSpPr txBox="1"/>
          <p:nvPr/>
        </p:nvSpPr>
        <p:spPr>
          <a:xfrm>
            <a:off x="1104935" y="3737989"/>
            <a:ext cx="7060694" cy="54936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Herbs most likely to cause harm</a:t>
            </a:r>
            <a:r>
              <a:rPr b="0"/>
              <a:t> act 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CYP450 enzymes</a:t>
            </a:r>
            <a:r>
              <a:rPr b="0"/>
              <a:t> (↑ or ↓ drug levels)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Platelet aggregation/coagulation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Blood pressure, blood glucose, or CNS sedation</a:t>
            </a:r>
          </a:p>
          <a:p>
            <a:pPr defTabSz="457200">
              <a:spcBef>
                <a:spcPts val="1200"/>
              </a:spcBef>
              <a:defRPr b="1" sz="2800">
                <a:latin typeface="Times Roman"/>
                <a:ea typeface="Times Roman"/>
                <a:cs typeface="Times Roman"/>
                <a:sym typeface="Times Roman"/>
              </a:defRPr>
            </a:pPr>
            <a:r>
              <a:t>Greatest risk populations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Polypharmacy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Narrow therapeutic index drugs (warfarin, thyroid meds, digoxin)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Older adults, pregnancy</a:t>
            </a:r>
          </a:p>
        </p:txBody>
      </p:sp>
      <p:sp>
        <p:nvSpPr>
          <p:cNvPr id="506" name="1. Functional Foods…"/>
          <p:cNvSpPr txBox="1"/>
          <p:nvPr/>
        </p:nvSpPr>
        <p:spPr>
          <a:xfrm>
            <a:off x="9417552" y="3913861"/>
            <a:ext cx="7060696" cy="372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Food ≠ supplement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Culinary doses are usually safe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Concentrated extracts increase interaction risk</a:t>
            </a:r>
          </a:p>
          <a:p>
            <a:pPr defTabSz="457200">
              <a:spcBef>
                <a:spcPts val="1200"/>
              </a:spcBef>
              <a:defRPr b="1" sz="2800">
                <a:latin typeface="Times Roman"/>
                <a:ea typeface="Times Roman"/>
                <a:cs typeface="Times Roman"/>
                <a:sym typeface="Times Roman"/>
              </a:defRPr>
            </a:pPr>
            <a:r>
              <a:t>Timing does NOT always fix interactions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Enzyme induction/inhibition is systemic (not spacing-dependent)</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10" name="TextBox 6"/>
          <p:cNvSpPr txBox="1"/>
          <p:nvPr/>
        </p:nvSpPr>
        <p:spPr>
          <a:xfrm>
            <a:off x="810822" y="1072297"/>
            <a:ext cx="17721534" cy="11114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3" sz="6400">
                <a:solidFill>
                  <a:srgbClr val="FFFFFF"/>
                </a:solidFill>
                <a:latin typeface="Poppins"/>
                <a:ea typeface="Poppins"/>
                <a:cs typeface="Poppins"/>
                <a:sym typeface="Poppins"/>
              </a:defRPr>
            </a:lvl1pPr>
          </a:lstStyle>
          <a:p>
            <a:pPr/>
            <a:r>
              <a:t>Drug–Herb Interaction Summary Table</a:t>
            </a:r>
          </a:p>
        </p:txBody>
      </p:sp>
      <p:sp>
        <p:nvSpPr>
          <p:cNvPr id="5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12" name="Table 1"/>
          <p:cNvGraphicFramePr/>
          <p:nvPr/>
        </p:nvGraphicFramePr>
        <p:xfrm>
          <a:off x="927243" y="3178966"/>
          <a:ext cx="16917275" cy="69522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43684"/>
                <a:gridCol w="2622387"/>
                <a:gridCol w="4485205"/>
                <a:gridCol w="4007664"/>
                <a:gridCol w="1362456"/>
                <a:gridCol w="2395879"/>
              </a:tblGrid>
              <a:tr h="334429">
                <a:tc>
                  <a:txBody>
                    <a:bodyPr/>
                    <a:lstStyle/>
                    <a:p>
                      <a:pPr algn="ctr" defTabSz="457200">
                        <a:defRPr sz="1800"/>
                      </a:pPr>
                      <a:r>
                        <a:rPr b="1">
                          <a:latin typeface="Times Roman"/>
                          <a:ea typeface="Times Roman"/>
                          <a:cs typeface="Times Roman"/>
                          <a:sym typeface="Times Roman"/>
                        </a:rPr>
                        <a:t>Herb</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Action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Interacting Drug Classes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Interaction Effect</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Clinical Risk</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Practical Guidance</a:t>
                      </a:r>
                    </a:p>
                  </a:txBody>
                  <a:tcPr marL="12700" marR="12700" marT="12700" marB="12700" anchor="ctr" anchorCtr="0" horzOverflow="overflow"/>
                </a:tc>
              </a:tr>
              <a:tr h="633462">
                <a:tc>
                  <a:txBody>
                    <a:bodyPr/>
                    <a:lstStyle/>
                    <a:p>
                      <a:pPr algn="ctr" defTabSz="457200">
                        <a:defRPr sz="1800"/>
                      </a:pPr>
                      <a:r>
                        <a:rPr b="1">
                          <a:latin typeface="Times Roman"/>
                          <a:ea typeface="Times Roman"/>
                          <a:cs typeface="Times Roman"/>
                          <a:sym typeface="Times Roman"/>
                        </a:rPr>
                        <a:t>St. John’s Wort</a:t>
                      </a:r>
                    </a:p>
                  </a:txBody>
                  <a:tcPr marL="12700" marR="12700" marT="12700" marB="12700" anchor="ctr" anchorCtr="0" horzOverflow="overflow"/>
                </a:tc>
                <a:tc>
                  <a:txBody>
                    <a:bodyPr/>
                    <a:lstStyle/>
                    <a:p>
                      <a:pPr algn="ctr" defTabSz="457200">
                        <a:defRPr sz="1800">
                          <a:latin typeface="Times Roman"/>
                          <a:ea typeface="Times Roman"/>
                          <a:cs typeface="Times Roman"/>
                          <a:sym typeface="Times Roman"/>
                        </a:defRPr>
                      </a:pPr>
                      <a:r>
                        <a:t>CYP3A4 &amp; P-gp </a:t>
                      </a:r>
                      <a:r>
                        <a:rPr b="1"/>
                        <a:t>inducer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SSRIs, OCPs, statins, anticoagulants, transplant meds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drug levels; serotonin syndrome (with SSRIs)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High</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Avoid with most Rx meds</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Ginkgo biloba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Antiplatelet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Anticoagulants, NSAIDs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Moderate–High</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Stop before surgery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Garlic (high-dose)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Antiplatelet, antihypertensive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Anticoagulants, BP meds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bleeding, hypotension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Food doses usually safe</a:t>
                      </a:r>
                    </a:p>
                  </a:txBody>
                  <a:tcPr marL="12700" marR="12700" marT="12700" marB="12700" anchor="ctr" anchorCtr="0" horzOverflow="overflow"/>
                </a:tc>
              </a:tr>
              <a:tr h="334429">
                <a:tc>
                  <a:txBody>
                    <a:bodyPr/>
                    <a:lstStyle/>
                    <a:p>
                      <a:pPr algn="ctr" defTabSz="457200">
                        <a:defRPr sz="1800"/>
                      </a:pPr>
                      <a:r>
                        <a:rPr b="1">
                          <a:latin typeface="Times Roman"/>
                          <a:ea typeface="Times Roman"/>
                          <a:cs typeface="Times Roman"/>
                          <a:sym typeface="Times Roman"/>
                        </a:rPr>
                        <a:t>Ginseng (Panax)</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Hypoglycemic, stimulant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Insulin, sulfonylureas, stimulants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Hypoglycemia; overstimulation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Monitor glucose closely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Turmeric / Curcumin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Antiplatelet, anti-inflammatory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Anticoagulants, antiplatelets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Use caution at &gt;1 g/day</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Ashwagandha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Sedative, thyroid-stimulating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Sedatives, thyroid meds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Excess sedation; ↑ thyroid hormones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Avoid in hyperthyroid states</a:t>
                      </a:r>
                    </a:p>
                  </a:txBody>
                  <a:tcPr marL="12700" marR="12700" marT="12700" marB="12700" anchor="ctr" anchorCtr="0" horzOverflow="overflow"/>
                </a:tc>
              </a:tr>
              <a:tr h="341362">
                <a:tc>
                  <a:txBody>
                    <a:bodyPr/>
                    <a:lstStyle/>
                    <a:p>
                      <a:pPr algn="ctr" defTabSz="457200">
                        <a:defRPr sz="1800"/>
                      </a:pPr>
                      <a:r>
                        <a:rPr b="1">
                          <a:latin typeface="Times Roman"/>
                          <a:ea typeface="Times Roman"/>
                          <a:cs typeface="Times Roman"/>
                          <a:sym typeface="Times Roman"/>
                        </a:rPr>
                        <a:t>Valerian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CNS depressant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Benzodiazepines, opioids, alcohol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sedation, respiratory depression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Avoid stacking sedatives</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Kava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CNS depressant, hepatotoxic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Sedatives, hepatotoxic drugs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Liver injury, sedation</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High</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Avoid with meds</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Licorice (glycyrrhizin)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Mineralocorticoid-like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Diuretics, antihypertensives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Hypokalemia, hypertension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Use DGL if needed</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Echinacea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Immune modulation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Immunosuppressants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drug effectiveness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Low–Moderate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Short-term use only</a:t>
                      </a:r>
                    </a:p>
                  </a:txBody>
                  <a:tcPr marL="12700" marR="12700" marT="12700" marB="12700" anchor="ctr" anchorCtr="0" horzOverflow="overflow"/>
                </a:tc>
              </a:tr>
              <a:tr h="330200">
                <a:tc>
                  <a:txBody>
                    <a:bodyPr/>
                    <a:lstStyle/>
                    <a:p>
                      <a:pPr algn="ctr" defTabSz="457200">
                        <a:defRPr sz="1800"/>
                      </a:pPr>
                      <a:r>
                        <a:rPr b="1">
                          <a:latin typeface="Times Roman"/>
                          <a:ea typeface="Times Roman"/>
                          <a:cs typeface="Times Roman"/>
                          <a:sym typeface="Times Roman"/>
                        </a:rPr>
                        <a:t>Milk thistle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CYP modulation (mild)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Statins, chemo</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Altered drug metabolism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Low</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Usually safe</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Peppermint oil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Antispasmodic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Antacids, PPIs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Altered absorption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Low</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Separate timing if needed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1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16" name="TextBox 6"/>
          <p:cNvSpPr txBox="1"/>
          <p:nvPr/>
        </p:nvSpPr>
        <p:spPr>
          <a:xfrm>
            <a:off x="542040" y="-83229"/>
            <a:ext cx="17721534" cy="22262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94" sz="5000">
                <a:solidFill>
                  <a:srgbClr val="FFFFFF"/>
                </a:solidFill>
                <a:latin typeface="Poppins"/>
                <a:ea typeface="Poppins"/>
                <a:cs typeface="Poppins"/>
                <a:sym typeface="Poppins"/>
              </a:defRPr>
            </a:lvl1pPr>
          </a:lstStyle>
          <a:p>
            <a:pPr/>
            <a:r>
              <a:t>Duration of Action, Purpose, and Dose of a Client's Current Therapeutic Regimen Summary Table</a:t>
            </a:r>
          </a:p>
        </p:txBody>
      </p:sp>
      <p:sp>
        <p:nvSpPr>
          <p:cNvPr id="51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18" name="Table 1"/>
          <p:cNvGraphicFramePr/>
          <p:nvPr/>
        </p:nvGraphicFramePr>
        <p:xfrm>
          <a:off x="230734" y="2366528"/>
          <a:ext cx="17826526" cy="78006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54890"/>
                <a:gridCol w="1566676"/>
                <a:gridCol w="2925447"/>
                <a:gridCol w="1883398"/>
                <a:gridCol w="1545777"/>
                <a:gridCol w="1867544"/>
                <a:gridCol w="1883759"/>
                <a:gridCol w="2231469"/>
                <a:gridCol w="1667566"/>
              </a:tblGrid>
              <a:tr h="1106145">
                <a:tc>
                  <a:txBody>
                    <a:bodyPr/>
                    <a:lstStyle/>
                    <a:p>
                      <a:pPr algn="ctr" defTabSz="457200">
                        <a:defRPr sz="1800"/>
                      </a:pPr>
                      <a:r>
                        <a:rPr b="1" sz="2200">
                          <a:latin typeface="Times Roman"/>
                          <a:ea typeface="Times Roman"/>
                          <a:cs typeface="Times Roman"/>
                          <a:sym typeface="Times Roman"/>
                        </a:rPr>
                        <a:t>Agent (Drug / Herb / Supplement)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Class / Type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Mechanism of Action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Purpose / Indication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Typical Dose (Adult)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Duration of Action / Half-Life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Timing &amp; Administration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Key Nutrient Depletions / Interactions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Monitoring / Notes</a:t>
                      </a:r>
                    </a:p>
                  </a:txBody>
                  <a:tcPr marL="12700" marR="12700" marT="12700" marB="12700" anchor="ctr" anchorCtr="0" horzOverflow="overflow"/>
                </a:tc>
              </a:tr>
              <a:tr h="1134951">
                <a:tc>
                  <a:txBody>
                    <a:bodyPr/>
                    <a:lstStyle/>
                    <a:p>
                      <a:pPr algn="ctr" defTabSz="457200">
                        <a:defRPr sz="1800"/>
                      </a:pPr>
                      <a:r>
                        <a:rPr sz="2200">
                          <a:latin typeface="Times Roman"/>
                          <a:ea typeface="Times Roman"/>
                          <a:cs typeface="Times Roman"/>
                          <a:sym typeface="Times Roman"/>
                        </a:rPr>
                        <a:t>Example: Metformin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Biguanide (Drug)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hepatic gluconeogenesis; ↑ insulin sensitivity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Type 2 diabetes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500–2000 mg/day divided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~6–17 hrs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With meals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Vitamin B12</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Monitor A1c, B12 annually</a:t>
                      </a:r>
                    </a:p>
                  </a:txBody>
                  <a:tcPr marL="12700" marR="12700" marT="12700" marB="12700" anchor="ctr" anchorCtr="0" horzOverflow="overflow"/>
                </a:tc>
              </a:tr>
              <a:tr h="1120548">
                <a:tc>
                  <a:txBody>
                    <a:bodyPr/>
                    <a:lstStyle/>
                    <a:p>
                      <a:pPr algn="ctr" defTabSz="457200">
                        <a:defRPr sz="1800"/>
                      </a:pPr>
                      <a:r>
                        <a:rPr sz="2200">
                          <a:latin typeface="Times Roman"/>
                          <a:ea typeface="Times Roman"/>
                          <a:cs typeface="Times Roman"/>
                          <a:sym typeface="Times Roman"/>
                        </a:rPr>
                        <a:t>Example: Lisinopril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ACE inhibitor (Drug)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angiotensin II → vasodilation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Hypertension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10–40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~12 hrs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Same time daily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Zinc; ↑ potassium retention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Monitor BP, K⁺</a:t>
                      </a:r>
                    </a:p>
                  </a:txBody>
                  <a:tcPr marL="12700" marR="12700" marT="12700" marB="12700" anchor="ctr" anchorCtr="0" horzOverflow="overflow"/>
                </a:tc>
              </a:tr>
              <a:tr h="1120548">
                <a:tc>
                  <a:txBody>
                    <a:bodyPr/>
                    <a:lstStyle/>
                    <a:p>
                      <a:pPr algn="ctr" defTabSz="457200">
                        <a:defRPr sz="1800"/>
                      </a:pPr>
                      <a:r>
                        <a:rPr sz="2200">
                          <a:latin typeface="Times Roman"/>
                          <a:ea typeface="Times Roman"/>
                          <a:cs typeface="Times Roman"/>
                          <a:sym typeface="Times Roman"/>
                        </a:rPr>
                        <a:t>Example: Levothyroxine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Thyroid hormone (Drug)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Replaces T4 → T3 conversion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Hypothyroidism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25–150 mcg/day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~7 days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Empty stomach AM</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absorption with iron, Ca, fiber</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Check TSH q6–8 wks</a:t>
                      </a:r>
                    </a:p>
                  </a:txBody>
                  <a:tcPr marL="12700" marR="12700" marT="12700" marB="12700" anchor="ctr" anchorCtr="0" horzOverflow="overflow"/>
                </a:tc>
              </a:tr>
              <a:tr h="1106145">
                <a:tc>
                  <a:txBody>
                    <a:bodyPr/>
                    <a:lstStyle/>
                    <a:p>
                      <a:pPr algn="ctr" defTabSz="457200">
                        <a:defRPr sz="1800"/>
                      </a:pPr>
                      <a:r>
                        <a:rPr sz="2200">
                          <a:latin typeface="Times Roman"/>
                          <a:ea typeface="Times Roman"/>
                          <a:cs typeface="Times Roman"/>
                          <a:sym typeface="Times Roman"/>
                        </a:rPr>
                        <a:t>Example: St. John’s Wort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Botanical (Herb)</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serotonin, CYP450 induction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Mild depression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300 mg TID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~24 hrs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With meals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drug levels (OCPs, SSRIs)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Avoid polypharmacy</a:t>
                      </a:r>
                    </a:p>
                  </a:txBody>
                  <a:tcPr marL="12700" marR="12700" marT="12700" marB="12700" anchor="ctr" anchorCtr="0" horzOverflow="overflow"/>
                </a:tc>
              </a:tr>
              <a:tr h="1106145">
                <a:tc>
                  <a:txBody>
                    <a:bodyPr/>
                    <a:lstStyle/>
                    <a:p>
                      <a:pPr algn="ctr" defTabSz="457200">
                        <a:defRPr sz="1800"/>
                      </a:pPr>
                      <a:r>
                        <a:rPr sz="2200">
                          <a:latin typeface="Times Roman"/>
                          <a:ea typeface="Times Roman"/>
                          <a:cs typeface="Times Roman"/>
                          <a:sym typeface="Times Roman"/>
                        </a:rPr>
                        <a:t>Example: Turmeric (curcumin)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Botanical extract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NF-κB, COX-2</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Inflammation, OA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~6–8 hrs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With fat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 bleeding risk</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Avoid w/ anticoagulants</a:t>
                      </a:r>
                    </a:p>
                  </a:txBody>
                  <a:tcPr marL="12700" marR="12700" marT="12700" marB="12700" anchor="ctr" anchorCtr="0" horzOverflow="overflow"/>
                </a:tc>
              </a:tr>
              <a:tr h="1106145">
                <a:tc>
                  <a:txBody>
                    <a:bodyPr/>
                    <a:lstStyle/>
                    <a:p>
                      <a:pPr algn="ctr" defTabSz="457200">
                        <a:defRPr sz="1800"/>
                      </a:pPr>
                      <a:r>
                        <a:rPr sz="2200">
                          <a:latin typeface="Times Roman"/>
                          <a:ea typeface="Times Roman"/>
                          <a:cs typeface="Times Roman"/>
                          <a:sym typeface="Times Roman"/>
                        </a:rPr>
                        <a:t>Example: Magnesium glycinate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Mineral supplement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NMDA modulation, muscle relaxation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Constipation, sleep</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~24 hrs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Evening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Competes w/ Ca, Fe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Monitor stool tolerance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2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24" name="TextBox 6"/>
          <p:cNvSpPr txBox="1"/>
          <p:nvPr/>
        </p:nvSpPr>
        <p:spPr>
          <a:xfrm>
            <a:off x="737519" y="281439"/>
            <a:ext cx="17433566" cy="2211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44" sz="4500">
                <a:solidFill>
                  <a:srgbClr val="0433FF"/>
                </a:solidFill>
                <a:latin typeface="Poppins"/>
                <a:ea typeface="Poppins"/>
                <a:cs typeface="Poppins"/>
                <a:sym typeface="Poppins"/>
              </a:defRPr>
            </a:lvl1pPr>
          </a:lstStyle>
          <a:p>
            <a:pPr/>
            <a:r>
              <a:t>Evidence-Based Use of Common Botanical Supplements for Health Promotion and Common Condition</a:t>
            </a:r>
          </a:p>
        </p:txBody>
      </p:sp>
      <p:sp>
        <p:nvSpPr>
          <p:cNvPr id="5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26" name="From a clinical nutrition perspective, botanicals are most appropriately used as adjunctive therapies—supporting physiological function, symptom management, and health promotion rather than replacing standard medical care. Many botanicals exert measurabl"/>
          <p:cNvSpPr txBox="1"/>
          <p:nvPr/>
        </p:nvSpPr>
        <p:spPr>
          <a:xfrm>
            <a:off x="1085676" y="3785215"/>
            <a:ext cx="16493685" cy="555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40631" indent="-240631" defTabSz="457200">
              <a:spcBef>
                <a:spcPts val="1200"/>
              </a:spcBef>
              <a:buSzPct val="100000"/>
              <a:buChar char="•"/>
              <a:defRPr sz="2400">
                <a:latin typeface="Times Roman"/>
                <a:ea typeface="Times Roman"/>
                <a:cs typeface="Times Roman"/>
                <a:sym typeface="Times Roman"/>
              </a:defRPr>
            </a:pPr>
            <a:r>
              <a:t>From a clinical nutrition perspective, botanicals are most appropriately used as </a:t>
            </a:r>
            <a:r>
              <a:rPr b="1"/>
              <a:t>adjunctive therapies</a:t>
            </a:r>
            <a:r>
              <a:t>—supporting physiological function, symptom management, and health promotion rather than replacing standard medical care. Many botanicals exert measurable biological effects through </a:t>
            </a:r>
            <a:r>
              <a:rPr b="1"/>
              <a:t>anti-inflammatory, antioxidant, antimicrobial, endocrine-modulating, or neuromodulatory mechanisms</a:t>
            </a:r>
            <a:r>
              <a:t>, making them relevant for common conditions such as osteoarthritis, irritable bowel syndrome, insomnia, cardiometabolic risk, and recurrent infections.</a:t>
            </a:r>
          </a:p>
          <a:p>
            <a:pPr marL="240631" indent="-240631" defTabSz="457200">
              <a:spcBef>
                <a:spcPts val="1200"/>
              </a:spcBef>
              <a:buSzPct val="100000"/>
              <a:buChar char="•"/>
              <a:defRPr sz="2400">
                <a:latin typeface="Times Roman"/>
                <a:ea typeface="Times Roman"/>
                <a:cs typeface="Times Roman"/>
                <a:sym typeface="Times Roman"/>
              </a:defRPr>
            </a:pPr>
            <a:r>
              <a:t>Safe and effective botanical use requires attention to </a:t>
            </a:r>
            <a:r>
              <a:rPr b="1"/>
              <a:t>standardization and dosing</a:t>
            </a:r>
            <a:r>
              <a:t>, as therapeutic outcomes depend on the presence and amount of specific active constituents (e.g., curcuminoids, proanthocyanidins, EGCG). Unlike foods, concentrated botanical extracts can produce </a:t>
            </a:r>
            <a:r>
              <a:rPr b="1"/>
              <a:t>drug-like effects</a:t>
            </a:r>
            <a:r>
              <a:t>, including clinically significant </a:t>
            </a:r>
            <a:r>
              <a:rPr b="1"/>
              <a:t>drug–herb and nutrient–herb interactions</a:t>
            </a:r>
            <a:r>
              <a:t>, particularly in individuals with chronic disease or polypharmacy. Therefore, time-limited trials, appropriate monitoring, and clear stop rules are essential.</a:t>
            </a:r>
          </a:p>
          <a:p>
            <a:pPr marL="240631" indent="-240631" defTabSz="457200">
              <a:spcBef>
                <a:spcPts val="1200"/>
              </a:spcBef>
              <a:buSzPct val="100000"/>
              <a:buChar char="•"/>
              <a:defRPr sz="2400">
                <a:latin typeface="Times Roman"/>
                <a:ea typeface="Times Roman"/>
                <a:cs typeface="Times Roman"/>
                <a:sym typeface="Times Roman"/>
              </a:defRPr>
            </a:pPr>
            <a:r>
              <a:t>For advanced nutrition practice and CNS exam preparation, botanicals should be evaluated using the same framework applied to pharmaceuticals: </a:t>
            </a:r>
            <a:r>
              <a:rPr b="1"/>
              <a:t>mechanism of action, indication, dose, duration, safety profile, and potential for interaction</a:t>
            </a:r>
            <a:r>
              <a:t>. When applied judiciously and personalized to laboratory findings, symptoms, and lifestyle factors, evidence-based botanical supplements can be valuable tools for improving health outcomes while maintaining patient safety and professional accountability.</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2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30" name="TextBox 6"/>
          <p:cNvSpPr txBox="1"/>
          <p:nvPr/>
        </p:nvSpPr>
        <p:spPr>
          <a:xfrm>
            <a:off x="117179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Clinical Application Rules </a:t>
            </a:r>
          </a:p>
        </p:txBody>
      </p:sp>
      <p:sp>
        <p:nvSpPr>
          <p:cNvPr id="53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32" name="1. Phytochemical-Rich Foods…"/>
          <p:cNvSpPr txBox="1"/>
          <p:nvPr/>
        </p:nvSpPr>
        <p:spPr>
          <a:xfrm>
            <a:off x="1282768" y="3478383"/>
            <a:ext cx="6190865" cy="6149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Match the herb to the mechanism</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Pain/inflammation:</a:t>
            </a:r>
            <a:r>
              <a:rPr b="0"/>
              <a:t> Curcumin, Boswellia, Ginger</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GI functional disorders:</a:t>
            </a:r>
            <a:r>
              <a:rPr b="0"/>
              <a:t> Peppermint oil (IBS), Ginger (nausea)</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Stress/sleep:</a:t>
            </a:r>
            <a:r>
              <a:rPr b="0"/>
              <a:t> Ashwagandha, Valerian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Cardiometabolic:</a:t>
            </a:r>
            <a:r>
              <a:rPr b="0"/>
              <a:t> Garlic (BP), Green tea (metabolic support)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Prevention:</a:t>
            </a:r>
            <a:r>
              <a:rPr b="0"/>
              <a:t> Cranberry (UTI)</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2. Use standardized extracts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Look for </a:t>
            </a:r>
            <a:r>
              <a:rPr b="1"/>
              <a:t>named actives</a:t>
            </a:r>
            <a:r>
              <a:t> (e.g., curcuminoids %, AKBA, PACs, EGCG)</a:t>
            </a:r>
          </a:p>
        </p:txBody>
      </p:sp>
      <p:sp>
        <p:nvSpPr>
          <p:cNvPr id="533" name="1. Phytochemical-Rich Foods…"/>
          <p:cNvSpPr txBox="1"/>
          <p:nvPr/>
        </p:nvSpPr>
        <p:spPr>
          <a:xfrm>
            <a:off x="9057822" y="3478381"/>
            <a:ext cx="6190865" cy="49218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Time-limited trials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Pain/IBS:</a:t>
            </a:r>
            <a:r>
              <a:rPr b="0"/>
              <a:t> reassess at </a:t>
            </a:r>
            <a:r>
              <a:t>4–8 weeks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Metabolic/cognitive:</a:t>
            </a:r>
            <a:r>
              <a:rPr b="0"/>
              <a:t> </a:t>
            </a:r>
            <a:r>
              <a:t>8–12 weeks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Prevention (UTI/BPH):</a:t>
            </a:r>
            <a:r>
              <a:rPr b="0"/>
              <a:t> </a:t>
            </a:r>
            <a:r>
              <a:t>≥6 months</a:t>
            </a:r>
          </a:p>
          <a:p>
            <a:pPr defTabSz="457200">
              <a:spcBef>
                <a:spcPts val="1400"/>
              </a:spcBef>
              <a:defRPr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4. Stop rules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No benefit within expected window</a:t>
            </a:r>
            <a:r>
              <a:rPr b="0"/>
              <a:t> → discontinue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Adverse effects or interactions</a:t>
            </a:r>
            <a:r>
              <a:rPr b="0"/>
              <a:t> → stop and reassess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3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37" name="TextBox 6"/>
          <p:cNvSpPr txBox="1"/>
          <p:nvPr/>
        </p:nvSpPr>
        <p:spPr>
          <a:xfrm>
            <a:off x="1147362" y="969781"/>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Common Safety Triggers</a:t>
            </a:r>
          </a:p>
        </p:txBody>
      </p:sp>
      <p:sp>
        <p:nvSpPr>
          <p:cNvPr id="5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39" name="1. Phytochemical-Rich Foods…"/>
          <p:cNvSpPr txBox="1"/>
          <p:nvPr/>
        </p:nvSpPr>
        <p:spPr>
          <a:xfrm>
            <a:off x="1258394" y="4087805"/>
            <a:ext cx="7797535" cy="3893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Bleeding risk:</a:t>
            </a:r>
            <a:r>
              <a:rPr b="0"/>
              <a:t> Ginkgo, Garlic (high-dose), Curcumin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Sedation stacking:</a:t>
            </a:r>
            <a:r>
              <a:rPr b="0"/>
              <a:t> Valerian + CNS depressants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CYP induction:</a:t>
            </a:r>
            <a:r>
              <a:rPr b="0"/>
              <a:t> St. John’s wort (↓ drug levels)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Autoimmune caution:</a:t>
            </a:r>
            <a:r>
              <a:rPr b="0"/>
              <a:t> Echinacea, Ashwagandha</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GERD:</a:t>
            </a:r>
            <a:r>
              <a:rPr b="0"/>
              <a:t> Peppermint oil may worsen symptoms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4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43" name="TextBox 6"/>
          <p:cNvSpPr txBox="1"/>
          <p:nvPr/>
        </p:nvSpPr>
        <p:spPr>
          <a:xfrm>
            <a:off x="1098606" y="399231"/>
            <a:ext cx="16812968" cy="228763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03" sz="7100">
                <a:solidFill>
                  <a:srgbClr val="FFFFFF"/>
                </a:solidFill>
                <a:latin typeface="Poppins"/>
                <a:ea typeface="Poppins"/>
                <a:cs typeface="Poppins"/>
                <a:sym typeface="Poppins"/>
              </a:defRPr>
            </a:lvl1pPr>
          </a:lstStyle>
          <a:p>
            <a:pPr/>
            <a:r>
              <a:t>Evidence-Based Botanical Supplements Summary Table</a:t>
            </a:r>
          </a:p>
        </p:txBody>
      </p:sp>
      <p:sp>
        <p:nvSpPr>
          <p:cNvPr id="54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45" name="Table 1"/>
          <p:cNvGraphicFramePr/>
          <p:nvPr/>
        </p:nvGraphicFramePr>
        <p:xfrm>
          <a:off x="233430" y="2818277"/>
          <a:ext cx="17821139" cy="72792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95847"/>
                <a:gridCol w="2552600"/>
                <a:gridCol w="3805727"/>
                <a:gridCol w="2696667"/>
                <a:gridCol w="1772269"/>
                <a:gridCol w="1567487"/>
                <a:gridCol w="3230539"/>
              </a:tblGrid>
              <a:tr h="673767">
                <a:tc>
                  <a:txBody>
                    <a:bodyPr/>
                    <a:lstStyle/>
                    <a:p>
                      <a:pPr algn="ctr" defTabSz="457200">
                        <a:defRPr sz="1800"/>
                      </a:pPr>
                      <a:r>
                        <a:rPr b="1" sz="1900">
                          <a:latin typeface="Times Roman"/>
                          <a:ea typeface="Times Roman"/>
                          <a:cs typeface="Times Roman"/>
                          <a:sym typeface="Times Roman"/>
                        </a:rPr>
                        <a:t>Botanical (Common Name)</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Primary Action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Evidence-Based Use</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Typical Dose (Standardized)</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Duration Used in Studies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Strength of Evidence*</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Key Safety Notes</a:t>
                      </a:r>
                    </a:p>
                  </a:txBody>
                  <a:tcPr marL="12700" marR="12700" marT="12700" marB="12700" anchor="ctr" anchorCtr="0" horzOverflow="overflow"/>
                </a:tc>
              </a:tr>
              <a:tr h="682540">
                <a:tc>
                  <a:txBody>
                    <a:bodyPr/>
                    <a:lstStyle/>
                    <a:p>
                      <a:pPr algn="ctr" defTabSz="457200">
                        <a:defRPr sz="1800"/>
                      </a:pPr>
                      <a:r>
                        <a:rPr b="1" sz="1500">
                          <a:latin typeface="Times Roman"/>
                          <a:ea typeface="Times Roman"/>
                          <a:cs typeface="Times Roman"/>
                          <a:sym typeface="Times Roman"/>
                        </a:rPr>
                        <a:t>Turmeric (Curcumin)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Anti-inflammatory (↓ NF-κB, COX-2)</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Osteoarthritis, inflammatory pain, metabolic inflammation</a:t>
                      </a:r>
                    </a:p>
                  </a:txBody>
                  <a:tcPr marL="12700" marR="12700" marT="12700" marB="12700" anchor="ctr" anchorCtr="0" horzOverflow="overflow"/>
                </a:tc>
                <a:tc>
                  <a:txBody>
                    <a:bodyPr/>
                    <a:lstStyle/>
                    <a:p>
                      <a:pPr algn="ctr" defTabSz="457200">
                        <a:defRPr b="1" sz="1500">
                          <a:latin typeface="Times Roman"/>
                          <a:ea typeface="Times Roman"/>
                          <a:cs typeface="Times Roman"/>
                          <a:sym typeface="Times Roman"/>
                        </a:defRPr>
                      </a:pPr>
                      <a:r>
                        <a:t>500–1,000 mg/day</a:t>
                      </a:r>
                      <a:r>
                        <a:rPr b="0"/>
                        <a:t> (bioavailable extract)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Strong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 bleeding risk with anticoagulants; take with fat</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Ginger</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Prokinetic, antiemetic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Nausea (pregnancy, chemo), dyspepsia, OA pain</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1–2 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4–12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Strong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Caution with anticoagulants at high doses</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Garlic (aged extract)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Antiplatelet, antihypertensive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Mild HTN, lipid support, immune</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600–1,200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Moderate–Strong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Bleeding risk; food doses safest</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Peppermint oil (enteric-coated)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Antispasmodic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IBS pain, bloating</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180–225 mg 2–3×/day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Strong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May worsen GERD</a:t>
                      </a:r>
                    </a:p>
                  </a:txBody>
                  <a:tcPr marL="12700" marR="12700" marT="12700" marB="12700" anchor="ctr" anchorCtr="0" horzOverflow="overflow"/>
                </a:tc>
              </a:tr>
              <a:tr h="673767">
                <a:tc>
                  <a:txBody>
                    <a:bodyPr/>
                    <a:lstStyle/>
                    <a:p>
                      <a:pPr algn="ctr" defTabSz="457200">
                        <a:defRPr sz="1800"/>
                      </a:pPr>
                      <a:r>
                        <a:rPr b="1" sz="1500">
                          <a:latin typeface="Times Roman"/>
                          <a:ea typeface="Times Roman"/>
                          <a:cs typeface="Times Roman"/>
                          <a:sym typeface="Times Roman"/>
                        </a:rPr>
                        <a:t>Ashwagandha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Adaptogenic; ↓ cortisol</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Stress, anxiety, sleep, subclinical hypo</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300–600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6–8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Avoid in pregnancy; autoimmune/thyroid caution</a:t>
                      </a:r>
                    </a:p>
                  </a:txBody>
                  <a:tcPr marL="12700" marR="12700" marT="12700" marB="12700" anchor="ctr" anchorCtr="0" horzOverflow="overflow"/>
                </a:tc>
              </a:tr>
              <a:tr h="472923">
                <a:tc>
                  <a:txBody>
                    <a:bodyPr/>
                    <a:lstStyle/>
                    <a:p>
                      <a:pPr algn="ctr" defTabSz="457200">
                        <a:defRPr sz="1800"/>
                      </a:pPr>
                      <a:r>
                        <a:rPr b="1" sz="1500">
                          <a:latin typeface="Times Roman"/>
                          <a:ea typeface="Times Roman"/>
                          <a:cs typeface="Times Roman"/>
                          <a:sym typeface="Times Roman"/>
                        </a:rPr>
                        <a:t>Ginkgo biloba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 cerebral blood flow</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Cognitive decline, claudication</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120–240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 bleeding risk; stop before surgery</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Milk thistle (silymarin)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Hepatoprotective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NAFLD, elevated LFTs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140–210 mg 2–3×/day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8–24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Generally safe</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Echinacea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Immunomodulatory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URI prevention (short-term)</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300–500 mg 2–3×/day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≤8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Mixed–Moderate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Avoid in autoimmune disease long-term</a:t>
                      </a:r>
                    </a:p>
                  </a:txBody>
                  <a:tcPr marL="12700" marR="12700" marT="12700" marB="12700" anchor="ctr" anchorCtr="0" horzOverflow="overflow"/>
                </a:tc>
              </a:tr>
              <a:tr h="299452">
                <a:tc>
                  <a:txBody>
                    <a:bodyPr/>
                    <a:lstStyle/>
                    <a:p>
                      <a:pPr algn="ctr" defTabSz="457200">
                        <a:defRPr sz="1800"/>
                      </a:pPr>
                      <a:r>
                        <a:rPr b="1" sz="1500">
                          <a:latin typeface="Times Roman"/>
                          <a:ea typeface="Times Roman"/>
                          <a:cs typeface="Times Roman"/>
                          <a:sym typeface="Times Roman"/>
                        </a:rPr>
                        <a:t>Saw palmetto</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Anti-androgenic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BPH symptoms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320 mg/day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≥6 months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Mixed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Minimal drug interactions</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St. John’s wort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Serotonergic; CYP induction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Mild depression</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300 mg TID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6–12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Strong (efficacy)</a:t>
                      </a:r>
                    </a:p>
                  </a:txBody>
                  <a:tcPr marL="12700" marR="12700" marT="12700" marB="12700" anchor="ctr" anchorCtr="0" horzOverflow="overflow"/>
                </a:tc>
                <a:tc>
                  <a:txBody>
                    <a:bodyPr/>
                    <a:lstStyle/>
                    <a:p>
                      <a:pPr algn="ctr" defTabSz="457200">
                        <a:defRPr b="1" sz="1500">
                          <a:latin typeface="Times Roman"/>
                          <a:ea typeface="Times Roman"/>
                          <a:cs typeface="Times Roman"/>
                          <a:sym typeface="Times Roman"/>
                        </a:defRPr>
                      </a:pPr>
                      <a:r>
                        <a:t>High interaction risk</a:t>
                      </a:r>
                      <a:r>
                        <a:rPr b="0"/>
                        <a:t> (avoid with many meds)</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Boswellia serrata</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5-LOX inhibition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OA, IBD adjunct</a:t>
                      </a:r>
                    </a:p>
                  </a:txBody>
                  <a:tcPr marL="12700" marR="12700" marT="12700" marB="12700" anchor="ctr" anchorCtr="0" horzOverflow="overflow"/>
                </a:tc>
                <a:tc>
                  <a:txBody>
                    <a:bodyPr/>
                    <a:lstStyle/>
                    <a:p>
                      <a:pPr algn="ctr" defTabSz="457200">
                        <a:defRPr b="1" sz="1500">
                          <a:latin typeface="Times Roman"/>
                          <a:ea typeface="Times Roman"/>
                          <a:cs typeface="Times Roman"/>
                          <a:sym typeface="Times Roman"/>
                        </a:defRPr>
                      </a:pPr>
                      <a:r>
                        <a:t>300–500 mg BID</a:t>
                      </a:r>
                      <a:r>
                        <a:rPr b="0"/>
                        <a:t> (AKBA std.)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GI upset</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Green tea extract (EGCG)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Antioxidant, metabolic</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Weight/metabolic support</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300–500 mg EGCG/day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Avoid high-dose fasting (liver risk)</a:t>
                      </a:r>
                    </a:p>
                  </a:txBody>
                  <a:tcPr marL="12700" marR="12700" marT="12700" marB="12700" anchor="ctr" anchorCtr="0" horzOverflow="overflow"/>
                </a:tc>
              </a:tr>
              <a:tr h="464150">
                <a:tc>
                  <a:txBody>
                    <a:bodyPr/>
                    <a:lstStyle/>
                    <a:p>
                      <a:pPr algn="ctr" defTabSz="457200">
                        <a:defRPr sz="1800"/>
                      </a:pPr>
                      <a:r>
                        <a:rPr b="1" sz="1500">
                          <a:latin typeface="Times Roman"/>
                          <a:ea typeface="Times Roman"/>
                          <a:cs typeface="Times Roman"/>
                          <a:sym typeface="Times Roman"/>
                        </a:rPr>
                        <a:t>Cranberry (PAC-std.)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Anti-adhesion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Recurrent UTI prevention</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≥36 mg PAC/day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6–12 months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Strong</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Monitor INR if on warfarin</a:t>
                      </a:r>
                    </a:p>
                  </a:txBody>
                  <a:tcPr marL="12700" marR="12700" marT="12700" marB="12700" anchor="ctr" anchorCtr="0" horzOverflow="overflow"/>
                </a:tc>
              </a:tr>
              <a:tr h="299452">
                <a:tc>
                  <a:txBody>
                    <a:bodyPr/>
                    <a:lstStyle/>
                    <a:p>
                      <a:pPr algn="ctr" defTabSz="457200">
                        <a:defRPr sz="1800"/>
                      </a:pPr>
                      <a:r>
                        <a:rPr b="1" sz="1500">
                          <a:latin typeface="Times Roman"/>
                          <a:ea typeface="Times Roman"/>
                          <a:cs typeface="Times Roman"/>
                          <a:sym typeface="Times Roman"/>
                        </a:rPr>
                        <a:t>Valerian root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GABAergic sedative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Insomnia</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400–600 mg HS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2–4 weeks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Mixed</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Additive sedation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4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49" name="TextBox 6"/>
          <p:cNvSpPr txBox="1"/>
          <p:nvPr/>
        </p:nvSpPr>
        <p:spPr>
          <a:xfrm>
            <a:off x="1216184" y="488607"/>
            <a:ext cx="17419322"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2" sz="6800">
                <a:solidFill>
                  <a:srgbClr val="0433FF"/>
                </a:solidFill>
                <a:latin typeface="Poppins"/>
                <a:ea typeface="Poppins"/>
                <a:cs typeface="Poppins"/>
                <a:sym typeface="Poppins"/>
              </a:defRPr>
            </a:lvl1pPr>
          </a:lstStyle>
          <a:p>
            <a:pPr/>
            <a:r>
              <a:t>Safety, Toxicity, and Interactions of Botanical Supplements</a:t>
            </a:r>
          </a:p>
        </p:txBody>
      </p:sp>
      <p:sp>
        <p:nvSpPr>
          <p:cNvPr id="5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51" name="Tolerable Upper Intake Level (UL)…"/>
          <p:cNvSpPr txBox="1"/>
          <p:nvPr/>
        </p:nvSpPr>
        <p:spPr>
          <a:xfrm>
            <a:off x="1208842" y="4332999"/>
            <a:ext cx="15166977" cy="319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500">
                <a:latin typeface="Times Roman"/>
                <a:ea typeface="Times Roman"/>
                <a:cs typeface="Times Roman"/>
                <a:sym typeface="Times Roman"/>
              </a:defRPr>
            </a:pPr>
            <a:r>
              <a:t>Why safety matters</a:t>
            </a:r>
          </a:p>
          <a:p>
            <a:pPr defTabSz="457200">
              <a:spcBef>
                <a:spcPts val="1200"/>
              </a:spcBef>
              <a:defRPr sz="3200">
                <a:latin typeface="Times Roman"/>
                <a:ea typeface="Times Roman"/>
                <a:cs typeface="Times Roman"/>
                <a:sym typeface="Times Roman"/>
              </a:defRPr>
            </a:pPr>
            <a:r>
              <a:t>Botanical supplements are often perceived as “natural” and therefore harmless; however, many contain </a:t>
            </a:r>
            <a:r>
              <a:rPr b="1"/>
              <a:t>pharmacologically active compounds</a:t>
            </a:r>
            <a:r>
              <a:t> that can exert </a:t>
            </a:r>
            <a:r>
              <a:rPr b="1"/>
              <a:t>drug-like effects</a:t>
            </a:r>
            <a:r>
              <a:t>, accumulate with chronic use, or </a:t>
            </a:r>
            <a:r>
              <a:rPr b="1"/>
              <a:t>interact with medications and nutrients</a:t>
            </a:r>
            <a:r>
              <a:t>. Risk increases with </a:t>
            </a:r>
            <a:r>
              <a:rPr b="1"/>
              <a:t>the use of standardized extracts, high doses, prolonged duration, polypharmacy, pregnancy, liver/kidney disease, and advanced age</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38" name="TextBox 6"/>
          <p:cNvSpPr txBox="1"/>
          <p:nvPr/>
        </p:nvSpPr>
        <p:spPr>
          <a:xfrm>
            <a:off x="1024716" y="45761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Lab-Driven Personalization for Dyslipidemia</a:t>
            </a:r>
          </a:p>
        </p:txBody>
      </p:sp>
      <p:sp>
        <p:nvSpPr>
          <p:cNvPr id="1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40" name="Table 1"/>
          <p:cNvGraphicFramePr/>
          <p:nvPr/>
        </p:nvGraphicFramePr>
        <p:xfrm>
          <a:off x="882528" y="3263453"/>
          <a:ext cx="17097337" cy="336788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18203"/>
                <a:gridCol w="12279133"/>
              </a:tblGrid>
              <a:tr h="514180">
                <a:tc>
                  <a:txBody>
                    <a:bodyPr/>
                    <a:lstStyle/>
                    <a:p>
                      <a:pPr algn="ctr" defTabSz="457200">
                        <a:defRPr sz="1800"/>
                      </a:pPr>
                      <a:r>
                        <a:rPr b="1" sz="2400">
                          <a:latin typeface="Times Roman"/>
                          <a:ea typeface="Times Roman"/>
                          <a:cs typeface="Times Roman"/>
                          <a:sym typeface="Times Roman"/>
                        </a:rPr>
                        <a:t>Lab / phenotype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Prioritize</a:t>
                      </a:r>
                    </a:p>
                  </a:txBody>
                  <a:tcPr marL="12700" marR="12700" marT="12700" marB="12700" anchor="ctr" anchorCtr="0" horzOverflow="overflow"/>
                </a:tc>
              </a:tr>
              <a:tr h="514180">
                <a:tc>
                  <a:txBody>
                    <a:bodyPr/>
                    <a:lstStyle/>
                    <a:p>
                      <a:pPr algn="ctr" defTabSz="457200">
                        <a:defRPr sz="1800"/>
                      </a:pPr>
                      <a:r>
                        <a:rPr b="1" sz="2400">
                          <a:latin typeface="Times Roman"/>
                          <a:ea typeface="Times Roman"/>
                          <a:cs typeface="Times Roman"/>
                          <a:sym typeface="Times Roman"/>
                        </a:rPr>
                        <a:t>TG ≥150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(≥2 g EPA+DHA), reduce refined carbs/alcohol</a:t>
                      </a:r>
                    </a:p>
                  </a:txBody>
                  <a:tcPr marL="12700" marR="12700" marT="12700" marB="12700" anchor="ctr" anchorCtr="0" horzOverflow="overflow"/>
                </a:tc>
              </a:tr>
              <a:tr h="514180">
                <a:tc>
                  <a:txBody>
                    <a:bodyPr/>
                    <a:lstStyle/>
                    <a:p>
                      <a:pPr algn="ctr" defTabSz="457200">
                        <a:defRPr sz="1800"/>
                      </a:pPr>
                      <a:r>
                        <a:rPr b="1" sz="2400">
                          <a:latin typeface="Times Roman"/>
                          <a:ea typeface="Times Roman"/>
                          <a:cs typeface="Times Roman"/>
                          <a:sym typeface="Times Roman"/>
                        </a:rPr>
                        <a:t>LDL-C ≥130 mg/dL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Plant sterols + soluble fiber ± RYR</a:t>
                      </a:r>
                    </a:p>
                  </a:txBody>
                  <a:tcPr marL="12700" marR="12700" marT="12700" marB="12700" anchor="ctr" anchorCtr="0" horzOverflow="overflow"/>
                </a:tc>
              </a:tr>
              <a:tr h="514180">
                <a:tc>
                  <a:txBody>
                    <a:bodyPr/>
                    <a:lstStyle/>
                    <a:p>
                      <a:pPr algn="ctr" defTabSz="457200">
                        <a:defRPr sz="1800"/>
                      </a:pPr>
                      <a:r>
                        <a:rPr b="1" sz="2400">
                          <a:latin typeface="Times Roman"/>
                          <a:ea typeface="Times Roman"/>
                          <a:cs typeface="Times Roman"/>
                          <a:sym typeface="Times Roman"/>
                        </a:rPr>
                        <a:t>High non-HDL-C / ApoB</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RYR or berberine + fiber</a:t>
                      </a:r>
                    </a:p>
                  </a:txBody>
                  <a:tcPr marL="12700" marR="12700" marT="12700" marB="12700" anchor="ctr" anchorCtr="0" horzOverflow="overflow"/>
                </a:tc>
              </a:tr>
              <a:tr h="514180">
                <a:tc>
                  <a:txBody>
                    <a:bodyPr/>
                    <a:lstStyle/>
                    <a:p>
                      <a:pPr algn="ctr" defTabSz="457200">
                        <a:defRPr sz="1800"/>
                      </a:pPr>
                      <a:r>
                        <a:rPr b="1" sz="2400">
                          <a:latin typeface="Times Roman"/>
                          <a:ea typeface="Times Roman"/>
                          <a:cs typeface="Times Roman"/>
                          <a:sym typeface="Times Roman"/>
                        </a:rPr>
                        <a:t>Metabolic syndrome / IR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Berberine, omega-3, weight-focused nutrition</a:t>
                      </a:r>
                    </a:p>
                  </a:txBody>
                  <a:tcPr marL="12700" marR="12700" marT="12700" marB="12700" anchor="ctr" anchorCtr="0" horzOverflow="overflow"/>
                </a:tc>
              </a:tr>
              <a:tr h="796979">
                <a:tc>
                  <a:txBody>
                    <a:bodyPr/>
                    <a:lstStyle/>
                    <a:p>
                      <a:pPr algn="ctr" defTabSz="457200">
                        <a:defRPr sz="1800"/>
                      </a:pPr>
                      <a:r>
                        <a:rPr b="1" sz="2400">
                          <a:latin typeface="Times Roman"/>
                          <a:ea typeface="Times Roman"/>
                          <a:cs typeface="Times Roman"/>
                          <a:sym typeface="Times Roman"/>
                        </a:rPr>
                        <a:t>Statin intolerance (myalgias)</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Lower-dose statin + CoQ10 </a:t>
                      </a:r>
                      <a:r>
                        <a:rPr b="1"/>
                        <a:t>or</a:t>
                      </a:r>
                      <a:r>
                        <a:t> non-statin nutraceutical stack under supervision</a:t>
                      </a:r>
                    </a:p>
                  </a:txBody>
                  <a:tcPr marL="12700" marR="12700" marT="12700" marB="12700" anchor="ctr" anchorCtr="0" horzOverflow="overflow"/>
                </a:tc>
              </a:tr>
            </a:tbl>
          </a:graphicData>
        </a:graphic>
      </p:graphicFrame>
      <p:sp>
        <p:nvSpPr>
          <p:cNvPr id="141" name="Practical stacks (examples)…"/>
          <p:cNvSpPr txBox="1"/>
          <p:nvPr/>
        </p:nvSpPr>
        <p:spPr>
          <a:xfrm>
            <a:off x="1348237" y="6808688"/>
            <a:ext cx="4739190" cy="32011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stacks (examples)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LDL-focused:</a:t>
            </a:r>
            <a:r>
              <a:rPr b="0"/>
              <a:t> Plant sterols </a:t>
            </a:r>
            <a:r>
              <a:t>2 g/day</a:t>
            </a:r>
            <a:r>
              <a:rPr b="0"/>
              <a:t> + psyllium </a:t>
            </a:r>
            <a:r>
              <a:t>10 g/day</a:t>
            </a:r>
            <a:r>
              <a:rPr b="0"/>
              <a:t> → reassess at 6–8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TG-focused:</a:t>
            </a:r>
            <a:r>
              <a:rPr b="0"/>
              <a:t> Omega-3 </a:t>
            </a:r>
            <a:r>
              <a:t>4 g/day EPA+DHA</a:t>
            </a:r>
            <a:r>
              <a:rPr b="0"/>
              <a:t> → reassess at 8–12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Mixed pattern:</a:t>
            </a:r>
            <a:r>
              <a:rPr b="0"/>
              <a:t> Psyllium </a:t>
            </a:r>
            <a:r>
              <a:t>10 g/day</a:t>
            </a:r>
            <a:r>
              <a:rPr b="0"/>
              <a:t> + omega-3 </a:t>
            </a:r>
            <a:r>
              <a:t>2–4 g/day</a:t>
            </a:r>
            <a:r>
              <a:rPr b="0"/>
              <a:t> ± berberine </a:t>
            </a:r>
            <a:r>
              <a:t>500 mg BID–TID</a:t>
            </a:r>
            <a:r>
              <a:rPr b="0"/>
              <a:t>.</a:t>
            </a:r>
          </a:p>
        </p:txBody>
      </p:sp>
      <p:sp>
        <p:nvSpPr>
          <p:cNvPr id="142" name="Safety &amp; timing notes…"/>
          <p:cNvSpPr txBox="1"/>
          <p:nvPr/>
        </p:nvSpPr>
        <p:spPr>
          <a:xfrm>
            <a:off x="6774408" y="6808689"/>
            <a:ext cx="5426846" cy="332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Safety &amp; timing notes</a:t>
            </a:r>
          </a:p>
          <a:p>
            <a:pPr marL="457200" indent="-317500" defTabSz="457200">
              <a:spcBef>
                <a:spcPts val="1200"/>
              </a:spcBef>
              <a:buSzPct val="100000"/>
              <a:buFont typeface="Times Roman"/>
              <a:buChar char="•"/>
              <a:defRPr b="1">
                <a:latin typeface="Times Roman"/>
                <a:ea typeface="Times Roman"/>
                <a:cs typeface="Times Roman"/>
                <a:sym typeface="Times Roman"/>
              </a:defRPr>
            </a:pPr>
            <a:r>
              <a:t>Medication separation:</a:t>
            </a:r>
            <a:r>
              <a:rPr b="0"/>
              <a:t> Fiber and minerals can impair absorption of some drugs—separate by ~2 hours.</a:t>
            </a:r>
          </a:p>
          <a:p>
            <a:pPr marL="457200" indent="-317500" defTabSz="457200">
              <a:spcBef>
                <a:spcPts val="1200"/>
              </a:spcBef>
              <a:buSzPct val="100000"/>
              <a:buFont typeface="Times Roman"/>
              <a:buChar char="•"/>
              <a:defRPr b="1">
                <a:latin typeface="Times Roman"/>
                <a:ea typeface="Times Roman"/>
                <a:cs typeface="Times Roman"/>
                <a:sym typeface="Times Roman"/>
              </a:defRPr>
            </a:pPr>
            <a:r>
              <a:t>Liver enzymes:</a:t>
            </a:r>
            <a:r>
              <a:rPr b="0"/>
              <a:t> Check baseline and follow-up if using </a:t>
            </a:r>
            <a:r>
              <a:t>RYR or niacin</a:t>
            </a:r>
            <a:r>
              <a:rPr b="0"/>
              <a:t>.</a:t>
            </a:r>
          </a:p>
          <a:p>
            <a:pPr marL="457200" indent="-317500" defTabSz="457200">
              <a:spcBef>
                <a:spcPts val="1200"/>
              </a:spcBef>
              <a:buSzPct val="100000"/>
              <a:buFont typeface="Times Roman"/>
              <a:buChar char="•"/>
              <a:defRPr b="1">
                <a:latin typeface="Times Roman"/>
                <a:ea typeface="Times Roman"/>
                <a:cs typeface="Times Roman"/>
                <a:sym typeface="Times Roman"/>
              </a:defRPr>
            </a:pPr>
            <a:r>
              <a:t>Pregnancy:</a:t>
            </a:r>
            <a:r>
              <a:rPr b="0"/>
              <a:t> Avoid </a:t>
            </a:r>
            <a:r>
              <a:t>RYR and high-dose niacin</a:t>
            </a:r>
            <a:r>
              <a:rPr b="0"/>
              <a:t>.</a:t>
            </a:r>
          </a:p>
          <a:p>
            <a:pPr marL="457200" indent="-317500" defTabSz="457200">
              <a:spcBef>
                <a:spcPts val="1200"/>
              </a:spcBef>
              <a:buSzPct val="100000"/>
              <a:buFont typeface="Times Roman"/>
              <a:buChar char="•"/>
              <a:defRPr b="1">
                <a:latin typeface="Times Roman"/>
                <a:ea typeface="Times Roman"/>
                <a:cs typeface="Times Roman"/>
                <a:sym typeface="Times Roman"/>
              </a:defRPr>
            </a:pPr>
            <a:r>
              <a:t>Stop rules:</a:t>
            </a:r>
            <a:r>
              <a:rPr b="0"/>
              <a:t> If </a:t>
            </a:r>
            <a:r>
              <a:t>no meaningful lipid change</a:t>
            </a:r>
            <a:r>
              <a:rPr b="0"/>
              <a:t> after the expected window with good adherence, discontinue.</a:t>
            </a:r>
          </a:p>
        </p:txBody>
      </p:sp>
      <p:sp>
        <p:nvSpPr>
          <p:cNvPr id="143" name="Reassessment checkpoints…"/>
          <p:cNvSpPr txBox="1"/>
          <p:nvPr/>
        </p:nvSpPr>
        <p:spPr>
          <a:xfrm>
            <a:off x="12646659" y="6926980"/>
            <a:ext cx="5426846" cy="185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Lipids (fasting or non-fasting):</a:t>
            </a:r>
            <a:r>
              <a:rPr b="0"/>
              <a:t> </a:t>
            </a:r>
            <a:r>
              <a:t>8–12 weeks</a:t>
            </a:r>
            <a:r>
              <a:rPr b="0"/>
              <a:t> after initiation/change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TG ≥500 mg/dL:</a:t>
            </a:r>
            <a:r>
              <a:rPr b="0"/>
              <a:t> prioritize medical management to reduce pancreatitis risk</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Freeform 2"/>
          <p:cNvSpPr/>
          <p:nvPr/>
        </p:nvSpPr>
        <p:spPr>
          <a:xfrm rot="10800000">
            <a:off x="-147842" y="-62994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5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55" name="TextBox 6"/>
          <p:cNvSpPr txBox="1"/>
          <p:nvPr/>
        </p:nvSpPr>
        <p:spPr>
          <a:xfrm>
            <a:off x="856300" y="1069378"/>
            <a:ext cx="1741932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General Safety Principles</a:t>
            </a:r>
          </a:p>
        </p:txBody>
      </p:sp>
      <p:sp>
        <p:nvSpPr>
          <p:cNvPr id="5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57" name="Tolerable Upper Intake Level (UL)…"/>
          <p:cNvSpPr txBox="1"/>
          <p:nvPr/>
        </p:nvSpPr>
        <p:spPr>
          <a:xfrm>
            <a:off x="2063069" y="4105361"/>
            <a:ext cx="6336779" cy="481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500">
                <a:latin typeface="Times Roman"/>
                <a:ea typeface="Times Roman"/>
                <a:cs typeface="Times Roman"/>
                <a:sym typeface="Times Roman"/>
              </a:defRPr>
            </a:pPr>
            <a:r>
              <a:t>Dose matters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Culinary use ≠ concentrated extract</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Toxicity is far more likely with </a:t>
            </a:r>
            <a:r>
              <a:rPr b="1"/>
              <a:t>capsules, tinctures, and standardized products</a:t>
            </a:r>
          </a:p>
          <a:p>
            <a:pPr defTabSz="457200">
              <a:spcBef>
                <a:spcPts val="1200"/>
              </a:spcBef>
              <a:defRPr sz="2500">
                <a:latin typeface="Times Roman"/>
                <a:ea typeface="Times Roman"/>
                <a:cs typeface="Times Roman"/>
                <a:sym typeface="Times Roman"/>
              </a:defRPr>
            </a:pPr>
          </a:p>
          <a:p>
            <a:pPr defTabSz="457200">
              <a:spcBef>
                <a:spcPts val="1200"/>
              </a:spcBef>
              <a:defRPr b="1" sz="2500">
                <a:latin typeface="Times Roman"/>
                <a:ea typeface="Times Roman"/>
                <a:cs typeface="Times Roman"/>
                <a:sym typeface="Times Roman"/>
              </a:defRPr>
            </a:pPr>
            <a:r>
              <a:t>Time-limited trials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Most botanicals should be reassessed after </a:t>
            </a:r>
            <a:r>
              <a:rPr b="1"/>
              <a:t>4–12 weeks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Long-term use requires justification and monitoring</a:t>
            </a:r>
          </a:p>
        </p:txBody>
      </p:sp>
      <p:sp>
        <p:nvSpPr>
          <p:cNvPr id="558" name="Tolerable Upper Intake Level (UL)…"/>
          <p:cNvSpPr txBox="1"/>
          <p:nvPr/>
        </p:nvSpPr>
        <p:spPr>
          <a:xfrm>
            <a:off x="9691516" y="4088836"/>
            <a:ext cx="6336776" cy="44813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500">
                <a:latin typeface="Times Roman"/>
                <a:ea typeface="Times Roman"/>
                <a:cs typeface="Times Roman"/>
                <a:sym typeface="Times Roman"/>
              </a:defRPr>
            </a:pPr>
            <a:r>
              <a:t>Mechanism predicts risk</a:t>
            </a:r>
          </a:p>
          <a:p>
            <a:pPr lvl="1" marL="914400" indent="-317500" defTabSz="457200">
              <a:spcBef>
                <a:spcPts val="1200"/>
              </a:spcBef>
              <a:buSzPct val="100000"/>
              <a:buFont typeface="Times Roman"/>
              <a:buChar char="◦"/>
              <a:defRPr sz="2500">
                <a:latin typeface="Times Roman"/>
                <a:ea typeface="Times Roman"/>
                <a:cs typeface="Times Roman"/>
                <a:sym typeface="Times Roman"/>
              </a:defRPr>
            </a:pPr>
            <a:r>
              <a:t>Antiplatelet → bleeding risk</a:t>
            </a:r>
          </a:p>
          <a:p>
            <a:pPr lvl="1" marL="914400" indent="-317500" defTabSz="457200">
              <a:spcBef>
                <a:spcPts val="1200"/>
              </a:spcBef>
              <a:buSzPct val="100000"/>
              <a:buFont typeface="Times Roman"/>
              <a:buChar char="◦"/>
              <a:defRPr sz="2500">
                <a:latin typeface="Times Roman"/>
                <a:ea typeface="Times Roman"/>
                <a:cs typeface="Times Roman"/>
                <a:sym typeface="Times Roman"/>
              </a:defRPr>
            </a:pPr>
            <a:r>
              <a:t>Sedative → additive CNS depression</a:t>
            </a:r>
          </a:p>
          <a:p>
            <a:pPr lvl="1" marL="914400" indent="-317500" defTabSz="457200">
              <a:spcBef>
                <a:spcPts val="1200"/>
              </a:spcBef>
              <a:buSzPct val="100000"/>
              <a:buFont typeface="Times Roman"/>
              <a:buChar char="◦"/>
              <a:defRPr sz="2500">
                <a:latin typeface="Times Roman"/>
                <a:ea typeface="Times Roman"/>
                <a:cs typeface="Times Roman"/>
                <a:sym typeface="Times Roman"/>
              </a:defRPr>
            </a:pPr>
            <a:r>
              <a:t>Enzyme induction/inhibition → altered drug levels</a:t>
            </a:r>
          </a:p>
          <a:p>
            <a:pPr defTabSz="457200">
              <a:spcBef>
                <a:spcPts val="1200"/>
              </a:spcBef>
              <a:defRPr b="1" sz="2500">
                <a:latin typeface="Times Roman"/>
                <a:ea typeface="Times Roman"/>
                <a:cs typeface="Times Roman"/>
                <a:sym typeface="Times Roman"/>
              </a:defRPr>
            </a:pPr>
          </a:p>
          <a:p>
            <a:pPr defTabSz="457200">
              <a:spcBef>
                <a:spcPts val="1200"/>
              </a:spcBef>
              <a:defRPr b="1" sz="2500">
                <a:latin typeface="Times Roman"/>
                <a:ea typeface="Times Roman"/>
                <a:cs typeface="Times Roman"/>
                <a:sym typeface="Times Roman"/>
              </a:defRPr>
            </a:pPr>
            <a:r>
              <a:t>Food-first when possible</a:t>
            </a:r>
          </a:p>
          <a:p>
            <a:pPr lvl="1" marL="914400" indent="-317500" defTabSz="457200">
              <a:spcBef>
                <a:spcPts val="1200"/>
              </a:spcBef>
              <a:buSzPct val="100000"/>
              <a:buFont typeface="Times Roman"/>
              <a:buChar char="◦"/>
              <a:defRPr sz="2500">
                <a:latin typeface="Times Roman"/>
                <a:ea typeface="Times Roman"/>
                <a:cs typeface="Times Roman"/>
                <a:sym typeface="Times Roman"/>
              </a:defRPr>
            </a:pPr>
            <a:r>
              <a:t>Whole foods have lower interaction and toxicity risk than supplements</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Freeform 2"/>
          <p:cNvSpPr/>
          <p:nvPr/>
        </p:nvSpPr>
        <p:spPr>
          <a:xfrm rot="10800000">
            <a:off x="-147842" y="-62994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62" name="TextBox 6"/>
          <p:cNvSpPr txBox="1"/>
          <p:nvPr/>
        </p:nvSpPr>
        <p:spPr>
          <a:xfrm>
            <a:off x="660823" y="984383"/>
            <a:ext cx="1741932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Common Safety Concerns by Category</a:t>
            </a:r>
          </a:p>
        </p:txBody>
      </p:sp>
      <p:sp>
        <p:nvSpPr>
          <p:cNvPr id="5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64" name="Tolerable Upper Intake Level (UL)…"/>
          <p:cNvSpPr txBox="1"/>
          <p:nvPr/>
        </p:nvSpPr>
        <p:spPr>
          <a:xfrm>
            <a:off x="345886" y="3333272"/>
            <a:ext cx="7705305"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b="1" sz="2500">
                <a:latin typeface="Times Roman"/>
                <a:ea typeface="Times Roman"/>
                <a:cs typeface="Times Roman"/>
                <a:sym typeface="Times Roman"/>
              </a:defRPr>
            </a:lvl1pPr>
          </a:lstStyle>
          <a:p>
            <a:pPr/>
            <a:r>
              <a:t>1. Bleeding Risk (Antiplatelet / Anticoagulant Effects)</a:t>
            </a:r>
          </a:p>
        </p:txBody>
      </p:sp>
      <p:graphicFrame>
        <p:nvGraphicFramePr>
          <p:cNvPr id="565" name="Table 1"/>
          <p:cNvGraphicFramePr/>
          <p:nvPr/>
        </p:nvGraphicFramePr>
        <p:xfrm>
          <a:off x="345568" y="3844266"/>
          <a:ext cx="8502200" cy="16600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054992"/>
                <a:gridCol w="1725265"/>
                <a:gridCol w="2721942"/>
              </a:tblGrid>
              <a:tr h="643595">
                <a:tc>
                  <a:txBody>
                    <a:bodyPr/>
                    <a:lstStyle/>
                    <a:p>
                      <a:pPr algn="ctr" defTabSz="457200">
                        <a:defRPr sz="1800"/>
                      </a:pPr>
                      <a:r>
                        <a:rPr b="1" sz="1600">
                          <a:latin typeface="Times Roman"/>
                          <a:ea typeface="Times Roman"/>
                          <a:cs typeface="Times Roman"/>
                          <a:sym typeface="Times Roman"/>
                        </a:rPr>
                        <a:t>Botanicals of Concern</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Clinical Implication</a:t>
                      </a:r>
                    </a:p>
                  </a:txBody>
                  <a:tcPr marL="12700" marR="12700" marT="12700" marB="12700" anchor="ctr" anchorCtr="0" horzOverflow="overflow"/>
                </a:tc>
              </a:tr>
              <a:tr h="1016428">
                <a:tc>
                  <a:txBody>
                    <a:bodyPr/>
                    <a:lstStyle/>
                    <a:p>
                      <a:pPr algn="ctr" defTabSz="457200">
                        <a:defRPr sz="1800"/>
                      </a:pPr>
                      <a:r>
                        <a:rPr sz="1600">
                          <a:latin typeface="Times Roman"/>
                          <a:ea typeface="Times Roman"/>
                          <a:cs typeface="Times Roman"/>
                          <a:sym typeface="Times Roman"/>
                        </a:rPr>
                        <a:t>Garlic (high-dose), Ginkgo, Turmeric/Curcumin, Ginger (high-dose), Dong quai</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 Bleeding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Avoid or monitor closely with anticoagulants, antiplatelet drugs, pre-surgery</a:t>
                      </a:r>
                    </a:p>
                  </a:txBody>
                  <a:tcPr marL="12700" marR="12700" marT="12700" marB="12700" anchor="ctr" anchorCtr="0" horzOverflow="overflow"/>
                </a:tc>
              </a:tr>
            </a:tbl>
          </a:graphicData>
        </a:graphic>
      </p:graphicFrame>
      <p:sp>
        <p:nvSpPr>
          <p:cNvPr id="566" name="Tolerable Upper Intake Level (UL)…"/>
          <p:cNvSpPr txBox="1"/>
          <p:nvPr/>
        </p:nvSpPr>
        <p:spPr>
          <a:xfrm>
            <a:off x="328208" y="5733810"/>
            <a:ext cx="5121150"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500">
                <a:latin typeface="Times Roman"/>
                <a:ea typeface="Times Roman"/>
                <a:cs typeface="Times Roman"/>
                <a:sym typeface="Times Roman"/>
              </a:defRPr>
            </a:lvl1pPr>
          </a:lstStyle>
          <a:p>
            <a:pPr/>
            <a:r>
              <a:t>2. Sedation &amp; CNS Depression</a:t>
            </a:r>
          </a:p>
        </p:txBody>
      </p:sp>
      <p:graphicFrame>
        <p:nvGraphicFramePr>
          <p:cNvPr id="567" name="Table 1-1"/>
          <p:cNvGraphicFramePr/>
          <p:nvPr/>
        </p:nvGraphicFramePr>
        <p:xfrm>
          <a:off x="299780" y="6248670"/>
          <a:ext cx="8593777" cy="15524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04700"/>
                <a:gridCol w="1195384"/>
                <a:gridCol w="4393689"/>
              </a:tblGrid>
              <a:tr h="608799">
                <a:tc>
                  <a:txBody>
                    <a:bodyPr/>
                    <a:lstStyle/>
                    <a:p>
                      <a:pPr algn="ctr" defTabSz="457200">
                        <a:defRPr sz="1800"/>
                      </a:pPr>
                      <a:r>
                        <a:rPr b="1" sz="1900">
                          <a:latin typeface="Times Roman"/>
                          <a:ea typeface="Times Roman"/>
                          <a:cs typeface="Times Roman"/>
                          <a:sym typeface="Times Roman"/>
                        </a:rPr>
                        <a:t>Botanicals of Concern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Clinical Implication</a:t>
                      </a:r>
                    </a:p>
                  </a:txBody>
                  <a:tcPr marL="12700" marR="12700" marT="12700" marB="12700" anchor="ctr" anchorCtr="0" horzOverflow="overflow"/>
                </a:tc>
              </a:tr>
              <a:tr h="943639">
                <a:tc>
                  <a:txBody>
                    <a:bodyPr/>
                    <a:lstStyle/>
                    <a:p>
                      <a:pPr algn="ctr" defTabSz="457200">
                        <a:defRPr sz="1800"/>
                      </a:pPr>
                      <a:r>
                        <a:rPr sz="1900">
                          <a:latin typeface="Times Roman"/>
                          <a:ea typeface="Times Roman"/>
                          <a:cs typeface="Times Roman"/>
                          <a:sym typeface="Times Roman"/>
                        </a:rPr>
                        <a:t>Valerian, Kava, Passionflower, Ashwagandha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Additive sedation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Avoid stacking with benzodiazepines, opioids, alcohol, sleep meds</a:t>
                      </a:r>
                    </a:p>
                  </a:txBody>
                  <a:tcPr marL="12700" marR="12700" marT="12700" marB="12700" anchor="ctr" anchorCtr="0" horzOverflow="overflow"/>
                </a:tc>
              </a:tr>
            </a:tbl>
          </a:graphicData>
        </a:graphic>
      </p:graphicFrame>
      <p:sp>
        <p:nvSpPr>
          <p:cNvPr id="568" name="Tolerable Upper Intake Level (UL)…"/>
          <p:cNvSpPr txBox="1"/>
          <p:nvPr/>
        </p:nvSpPr>
        <p:spPr>
          <a:xfrm>
            <a:off x="239899" y="8134349"/>
            <a:ext cx="8502202"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500">
                <a:latin typeface="Times Roman"/>
                <a:ea typeface="Times Roman"/>
                <a:cs typeface="Times Roman"/>
                <a:sym typeface="Times Roman"/>
              </a:defRPr>
            </a:lvl1pPr>
          </a:lstStyle>
          <a:p>
            <a:pPr/>
            <a:r>
              <a:t>3. Liver Toxicity (Hepatotoxicity)</a:t>
            </a:r>
          </a:p>
        </p:txBody>
      </p:sp>
      <p:graphicFrame>
        <p:nvGraphicFramePr>
          <p:cNvPr id="569" name="Table 1-2"/>
          <p:cNvGraphicFramePr/>
          <p:nvPr/>
        </p:nvGraphicFramePr>
        <p:xfrm>
          <a:off x="274252" y="8683972"/>
          <a:ext cx="8739614" cy="15397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47329"/>
                <a:gridCol w="1110803"/>
                <a:gridCol w="3781480"/>
              </a:tblGrid>
              <a:tr h="596960">
                <a:tc>
                  <a:txBody>
                    <a:bodyPr/>
                    <a:lstStyle/>
                    <a:p>
                      <a:pPr algn="ctr" defTabSz="457200">
                        <a:defRPr sz="1800"/>
                      </a:pPr>
                      <a:r>
                        <a:rPr b="1" sz="1900">
                          <a:latin typeface="Times Roman"/>
                          <a:ea typeface="Times Roman"/>
                          <a:cs typeface="Times Roman"/>
                          <a:sym typeface="Times Roman"/>
                        </a:rPr>
                        <a:t>Botanicals of Concern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Clinical Implication</a:t>
                      </a:r>
                    </a:p>
                  </a:txBody>
                  <a:tcPr marL="12700" marR="12700" marT="12700" marB="12700" anchor="ctr" anchorCtr="0" horzOverflow="overflow"/>
                </a:tc>
              </a:tr>
              <a:tr h="942778">
                <a:tc>
                  <a:txBody>
                    <a:bodyPr/>
                    <a:lstStyle/>
                    <a:p>
                      <a:pPr algn="ctr" defTabSz="457200">
                        <a:defRPr sz="1800"/>
                      </a:pPr>
                      <a:r>
                        <a:rPr sz="1900">
                          <a:latin typeface="Times Roman"/>
                          <a:ea typeface="Times Roman"/>
                          <a:cs typeface="Times Roman"/>
                          <a:sym typeface="Times Roman"/>
                        </a:rPr>
                        <a:t>Kava, Green tea extract (high-dose, fasting), Black cohosh (rare)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Liver injury</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Avoid in liver disease; stop if ↑ LFTs or symptoms (fatigue, jaundice)</a:t>
                      </a:r>
                    </a:p>
                  </a:txBody>
                  <a:tcPr marL="12700" marR="12700" marT="12700" marB="12700" anchor="ctr" anchorCtr="0" horzOverflow="overflow"/>
                </a:tc>
              </a:tr>
            </a:tbl>
          </a:graphicData>
        </a:graphic>
      </p:graphicFrame>
      <p:sp>
        <p:nvSpPr>
          <p:cNvPr id="570" name="Tolerable Upper Intake Level (UL)…"/>
          <p:cNvSpPr txBox="1"/>
          <p:nvPr/>
        </p:nvSpPr>
        <p:spPr>
          <a:xfrm>
            <a:off x="11063720" y="3410062"/>
            <a:ext cx="5121150"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500">
                <a:latin typeface="Times Roman"/>
                <a:ea typeface="Times Roman"/>
                <a:cs typeface="Times Roman"/>
                <a:sym typeface="Times Roman"/>
              </a:defRPr>
            </a:lvl1pPr>
          </a:lstStyle>
          <a:p>
            <a:pPr/>
            <a:r>
              <a:t>4. Endocrine &amp; Hormonal Effects</a:t>
            </a:r>
          </a:p>
        </p:txBody>
      </p:sp>
      <p:graphicFrame>
        <p:nvGraphicFramePr>
          <p:cNvPr id="571" name="Table 1-3"/>
          <p:cNvGraphicFramePr/>
          <p:nvPr/>
        </p:nvGraphicFramePr>
        <p:xfrm>
          <a:off x="10094634" y="3943808"/>
          <a:ext cx="7705306" cy="25263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97112"/>
                <a:gridCol w="1519817"/>
                <a:gridCol w="2988374"/>
              </a:tblGrid>
              <a:tr h="335486">
                <a:tc>
                  <a:txBody>
                    <a:bodyPr/>
                    <a:lstStyle/>
                    <a:p>
                      <a:pPr algn="ctr" defTabSz="457200">
                        <a:defRPr sz="1800"/>
                      </a:pPr>
                      <a:r>
                        <a:rPr b="1" sz="1900">
                          <a:latin typeface="Times Roman"/>
                          <a:ea typeface="Times Roman"/>
                          <a:cs typeface="Times Roman"/>
                          <a:sym typeface="Times Roman"/>
                        </a:rPr>
                        <a:t>Botanicals of Concern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Risk</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Clinical Implication</a:t>
                      </a:r>
                    </a:p>
                  </a:txBody>
                  <a:tcPr marL="12700" marR="12700" marT="12700" marB="12700" anchor="ctr" anchorCtr="0" horzOverflow="overflow"/>
                </a:tc>
              </a:tr>
              <a:tr h="644233">
                <a:tc>
                  <a:txBody>
                    <a:bodyPr/>
                    <a:lstStyle/>
                    <a:p>
                      <a:pPr algn="ctr" defTabSz="457200">
                        <a:defRPr sz="1800"/>
                      </a:pPr>
                      <a:r>
                        <a:rPr sz="1900">
                          <a:latin typeface="Times Roman"/>
                          <a:ea typeface="Times Roman"/>
                          <a:cs typeface="Times Roman"/>
                          <a:sym typeface="Times Roman"/>
                        </a:rPr>
                        <a:t>Ashwagandha</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thyroid hormones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Avoid in hyperthyroidism; monitor TSH</a:t>
                      </a:r>
                    </a:p>
                  </a:txBody>
                  <a:tcPr marL="12700" marR="12700" marT="12700" marB="12700" anchor="ctr" anchorCtr="0" horzOverflow="overflow"/>
                </a:tc>
              </a:tr>
              <a:tr h="914400">
                <a:tc>
                  <a:txBody>
                    <a:bodyPr/>
                    <a:lstStyle/>
                    <a:p>
                      <a:pPr algn="ctr" defTabSz="457200">
                        <a:defRPr sz="1800"/>
                      </a:pPr>
                      <a:r>
                        <a:rPr sz="1900">
                          <a:latin typeface="Times Roman"/>
                          <a:ea typeface="Times Roman"/>
                          <a:cs typeface="Times Roman"/>
                          <a:sym typeface="Times Roman"/>
                        </a:rPr>
                        <a:t>Licorice (glycyrrhizin)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Pseudo-aldosteronism</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Hypertension, hypokalemia</a:t>
                      </a:r>
                    </a:p>
                  </a:txBody>
                  <a:tcPr marL="12700" marR="12700" marT="12700" marB="12700" anchor="ctr" anchorCtr="0" horzOverflow="overflow"/>
                </a:tc>
              </a:tr>
              <a:tr h="632262">
                <a:tc>
                  <a:txBody>
                    <a:bodyPr/>
                    <a:lstStyle/>
                    <a:p>
                      <a:pPr algn="ctr" defTabSz="457200">
                        <a:defRPr sz="1800"/>
                      </a:pPr>
                      <a:r>
                        <a:rPr sz="1900">
                          <a:latin typeface="Times Roman"/>
                          <a:ea typeface="Times Roman"/>
                          <a:cs typeface="Times Roman"/>
                          <a:sym typeface="Times Roman"/>
                        </a:rPr>
                        <a:t>Phytoestrogens (soy isoflavones, black cohosh)</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Hormonal modulation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Use caution in estrogen-sensitive conditions</a:t>
                      </a:r>
                    </a:p>
                  </a:txBody>
                  <a:tcPr marL="12700" marR="12700" marT="12700" marB="12700" anchor="ctr" anchorCtr="0" horzOverflow="overflow"/>
                </a:tc>
              </a:tr>
            </a:tbl>
          </a:graphicData>
        </a:graphic>
      </p:graphicFrame>
      <p:sp>
        <p:nvSpPr>
          <p:cNvPr id="572" name="Tolerable Upper Intake Level (UL)…"/>
          <p:cNvSpPr txBox="1"/>
          <p:nvPr/>
        </p:nvSpPr>
        <p:spPr>
          <a:xfrm>
            <a:off x="10431040" y="6965790"/>
            <a:ext cx="7549630"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500">
                <a:latin typeface="Times Roman"/>
                <a:ea typeface="Times Roman"/>
                <a:cs typeface="Times Roman"/>
                <a:sym typeface="Times Roman"/>
              </a:defRPr>
            </a:lvl1pPr>
          </a:lstStyle>
          <a:p>
            <a:pPr/>
            <a:r>
              <a:t>5. Enzyme Induction / Inhibition (Drug Metabolism)</a:t>
            </a:r>
          </a:p>
        </p:txBody>
      </p:sp>
      <p:graphicFrame>
        <p:nvGraphicFramePr>
          <p:cNvPr id="573" name="Table 1-4"/>
          <p:cNvGraphicFramePr/>
          <p:nvPr/>
        </p:nvGraphicFramePr>
        <p:xfrm>
          <a:off x="10362179" y="7471495"/>
          <a:ext cx="7442918" cy="24648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18799"/>
                <a:gridCol w="2149618"/>
                <a:gridCol w="3674500"/>
              </a:tblGrid>
              <a:tr h="538250">
                <a:tc>
                  <a:txBody>
                    <a:bodyPr/>
                    <a:lstStyle/>
                    <a:p>
                      <a:pPr algn="ctr" defTabSz="457200">
                        <a:defRPr sz="1800"/>
                      </a:pPr>
                      <a:r>
                        <a:rPr b="1" sz="1900">
                          <a:latin typeface="Times Roman"/>
                          <a:ea typeface="Times Roman"/>
                          <a:cs typeface="Times Roman"/>
                          <a:sym typeface="Times Roman"/>
                        </a:rPr>
                        <a:t>Botanical</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Clinical Risk</a:t>
                      </a:r>
                    </a:p>
                  </a:txBody>
                  <a:tcPr marL="12700" marR="12700" marT="12700" marB="12700" anchor="ctr" anchorCtr="0" horzOverflow="overflow"/>
                </a:tc>
              </a:tr>
              <a:tr h="850055">
                <a:tc>
                  <a:txBody>
                    <a:bodyPr/>
                    <a:lstStyle/>
                    <a:p>
                      <a:pPr algn="ctr" defTabSz="457200">
                        <a:defRPr sz="1800"/>
                      </a:pPr>
                      <a:r>
                        <a:rPr sz="1900">
                          <a:latin typeface="Times Roman"/>
                          <a:ea typeface="Times Roman"/>
                          <a:cs typeface="Times Roman"/>
                          <a:sym typeface="Times Roman"/>
                        </a:rPr>
                        <a:t>St. John’s wort</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CYP3A4 &amp; P-gp induction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effectiveness of SSRIs, OCPs, statins, immunosuppressants</a:t>
                      </a:r>
                    </a:p>
                  </a:txBody>
                  <a:tcPr marL="12700" marR="12700" marT="12700" marB="12700" anchor="ctr" anchorCtr="0" horzOverflow="overflow"/>
                </a:tc>
              </a:tr>
              <a:tr h="538250">
                <a:tc>
                  <a:txBody>
                    <a:bodyPr/>
                    <a:lstStyle/>
                    <a:p>
                      <a:pPr algn="ctr" defTabSz="457200">
                        <a:defRPr sz="1800"/>
                      </a:pPr>
                      <a:r>
                        <a:rPr sz="1900">
                          <a:latin typeface="Times Roman"/>
                          <a:ea typeface="Times Roman"/>
                          <a:cs typeface="Times Roman"/>
                          <a:sym typeface="Times Roman"/>
                        </a:rPr>
                        <a:t>Goldenseal</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CYP inhibition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 drug levels/toxicity</a:t>
                      </a:r>
                    </a:p>
                  </a:txBody>
                  <a:tcPr marL="12700" marR="12700" marT="12700" marB="12700" anchor="ctr" anchorCtr="0" horzOverflow="overflow"/>
                </a:tc>
              </a:tr>
              <a:tr h="538250">
                <a:tc>
                  <a:txBody>
                    <a:bodyPr/>
                    <a:lstStyle/>
                    <a:p>
                      <a:pPr algn="ctr" defTabSz="457200">
                        <a:defRPr sz="1800"/>
                      </a:pPr>
                      <a:r>
                        <a:rPr sz="1900">
                          <a:latin typeface="Times Roman"/>
                          <a:ea typeface="Times Roman"/>
                          <a:cs typeface="Times Roman"/>
                          <a:sym typeface="Times Roman"/>
                        </a:rPr>
                        <a:t>Milk thistle</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Mild CYP modulation</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Usually low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Freeform 2"/>
          <p:cNvSpPr/>
          <p:nvPr/>
        </p:nvSpPr>
        <p:spPr>
          <a:xfrm rot="10800000">
            <a:off x="-147842" y="-62994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77" name="TextBox 6"/>
          <p:cNvSpPr txBox="1"/>
          <p:nvPr/>
        </p:nvSpPr>
        <p:spPr>
          <a:xfrm>
            <a:off x="1051778" y="1069378"/>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Botanical–Nutrient Interactions</a:t>
            </a:r>
          </a:p>
        </p:txBody>
      </p:sp>
      <p:sp>
        <p:nvSpPr>
          <p:cNvPr id="5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79" name="Table 1"/>
          <p:cNvGraphicFramePr/>
          <p:nvPr/>
        </p:nvGraphicFramePr>
        <p:xfrm>
          <a:off x="2697531" y="3735134"/>
          <a:ext cx="13345902" cy="57827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65845"/>
                <a:gridCol w="5203881"/>
                <a:gridCol w="5076176"/>
              </a:tblGrid>
              <a:tr h="943456">
                <a:tc>
                  <a:txBody>
                    <a:bodyPr/>
                    <a:lstStyle/>
                    <a:p>
                      <a:pPr algn="ctr" defTabSz="457200">
                        <a:defRPr sz="1800"/>
                      </a:pPr>
                      <a:r>
                        <a:rPr b="1" sz="2400">
                          <a:latin typeface="Times Roman"/>
                          <a:ea typeface="Times Roman"/>
                          <a:cs typeface="Times Roman"/>
                          <a:sym typeface="Times Roman"/>
                        </a:rPr>
                        <a:t>Botanical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Impact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Relevance</a:t>
                      </a:r>
                    </a:p>
                  </a:txBody>
                  <a:tcPr marL="12700" marR="12700" marT="12700" marB="12700" anchor="ctr" anchorCtr="0" horzOverflow="overflow"/>
                </a:tc>
              </a:tr>
              <a:tr h="943456">
                <a:tc>
                  <a:txBody>
                    <a:bodyPr/>
                    <a:lstStyle/>
                    <a:p>
                      <a:pPr algn="ctr" defTabSz="457200">
                        <a:defRPr sz="1800"/>
                      </a:pPr>
                      <a:r>
                        <a:rPr sz="2400">
                          <a:latin typeface="Times Roman"/>
                          <a:ea typeface="Times Roman"/>
                          <a:cs typeface="Times Roman"/>
                          <a:sym typeface="Times Roman"/>
                        </a:rPr>
                        <a:t>Licorice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Risk of arrhythmia, HTN</a:t>
                      </a:r>
                    </a:p>
                  </a:txBody>
                  <a:tcPr marL="12700" marR="12700" marT="12700" marB="12700" anchor="ctr" anchorCtr="0" horzOverflow="overflow"/>
                </a:tc>
              </a:tr>
              <a:tr h="1489998">
                <a:tc>
                  <a:txBody>
                    <a:bodyPr/>
                    <a:lstStyle/>
                    <a:p>
                      <a:pPr algn="ctr" defTabSz="457200">
                        <a:defRPr sz="1800"/>
                      </a:pPr>
                      <a:r>
                        <a:rPr sz="2400">
                          <a:latin typeface="Times Roman"/>
                          <a:ea typeface="Times Roman"/>
                          <a:cs typeface="Times Roman"/>
                          <a:sym typeface="Times Roman"/>
                        </a:rPr>
                        <a:t>St. John’s wort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Iron, B12 (indirect via gut effects)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anemia risk</a:t>
                      </a:r>
                    </a:p>
                  </a:txBody>
                  <a:tcPr marL="12700" marR="12700" marT="12700" marB="12700" anchor="ctr" anchorCtr="0" horzOverflow="overflow"/>
                </a:tc>
              </a:tr>
              <a:tr h="943456">
                <a:tc>
                  <a:txBody>
                    <a:bodyPr/>
                    <a:lstStyle/>
                    <a:p>
                      <a:pPr algn="ctr" defTabSz="457200">
                        <a:defRPr sz="1800"/>
                      </a:pPr>
                      <a:r>
                        <a:rPr sz="2400">
                          <a:latin typeface="Times Roman"/>
                          <a:ea typeface="Times Roman"/>
                          <a:cs typeface="Times Roman"/>
                          <a:sym typeface="Times Roman"/>
                        </a:rPr>
                        <a:t>Green tea (extract)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Iron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with iron deficiency</a:t>
                      </a:r>
                    </a:p>
                  </a:txBody>
                  <a:tcPr marL="12700" marR="12700" marT="12700" marB="12700" anchor="ctr" anchorCtr="0" horzOverflow="overflow"/>
                </a:tc>
              </a:tr>
              <a:tr h="1462358">
                <a:tc>
                  <a:txBody>
                    <a:bodyPr/>
                    <a:lstStyle/>
                    <a:p>
                      <a:pPr algn="ctr" defTabSz="457200">
                        <a:defRPr sz="1800"/>
                      </a:pPr>
                      <a:r>
                        <a:rPr sz="2400">
                          <a:latin typeface="Times Roman"/>
                          <a:ea typeface="Times Roman"/>
                          <a:cs typeface="Times Roman"/>
                          <a:sym typeface="Times Roman"/>
                        </a:rPr>
                        <a:t>High-fiber botanicals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Mineral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Separate from mineral supplements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1" name="Freeform 2"/>
          <p:cNvSpPr/>
          <p:nvPr/>
        </p:nvSpPr>
        <p:spPr>
          <a:xfrm rot="10800000">
            <a:off x="-147842" y="-629948"/>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8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83" name="TextBox 6"/>
          <p:cNvSpPr txBox="1"/>
          <p:nvPr/>
        </p:nvSpPr>
        <p:spPr>
          <a:xfrm>
            <a:off x="1051778" y="1069378"/>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Populations at Higher Risk</a:t>
            </a:r>
          </a:p>
        </p:txBody>
      </p:sp>
      <p:sp>
        <p:nvSpPr>
          <p:cNvPr id="5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85" name="Table 1"/>
          <p:cNvGraphicFramePr/>
          <p:nvPr/>
        </p:nvGraphicFramePr>
        <p:xfrm>
          <a:off x="1994011" y="3250158"/>
          <a:ext cx="14689955" cy="65949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26132"/>
                <a:gridCol w="7363822"/>
              </a:tblGrid>
              <a:tr h="928868">
                <a:tc>
                  <a:txBody>
                    <a:bodyPr/>
                    <a:lstStyle/>
                    <a:p>
                      <a:pPr algn="ctr" defTabSz="457200">
                        <a:defRPr sz="1800"/>
                      </a:pPr>
                      <a:r>
                        <a:rPr b="1" sz="2400">
                          <a:latin typeface="Times Roman"/>
                          <a:ea typeface="Times Roman"/>
                          <a:cs typeface="Times Roman"/>
                          <a:sym typeface="Times Roman"/>
                        </a:rPr>
                        <a:t>Population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a:t>
                      </a:r>
                    </a:p>
                  </a:txBody>
                  <a:tcPr marL="12700" marR="12700" marT="12700" marB="12700" anchor="ctr" anchorCtr="0" horzOverflow="overflow"/>
                </a:tc>
              </a:tr>
              <a:tr h="928868">
                <a:tc>
                  <a:txBody>
                    <a:bodyPr/>
                    <a:lstStyle/>
                    <a:p>
                      <a:pPr algn="ctr" defTabSz="457200">
                        <a:defRPr sz="1800"/>
                      </a:pPr>
                      <a:r>
                        <a:rPr b="1" sz="2400">
                          <a:latin typeface="Times Roman"/>
                          <a:ea typeface="Times Roman"/>
                          <a:cs typeface="Times Roman"/>
                          <a:sym typeface="Times Roman"/>
                        </a:rPr>
                        <a:t>Pregnancy &amp; lactation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Teratogenicity, hormonal effects</a:t>
                      </a:r>
                    </a:p>
                  </a:txBody>
                  <a:tcPr marL="12700" marR="12700" marT="12700" marB="12700" anchor="ctr" anchorCtr="0" horzOverflow="overflow"/>
                </a:tc>
              </a:tr>
              <a:tr h="928868">
                <a:tc>
                  <a:txBody>
                    <a:bodyPr/>
                    <a:lstStyle/>
                    <a:p>
                      <a:pPr algn="ctr" defTabSz="457200">
                        <a:defRPr sz="1800"/>
                      </a:pPr>
                      <a:r>
                        <a:rPr b="1" sz="2400">
                          <a:latin typeface="Times Roman"/>
                          <a:ea typeface="Times Roman"/>
                          <a:cs typeface="Times Roman"/>
                          <a:sym typeface="Times Roman"/>
                        </a:rPr>
                        <a:t>Older adults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Polypharmacy, altered metabolism</a:t>
                      </a:r>
                    </a:p>
                  </a:txBody>
                  <a:tcPr marL="12700" marR="12700" marT="12700" marB="12700" anchor="ctr" anchorCtr="0" horzOverflow="overflow"/>
                </a:tc>
              </a:tr>
              <a:tr h="928868">
                <a:tc>
                  <a:txBody>
                    <a:bodyPr/>
                    <a:lstStyle/>
                    <a:p>
                      <a:pPr algn="ctr" defTabSz="457200">
                        <a:defRPr sz="1800"/>
                      </a:pPr>
                      <a:r>
                        <a:rPr b="1" sz="2400">
                          <a:latin typeface="Times Roman"/>
                          <a:ea typeface="Times Roman"/>
                          <a:cs typeface="Times Roman"/>
                          <a:sym typeface="Times Roman"/>
                        </a:rPr>
                        <a:t>Liver or kidney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clearance</a:t>
                      </a:r>
                    </a:p>
                  </a:txBody>
                  <a:tcPr marL="12700" marR="12700" marT="12700" marB="12700" anchor="ctr" anchorCtr="0" horzOverflow="overflow"/>
                </a:tc>
              </a:tr>
              <a:tr h="1439745">
                <a:tc>
                  <a:txBody>
                    <a:bodyPr/>
                    <a:lstStyle/>
                    <a:p>
                      <a:pPr algn="ctr" defTabSz="457200">
                        <a:defRPr sz="1800"/>
                      </a:pPr>
                      <a:r>
                        <a:rPr b="1" sz="2400">
                          <a:latin typeface="Times Roman"/>
                          <a:ea typeface="Times Roman"/>
                          <a:cs typeface="Times Roman"/>
                          <a:sym typeface="Times Roman"/>
                        </a:rPr>
                        <a:t>Autoimmune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Immune-stimulating herbs may worsen disease</a:t>
                      </a:r>
                    </a:p>
                  </a:txBody>
                  <a:tcPr marL="12700" marR="12700" marT="12700" marB="12700" anchor="ctr" anchorCtr="0" horzOverflow="overflow"/>
                </a:tc>
              </a:tr>
              <a:tr h="1439745">
                <a:tc>
                  <a:txBody>
                    <a:bodyPr/>
                    <a:lstStyle/>
                    <a:p>
                      <a:pPr algn="ctr" defTabSz="457200">
                        <a:defRPr sz="1800"/>
                      </a:pPr>
                      <a:r>
                        <a:rPr b="1" sz="2400">
                          <a:latin typeface="Times Roman"/>
                          <a:ea typeface="Times Roman"/>
                          <a:cs typeface="Times Roman"/>
                          <a:sym typeface="Times Roman"/>
                        </a:rPr>
                        <a:t>Patients on narrow-therapeutic-index drugs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 changes → toxicity or treatment failure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Freeform 2"/>
          <p:cNvSpPr/>
          <p:nvPr/>
        </p:nvSpPr>
        <p:spPr>
          <a:xfrm rot="10800000">
            <a:off x="-147842" y="-629948"/>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589" name="TextBox 6"/>
          <p:cNvSpPr txBox="1"/>
          <p:nvPr/>
        </p:nvSpPr>
        <p:spPr>
          <a:xfrm>
            <a:off x="1051778" y="1069378"/>
            <a:ext cx="17419320"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Clinical Red Flags</a:t>
            </a:r>
          </a:p>
        </p:txBody>
      </p:sp>
      <p:sp>
        <p:nvSpPr>
          <p:cNvPr id="59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91" name="Clinical Red Flags → Stop &amp; Refer…"/>
          <p:cNvSpPr txBox="1"/>
          <p:nvPr/>
        </p:nvSpPr>
        <p:spPr>
          <a:xfrm>
            <a:off x="1527469" y="4322779"/>
            <a:ext cx="7759632" cy="350094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3000">
                <a:latin typeface="Times Roman"/>
                <a:ea typeface="Times Roman"/>
                <a:cs typeface="Times Roman"/>
                <a:sym typeface="Times Roman"/>
              </a:defRPr>
            </a:pPr>
            <a:r>
              <a:t>Clinical Red Flags → Stop &amp; Refer</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Unexplained bruising or bleeding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Jaundice, dark urine, persistent fatigue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New neurologic symptoms or confusion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Worsening labs (LFTs, INR, thyroid labs)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 symptom benefit after the expected trial period</a:t>
            </a:r>
          </a:p>
        </p:txBody>
      </p:sp>
      <p:sp>
        <p:nvSpPr>
          <p:cNvPr id="592" name="Safety Triggers…"/>
          <p:cNvSpPr txBox="1"/>
          <p:nvPr/>
        </p:nvSpPr>
        <p:spPr>
          <a:xfrm>
            <a:off x="10157737" y="4200604"/>
            <a:ext cx="6397807" cy="46025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000">
                <a:latin typeface="Times Roman"/>
                <a:ea typeface="Times Roman"/>
                <a:cs typeface="Times Roman"/>
                <a:sym typeface="Times Roman"/>
              </a:defRPr>
            </a:pPr>
            <a:r>
              <a:t>Safety Triggers </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St. John’s wort</a:t>
            </a:r>
            <a:r>
              <a:rPr b="0"/>
              <a:t> → ↓ drug levels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Antiplatelet herbs</a:t>
            </a:r>
            <a:r>
              <a:rPr b="0"/>
              <a:t> → bleeding risk</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Sedative herbs</a:t>
            </a:r>
            <a:r>
              <a:rPr b="0"/>
              <a:t> → CNS depression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Licorice</a:t>
            </a:r>
            <a:r>
              <a:rPr b="0"/>
              <a:t> → hypokalemia, hypertension</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Green tea extract (high dose)</a:t>
            </a:r>
            <a:r>
              <a:rPr b="0"/>
              <a:t> → hepatotoxicity</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Ashwagandha</a:t>
            </a:r>
            <a:r>
              <a:rPr b="0"/>
              <a:t> → thyroid stimulation</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99" name="Freeform 4"/>
          <p:cNvGrpSpPr/>
          <p:nvPr/>
        </p:nvGrpSpPr>
        <p:grpSpPr>
          <a:xfrm>
            <a:off x="-528019" y="-12"/>
            <a:ext cx="19048361" cy="3086123"/>
            <a:chOff x="-2" y="-1"/>
            <a:chExt cx="19048359" cy="3086122"/>
          </a:xfrm>
        </p:grpSpPr>
        <p:sp>
          <p:nvSpPr>
            <p:cNvPr id="59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9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0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60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02" name="Institute of Medicine (IOM). (2001). Dietary Reference Intakes: Applications in Dietary Assessment. National Academies Press.…"/>
          <p:cNvSpPr txBox="1"/>
          <p:nvPr/>
        </p:nvSpPr>
        <p:spPr>
          <a:xfrm>
            <a:off x="1053483" y="3246151"/>
            <a:ext cx="17298636" cy="7546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a:latin typeface="Times Roman"/>
                <a:ea typeface="Times Roman"/>
                <a:cs typeface="Times Roman"/>
                <a:sym typeface="Times Roman"/>
              </a:defRPr>
            </a:pPr>
            <a:r>
              <a:t>1. A 42-year-old woman with iron-deficiency anemia takes </a:t>
            </a:r>
            <a:r>
              <a:rPr b="1"/>
              <a:t>ferrous sulfate 65 mg elemental daily</a:t>
            </a:r>
            <a:r>
              <a:t>, </a:t>
            </a:r>
            <a:r>
              <a:rPr b="1"/>
              <a:t>calcium carbonate 600 mg</a:t>
            </a:r>
            <a:r>
              <a:t>, and </a:t>
            </a:r>
            <a:r>
              <a:rPr b="1"/>
              <a:t>levothyroxine</a:t>
            </a:r>
            <a:r>
              <a:t> each morning. After 8 weeks, hemoglobin has not improved.</a:t>
            </a:r>
          </a:p>
          <a:p>
            <a:pPr defTabSz="457200">
              <a:spcBef>
                <a:spcPts val="1200"/>
              </a:spcBef>
              <a:defRPr b="1">
                <a:latin typeface="Times Roman"/>
                <a:ea typeface="Times Roman"/>
                <a:cs typeface="Times Roman"/>
                <a:sym typeface="Times Roman"/>
              </a:defRPr>
            </a:pPr>
            <a:r>
              <a:t>Which factor most likely explains the lack of response?</a:t>
            </a:r>
          </a:p>
          <a:p>
            <a:pPr defTabSz="457200">
              <a:spcBef>
                <a:spcPts val="1200"/>
              </a:spcBef>
              <a:defRPr>
                <a:latin typeface="Times Roman"/>
                <a:ea typeface="Times Roman"/>
                <a:cs typeface="Times Roman"/>
                <a:sym typeface="Times Roman"/>
              </a:defRPr>
            </a:pPr>
            <a:r>
              <a:t>A. Inadequate iron dose</a:t>
            </a:r>
            <a:br/>
            <a:r>
              <a:t>B. Calcium and levothyroxine impairing iron absorption</a:t>
            </a:r>
            <a:br/>
            <a:r>
              <a:t>C. Excess vitamin C intake</a:t>
            </a:r>
            <a:br/>
            <a:r>
              <a:t>D. Iron-induced oxidative stress</a:t>
            </a:r>
          </a:p>
          <a:p>
            <a:pPr defTabSz="457200">
              <a:spcBef>
                <a:spcPts val="1200"/>
              </a:spcBef>
              <a:defRPr>
                <a:latin typeface="Times Roman"/>
                <a:ea typeface="Times Roman"/>
                <a:cs typeface="Times Roman"/>
                <a:sym typeface="Times Roman"/>
              </a:defRPr>
            </a:pPr>
            <a:r>
              <a:t>2. A  client with </a:t>
            </a:r>
            <a:r>
              <a:rPr b="1"/>
              <a:t>IBS-D</a:t>
            </a:r>
            <a:r>
              <a:t> reports frequent loose stools, urgency, and abdominal pain. They also have mild GERD.</a:t>
            </a:r>
          </a:p>
          <a:p>
            <a:pPr defTabSz="457200">
              <a:spcBef>
                <a:spcPts val="1200"/>
              </a:spcBef>
              <a:defRPr b="1">
                <a:latin typeface="Times Roman"/>
                <a:ea typeface="Times Roman"/>
                <a:cs typeface="Times Roman"/>
                <a:sym typeface="Times Roman"/>
              </a:defRPr>
            </a:pPr>
            <a:r>
              <a:t>Which botanical is MOST appropriate as first-line therapy?</a:t>
            </a:r>
          </a:p>
          <a:p>
            <a:pPr defTabSz="457200">
              <a:spcBef>
                <a:spcPts val="1200"/>
              </a:spcBef>
              <a:defRPr>
                <a:latin typeface="Times Roman"/>
                <a:ea typeface="Times Roman"/>
                <a:cs typeface="Times Roman"/>
                <a:sym typeface="Times Roman"/>
              </a:defRPr>
            </a:pPr>
            <a:r>
              <a:t>A. Aloe vera</a:t>
            </a:r>
            <a:br/>
            <a:r>
              <a:t>B. Peppermint oil (enteric-coated)</a:t>
            </a:r>
            <a:br/>
            <a:r>
              <a:t>C. Senna</a:t>
            </a:r>
            <a:br/>
            <a:r>
              <a:t>D. Slippery elm</a:t>
            </a:r>
          </a:p>
          <a:p>
            <a:pPr defTabSz="457200">
              <a:spcBef>
                <a:spcPts val="1200"/>
              </a:spcBef>
              <a:defRPr>
                <a:latin typeface="Times Roman"/>
                <a:ea typeface="Times Roman"/>
                <a:cs typeface="Times Roman"/>
                <a:sym typeface="Times Roman"/>
              </a:defRPr>
            </a:pPr>
            <a:r>
              <a:t>3. A postmenopausal woman with osteopenia is taking </a:t>
            </a:r>
            <a:r>
              <a:rPr b="1"/>
              <a:t>1,200 mg calcium daily</a:t>
            </a:r>
            <a:r>
              <a:t>, but bone density continues to decline.</a:t>
            </a:r>
          </a:p>
          <a:p>
            <a:pPr defTabSz="457200">
              <a:spcBef>
                <a:spcPts val="1200"/>
              </a:spcBef>
              <a:defRPr b="1">
                <a:latin typeface="Times Roman"/>
                <a:ea typeface="Times Roman"/>
                <a:cs typeface="Times Roman"/>
                <a:sym typeface="Times Roman"/>
              </a:defRPr>
            </a:pPr>
            <a:r>
              <a:t>Which combination would MOST improve calcium utilization and bone health?</a:t>
            </a:r>
          </a:p>
          <a:p>
            <a:pPr defTabSz="457200">
              <a:spcBef>
                <a:spcPts val="1200"/>
              </a:spcBef>
              <a:defRPr>
                <a:latin typeface="Times Roman"/>
                <a:ea typeface="Times Roman"/>
                <a:cs typeface="Times Roman"/>
                <a:sym typeface="Times Roman"/>
              </a:defRPr>
            </a:pPr>
            <a:r>
              <a:t>A. Calcium + iron</a:t>
            </a:r>
            <a:br/>
            <a:r>
              <a:t>B. Calcium + vitamin D + magnesium</a:t>
            </a:r>
            <a:br/>
            <a:r>
              <a:t>C. Calcium + zinc</a:t>
            </a:r>
            <a:br/>
            <a:r>
              <a:t>D. Calcium + vitamin E</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09" name="Freeform 4"/>
          <p:cNvGrpSpPr/>
          <p:nvPr/>
        </p:nvGrpSpPr>
        <p:grpSpPr>
          <a:xfrm>
            <a:off x="-528019" y="-12"/>
            <a:ext cx="19048361" cy="3086123"/>
            <a:chOff x="-2" y="-1"/>
            <a:chExt cx="19048359" cy="3086122"/>
          </a:xfrm>
        </p:grpSpPr>
        <p:sp>
          <p:nvSpPr>
            <p:cNvPr id="60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0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1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61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12" name="Institute of Medicine (IOM). (2001). Dietary Reference Intakes: Applications in Dietary Assessment. National Academies Press.…"/>
          <p:cNvSpPr txBox="1"/>
          <p:nvPr/>
        </p:nvSpPr>
        <p:spPr>
          <a:xfrm>
            <a:off x="954615" y="3266511"/>
            <a:ext cx="14853483" cy="829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900">
                <a:latin typeface="Times Roman"/>
                <a:ea typeface="Times Roman"/>
                <a:cs typeface="Times Roman"/>
                <a:sym typeface="Times Roman"/>
              </a:defRPr>
            </a:pPr>
            <a:r>
              <a:t>4. A 60-year-old man on </a:t>
            </a:r>
            <a:r>
              <a:rPr b="1"/>
              <a:t>warfarin</a:t>
            </a:r>
            <a:r>
              <a:t> asks about using botanicals for joint pain.</a:t>
            </a:r>
          </a:p>
          <a:p>
            <a:pPr defTabSz="457200">
              <a:spcBef>
                <a:spcPts val="1200"/>
              </a:spcBef>
              <a:defRPr b="1" sz="1900">
                <a:latin typeface="Times Roman"/>
                <a:ea typeface="Times Roman"/>
                <a:cs typeface="Times Roman"/>
                <a:sym typeface="Times Roman"/>
              </a:defRPr>
            </a:pPr>
            <a:r>
              <a:t>Which supplement presents the GREATEST safety concern?</a:t>
            </a:r>
          </a:p>
          <a:p>
            <a:pPr defTabSz="457200">
              <a:spcBef>
                <a:spcPts val="1200"/>
              </a:spcBef>
              <a:defRPr sz="1900">
                <a:latin typeface="Times Roman"/>
                <a:ea typeface="Times Roman"/>
                <a:cs typeface="Times Roman"/>
                <a:sym typeface="Times Roman"/>
              </a:defRPr>
            </a:pPr>
            <a:r>
              <a:t>A. Boswellia</a:t>
            </a:r>
            <a:br/>
            <a:r>
              <a:t>B. Turmeric (high-dose curcumin)</a:t>
            </a:r>
            <a:br/>
            <a:r>
              <a:t>C. Ginger (food dose)</a:t>
            </a:r>
            <a:br/>
            <a:r>
              <a:t>D. Milk thistle</a:t>
            </a:r>
          </a:p>
          <a:p>
            <a:pPr defTabSz="457200">
              <a:spcBef>
                <a:spcPts val="1200"/>
              </a:spcBef>
              <a:defRPr sz="12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r>
              <a:t>5. A client has difficulty </a:t>
            </a:r>
            <a:r>
              <a:rPr b="1"/>
              <a:t>falling asleep</a:t>
            </a:r>
            <a:r>
              <a:t> due to racing thoughts and stress but does not want next-day sedation.</a:t>
            </a:r>
          </a:p>
          <a:p>
            <a:pPr defTabSz="457200">
              <a:spcBef>
                <a:spcPts val="1200"/>
              </a:spcBef>
              <a:defRPr b="1" sz="1900">
                <a:latin typeface="Times Roman"/>
                <a:ea typeface="Times Roman"/>
                <a:cs typeface="Times Roman"/>
                <a:sym typeface="Times Roman"/>
              </a:defRPr>
            </a:pPr>
            <a:r>
              <a:t>Which nutraceutical is MOST appropriate?</a:t>
            </a:r>
          </a:p>
          <a:p>
            <a:pPr defTabSz="457200">
              <a:spcBef>
                <a:spcPts val="1200"/>
              </a:spcBef>
              <a:defRPr sz="1900">
                <a:latin typeface="Times Roman"/>
                <a:ea typeface="Times Roman"/>
                <a:cs typeface="Times Roman"/>
                <a:sym typeface="Times Roman"/>
              </a:defRPr>
            </a:pPr>
            <a:r>
              <a:t>A. Valerian</a:t>
            </a:r>
            <a:br/>
            <a:r>
              <a:t>B. Melatonin 10 mg</a:t>
            </a:r>
            <a:br/>
            <a:r>
              <a:t>C. L-theanine 200 mg</a:t>
            </a:r>
            <a:br/>
            <a:r>
              <a:t>D. Kava</a:t>
            </a:r>
          </a:p>
          <a:p>
            <a:pPr defTabSz="457200">
              <a:spcBef>
                <a:spcPts val="1200"/>
              </a:spcBef>
              <a:defRPr sz="1900">
                <a:latin typeface="Times Roman"/>
                <a:ea typeface="Times Roman"/>
                <a:cs typeface="Times Roman"/>
                <a:sym typeface="Times Roman"/>
              </a:defRPr>
            </a:pPr>
            <a:r>
              <a:t>6. A woman taking </a:t>
            </a:r>
            <a:r>
              <a:rPr b="1"/>
              <a:t>oral contraceptives and an SSRI</a:t>
            </a:r>
            <a:r>
              <a:t> begins using an herbal supplement for mood support.</a:t>
            </a:r>
          </a:p>
          <a:p>
            <a:pPr defTabSz="457200">
              <a:spcBef>
                <a:spcPts val="1200"/>
              </a:spcBef>
              <a:defRPr b="1" sz="1900">
                <a:latin typeface="Times Roman"/>
                <a:ea typeface="Times Roman"/>
                <a:cs typeface="Times Roman"/>
                <a:sym typeface="Times Roman"/>
              </a:defRPr>
            </a:pPr>
            <a:r>
              <a:t>Which botanical poses the HIGHEST interaction risk?</a:t>
            </a:r>
          </a:p>
          <a:p>
            <a:pPr defTabSz="457200">
              <a:spcBef>
                <a:spcPts val="1200"/>
              </a:spcBef>
              <a:defRPr sz="1900">
                <a:latin typeface="Times Roman"/>
                <a:ea typeface="Times Roman"/>
                <a:cs typeface="Times Roman"/>
                <a:sym typeface="Times Roman"/>
              </a:defRPr>
            </a:pPr>
            <a:r>
              <a:t>A. Ashwagandha</a:t>
            </a:r>
            <a:br/>
            <a:r>
              <a:t>B. St. John’s wort</a:t>
            </a:r>
            <a:br/>
            <a:r>
              <a:t>C. Rhodiola</a:t>
            </a:r>
            <a:br/>
            <a:r>
              <a:t>D. Chamomile</a:t>
            </a:r>
          </a:p>
          <a:p>
            <a:pPr defTabSz="457200">
              <a:spcBef>
                <a:spcPts val="1200"/>
              </a:spcBef>
              <a:defRPr sz="19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19" name="Freeform 4"/>
          <p:cNvGrpSpPr/>
          <p:nvPr/>
        </p:nvGrpSpPr>
        <p:grpSpPr>
          <a:xfrm>
            <a:off x="-528019" y="-12"/>
            <a:ext cx="19048361" cy="3086123"/>
            <a:chOff x="-2" y="-1"/>
            <a:chExt cx="19048359" cy="3086122"/>
          </a:xfrm>
        </p:grpSpPr>
        <p:sp>
          <p:nvSpPr>
            <p:cNvPr id="61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1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0"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62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22" name="Institute of Medicine (IOM). (2001). Dietary Reference Intakes: Applications in Dietary Assessment. National Academies Press.…"/>
          <p:cNvSpPr txBox="1"/>
          <p:nvPr/>
        </p:nvSpPr>
        <p:spPr>
          <a:xfrm>
            <a:off x="954617" y="3501899"/>
            <a:ext cx="14853478" cy="588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Institute of Medicine (IOM). </a:t>
            </a:r>
            <a:r>
              <a:rPr i="1"/>
              <a:t>Dietary Reference Intakes (DRIs): Calcium, Vitamin D, Iron, Magnesium, Zinc, Iodine, Selenium.</a:t>
            </a:r>
            <a:r>
              <a:t> National Academies Press.</a:t>
            </a:r>
          </a:p>
          <a:p>
            <a:pPr defTabSz="457200">
              <a:spcBef>
                <a:spcPts val="1200"/>
              </a:spcBef>
              <a:defRPr sz="1200">
                <a:latin typeface="Times Roman"/>
                <a:ea typeface="Times Roman"/>
                <a:cs typeface="Times Roman"/>
                <a:sym typeface="Times Roman"/>
              </a:defRPr>
            </a:pPr>
            <a:r>
              <a:t>U.S. Department of Agriculture &amp; U.S. Department of Health and Human Services. </a:t>
            </a:r>
            <a:r>
              <a:rPr i="1"/>
              <a:t>Dietary Guidelines for Americans</a:t>
            </a:r>
            <a:r>
              <a:t> (current edition).</a:t>
            </a:r>
          </a:p>
          <a:p>
            <a:pPr defTabSz="457200">
              <a:spcBef>
                <a:spcPts val="1200"/>
              </a:spcBef>
              <a:defRPr sz="1200">
                <a:latin typeface="Times Roman"/>
                <a:ea typeface="Times Roman"/>
                <a:cs typeface="Times Roman"/>
                <a:sym typeface="Times Roman"/>
              </a:defRPr>
            </a:pPr>
            <a:r>
              <a:t>National Institutes of Health, Office of Dietary Supplements (ODS). </a:t>
            </a:r>
            <a:r>
              <a:rPr i="1"/>
              <a:t>Dietary Supplement Fact Sheets</a:t>
            </a:r>
            <a:r>
              <a:t> (individual nutrients &amp; botanicals).</a:t>
            </a:r>
          </a:p>
          <a:p>
            <a:pPr defTabSz="457200">
              <a:spcBef>
                <a:spcPts val="1200"/>
              </a:spcBef>
              <a:defRPr sz="1200">
                <a:latin typeface="Times Roman"/>
                <a:ea typeface="Times Roman"/>
                <a:cs typeface="Times Roman"/>
                <a:sym typeface="Times Roman"/>
              </a:defRPr>
            </a:pPr>
            <a:r>
              <a:t>Gropper SS, Smith JL. </a:t>
            </a:r>
            <a:r>
              <a:rPr i="1"/>
              <a:t>Advanced Nutrition and Human Metabolism</a:t>
            </a:r>
            <a:r>
              <a:t>. Cengage Learning.</a:t>
            </a:r>
          </a:p>
          <a:p>
            <a:pPr defTabSz="457200">
              <a:spcBef>
                <a:spcPts val="1200"/>
              </a:spcBef>
              <a:defRPr sz="1200">
                <a:latin typeface="Times Roman"/>
                <a:ea typeface="Times Roman"/>
                <a:cs typeface="Times Roman"/>
                <a:sym typeface="Times Roman"/>
              </a:defRPr>
            </a:pPr>
            <a:r>
              <a:t>Ross AC et al. </a:t>
            </a:r>
            <a:r>
              <a:rPr i="1"/>
              <a:t>Modern Nutrition in Health and Disease</a:t>
            </a:r>
            <a:r>
              <a:t>. Wolters Kluwer.</a:t>
            </a:r>
          </a:p>
          <a:p>
            <a:pPr defTabSz="457200">
              <a:spcBef>
                <a:spcPts val="1200"/>
              </a:spcBef>
              <a:defRPr sz="1200">
                <a:latin typeface="Times Roman"/>
                <a:ea typeface="Times Roman"/>
                <a:cs typeface="Times Roman"/>
                <a:sym typeface="Times Roman"/>
              </a:defRPr>
            </a:pPr>
            <a:r>
              <a:t>Boullata JI, Armenti VT. </a:t>
            </a:r>
            <a:r>
              <a:rPr i="1"/>
              <a:t>Handbook of Drug–Nutrient Interactions</a:t>
            </a:r>
            <a:r>
              <a:t>. Springer.</a:t>
            </a:r>
          </a:p>
          <a:p>
            <a:pPr defTabSz="457200">
              <a:spcBef>
                <a:spcPts val="1200"/>
              </a:spcBef>
              <a:defRPr sz="1200">
                <a:latin typeface="Times Roman"/>
                <a:ea typeface="Times Roman"/>
                <a:cs typeface="Times Roman"/>
                <a:sym typeface="Times Roman"/>
              </a:defRPr>
            </a:pPr>
            <a:r>
              <a:t>DiPiro JT et al. </a:t>
            </a:r>
            <a:r>
              <a:rPr i="1"/>
              <a:t>Pharmacotherapy: A Pathophysiologic Approach</a:t>
            </a:r>
            <a:r>
              <a:t>. McGraw-Hill.</a:t>
            </a:r>
          </a:p>
          <a:p>
            <a:pPr defTabSz="457200">
              <a:spcBef>
                <a:spcPts val="1200"/>
              </a:spcBef>
              <a:defRPr sz="1200">
                <a:latin typeface="Times Roman"/>
                <a:ea typeface="Times Roman"/>
                <a:cs typeface="Times Roman"/>
                <a:sym typeface="Times Roman"/>
              </a:defRPr>
            </a:pPr>
            <a:r>
              <a:t>Natural Medicines Database. </a:t>
            </a:r>
            <a:r>
              <a:rPr i="1"/>
              <a:t>Herbal Medicines Monographs</a:t>
            </a:r>
            <a:r>
              <a:t>.</a:t>
            </a:r>
          </a:p>
          <a:p>
            <a:pPr defTabSz="457200">
              <a:spcBef>
                <a:spcPts val="1200"/>
              </a:spcBef>
              <a:defRPr sz="1200">
                <a:latin typeface="Times Roman"/>
                <a:ea typeface="Times Roman"/>
                <a:cs typeface="Times Roman"/>
                <a:sym typeface="Times Roman"/>
              </a:defRPr>
            </a:pPr>
            <a:r>
              <a:t>World Health Organization (WHO). </a:t>
            </a:r>
            <a:r>
              <a:rPr i="1"/>
              <a:t>WHO Monographs on Selected Medicinal Plants</a:t>
            </a:r>
            <a:r>
              <a:t>.</a:t>
            </a:r>
          </a:p>
          <a:p>
            <a:pPr defTabSz="457200">
              <a:spcBef>
                <a:spcPts val="1200"/>
              </a:spcBef>
              <a:defRPr sz="1200">
                <a:latin typeface="Times Roman"/>
                <a:ea typeface="Times Roman"/>
                <a:cs typeface="Times Roman"/>
                <a:sym typeface="Times Roman"/>
              </a:defRPr>
            </a:pPr>
            <a:r>
              <a:t>European Medicines Agency (EMA). </a:t>
            </a:r>
            <a:r>
              <a:rPr i="1"/>
              <a:t>Assessment Reports on Herbal Medicinal Products</a:t>
            </a:r>
            <a:r>
              <a:t>.</a:t>
            </a:r>
          </a:p>
          <a:p>
            <a:pPr defTabSz="457200">
              <a:spcBef>
                <a:spcPts val="1200"/>
              </a:spcBef>
              <a:defRPr sz="1200">
                <a:latin typeface="Times Roman"/>
                <a:ea typeface="Times Roman"/>
                <a:cs typeface="Times Roman"/>
                <a:sym typeface="Times Roman"/>
              </a:defRPr>
            </a:pPr>
            <a:r>
              <a:t>Barnes J, Anderson LA, Phillipson JD. </a:t>
            </a:r>
            <a:r>
              <a:rPr i="1"/>
              <a:t>Herbal Medicines</a:t>
            </a:r>
            <a:r>
              <a:t>. Pharmaceutical Press.</a:t>
            </a:r>
          </a:p>
          <a:p>
            <a:pPr defTabSz="457200">
              <a:spcBef>
                <a:spcPts val="1200"/>
              </a:spcBef>
              <a:defRPr sz="1200">
                <a:latin typeface="Times Roman"/>
                <a:ea typeface="Times Roman"/>
                <a:cs typeface="Times Roman"/>
                <a:sym typeface="Times Roman"/>
              </a:defRPr>
            </a:pPr>
            <a:r>
              <a:t>Izzo AA, Ernst E. </a:t>
            </a:r>
            <a:r>
              <a:rPr i="1"/>
              <a:t>Interactions between herbal medicines and prescribed drugs</a:t>
            </a:r>
            <a:r>
              <a:t>. </a:t>
            </a:r>
            <a:r>
              <a:rPr b="1"/>
              <a:t>Drugs</a:t>
            </a:r>
            <a:r>
              <a:t>.</a:t>
            </a:r>
          </a:p>
          <a:p>
            <a:pPr defTabSz="457200">
              <a:spcBef>
                <a:spcPts val="1200"/>
              </a:spcBef>
              <a:defRPr sz="1200">
                <a:latin typeface="Times Roman"/>
                <a:ea typeface="Times Roman"/>
                <a:cs typeface="Times Roman"/>
                <a:sym typeface="Times Roman"/>
              </a:defRPr>
            </a:pPr>
            <a:r>
              <a:t>Gurley BJ et al. </a:t>
            </a:r>
            <a:r>
              <a:rPr i="1"/>
              <a:t>Clinical pharmacokinetics of herbal supplements</a:t>
            </a:r>
            <a:r>
              <a:t>. </a:t>
            </a:r>
            <a:r>
              <a:rPr b="1"/>
              <a:t>Clinical Pharmacokinetics</a:t>
            </a:r>
            <a:r>
              <a:t>.</a:t>
            </a:r>
          </a:p>
          <a:p>
            <a:pPr defTabSz="457200">
              <a:spcBef>
                <a:spcPts val="1200"/>
              </a:spcBef>
              <a:defRPr sz="1200">
                <a:latin typeface="Times Roman"/>
                <a:ea typeface="Times Roman"/>
                <a:cs typeface="Times Roman"/>
                <a:sym typeface="Times Roman"/>
              </a:defRPr>
            </a:pPr>
            <a:r>
              <a:t>Fugh-Berman A. </a:t>
            </a:r>
            <a:r>
              <a:rPr i="1"/>
              <a:t>Herb–drug interactions</a:t>
            </a:r>
            <a:r>
              <a:t>. </a:t>
            </a:r>
            <a:r>
              <a:rPr b="1"/>
              <a:t>The Lancet</a:t>
            </a:r>
            <a:r>
              <a:t>.</a:t>
            </a:r>
            <a:endParaRPr i="1"/>
          </a:p>
          <a:p>
            <a:pPr defTabSz="457200">
              <a:spcBef>
                <a:spcPts val="1200"/>
              </a:spcBef>
              <a:defRPr sz="1200">
                <a:latin typeface="Times Roman"/>
                <a:ea typeface="Times Roman"/>
                <a:cs typeface="Times Roman"/>
                <a:sym typeface="Times Roman"/>
              </a:defRPr>
            </a:pPr>
            <a:r>
              <a:t>Siscovick DS et al. </a:t>
            </a:r>
            <a:r>
              <a:rPr i="1"/>
              <a:t>Omega-3 fatty acids and cardiovascular disease</a:t>
            </a:r>
            <a:r>
              <a:t>. </a:t>
            </a:r>
            <a:r>
              <a:rPr b="1"/>
              <a:t>Circulation</a:t>
            </a:r>
            <a:r>
              <a:t>.</a:t>
            </a:r>
          </a:p>
          <a:p>
            <a:pPr defTabSz="457200">
              <a:spcBef>
                <a:spcPts val="1200"/>
              </a:spcBef>
              <a:defRPr sz="1200">
                <a:latin typeface="Times Roman"/>
                <a:ea typeface="Times Roman"/>
                <a:cs typeface="Times Roman"/>
                <a:sym typeface="Times Roman"/>
              </a:defRPr>
            </a:pPr>
            <a:r>
              <a:t>Cicero AFG, Baggioni A. </a:t>
            </a:r>
            <a:r>
              <a:rPr i="1"/>
              <a:t>Berberine and metabolic disorders</a:t>
            </a:r>
            <a:r>
              <a:t>. </a:t>
            </a:r>
            <a:r>
              <a:rPr b="1"/>
              <a:t>Phytomedicine</a:t>
            </a:r>
            <a:r>
              <a:t>.</a:t>
            </a:r>
          </a:p>
          <a:p>
            <a:pPr defTabSz="457200">
              <a:spcBef>
                <a:spcPts val="1200"/>
              </a:spcBef>
              <a:defRPr sz="1200">
                <a:latin typeface="Times Roman"/>
                <a:ea typeface="Times Roman"/>
                <a:cs typeface="Times Roman"/>
                <a:sym typeface="Times Roman"/>
              </a:defRPr>
            </a:pPr>
            <a:r>
              <a:t>Grundy SM et al. </a:t>
            </a:r>
            <a:r>
              <a:rPr i="1"/>
              <a:t>2018 AHA/ACC Guideline on the Management of Blood Cholesterol</a:t>
            </a:r>
            <a:r>
              <a:t>.</a:t>
            </a:r>
          </a:p>
          <a:p>
            <a:pPr defTabSz="457200">
              <a:spcBef>
                <a:spcPts val="1200"/>
              </a:spcBef>
              <a:defRPr sz="1200">
                <a:latin typeface="Times Roman"/>
                <a:ea typeface="Times Roman"/>
                <a:cs typeface="Times Roman"/>
                <a:sym typeface="Times Roman"/>
              </a:defRPr>
            </a:pPr>
            <a:r>
              <a:t>Whelton PK et al. </a:t>
            </a:r>
            <a:r>
              <a:rPr i="1"/>
              <a:t>ACC/AHA Hypertension Guidelines</a:t>
            </a:r>
            <a:r>
              <a:t>.</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27" name="Freeform 4"/>
          <p:cNvGrpSpPr/>
          <p:nvPr/>
        </p:nvGrpSpPr>
        <p:grpSpPr>
          <a:xfrm>
            <a:off x="-528019" y="-12"/>
            <a:ext cx="19048361" cy="3086123"/>
            <a:chOff x="-2" y="-1"/>
            <a:chExt cx="19048359" cy="3086122"/>
          </a:xfrm>
        </p:grpSpPr>
        <p:sp>
          <p:nvSpPr>
            <p:cNvPr id="62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26"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8" name="TextBox 6"/>
          <p:cNvSpPr txBox="1"/>
          <p:nvPr/>
        </p:nvSpPr>
        <p:spPr>
          <a:xfrm>
            <a:off x="1270920" y="123077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6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30" name="Institute of Medicine (IOM). (2001). Dietary Reference Intakes: Applications in Dietary Assessment. National Academies Press.…"/>
          <p:cNvSpPr txBox="1"/>
          <p:nvPr/>
        </p:nvSpPr>
        <p:spPr>
          <a:xfrm>
            <a:off x="751417" y="3146299"/>
            <a:ext cx="14853478" cy="687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American Diabetes Association. </a:t>
            </a:r>
            <a:r>
              <a:rPr i="1"/>
              <a:t>Standards of Medical Care in Diabetes</a:t>
            </a:r>
            <a:r>
              <a:t>.</a:t>
            </a:r>
          </a:p>
          <a:p>
            <a:pPr defTabSz="457200">
              <a:spcBef>
                <a:spcPts val="1200"/>
              </a:spcBef>
              <a:defRPr sz="1200">
                <a:latin typeface="Times Roman"/>
                <a:ea typeface="Times Roman"/>
                <a:cs typeface="Times Roman"/>
                <a:sym typeface="Times Roman"/>
              </a:defRPr>
            </a:pPr>
            <a:r>
              <a:t>Veronese N et al. </a:t>
            </a:r>
            <a:r>
              <a:rPr i="1"/>
              <a:t>Magnesium and glucose metabolism</a:t>
            </a:r>
            <a:r>
              <a:t>. </a:t>
            </a:r>
            <a:r>
              <a:rPr b="1"/>
              <a:t>Diabetes Care</a:t>
            </a:r>
            <a:r>
              <a:t>.</a:t>
            </a:r>
          </a:p>
          <a:p>
            <a:pPr defTabSz="457200">
              <a:spcBef>
                <a:spcPts val="1200"/>
              </a:spcBef>
              <a:defRPr sz="1200">
                <a:latin typeface="Times Roman"/>
                <a:ea typeface="Times Roman"/>
                <a:cs typeface="Times Roman"/>
                <a:sym typeface="Times Roman"/>
              </a:defRPr>
            </a:pPr>
            <a:r>
              <a:t>Pittas AG et al. </a:t>
            </a:r>
            <a:r>
              <a:rPr i="1"/>
              <a:t>Vitamin D and diabetes risk</a:t>
            </a:r>
            <a:r>
              <a:t>. </a:t>
            </a:r>
            <a:r>
              <a:rPr b="1"/>
              <a:t>The New England Journal of Medicine</a:t>
            </a:r>
            <a:r>
              <a:t>.</a:t>
            </a:r>
          </a:p>
          <a:p>
            <a:pPr defTabSz="457200">
              <a:spcBef>
                <a:spcPts val="1200"/>
              </a:spcBef>
              <a:defRPr sz="1200">
                <a:latin typeface="Times Roman"/>
                <a:ea typeface="Times Roman"/>
                <a:cs typeface="Times Roman"/>
                <a:sym typeface="Times Roman"/>
              </a:defRPr>
            </a:pPr>
            <a:r>
              <a:t>Ford AC et al. </a:t>
            </a:r>
            <a:r>
              <a:rPr i="1"/>
              <a:t>Efficacy of fiber, probiotics, and peppermint oil in IBS</a:t>
            </a:r>
            <a:r>
              <a:t>. </a:t>
            </a:r>
            <a:r>
              <a:rPr b="1"/>
              <a:t>BMJ</a:t>
            </a:r>
            <a:r>
              <a:t>.</a:t>
            </a:r>
          </a:p>
          <a:p>
            <a:pPr defTabSz="457200">
              <a:spcBef>
                <a:spcPts val="1200"/>
              </a:spcBef>
              <a:defRPr sz="1200">
                <a:latin typeface="Times Roman"/>
                <a:ea typeface="Times Roman"/>
                <a:cs typeface="Times Roman"/>
                <a:sym typeface="Times Roman"/>
              </a:defRPr>
            </a:pPr>
            <a:r>
              <a:t>McKenzie YA et al. </a:t>
            </a:r>
            <a:r>
              <a:rPr i="1"/>
              <a:t>British Dietetic Association guidelines for IBS</a:t>
            </a:r>
            <a:r>
              <a:t>. </a:t>
            </a:r>
            <a:r>
              <a:rPr b="1"/>
              <a:t>Journal of Human Nutrition and Dietetics</a:t>
            </a:r>
            <a:r>
              <a:t>.</a:t>
            </a:r>
          </a:p>
          <a:p>
            <a:pPr defTabSz="457200">
              <a:spcBef>
                <a:spcPts val="1200"/>
              </a:spcBef>
              <a:defRPr sz="1200">
                <a:latin typeface="Times Roman"/>
                <a:ea typeface="Times Roman"/>
                <a:cs typeface="Times Roman"/>
                <a:sym typeface="Times Roman"/>
              </a:defRPr>
            </a:pPr>
            <a:r>
              <a:t>Cash BD et al. </a:t>
            </a:r>
            <a:r>
              <a:rPr i="1"/>
              <a:t>Peppermint oil for IBS</a:t>
            </a:r>
            <a:r>
              <a:t>. </a:t>
            </a:r>
            <a:r>
              <a:rPr b="1"/>
              <a:t>Digestive Diseases and Sciences</a:t>
            </a:r>
            <a:r>
              <a:t>.</a:t>
            </a:r>
          </a:p>
          <a:p>
            <a:pPr defTabSz="457200">
              <a:spcBef>
                <a:spcPts val="1200"/>
              </a:spcBef>
              <a:defRPr sz="1200">
                <a:latin typeface="Times Roman"/>
                <a:ea typeface="Times Roman"/>
                <a:cs typeface="Times Roman"/>
                <a:sym typeface="Times Roman"/>
              </a:defRPr>
            </a:pPr>
            <a:r>
              <a:t>Weaver CM et al. </a:t>
            </a:r>
            <a:r>
              <a:rPr i="1"/>
              <a:t>Calcium plus vitamin D and fracture risk</a:t>
            </a:r>
            <a:r>
              <a:t>. </a:t>
            </a:r>
            <a:r>
              <a:rPr b="1"/>
              <a:t>The New England Journal of Medicine</a:t>
            </a:r>
            <a:r>
              <a:t>.</a:t>
            </a:r>
          </a:p>
          <a:p>
            <a:pPr defTabSz="457200">
              <a:spcBef>
                <a:spcPts val="1200"/>
              </a:spcBef>
              <a:defRPr sz="1200">
                <a:latin typeface="Times Roman"/>
                <a:ea typeface="Times Roman"/>
                <a:cs typeface="Times Roman"/>
                <a:sym typeface="Times Roman"/>
              </a:defRPr>
            </a:pPr>
            <a:r>
              <a:t>Kanellakis S et al. </a:t>
            </a:r>
            <a:r>
              <a:rPr i="1"/>
              <a:t>Vitamin K and bone metabolism</a:t>
            </a:r>
            <a:r>
              <a:t>. </a:t>
            </a:r>
            <a:r>
              <a:rPr b="1"/>
              <a:t>Osteoporosis International</a:t>
            </a:r>
            <a:r>
              <a:t>.</a:t>
            </a:r>
          </a:p>
          <a:p>
            <a:pPr defTabSz="457200">
              <a:spcBef>
                <a:spcPts val="1200"/>
              </a:spcBef>
              <a:defRPr sz="1200">
                <a:latin typeface="Times Roman"/>
                <a:ea typeface="Times Roman"/>
                <a:cs typeface="Times Roman"/>
                <a:sym typeface="Times Roman"/>
              </a:defRPr>
            </a:pPr>
            <a:r>
              <a:t>NIH Consensus Development Panel. </a:t>
            </a:r>
            <a:r>
              <a:rPr i="1"/>
              <a:t>Osteoporosis prevention, diagnosis, and therapy</a:t>
            </a:r>
            <a:r>
              <a:t>.</a:t>
            </a:r>
          </a:p>
          <a:p>
            <a:pPr defTabSz="457200">
              <a:spcBef>
                <a:spcPts val="1200"/>
              </a:spcBef>
              <a:defRPr sz="1200">
                <a:latin typeface="Times Roman"/>
                <a:ea typeface="Times Roman"/>
                <a:cs typeface="Times Roman"/>
                <a:sym typeface="Times Roman"/>
              </a:defRPr>
            </a:pPr>
            <a:r>
              <a:t>Camaschella C. </a:t>
            </a:r>
            <a:r>
              <a:rPr i="1"/>
              <a:t>Iron-deficiency anemia</a:t>
            </a:r>
            <a:r>
              <a:t>. </a:t>
            </a:r>
            <a:r>
              <a:rPr b="1"/>
              <a:t>The New England Journal of Medicine</a:t>
            </a:r>
            <a:r>
              <a:t>.</a:t>
            </a:r>
          </a:p>
          <a:p>
            <a:pPr defTabSz="457200">
              <a:spcBef>
                <a:spcPts val="1200"/>
              </a:spcBef>
              <a:defRPr sz="1200">
                <a:latin typeface="Times Roman"/>
                <a:ea typeface="Times Roman"/>
                <a:cs typeface="Times Roman"/>
                <a:sym typeface="Times Roman"/>
              </a:defRPr>
            </a:pPr>
            <a:r>
              <a:t>Stoffel NU et al. </a:t>
            </a:r>
            <a:r>
              <a:rPr i="1"/>
              <a:t>Alternate-day oral iron dosing</a:t>
            </a:r>
            <a:r>
              <a:t>. </a:t>
            </a:r>
            <a:r>
              <a:rPr b="1"/>
              <a:t>The Lancet Haematology</a:t>
            </a:r>
            <a:r>
              <a:t>.</a:t>
            </a:r>
          </a:p>
          <a:p>
            <a:pPr defTabSz="457200">
              <a:spcBef>
                <a:spcPts val="1200"/>
              </a:spcBef>
              <a:defRPr sz="1200">
                <a:latin typeface="Times Roman"/>
                <a:ea typeface="Times Roman"/>
                <a:cs typeface="Times Roman"/>
                <a:sym typeface="Times Roman"/>
              </a:defRPr>
            </a:pPr>
            <a:r>
              <a:t>World Health Organization. </a:t>
            </a:r>
            <a:r>
              <a:rPr i="1"/>
              <a:t>Guidelines on Iron Supplementation</a:t>
            </a:r>
            <a:r>
              <a:t>.</a:t>
            </a:r>
          </a:p>
          <a:p>
            <a:pPr defTabSz="457200">
              <a:spcBef>
                <a:spcPts val="1200"/>
              </a:spcBef>
              <a:defRPr sz="1200">
                <a:latin typeface="Times Roman"/>
                <a:ea typeface="Times Roman"/>
                <a:cs typeface="Times Roman"/>
                <a:sym typeface="Times Roman"/>
              </a:defRPr>
            </a:pPr>
            <a:r>
              <a:t>Winther KH et al. </a:t>
            </a:r>
            <a:r>
              <a:rPr i="1"/>
              <a:t>Selenium supplementation in thyroid disease</a:t>
            </a:r>
            <a:r>
              <a:t>. </a:t>
            </a:r>
            <a:r>
              <a:rPr b="1"/>
              <a:t>European Thyroid Journal</a:t>
            </a:r>
            <a:r>
              <a:t>.</a:t>
            </a:r>
          </a:p>
          <a:p>
            <a:pPr defTabSz="457200">
              <a:spcBef>
                <a:spcPts val="1200"/>
              </a:spcBef>
              <a:defRPr sz="1200">
                <a:latin typeface="Times Roman"/>
                <a:ea typeface="Times Roman"/>
                <a:cs typeface="Times Roman"/>
                <a:sym typeface="Times Roman"/>
              </a:defRPr>
            </a:pPr>
            <a:r>
              <a:t>American Thyroid Association. </a:t>
            </a:r>
            <a:r>
              <a:rPr i="1"/>
              <a:t>Guidelines for Hypothyroidism</a:t>
            </a:r>
            <a:r>
              <a:t>.</a:t>
            </a:r>
          </a:p>
          <a:p>
            <a:pPr defTabSz="457200">
              <a:spcBef>
                <a:spcPts val="1200"/>
              </a:spcBef>
              <a:defRPr sz="1200">
                <a:latin typeface="Times Roman"/>
                <a:ea typeface="Times Roman"/>
                <a:cs typeface="Times Roman"/>
                <a:sym typeface="Times Roman"/>
              </a:defRPr>
            </a:pPr>
            <a:r>
              <a:t>Zimmermann MB, Boelaert K. </a:t>
            </a:r>
            <a:r>
              <a:rPr i="1"/>
              <a:t>Iodine deficiency and thyroid disorders</a:t>
            </a:r>
            <a:r>
              <a:t>. </a:t>
            </a:r>
            <a:r>
              <a:rPr b="1"/>
              <a:t>The Lancet Diabetes &amp; Endocrinology</a:t>
            </a:r>
            <a:r>
              <a:t>.</a:t>
            </a:r>
          </a:p>
          <a:p>
            <a:pPr defTabSz="457200">
              <a:spcBef>
                <a:spcPts val="1200"/>
              </a:spcBef>
              <a:defRPr sz="1200">
                <a:latin typeface="Times Roman"/>
                <a:ea typeface="Times Roman"/>
                <a:cs typeface="Times Roman"/>
                <a:sym typeface="Times Roman"/>
              </a:defRPr>
            </a:pPr>
            <a:r>
              <a:t>Brzezinski A et al. </a:t>
            </a:r>
            <a:r>
              <a:rPr i="1"/>
              <a:t>Melatonin in sleep disorders</a:t>
            </a:r>
            <a:r>
              <a:t>. </a:t>
            </a:r>
            <a:r>
              <a:rPr b="1"/>
              <a:t>Sleep Medicine Reviews</a:t>
            </a:r>
            <a:r>
              <a:t>.</a:t>
            </a:r>
          </a:p>
          <a:p>
            <a:pPr defTabSz="457200">
              <a:spcBef>
                <a:spcPts val="1200"/>
              </a:spcBef>
              <a:defRPr sz="1200">
                <a:latin typeface="Times Roman"/>
                <a:ea typeface="Times Roman"/>
                <a:cs typeface="Times Roman"/>
                <a:sym typeface="Times Roman"/>
              </a:defRPr>
            </a:pPr>
            <a:r>
              <a:t>Abbasi B et al. </a:t>
            </a:r>
            <a:r>
              <a:rPr i="1"/>
              <a:t>Magnesium supplementation and insomnia</a:t>
            </a:r>
            <a:r>
              <a:t>. </a:t>
            </a:r>
            <a:r>
              <a:rPr b="1"/>
              <a:t>Journal of Research in Medical Sciences</a:t>
            </a:r>
            <a:r>
              <a:t>.</a:t>
            </a:r>
          </a:p>
          <a:p>
            <a:pPr defTabSz="457200">
              <a:spcBef>
                <a:spcPts val="1200"/>
              </a:spcBef>
              <a:defRPr sz="1200">
                <a:latin typeface="Times Roman"/>
                <a:ea typeface="Times Roman"/>
                <a:cs typeface="Times Roman"/>
                <a:sym typeface="Times Roman"/>
              </a:defRPr>
            </a:pPr>
            <a:r>
              <a:t>Sarris J et al. </a:t>
            </a:r>
            <a:r>
              <a:rPr i="1"/>
              <a:t>Herbal medicines for psychiatric disorders</a:t>
            </a:r>
            <a:r>
              <a:t>. </a:t>
            </a:r>
            <a:r>
              <a:rPr b="1"/>
              <a:t>The American Journal of Psychiatry</a:t>
            </a:r>
            <a:r>
              <a:t>.</a:t>
            </a:r>
          </a:p>
          <a:p>
            <a:pPr defTabSz="457200">
              <a:spcBef>
                <a:spcPts val="1200"/>
              </a:spcBef>
              <a:defRPr sz="1200">
                <a:latin typeface="Times Roman"/>
                <a:ea typeface="Times Roman"/>
                <a:cs typeface="Times Roman"/>
                <a:sym typeface="Times Roman"/>
              </a:defRPr>
            </a:pPr>
            <a:r>
              <a:t>U.S. Food and Drug Administration (FDA). </a:t>
            </a:r>
            <a:r>
              <a:rPr i="1"/>
              <a:t>Dietary Supplement Health and Education Act (DSHEA)</a:t>
            </a:r>
            <a:r>
              <a:t>.</a:t>
            </a:r>
          </a:p>
          <a:p>
            <a:pPr defTabSz="457200">
              <a:spcBef>
                <a:spcPts val="1200"/>
              </a:spcBef>
              <a:defRPr sz="1200">
                <a:latin typeface="Times Roman"/>
                <a:ea typeface="Times Roman"/>
                <a:cs typeface="Times Roman"/>
                <a:sym typeface="Times Roman"/>
              </a:defRPr>
            </a:pPr>
            <a:r>
              <a:t>LiverTox Database. </a:t>
            </a:r>
            <a:r>
              <a:rPr i="1"/>
              <a:t>Herb-induced liver injury</a:t>
            </a:r>
            <a:r>
              <a:t>. National Institute of Diabetes and Digestive and Kidney Diseases.</a:t>
            </a:r>
          </a:p>
          <a:p>
            <a:pPr defTabSz="457200">
              <a:spcBef>
                <a:spcPts val="1200"/>
              </a:spcBef>
              <a:defRPr sz="1200">
                <a:latin typeface="Times Roman"/>
                <a:ea typeface="Times Roman"/>
                <a:cs typeface="Times Roman"/>
                <a:sym typeface="Times Roman"/>
              </a:defRPr>
            </a:pPr>
            <a:r>
              <a:t>Ernst E. </a:t>
            </a:r>
            <a:r>
              <a:rPr i="1"/>
              <a:t>Toxic heavy metals and undeclared drugs in herbal products</a:t>
            </a:r>
            <a:r>
              <a:t>. </a:t>
            </a:r>
            <a:r>
              <a:rPr b="1"/>
              <a:t>British Journal of Clinical Pharmacology</a:t>
            </a:r>
            <a:r>
              <a: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634" name="Group 2"/>
          <p:cNvGrpSpPr/>
          <p:nvPr/>
        </p:nvGrpSpPr>
        <p:grpSpPr>
          <a:xfrm>
            <a:off x="1999656" y="1603513"/>
            <a:ext cx="1493854" cy="6325035"/>
            <a:chOff x="0" y="0"/>
            <a:chExt cx="1493852" cy="6325033"/>
          </a:xfrm>
        </p:grpSpPr>
        <p:sp>
          <p:nvSpPr>
            <p:cNvPr id="632" name="Freeform 3"/>
            <p:cNvSpPr/>
            <p:nvPr/>
          </p:nvSpPr>
          <p:spPr>
            <a:xfrm>
              <a:off x="4" y="-1"/>
              <a:ext cx="1493848" cy="6325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sp>
          <p:nvSpPr>
            <p:cNvPr id="633" name="TextBox 4"/>
            <p:cNvSpPr txBox="1"/>
            <p:nvPr/>
          </p:nvSpPr>
          <p:spPr>
            <a:xfrm>
              <a:off x="-1" y="1037287"/>
              <a:ext cx="1493849"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VI</a:t>
              </a:r>
            </a:p>
          </p:txBody>
        </p:sp>
      </p:grpSp>
      <p:sp>
        <p:nvSpPr>
          <p:cNvPr id="635"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636" name="TextBox 14"/>
          <p:cNvSpPr txBox="1"/>
          <p:nvPr/>
        </p:nvSpPr>
        <p:spPr>
          <a:xfrm>
            <a:off x="3896194" y="797351"/>
            <a:ext cx="7880796" cy="87411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800">
                <a:solidFill>
                  <a:srgbClr val="0433FF"/>
                </a:solidFill>
                <a:latin typeface="Arial"/>
                <a:ea typeface="Arial"/>
                <a:cs typeface="Arial"/>
                <a:sym typeface="Arial"/>
              </a:defRPr>
            </a:pPr>
          </a:p>
          <a:p>
            <a:pPr defTabSz="457200">
              <a:spcBef>
                <a:spcPts val="1600"/>
              </a:spcBef>
              <a:defRPr b="1" sz="2800">
                <a:solidFill>
                  <a:srgbClr val="0433FF"/>
                </a:solidFill>
                <a:latin typeface="Arial"/>
                <a:ea typeface="Arial"/>
                <a:cs typeface="Arial"/>
                <a:sym typeface="Arial"/>
              </a:defRPr>
            </a:pPr>
            <a:r>
              <a:t>Medical Nutrition Therapy (MNT)</a:t>
            </a:r>
          </a:p>
          <a:p>
            <a:pPr marL="230603" indent="-230603" defTabSz="457200">
              <a:spcBef>
                <a:spcPts val="1600"/>
              </a:spcBef>
              <a:buSzPct val="100000"/>
              <a:buChar char="•"/>
              <a:defRPr sz="2300">
                <a:solidFill>
                  <a:srgbClr val="0433FF"/>
                </a:solidFill>
                <a:latin typeface="Arial"/>
                <a:ea typeface="Arial"/>
                <a:cs typeface="Arial"/>
                <a:sym typeface="Arial"/>
              </a:defRPr>
            </a:pPr>
            <a:r>
              <a:t>MNT for gastrointestinal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food allergies and intolerances</a:t>
            </a:r>
          </a:p>
          <a:p>
            <a:pPr marL="230603" indent="-230603" defTabSz="457200">
              <a:spcBef>
                <a:spcPts val="1600"/>
              </a:spcBef>
              <a:buSzPct val="100000"/>
              <a:buChar char="•"/>
              <a:defRPr sz="2300">
                <a:solidFill>
                  <a:srgbClr val="0433FF"/>
                </a:solidFill>
                <a:latin typeface="Arial"/>
                <a:ea typeface="Arial"/>
                <a:cs typeface="Arial"/>
                <a:sym typeface="Arial"/>
              </a:defRPr>
            </a:pPr>
            <a:r>
              <a:t>MNT for autoimmune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mental health/mood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insulin resistance and type 2 diabetes</a:t>
            </a:r>
          </a:p>
          <a:p>
            <a:pPr marL="230603" indent="-230603" defTabSz="457200">
              <a:spcBef>
                <a:spcPts val="1600"/>
              </a:spcBef>
              <a:buSzPct val="100000"/>
              <a:buChar char="•"/>
              <a:defRPr sz="2300">
                <a:solidFill>
                  <a:srgbClr val="0433FF"/>
                </a:solidFill>
                <a:latin typeface="Arial"/>
                <a:ea typeface="Arial"/>
                <a:cs typeface="Arial"/>
                <a:sym typeface="Arial"/>
              </a:defRPr>
            </a:pPr>
            <a:r>
              <a:t>MNT for cardiovascular disease, dyslipidemias, and hypertension</a:t>
            </a:r>
          </a:p>
          <a:p>
            <a:pPr marL="230603" indent="-230603" defTabSz="457200">
              <a:spcBef>
                <a:spcPts val="1600"/>
              </a:spcBef>
              <a:buSzPct val="100000"/>
              <a:buChar char="•"/>
              <a:defRPr sz="2300">
                <a:solidFill>
                  <a:srgbClr val="0433FF"/>
                </a:solidFill>
                <a:latin typeface="Arial"/>
                <a:ea typeface="Arial"/>
                <a:cs typeface="Arial"/>
                <a:sym typeface="Arial"/>
              </a:defRPr>
            </a:pPr>
            <a:r>
              <a:t>MNT for endocrine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obesity</a:t>
            </a:r>
          </a:p>
          <a:p>
            <a:pPr marL="230603" indent="-230603" defTabSz="457200">
              <a:spcBef>
                <a:spcPts val="1600"/>
              </a:spcBef>
              <a:buSzPct val="100000"/>
              <a:buChar char="•"/>
              <a:defRPr sz="2300">
                <a:solidFill>
                  <a:srgbClr val="0433FF"/>
                </a:solidFill>
                <a:latin typeface="Arial"/>
                <a:ea typeface="Arial"/>
                <a:cs typeface="Arial"/>
                <a:sym typeface="Arial"/>
              </a:defRPr>
            </a:pPr>
            <a:r>
              <a:t>MNT for cognitive and neurodegenerative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hepatic disorders</a:t>
            </a:r>
          </a:p>
          <a:p>
            <a:pPr marL="230603" indent="-230603" defTabSz="457200">
              <a:spcBef>
                <a:spcPts val="1600"/>
              </a:spcBef>
              <a:buSzPct val="100000"/>
              <a:buChar char="•"/>
              <a:defRPr sz="2300">
                <a:solidFill>
                  <a:srgbClr val="0433FF"/>
                </a:solidFill>
                <a:latin typeface="Arial"/>
                <a:ea typeface="Arial"/>
                <a:cs typeface="Arial"/>
                <a:sym typeface="Arial"/>
              </a:defRPr>
            </a:pPr>
            <a:r>
              <a:t>MNT for neurodivergence</a:t>
            </a:r>
          </a:p>
          <a:p>
            <a:pPr defTabSz="457200">
              <a:spcBef>
                <a:spcPts val="1600"/>
              </a:spcBef>
              <a:defRPr spc="132" sz="22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637"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638" name="doctor-5710152_1280.jpg" descr="doctor-5710152_1280.jpg"/>
          <p:cNvPicPr>
            <a:picLocks noChangeAspect="1"/>
          </p:cNvPicPr>
          <p:nvPr/>
        </p:nvPicPr>
        <p:blipFill>
          <a:blip r:embed="rId2">
            <a:extLst/>
          </a:blip>
          <a:srcRect l="8993" t="0" r="37774" b="0"/>
          <a:stretch>
            <a:fillRect/>
          </a:stretch>
        </p:blipFill>
        <p:spPr>
          <a:xfrm>
            <a:off x="12179675" y="1351283"/>
            <a:ext cx="5975659" cy="748089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47" name="TextBox 6"/>
          <p:cNvSpPr txBox="1"/>
          <p:nvPr/>
        </p:nvSpPr>
        <p:spPr>
          <a:xfrm>
            <a:off x="1037778" y="490066"/>
            <a:ext cx="16812967"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Hypertension(adjunct to lifestyle and Rx when indicated)</a:t>
            </a:r>
          </a:p>
        </p:txBody>
      </p:sp>
      <p:sp>
        <p:nvSpPr>
          <p:cNvPr id="14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49" name="Table 1"/>
          <p:cNvGraphicFramePr/>
          <p:nvPr/>
        </p:nvGraphicFramePr>
        <p:xfrm>
          <a:off x="2039865" y="4100528"/>
          <a:ext cx="14808791" cy="59637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99640"/>
                <a:gridCol w="3479762"/>
                <a:gridCol w="2443516"/>
                <a:gridCol w="2543567"/>
                <a:gridCol w="4142304"/>
              </a:tblGrid>
              <a:tr h="1278661">
                <a:tc>
                  <a:txBody>
                    <a:bodyPr/>
                    <a:lstStyle/>
                    <a:p>
                      <a:pPr algn="ctr" defTabSz="457200">
                        <a:defRPr sz="1800"/>
                      </a:pPr>
                      <a:r>
                        <a:rPr b="1" sz="23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Evidence-based dose (adult)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Typical duration before reassessment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Expected BP effect*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Key cautions</a:t>
                      </a:r>
                    </a:p>
                  </a:txBody>
                  <a:tcPr marL="12700" marR="12700" marT="12700" marB="12700" anchor="ctr" anchorCtr="0" horzOverflow="overflow"/>
                </a:tc>
              </a:tr>
              <a:tr h="1302829">
                <a:tc>
                  <a:txBody>
                    <a:bodyPr/>
                    <a:lstStyle/>
                    <a:p>
                      <a:pPr algn="ctr" defTabSz="457200">
                        <a:defRPr sz="1800"/>
                      </a:pPr>
                      <a:r>
                        <a:rPr b="1" sz="2300">
                          <a:latin typeface="Times Roman"/>
                          <a:ea typeface="Times Roman"/>
                          <a:cs typeface="Times Roman"/>
                          <a:sym typeface="Times Roman"/>
                        </a:rPr>
                        <a:t>Magnesium (elemental)</a:t>
                      </a:r>
                    </a:p>
                  </a:txBody>
                  <a:tcPr marL="12700" marR="12700" marT="12700" marB="12700" anchor="ctr" anchorCtr="0" horzOverflow="overflow"/>
                </a:tc>
                <a:tc>
                  <a:txBody>
                    <a:bodyPr/>
                    <a:lstStyle/>
                    <a:p>
                      <a:pPr algn="ctr" defTabSz="457200">
                        <a:defRPr b="1" sz="2300">
                          <a:latin typeface="Times Roman"/>
                          <a:ea typeface="Times Roman"/>
                          <a:cs typeface="Times Roman"/>
                          <a:sym typeface="Times Roman"/>
                        </a:defRPr>
                      </a:pPr>
                      <a:r>
                        <a:t>300–500 mg/day</a:t>
                      </a:r>
                      <a:r>
                        <a:rPr b="0"/>
                        <a:t> (glycinate, citrate, or taurate preferred)</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 SBP ~2–5 mmHg; ↓ DBP ~2–4 mmHg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Diarrhea (dose/form related); caution in CKD</a:t>
                      </a:r>
                    </a:p>
                  </a:txBody>
                  <a:tcPr marL="12700" marR="12700" marT="12700" marB="12700" anchor="ctr" anchorCtr="0" horzOverflow="overflow"/>
                </a:tc>
              </a:tr>
              <a:tr h="1278661">
                <a:tc>
                  <a:txBody>
                    <a:bodyPr/>
                    <a:lstStyle/>
                    <a:p>
                      <a:pPr algn="ctr" defTabSz="457200">
                        <a:defRPr sz="1800"/>
                      </a:pPr>
                      <a:r>
                        <a:rPr b="1" sz="2300">
                          <a:latin typeface="Times Roman"/>
                          <a:ea typeface="Times Roman"/>
                          <a:cs typeface="Times Roman"/>
                          <a:sym typeface="Times Roman"/>
                        </a:rPr>
                        <a:t>Potassium (from foods preferred)</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3,500–4,700 mg/day total intake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 SBP ~3–7 mmHg</a:t>
                      </a:r>
                    </a:p>
                  </a:txBody>
                  <a:tcPr marL="12700" marR="12700" marT="12700" marB="12700" anchor="ctr" anchorCtr="0" horzOverflow="overflow"/>
                </a:tc>
                <a:tc>
                  <a:txBody>
                    <a:bodyPr/>
                    <a:lstStyle/>
                    <a:p>
                      <a:pPr algn="ctr" defTabSz="457200">
                        <a:defRPr b="1" sz="2300">
                          <a:latin typeface="Times Roman"/>
                          <a:ea typeface="Times Roman"/>
                          <a:cs typeface="Times Roman"/>
                          <a:sym typeface="Times Roman"/>
                        </a:defRPr>
                      </a:pPr>
                      <a:r>
                        <a:t>Avoid supplements</a:t>
                      </a:r>
                      <a:r>
                        <a:rPr b="0"/>
                        <a:t> in CKD or with ACEi/ARBs unless supervised</a:t>
                      </a:r>
                    </a:p>
                  </a:txBody>
                  <a:tcPr marL="12700" marR="12700" marT="12700" marB="12700" anchor="ctr" anchorCtr="0" horzOverflow="overflow"/>
                </a:tc>
              </a:tr>
              <a:tr h="1278661">
                <a:tc>
                  <a:txBody>
                    <a:bodyPr/>
                    <a:lstStyle/>
                    <a:p>
                      <a:pPr algn="ctr" defTabSz="457200">
                        <a:defRPr sz="1800"/>
                      </a:pPr>
                      <a:r>
                        <a:rPr b="1" sz="2300">
                          <a:latin typeface="Times Roman"/>
                          <a:ea typeface="Times Roman"/>
                          <a:cs typeface="Times Roman"/>
                          <a:sym typeface="Times Roman"/>
                        </a:rPr>
                        <a:t>Omega-3 fatty acids (EPA+DHA)</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2–3 g/day</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 SBP ~2–4 mmHg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Bleeding risk at high doses</a:t>
                      </a:r>
                    </a:p>
                  </a:txBody>
                  <a:tcPr marL="12700" marR="12700" marT="12700" marB="12700" anchor="ctr" anchorCtr="0" horzOverflow="overflow"/>
                </a:tc>
              </a:tr>
              <a:tr h="824942">
                <a:tc>
                  <a:txBody>
                    <a:bodyPr/>
                    <a:lstStyle/>
                    <a:p>
                      <a:pPr algn="ctr" defTabSz="457200">
                        <a:defRPr sz="1800"/>
                      </a:pPr>
                      <a:r>
                        <a:rPr b="1" sz="2300">
                          <a:latin typeface="Times Roman"/>
                          <a:ea typeface="Times Roman"/>
                          <a:cs typeface="Times Roman"/>
                          <a:sym typeface="Times Roman"/>
                        </a:rPr>
                        <a:t>Garlic (aged extract)</a:t>
                      </a:r>
                    </a:p>
                  </a:txBody>
                  <a:tcPr marL="12700" marR="12700" marT="12700" marB="12700" anchor="ctr" anchorCtr="0" horzOverflow="overflow"/>
                </a:tc>
                <a:tc>
                  <a:txBody>
                    <a:bodyPr/>
                    <a:lstStyle/>
                    <a:p>
                      <a:pPr algn="ctr" defTabSz="457200">
                        <a:defRPr b="1" sz="2300">
                          <a:latin typeface="Times Roman"/>
                          <a:ea typeface="Times Roman"/>
                          <a:cs typeface="Times Roman"/>
                          <a:sym typeface="Times Roman"/>
                        </a:defRPr>
                      </a:pPr>
                      <a:r>
                        <a:t>600–1,200 mg/day</a:t>
                      </a:r>
                      <a:r>
                        <a:rPr b="0"/>
                        <a:t> (standardized)</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 SBP ~5–8 mmHg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Anticoagulant caution; odor/GI upset</a:t>
                      </a:r>
                    </a:p>
                  </a:txBody>
                  <a:tcPr marL="12700" marR="12700" marT="12700" marB="12700" anchor="ctr" anchorCtr="0" horzOverflow="overflow"/>
                </a:tc>
              </a:tr>
            </a:tbl>
          </a:graphicData>
        </a:graphic>
      </p:graphicFrame>
      <p:sp>
        <p:nvSpPr>
          <p:cNvPr id="150" name="Core nutraceuticals (strongest evidence)"/>
          <p:cNvSpPr txBox="1"/>
          <p:nvPr/>
        </p:nvSpPr>
        <p:spPr>
          <a:xfrm>
            <a:off x="6204653" y="3328520"/>
            <a:ext cx="6184584"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Core nutraceuticals (strongest evidence)</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43" name="Freeform 4"/>
          <p:cNvGrpSpPr/>
          <p:nvPr/>
        </p:nvGrpSpPr>
        <p:grpSpPr>
          <a:xfrm>
            <a:off x="-380179" y="-13"/>
            <a:ext cx="19048355" cy="3086120"/>
            <a:chOff x="0" y="0"/>
            <a:chExt cx="19048353" cy="3086119"/>
          </a:xfrm>
        </p:grpSpPr>
        <p:sp>
          <p:nvSpPr>
            <p:cNvPr id="64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4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44" name="TextBox 6"/>
          <p:cNvSpPr txBox="1"/>
          <p:nvPr/>
        </p:nvSpPr>
        <p:spPr>
          <a:xfrm>
            <a:off x="1072147" y="1152817"/>
            <a:ext cx="1680035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GI Disorders</a:t>
            </a:r>
          </a:p>
        </p:txBody>
      </p:sp>
      <p:sp>
        <p:nvSpPr>
          <p:cNvPr id="6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46" name="Institute of Medicine (IOM). (2001). Dietary Reference Intakes: Applications in Dietary Assessment. National Academies Press.…"/>
          <p:cNvSpPr txBox="1"/>
          <p:nvPr/>
        </p:nvSpPr>
        <p:spPr>
          <a:xfrm>
            <a:off x="1581445" y="3739981"/>
            <a:ext cx="14728328" cy="588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2800">
                <a:latin typeface="Times Roman"/>
                <a:ea typeface="Times Roman"/>
                <a:cs typeface="Times Roman"/>
                <a:sym typeface="Times Roman"/>
              </a:defRPr>
            </a:pPr>
            <a:r>
              <a:t>Gastrointestinal (GI) disorders encompass a broad group of conditions affecting the </a:t>
            </a:r>
            <a:r>
              <a:rPr b="1"/>
              <a:t>structure and function of the digestive tract</a:t>
            </a:r>
            <a:r>
              <a:t>, including the esophagus, stomach, small intestine, colon, liver, gallbladder, and pancreas. </a:t>
            </a:r>
          </a:p>
          <a:p>
            <a:pPr marL="280736" indent="-280736" defTabSz="457200">
              <a:spcBef>
                <a:spcPts val="1200"/>
              </a:spcBef>
              <a:buSzPct val="100000"/>
              <a:buChar char="•"/>
              <a:defRPr sz="2800">
                <a:latin typeface="Times Roman"/>
                <a:ea typeface="Times Roman"/>
                <a:cs typeface="Times Roman"/>
                <a:sym typeface="Times Roman"/>
              </a:defRPr>
            </a:pPr>
            <a:r>
              <a:t>These disorders range from </a:t>
            </a:r>
            <a:r>
              <a:rPr b="1"/>
              <a:t>functional conditions</a:t>
            </a:r>
            <a:r>
              <a:t> (e.g., irritable bowel syndrome) to </a:t>
            </a:r>
            <a:r>
              <a:rPr b="1"/>
              <a:t>inflammatory, autoimmune, infectious, and malabsorptive diseases</a:t>
            </a:r>
            <a:r>
              <a:t>, and they commonly disrupt </a:t>
            </a:r>
            <a:r>
              <a:rPr b="1"/>
              <a:t>digestion, absorption, motility, immune regulation, and nutrient status</a:t>
            </a:r>
            <a:r>
              <a:t>.</a:t>
            </a:r>
          </a:p>
          <a:p>
            <a:pPr marL="280736" indent="-280736" defTabSz="457200">
              <a:spcBef>
                <a:spcPts val="1200"/>
              </a:spcBef>
              <a:buSzPct val="100000"/>
              <a:buChar char="•"/>
              <a:defRPr b="1" sz="2800">
                <a:latin typeface="Times Roman"/>
                <a:ea typeface="Times Roman"/>
                <a:cs typeface="Times Roman"/>
                <a:sym typeface="Times Roman"/>
              </a:defRPr>
            </a:pPr>
            <a:r>
              <a:rPr b="0"/>
              <a:t>Because the GI tract is the primary interface between </a:t>
            </a:r>
            <a:r>
              <a:t>dietary intake and systemic health</a:t>
            </a:r>
            <a:r>
              <a:rPr b="0"/>
              <a:t>, dysfunction in this system frequently leads to </a:t>
            </a:r>
            <a:r>
              <a:t>nutrient deficiencies, altered energy balance, inflammation, and impaired quality of life</a:t>
            </a:r>
            <a:r>
              <a:rPr b="0"/>
              <a:t>. </a:t>
            </a:r>
            <a:endParaRPr b="0"/>
          </a:p>
          <a:p>
            <a:pPr marL="280736" indent="-280736" defTabSz="457200">
              <a:spcBef>
                <a:spcPts val="1200"/>
              </a:spcBef>
              <a:buSzPct val="100000"/>
              <a:buChar char="•"/>
              <a:defRPr b="1" sz="2800">
                <a:latin typeface="Times Roman"/>
                <a:ea typeface="Times Roman"/>
                <a:cs typeface="Times Roman"/>
                <a:sym typeface="Times Roman"/>
              </a:defRPr>
            </a:pPr>
            <a:r>
              <a:rPr b="0"/>
              <a:t>As a result, </a:t>
            </a:r>
            <a:r>
              <a:t>Medical Nutrition Therapy (MNT)</a:t>
            </a:r>
            <a:r>
              <a:rPr b="0"/>
              <a:t> plays a central role in both </a:t>
            </a:r>
            <a:r>
              <a:t>symptom management and disease modification</a:t>
            </a:r>
            <a:r>
              <a:rPr b="0"/>
              <a:t> across GI conditions.</a:t>
            </a:r>
            <a:endParaRPr b="0"/>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51" name="Freeform 4"/>
          <p:cNvGrpSpPr/>
          <p:nvPr/>
        </p:nvGrpSpPr>
        <p:grpSpPr>
          <a:xfrm>
            <a:off x="-380179" y="-13"/>
            <a:ext cx="19048355" cy="3086120"/>
            <a:chOff x="0" y="0"/>
            <a:chExt cx="19048353" cy="3086119"/>
          </a:xfrm>
        </p:grpSpPr>
        <p:sp>
          <p:nvSpPr>
            <p:cNvPr id="649"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0"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52" name="TextBox 6"/>
          <p:cNvSpPr txBox="1"/>
          <p:nvPr/>
        </p:nvSpPr>
        <p:spPr>
          <a:xfrm>
            <a:off x="1254303" y="597922"/>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Primary Nutrition Mechanisms for All GI Disorders</a:t>
            </a:r>
          </a:p>
        </p:txBody>
      </p:sp>
      <p:sp>
        <p:nvSpPr>
          <p:cNvPr id="65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654" name="Table 1"/>
          <p:cNvGraphicFramePr/>
          <p:nvPr/>
        </p:nvGraphicFramePr>
        <p:xfrm>
          <a:off x="1815465" y="3347435"/>
          <a:ext cx="14291408" cy="65106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78778"/>
                <a:gridCol w="4894337"/>
                <a:gridCol w="5418291"/>
              </a:tblGrid>
              <a:tr h="421541">
                <a:tc>
                  <a:txBody>
                    <a:bodyPr/>
                    <a:lstStyle/>
                    <a:p>
                      <a:pPr algn="ctr" defTabSz="457200">
                        <a:defRPr sz="1800"/>
                      </a:pPr>
                      <a:r>
                        <a:rPr b="1" sz="2400">
                          <a:latin typeface="Times Roman"/>
                          <a:ea typeface="Times Roman"/>
                          <a:cs typeface="Times Roman"/>
                          <a:sym typeface="Times Roman"/>
                        </a:rPr>
                        <a:t>Primary Mechanism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What Is Impaired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Consequences</a:t>
                      </a:r>
                    </a:p>
                  </a:txBody>
                  <a:tcPr marL="12700" marR="12700" marT="12700" marB="12700" anchor="ctr" anchorCtr="0" horzOverflow="overflow"/>
                </a:tc>
              </a:tr>
              <a:tr h="796276">
                <a:tc>
                  <a:txBody>
                    <a:bodyPr/>
                    <a:lstStyle/>
                    <a:p>
                      <a:pPr algn="ctr" defTabSz="457200">
                        <a:defRPr sz="1800"/>
                      </a:pPr>
                      <a:r>
                        <a:rPr b="1" sz="2400">
                          <a:latin typeface="Times Roman"/>
                          <a:ea typeface="Times Roman"/>
                          <a:cs typeface="Times Roman"/>
                          <a:sym typeface="Times Roman"/>
                        </a:rPr>
                        <a:t>Altered motility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Gastric emptying, intestinal transit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constipation, early satiety, poor intake</a:t>
                      </a:r>
                    </a:p>
                  </a:txBody>
                  <a:tcPr marL="12700" marR="12700" marT="12700" marB="12700" anchor="ctr" anchorCtr="0" horzOverflow="overflow"/>
                </a:tc>
              </a:tr>
              <a:tr h="796276">
                <a:tc>
                  <a:txBody>
                    <a:bodyPr/>
                    <a:lstStyle/>
                    <a:p>
                      <a:pPr algn="ctr" defTabSz="457200">
                        <a:defRPr sz="1800"/>
                      </a:pPr>
                      <a:r>
                        <a:rPr b="1" sz="2400">
                          <a:latin typeface="Times Roman"/>
                          <a:ea typeface="Times Roman"/>
                          <a:cs typeface="Times Roman"/>
                          <a:sym typeface="Times Roman"/>
                        </a:rPr>
                        <a:t>Impaired digestion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Enzyme secretion (gastric, pancreatic, bile)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protein, carb maldigestion</a:t>
                      </a:r>
                    </a:p>
                  </a:txBody>
                  <a:tcPr marL="12700" marR="12700" marT="12700" marB="12700" anchor="ctr" anchorCtr="0" horzOverflow="overflow"/>
                </a:tc>
              </a:tr>
              <a:tr h="421541">
                <a:tc>
                  <a:txBody>
                    <a:bodyPr/>
                    <a:lstStyle/>
                    <a:p>
                      <a:pPr algn="ctr" defTabSz="457200">
                        <a:defRPr sz="1800"/>
                      </a:pPr>
                      <a:r>
                        <a:rPr b="1" sz="2400">
                          <a:latin typeface="Times Roman"/>
                          <a:ea typeface="Times Roman"/>
                          <a:cs typeface="Times Roman"/>
                          <a:sym typeface="Times Roman"/>
                        </a:rPr>
                        <a:t>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uptake at intestinal mucosa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Micronutrient deficiencies, weight loss</a:t>
                      </a:r>
                    </a:p>
                  </a:txBody>
                  <a:tcPr marL="12700" marR="12700" marT="12700" marB="12700" anchor="ctr" anchorCtr="0" horzOverflow="overflow"/>
                </a:tc>
              </a:tr>
              <a:tr h="796276">
                <a:tc>
                  <a:txBody>
                    <a:bodyPr/>
                    <a:lstStyle/>
                    <a:p>
                      <a:pPr algn="ctr" defTabSz="457200">
                        <a:defRPr sz="1800"/>
                      </a:pPr>
                      <a:r>
                        <a:rPr b="1" sz="2400">
                          <a:latin typeface="Times Roman"/>
                          <a:ea typeface="Times Roman"/>
                          <a:cs typeface="Times Roman"/>
                          <a:sym typeface="Times Roman"/>
                        </a:rPr>
                        <a:t>Mucosal injury / villous atrophy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Surface area &amp; brush-border enzymes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B12, fat-soluble vitamin deficiency</a:t>
                      </a:r>
                    </a:p>
                  </a:txBody>
                  <a:tcPr marL="12700" marR="12700" marT="12700" marB="12700" anchor="ctr" anchorCtr="0" horzOverflow="overflow"/>
                </a:tc>
              </a:tr>
              <a:tr h="421541">
                <a:tc>
                  <a:txBody>
                    <a:bodyPr/>
                    <a:lstStyle/>
                    <a:p>
                      <a:pPr algn="ctr" defTabSz="457200">
                        <a:defRPr sz="1800"/>
                      </a:pPr>
                      <a:r>
                        <a:rPr b="1" sz="2400">
                          <a:latin typeface="Times Roman"/>
                          <a:ea typeface="Times Roman"/>
                          <a:cs typeface="Times Roman"/>
                          <a:sym typeface="Times Roman"/>
                        </a:rPr>
                        <a:t>Intestinal 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Barrier integrity, transporters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loss, anemia, catabolism</a:t>
                      </a:r>
                    </a:p>
                  </a:txBody>
                  <a:tcPr marL="12700" marR="12700" marT="12700" marB="12700" anchor="ctr" anchorCtr="0" horzOverflow="overflow"/>
                </a:tc>
              </a:tr>
              <a:tr h="796276">
                <a:tc>
                  <a:txBody>
                    <a:bodyPr/>
                    <a:lstStyle/>
                    <a:p>
                      <a:pPr algn="ctr" defTabSz="457200">
                        <a:defRPr sz="1800"/>
                      </a:pPr>
                      <a:r>
                        <a:rPr b="1" sz="2400">
                          <a:latin typeface="Times Roman"/>
                          <a:ea typeface="Times Roman"/>
                          <a:cs typeface="Times Roman"/>
                          <a:sym typeface="Times Roman"/>
                        </a:rPr>
                        <a:t>Increased intestinal permeability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Tight junction integrity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activation, food sensitivities</a:t>
                      </a:r>
                    </a:p>
                  </a:txBody>
                  <a:tcPr marL="12700" marR="12700" marT="12700" marB="12700" anchor="ctr" anchorCtr="0" horzOverflow="overflow"/>
                </a:tc>
              </a:tr>
              <a:tr h="421541">
                <a:tc>
                  <a:txBody>
                    <a:bodyPr/>
                    <a:lstStyle/>
                    <a:p>
                      <a:pPr algn="ctr" defTabSz="457200">
                        <a:defRPr sz="1800"/>
                      </a:pPr>
                      <a:r>
                        <a:rPr b="1" sz="2400">
                          <a:latin typeface="Times Roman"/>
                          <a:ea typeface="Times Roman"/>
                          <a:cs typeface="Times Roman"/>
                          <a:sym typeface="Times Roman"/>
                        </a:rPr>
                        <a:t>Dysbiosis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Microbial balance &amp; fermentation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Gas, bloating, toxin production</a:t>
                      </a:r>
                    </a:p>
                  </a:txBody>
                  <a:tcPr marL="12700" marR="12700" marT="12700" marB="12700" anchor="ctr" anchorCtr="0" horzOverflow="overflow"/>
                </a:tc>
              </a:tr>
              <a:tr h="421541">
                <a:tc>
                  <a:txBody>
                    <a:bodyPr/>
                    <a:lstStyle/>
                    <a:p>
                      <a:pPr algn="ctr" defTabSz="457200">
                        <a:defRPr sz="1800"/>
                      </a:pPr>
                      <a:r>
                        <a:rPr b="1" sz="2400">
                          <a:latin typeface="Times Roman"/>
                          <a:ea typeface="Times Roman"/>
                          <a:cs typeface="Times Roman"/>
                          <a:sym typeface="Times Roman"/>
                        </a:rPr>
                        <a:t>Protein-losing enteropathy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Plasma protein retention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Hypoalbuminemia, edema</a:t>
                      </a:r>
                    </a:p>
                  </a:txBody>
                  <a:tcPr marL="12700" marR="12700" marT="12700" marB="12700" anchor="ctr" anchorCtr="0" horzOverflow="overflow"/>
                </a:tc>
              </a:tr>
              <a:tr h="796276">
                <a:tc>
                  <a:txBody>
                    <a:bodyPr/>
                    <a:lstStyle/>
                    <a:p>
                      <a:pPr algn="ctr" defTabSz="457200">
                        <a:defRPr sz="1800"/>
                      </a:pPr>
                      <a:r>
                        <a:rPr b="1" sz="2400">
                          <a:latin typeface="Times Roman"/>
                          <a:ea typeface="Times Roman"/>
                          <a:cs typeface="Times Roman"/>
                          <a:sym typeface="Times Roman"/>
                        </a:rPr>
                        <a:t>Fluid &amp; electrolyte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Water and mineral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Dehydration, hypokalemia, hypomagnesemia</a:t>
                      </a:r>
                    </a:p>
                  </a:txBody>
                  <a:tcPr marL="12700" marR="12700" marT="12700" marB="12700" anchor="ctr" anchorCtr="0" horzOverflow="overflow"/>
                </a:tc>
              </a:tr>
              <a:tr h="421541">
                <a:tc>
                  <a:txBody>
                    <a:bodyPr/>
                    <a:lstStyle/>
                    <a:p>
                      <a:pPr algn="ctr" defTabSz="457200">
                        <a:defRPr sz="1800"/>
                      </a:pPr>
                      <a:r>
                        <a:rPr b="1" sz="2400">
                          <a:latin typeface="Times Roman"/>
                          <a:ea typeface="Times Roman"/>
                          <a:cs typeface="Times Roman"/>
                          <a:sym typeface="Times Roman"/>
                        </a:rPr>
                        <a:t>Reduced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Appetite, tolerance, fear of food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and protein insufficiency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59" name="Freeform 4"/>
          <p:cNvGrpSpPr/>
          <p:nvPr/>
        </p:nvGrpSpPr>
        <p:grpSpPr>
          <a:xfrm>
            <a:off x="-380179" y="-13"/>
            <a:ext cx="19048355" cy="3086120"/>
            <a:chOff x="0" y="0"/>
            <a:chExt cx="19048353" cy="3086119"/>
          </a:xfrm>
        </p:grpSpPr>
        <p:sp>
          <p:nvSpPr>
            <p:cNvPr id="65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60" name="TextBox 6"/>
          <p:cNvSpPr txBox="1"/>
          <p:nvPr/>
        </p:nvSpPr>
        <p:spPr>
          <a:xfrm>
            <a:off x="1254303" y="597922"/>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Core Nutrition Goals for All </a:t>
            </a:r>
          </a:p>
          <a:p>
            <a:pPr>
              <a:lnSpc>
                <a:spcPts val="7400"/>
              </a:lnSpc>
              <a:defRPr spc="672" sz="6800">
                <a:solidFill>
                  <a:srgbClr val="FFFFFF"/>
                </a:solidFill>
                <a:latin typeface="Poppins"/>
                <a:ea typeface="Poppins"/>
                <a:cs typeface="Poppins"/>
                <a:sym typeface="Poppins"/>
              </a:defRPr>
            </a:pPr>
            <a:r>
              <a:t>GI Disorders</a:t>
            </a:r>
          </a:p>
        </p:txBody>
      </p:sp>
      <p:sp>
        <p:nvSpPr>
          <p:cNvPr id="66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62" name="1. Preserve Nutritional Adequacy…"/>
          <p:cNvSpPr txBox="1"/>
          <p:nvPr/>
        </p:nvSpPr>
        <p:spPr>
          <a:xfrm>
            <a:off x="420817" y="3253247"/>
            <a:ext cx="6435063" cy="67640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1. Preserve Nutritional Adequacy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Prevent </a:t>
            </a:r>
            <a:r>
              <a:rPr b="1"/>
              <a:t>energy, protein, and micronutrient deficiencies</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Maintain </a:t>
            </a:r>
            <a:r>
              <a:rPr b="1"/>
              <a:t>lean body mass</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Adjust texture, volume, and timing to support intake</a:t>
            </a:r>
          </a:p>
          <a:p>
            <a:pPr defTabSz="457200">
              <a:spcBef>
                <a:spcPts val="1400"/>
              </a:spcBef>
              <a:defRPr b="1" sz="1900">
                <a:latin typeface="Times Roman"/>
                <a:ea typeface="Times Roman"/>
                <a:cs typeface="Times Roman"/>
                <a:sym typeface="Times Roman"/>
              </a:defRPr>
            </a:pPr>
            <a:r>
              <a:t>2. Restore Digestion &amp; Absorption</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Optimize </a:t>
            </a:r>
            <a:r>
              <a:rPr b="1"/>
              <a:t>enzyme activity</a:t>
            </a:r>
            <a:r>
              <a:t> (acid, bile, pancreatic enzymes)</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Improve </a:t>
            </a:r>
            <a:r>
              <a:rPr b="1"/>
              <a:t>nutrient bioavailability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Match food form to digestive capacity (liquid, soft, elemental if needed)</a:t>
            </a:r>
          </a:p>
          <a:p>
            <a:pPr defTabSz="457200">
              <a:spcBef>
                <a:spcPts val="1400"/>
              </a:spcBef>
              <a:defRPr b="1" sz="1900">
                <a:latin typeface="Times Roman"/>
                <a:ea typeface="Times Roman"/>
                <a:cs typeface="Times Roman"/>
                <a:sym typeface="Times Roman"/>
              </a:defRPr>
            </a:pPr>
            <a:r>
              <a:t>3. Reduce Inflammation &amp; Mucosal Injury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Lower antigenic, irritant, and inflammatory load</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Support </a:t>
            </a:r>
            <a:r>
              <a:rPr b="1"/>
              <a:t>enterocyte repair and regeneration</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Reduce oxidative stress</a:t>
            </a:r>
          </a:p>
          <a:p>
            <a:pPr defTabSz="457200">
              <a:spcBef>
                <a:spcPts val="1400"/>
              </a:spcBef>
              <a:defRPr b="1" sz="2000">
                <a:latin typeface="Times Roman"/>
                <a:ea typeface="Times Roman"/>
                <a:cs typeface="Times Roman"/>
                <a:sym typeface="Times Roman"/>
              </a:defRPr>
            </a:pPr>
            <a:r>
              <a:t>4. Normalize Bowel Function</a:t>
            </a:r>
          </a:p>
          <a:p>
            <a:pPr marL="457200" indent="-317500" defTabSz="457200">
              <a:lnSpc>
                <a:spcPct val="80000"/>
              </a:lnSpc>
              <a:spcBef>
                <a:spcPts val="1200"/>
              </a:spcBef>
              <a:buSzPct val="100000"/>
              <a:buFont typeface="Times Roman"/>
              <a:buChar char="•"/>
              <a:defRPr sz="2000">
                <a:latin typeface="Times Roman"/>
                <a:ea typeface="Times Roman"/>
                <a:cs typeface="Times Roman"/>
                <a:sym typeface="Times Roman"/>
              </a:defRPr>
            </a:pPr>
            <a:r>
              <a:t>Regulate stool </a:t>
            </a:r>
            <a:r>
              <a:rPr b="1"/>
              <a:t>frequency, form, and urgency</a:t>
            </a:r>
          </a:p>
          <a:p>
            <a:pPr marL="457200" indent="-317500" defTabSz="457200">
              <a:lnSpc>
                <a:spcPct val="80000"/>
              </a:lnSpc>
              <a:spcBef>
                <a:spcPts val="1200"/>
              </a:spcBef>
              <a:buSzPct val="100000"/>
              <a:buFont typeface="Times Roman"/>
              <a:buChar char="•"/>
              <a:defRPr sz="2000">
                <a:latin typeface="Times Roman"/>
                <a:ea typeface="Times Roman"/>
                <a:cs typeface="Times Roman"/>
                <a:sym typeface="Times Roman"/>
              </a:defRPr>
            </a:pPr>
            <a:r>
              <a:t>Balance soluble vs insoluble fiber</a:t>
            </a:r>
          </a:p>
          <a:p>
            <a:pPr marL="457200" indent="-317500" defTabSz="457200">
              <a:lnSpc>
                <a:spcPct val="80000"/>
              </a:lnSpc>
              <a:spcBef>
                <a:spcPts val="1200"/>
              </a:spcBef>
              <a:buSzPct val="100000"/>
              <a:buFont typeface="Times Roman"/>
              <a:buChar char="•"/>
              <a:defRPr sz="2000">
                <a:latin typeface="Times Roman"/>
                <a:ea typeface="Times Roman"/>
                <a:cs typeface="Times Roman"/>
                <a:sym typeface="Times Roman"/>
              </a:defRPr>
            </a:pPr>
            <a:r>
              <a:t>Support motility without irritation</a:t>
            </a:r>
          </a:p>
        </p:txBody>
      </p:sp>
      <p:sp>
        <p:nvSpPr>
          <p:cNvPr id="663" name="5. Support Intestinal Barrier Integrity…"/>
          <p:cNvSpPr txBox="1"/>
          <p:nvPr/>
        </p:nvSpPr>
        <p:spPr>
          <a:xfrm>
            <a:off x="7149413" y="2836542"/>
            <a:ext cx="5010135" cy="61544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lnSpc>
                <a:spcPct val="80000"/>
              </a:lnSpc>
              <a:spcBef>
                <a:spcPts val="1200"/>
              </a:spcBef>
              <a:buSzPct val="100000"/>
              <a:buFont typeface="Times Roman"/>
              <a:buChar char="•"/>
              <a:defRPr sz="2000">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5. Support Intestinal Barrier Integrity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Strengthen tight junctions</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Reduce permeability (“leaky gut” physiology)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Support immune tolerance at the gut interface</a:t>
            </a:r>
          </a:p>
          <a:p>
            <a:pPr defTabSz="457200">
              <a:spcBef>
                <a:spcPts val="1400"/>
              </a:spcBef>
              <a:defRPr b="1" sz="1900">
                <a:latin typeface="Times Roman"/>
                <a:ea typeface="Times Roman"/>
                <a:cs typeface="Times Roman"/>
                <a:sym typeface="Times Roman"/>
              </a:defRPr>
            </a:pPr>
            <a:r>
              <a:t>6. Modulate the Gut Microbiome</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Reduce pathogenic overgrowth</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Promote beneficial microbial diversity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Improve fermentation patterns and SCFA production</a:t>
            </a:r>
          </a:p>
          <a:p>
            <a:pPr defTabSz="457200">
              <a:spcBef>
                <a:spcPts val="1400"/>
              </a:spcBef>
              <a:defRPr b="1" sz="1900">
                <a:latin typeface="Times Roman"/>
                <a:ea typeface="Times Roman"/>
                <a:cs typeface="Times Roman"/>
                <a:sym typeface="Times Roman"/>
              </a:defRPr>
            </a:pPr>
            <a:r>
              <a:t>7. Maintain Fluid &amp; Electrolyte Balance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Prevent dehydration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Replace potassium, sodium, magnesium, zinc losses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Support acid–base balance</a:t>
            </a:r>
          </a:p>
        </p:txBody>
      </p:sp>
      <p:sp>
        <p:nvSpPr>
          <p:cNvPr id="664" name="8. Minimize Symptom Burden…"/>
          <p:cNvSpPr txBox="1"/>
          <p:nvPr/>
        </p:nvSpPr>
        <p:spPr>
          <a:xfrm>
            <a:off x="13119146" y="2786317"/>
            <a:ext cx="4804205" cy="68579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1900">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8. Minimize Symptom Burden</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Reduce pain, bloating, reflux, nausea</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Improve quality of life and dietary compliance</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Avoid unnecessary dietary restriction long term</a:t>
            </a:r>
          </a:p>
          <a:p>
            <a:pPr defTabSz="457200">
              <a:spcBef>
                <a:spcPts val="1400"/>
              </a:spcBef>
              <a:defRPr b="1" sz="1900">
                <a:latin typeface="Times Roman"/>
                <a:ea typeface="Times Roman"/>
                <a:cs typeface="Times Roman"/>
                <a:sym typeface="Times Roman"/>
              </a:defRPr>
            </a:pPr>
            <a:r>
              <a:t>9. Support Healing During Catabolic Stress</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Increase protein needs during inflammation, infection, or surgery</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Prevent sarcopenia</a:t>
            </a:r>
          </a:p>
          <a:p>
            <a:pPr marL="457200" indent="-317500" defTabSz="457200">
              <a:lnSpc>
                <a:spcPct val="80000"/>
              </a:lnSpc>
              <a:spcBef>
                <a:spcPts val="1200"/>
              </a:spcBef>
              <a:buSzPct val="100000"/>
              <a:buFont typeface="Times Roman"/>
              <a:buChar char="•"/>
              <a:defRPr sz="1900">
                <a:latin typeface="Times Roman"/>
                <a:ea typeface="Times Roman"/>
                <a:cs typeface="Times Roman"/>
                <a:sym typeface="Times Roman"/>
              </a:defRPr>
            </a:pPr>
            <a:r>
              <a:t>Support immune response</a:t>
            </a:r>
          </a:p>
          <a:p>
            <a:pPr defTabSz="457200">
              <a:spcBef>
                <a:spcPts val="1400"/>
              </a:spcBef>
              <a:defRPr b="1" sz="1900">
                <a:latin typeface="Times Roman"/>
                <a:ea typeface="Times Roman"/>
                <a:cs typeface="Times Roman"/>
                <a:sym typeface="Times Roman"/>
              </a:defRPr>
            </a:pPr>
            <a:r>
              <a:t>10. Enable Long-Term Diet Individualization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Use </a:t>
            </a:r>
            <a:r>
              <a:rPr b="1"/>
              <a:t>phased nutrition therapy</a:t>
            </a:r>
            <a:r>
              <a:t>:</a:t>
            </a:r>
          </a:p>
          <a:p>
            <a:pPr lvl="1" marL="914400" indent="-317500" defTabSz="457200">
              <a:lnSpc>
                <a:spcPct val="80000"/>
              </a:lnSpc>
              <a:spcBef>
                <a:spcPts val="1200"/>
              </a:spcBef>
              <a:buSzPct val="100000"/>
              <a:buAutoNum type="arabicPeriod" startAt="1"/>
              <a:defRPr sz="1900">
                <a:latin typeface="Times Roman"/>
                <a:ea typeface="Times Roman"/>
                <a:cs typeface="Times Roman"/>
                <a:sym typeface="Times Roman"/>
              </a:defRPr>
            </a:pPr>
            <a:r>
              <a:t>Symptom control</a:t>
            </a:r>
          </a:p>
          <a:p>
            <a:pPr lvl="1" marL="914400" indent="-317500" defTabSz="457200">
              <a:lnSpc>
                <a:spcPct val="80000"/>
              </a:lnSpc>
              <a:spcBef>
                <a:spcPts val="1200"/>
              </a:spcBef>
              <a:buSzPct val="100000"/>
              <a:buAutoNum type="arabicPeriod" startAt="1"/>
              <a:defRPr sz="1900">
                <a:latin typeface="Times Roman"/>
                <a:ea typeface="Times Roman"/>
                <a:cs typeface="Times Roman"/>
                <a:sym typeface="Times Roman"/>
              </a:defRPr>
            </a:pPr>
            <a:r>
              <a:t>Healing &amp; repletion</a:t>
            </a:r>
          </a:p>
          <a:p>
            <a:pPr lvl="1" marL="914400" indent="-317500" defTabSz="457200">
              <a:lnSpc>
                <a:spcPct val="80000"/>
              </a:lnSpc>
              <a:spcBef>
                <a:spcPts val="1200"/>
              </a:spcBef>
              <a:buSzPct val="100000"/>
              <a:buAutoNum type="arabicPeriod" startAt="1"/>
              <a:defRPr sz="1900">
                <a:latin typeface="Times Roman"/>
                <a:ea typeface="Times Roman"/>
                <a:cs typeface="Times Roman"/>
                <a:sym typeface="Times Roman"/>
              </a:defRPr>
            </a:pPr>
            <a:r>
              <a:t>Food reintroduction</a:t>
            </a:r>
          </a:p>
          <a:p>
            <a:pPr lvl="1" marL="914400" indent="-317500" defTabSz="457200">
              <a:lnSpc>
                <a:spcPct val="80000"/>
              </a:lnSpc>
              <a:spcBef>
                <a:spcPts val="1200"/>
              </a:spcBef>
              <a:buSzPct val="100000"/>
              <a:buAutoNum type="arabicPeriod" startAt="1"/>
              <a:defRPr sz="1900">
                <a:latin typeface="Times Roman"/>
                <a:ea typeface="Times Roman"/>
                <a:cs typeface="Times Roman"/>
                <a:sym typeface="Times Roman"/>
              </a:defRPr>
            </a:pPr>
            <a:r>
              <a:t>Personalization &amp; maintenance</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71" name="Freeform 4"/>
          <p:cNvGrpSpPr/>
          <p:nvPr/>
        </p:nvGrpSpPr>
        <p:grpSpPr>
          <a:xfrm>
            <a:off x="-528019" y="-12"/>
            <a:ext cx="19048361" cy="3086123"/>
            <a:chOff x="-2" y="-1"/>
            <a:chExt cx="19048359" cy="3086122"/>
          </a:xfrm>
        </p:grpSpPr>
        <p:sp>
          <p:nvSpPr>
            <p:cNvPr id="66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70"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72" name="TextBox 6"/>
          <p:cNvSpPr txBox="1"/>
          <p:nvPr/>
        </p:nvSpPr>
        <p:spPr>
          <a:xfrm>
            <a:off x="1292155" y="1073759"/>
            <a:ext cx="16981341"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GERD / LPR (Reflux)</a:t>
            </a:r>
          </a:p>
        </p:txBody>
      </p:sp>
      <p:sp>
        <p:nvSpPr>
          <p:cNvPr id="6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74" name="A. Dietary Patterns…"/>
          <p:cNvSpPr txBox="1"/>
          <p:nvPr/>
        </p:nvSpPr>
        <p:spPr>
          <a:xfrm>
            <a:off x="1018150" y="3280090"/>
            <a:ext cx="7211167" cy="68376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Lower esophageal sphincter (LES) relaxation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Delayed gastric emptying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High-fat meals, alcohol, chocolate, peppermint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Late evening intake, abdominal pressure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Long-term acid suppression (PPI/H2) → nutrient depletion</a:t>
            </a:r>
          </a:p>
          <a:p>
            <a:pPr defTabSz="457200">
              <a:spcBef>
                <a:spcPts val="1400"/>
              </a:spcBef>
              <a:defRPr b="1" sz="2200">
                <a:latin typeface="Times Roman"/>
                <a:ea typeface="Times Roman"/>
                <a:cs typeface="Times Roman"/>
                <a:sym typeface="Times Roman"/>
              </a:defRPr>
            </a:pPr>
          </a:p>
          <a:p>
            <a:pPr defTabSz="457200">
              <a:spcBef>
                <a:spcPts val="1400"/>
              </a:spcBef>
              <a:defRPr b="1" sz="22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Small, frequent meals; avoid meals ≥3 hours before lying down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Reduce high-fat and fried foods; individual trigger elimination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Weight loss if indicated; elevate head of bed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tight clothing; chew thoroughly</a:t>
            </a:r>
          </a:p>
        </p:txBody>
      </p:sp>
      <p:sp>
        <p:nvSpPr>
          <p:cNvPr id="675"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676" name="Relevant Labs…"/>
          <p:cNvSpPr txBox="1"/>
          <p:nvPr/>
        </p:nvSpPr>
        <p:spPr>
          <a:xfrm>
            <a:off x="9125795" y="8021925"/>
            <a:ext cx="8126705"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400">
                <a:latin typeface="Times Roman"/>
                <a:ea typeface="Times Roman"/>
                <a:cs typeface="Times Roman"/>
                <a:sym typeface="Times Roman"/>
              </a:defRPr>
            </a:pPr>
            <a:r>
              <a:rPr sz="1900"/>
              <a:t>Relevant Labs</a:t>
            </a:r>
            <a:endParaRPr sz="1900"/>
          </a:p>
          <a:p>
            <a:pPr marL="642408" indent="-502708" defTabSz="457200">
              <a:spcBef>
                <a:spcPts val="1200"/>
              </a:spcBef>
              <a:buSzPct val="100000"/>
              <a:buFont typeface="Times Roman"/>
              <a:buChar char="•"/>
              <a:defRPr sz="1200">
                <a:latin typeface="Times Roman"/>
                <a:ea typeface="Times Roman"/>
                <a:cs typeface="Times Roman"/>
                <a:sym typeface="Times Roman"/>
              </a:defRPr>
            </a:pPr>
            <a:r>
              <a:rPr b="1" sz="1900"/>
              <a:t>Vitamin B12, magnesium</a:t>
            </a:r>
            <a:endParaRPr b="1" sz="1900"/>
          </a:p>
          <a:p>
            <a:pPr marL="642408" indent="-502708" defTabSz="457200">
              <a:spcBef>
                <a:spcPts val="1200"/>
              </a:spcBef>
              <a:buSzPct val="100000"/>
              <a:buFont typeface="Times Roman"/>
              <a:buChar char="•"/>
              <a:defRPr sz="1200">
                <a:latin typeface="Times Roman"/>
                <a:ea typeface="Times Roman"/>
                <a:cs typeface="Times Roman"/>
                <a:sym typeface="Times Roman"/>
              </a:defRPr>
            </a:pPr>
            <a:r>
              <a:rPr b="1" sz="1900"/>
              <a:t>Iron studies if chronic gastritis is suspected</a:t>
            </a:r>
          </a:p>
        </p:txBody>
      </p:sp>
      <p:graphicFrame>
        <p:nvGraphicFramePr>
          <p:cNvPr id="677" name="Table 1"/>
          <p:cNvGraphicFramePr/>
          <p:nvPr/>
        </p:nvGraphicFramePr>
        <p:xfrm>
          <a:off x="9126605" y="3968820"/>
          <a:ext cx="8821574" cy="408672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75931"/>
                <a:gridCol w="3171381"/>
                <a:gridCol w="2861560"/>
              </a:tblGrid>
              <a:tr h="485063">
                <a:tc>
                  <a:txBody>
                    <a:bodyPr/>
                    <a:lstStyle/>
                    <a:p>
                      <a:pPr algn="ctr" defTabSz="457200">
                        <a:defRPr sz="1800"/>
                      </a:pPr>
                      <a:r>
                        <a:rPr b="1" sz="20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751847">
                <a:tc>
                  <a:txBody>
                    <a:bodyPr/>
                    <a:lstStyle/>
                    <a:p>
                      <a:pPr algn="ctr" defTabSz="457200">
                        <a:defRPr sz="1800"/>
                      </a:pPr>
                      <a:r>
                        <a:rPr sz="20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500–1000 mcg/day (oral or sublingual)</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PPI-associated depletion</a:t>
                      </a:r>
                    </a:p>
                  </a:txBody>
                  <a:tcPr marL="12700" marR="12700" marT="12700" marB="12700" anchor="ctr" anchorCtr="0" horzOverflow="overflow"/>
                </a:tc>
              </a:tr>
              <a:tr h="751847">
                <a:tc>
                  <a:txBody>
                    <a:bodyPr/>
                    <a:lstStyle/>
                    <a:p>
                      <a:pPr algn="ctr" defTabSz="457200">
                        <a:defRPr sz="1800"/>
                      </a:pPr>
                      <a:r>
                        <a:rPr sz="2000">
                          <a:latin typeface="Times Roman"/>
                          <a:ea typeface="Times Roman"/>
                          <a:cs typeface="Times Roman"/>
                          <a:sym typeface="Times Roman"/>
                        </a:rPr>
                        <a:t>Magnesium (glycinate)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PPI-associated depletion, LES tone</a:t>
                      </a:r>
                    </a:p>
                  </a:txBody>
                  <a:tcPr marL="12700" marR="12700" marT="12700" marB="12700" anchor="ctr" anchorCtr="0" horzOverflow="overflow"/>
                </a:tc>
              </a:tr>
              <a:tr h="485063">
                <a:tc>
                  <a:txBody>
                    <a:bodyPr/>
                    <a:lstStyle/>
                    <a:p>
                      <a:pPr algn="ctr" defTabSz="457200">
                        <a:defRPr sz="1800"/>
                      </a:pPr>
                      <a:r>
                        <a:rPr sz="2000">
                          <a:latin typeface="Times Roman"/>
                          <a:ea typeface="Times Roman"/>
                          <a:cs typeface="Times Roman"/>
                          <a:sym typeface="Times Roman"/>
                        </a:rPr>
                        <a:t>Alginate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After meals &amp; bedtime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Forms reflux barrier</a:t>
                      </a:r>
                    </a:p>
                  </a:txBody>
                  <a:tcPr marL="12700" marR="12700" marT="12700" marB="12700" anchor="ctr" anchorCtr="0" horzOverflow="overflow"/>
                </a:tc>
              </a:tr>
              <a:tr h="751847">
                <a:tc>
                  <a:txBody>
                    <a:bodyPr/>
                    <a:lstStyle/>
                    <a:p>
                      <a:pPr algn="ctr" defTabSz="457200">
                        <a:defRPr sz="1800"/>
                      </a:pPr>
                      <a:r>
                        <a:rPr sz="2000">
                          <a:latin typeface="Times Roman"/>
                          <a:ea typeface="Times Roman"/>
                          <a:cs typeface="Times Roman"/>
                          <a:sym typeface="Times Roman"/>
                        </a:rPr>
                        <a:t>DGL (deglycyrrhizinated licorice)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380 mg before meals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Mucosal protection</a:t>
                      </a:r>
                    </a:p>
                  </a:txBody>
                  <a:tcPr marL="12700" marR="12700" marT="12700" marB="12700" anchor="ctr" anchorCtr="0" horzOverflow="overflow"/>
                </a:tc>
              </a:tr>
              <a:tr h="485063">
                <a:tc>
                  <a:txBody>
                    <a:bodyPr/>
                    <a:lstStyle/>
                    <a:p>
                      <a:pPr algn="ctr" defTabSz="457200">
                        <a:defRPr sz="1800"/>
                      </a:pPr>
                      <a:r>
                        <a:rPr sz="2000">
                          <a:latin typeface="Times Roman"/>
                          <a:ea typeface="Times Roman"/>
                          <a:cs typeface="Times Roman"/>
                          <a:sym typeface="Times Roman"/>
                        </a:rPr>
                        <a:t>Melatonin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3–6 mg at bedtime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LES support, symptom reduction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82" name="Freeform 4"/>
          <p:cNvGrpSpPr/>
          <p:nvPr/>
        </p:nvGrpSpPr>
        <p:grpSpPr>
          <a:xfrm>
            <a:off x="-528019" y="-12"/>
            <a:ext cx="19048361" cy="3086123"/>
            <a:chOff x="-2" y="-1"/>
            <a:chExt cx="19048359" cy="3086122"/>
          </a:xfrm>
        </p:grpSpPr>
        <p:sp>
          <p:nvSpPr>
            <p:cNvPr id="68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81"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3" name="TextBox 6"/>
          <p:cNvSpPr txBox="1"/>
          <p:nvPr/>
        </p:nvSpPr>
        <p:spPr>
          <a:xfrm>
            <a:off x="1313200" y="495909"/>
            <a:ext cx="16981341" cy="22642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Functional Dyspepsia / Gastritis</a:t>
            </a:r>
          </a:p>
        </p:txBody>
      </p:sp>
      <p:sp>
        <p:nvSpPr>
          <p:cNvPr id="6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85" name="A. Dietary Patterns…"/>
          <p:cNvSpPr txBox="1"/>
          <p:nvPr/>
        </p:nvSpPr>
        <p:spPr>
          <a:xfrm>
            <a:off x="1102329" y="3511583"/>
            <a:ext cx="6272862" cy="6481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Gastric mucosal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 pylori infection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NSAID use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Stress-related acid dysregulation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Small meals; avoid irritants (alcohol, spicy foods, coffee if symptomatic)</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Lower fat intake; avoid NSAIDs when possible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stress reduction</a:t>
            </a:r>
          </a:p>
        </p:txBody>
      </p:sp>
      <p:sp>
        <p:nvSpPr>
          <p:cNvPr id="686"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687" name="Relevant Labs…"/>
          <p:cNvSpPr txBox="1"/>
          <p:nvPr/>
        </p:nvSpPr>
        <p:spPr>
          <a:xfrm>
            <a:off x="9566056" y="7958378"/>
            <a:ext cx="8126705"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iron studies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B12 (chronic gastritis)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 pylori testing (medical)</a:t>
            </a:r>
          </a:p>
        </p:txBody>
      </p:sp>
      <p:graphicFrame>
        <p:nvGraphicFramePr>
          <p:cNvPr id="688" name="Table 1"/>
          <p:cNvGraphicFramePr/>
          <p:nvPr/>
        </p:nvGraphicFramePr>
        <p:xfrm>
          <a:off x="9425109" y="3968820"/>
          <a:ext cx="8421298" cy="376554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8203"/>
                <a:gridCol w="2598569"/>
                <a:gridCol w="3271824"/>
              </a:tblGrid>
              <a:tr h="912841">
                <a:tc>
                  <a:txBody>
                    <a:bodyPr/>
                    <a:lstStyle/>
                    <a:p>
                      <a:pPr algn="ctr" defTabSz="457200">
                        <a:defRPr sz="1800"/>
                      </a:pPr>
                      <a:r>
                        <a:rPr b="1" sz="23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Purpose</a:t>
                      </a:r>
                    </a:p>
                  </a:txBody>
                  <a:tcPr marL="12700" marR="12700" marT="12700" marB="12700" anchor="ctr" anchorCtr="0" horzOverflow="overflow"/>
                </a:tc>
              </a:tr>
              <a:tr h="588929">
                <a:tc>
                  <a:txBody>
                    <a:bodyPr/>
                    <a:lstStyle/>
                    <a:p>
                      <a:pPr algn="ctr" defTabSz="457200">
                        <a:defRPr sz="1800"/>
                      </a:pPr>
                      <a:r>
                        <a:rPr sz="2300">
                          <a:latin typeface="Times Roman"/>
                          <a:ea typeface="Times Roman"/>
                          <a:cs typeface="Times Roman"/>
                          <a:sym typeface="Times Roman"/>
                        </a:rPr>
                        <a:t>Zinc carnosine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75 mg twice daily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Gastric mucosal repair</a:t>
                      </a:r>
                    </a:p>
                  </a:txBody>
                  <a:tcPr marL="12700" marR="12700" marT="12700" marB="12700" anchor="ctr" anchorCtr="0" horzOverflow="overflow"/>
                </a:tc>
              </a:tr>
              <a:tr h="588929">
                <a:tc>
                  <a:txBody>
                    <a:bodyPr/>
                    <a:lstStyle/>
                    <a:p>
                      <a:pPr algn="ctr" defTabSz="457200">
                        <a:defRPr sz="1800"/>
                      </a:pPr>
                      <a:r>
                        <a:rPr sz="2300">
                          <a:latin typeface="Times Roman"/>
                          <a:ea typeface="Times Roman"/>
                          <a:cs typeface="Times Roman"/>
                          <a:sym typeface="Times Roman"/>
                        </a:rPr>
                        <a:t>L-glutamine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Enterocyte fuel</a:t>
                      </a:r>
                    </a:p>
                  </a:txBody>
                  <a:tcPr marL="12700" marR="12700" marT="12700" marB="12700" anchor="ctr" anchorCtr="0" horzOverflow="overflow"/>
                </a:tc>
              </a:tr>
              <a:tr h="588929">
                <a:tc>
                  <a:txBody>
                    <a:bodyPr/>
                    <a:lstStyle/>
                    <a:p>
                      <a:pPr algn="ctr" defTabSz="457200">
                        <a:defRPr sz="1800"/>
                      </a:pPr>
                      <a:r>
                        <a:rPr sz="2300">
                          <a:latin typeface="Times Roman"/>
                          <a:ea typeface="Times Roman"/>
                          <a:cs typeface="Times Roman"/>
                          <a:sym typeface="Times Roman"/>
                        </a:rPr>
                        <a:t>DGL</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380 mg before meals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Mucosal protection</a:t>
                      </a:r>
                    </a:p>
                  </a:txBody>
                  <a:tcPr marL="12700" marR="12700" marT="12700" marB="12700" anchor="ctr" anchorCtr="0" horzOverflow="overflow"/>
                </a:tc>
              </a:tr>
              <a:tr h="912841">
                <a:tc>
                  <a:txBody>
                    <a:bodyPr/>
                    <a:lstStyle/>
                    <a:p>
                      <a:pPr algn="ctr" defTabSz="457200">
                        <a:defRPr sz="1800"/>
                      </a:pPr>
                      <a:r>
                        <a:rPr sz="23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10–20 billion CFU/day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Adjunct for H. pylori therapy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93" name="Freeform 4"/>
          <p:cNvGrpSpPr/>
          <p:nvPr/>
        </p:nvGrpSpPr>
        <p:grpSpPr>
          <a:xfrm>
            <a:off x="-528019" y="-12"/>
            <a:ext cx="19048361" cy="3086123"/>
            <a:chOff x="-2" y="-1"/>
            <a:chExt cx="19048359" cy="3086122"/>
          </a:xfrm>
        </p:grpSpPr>
        <p:sp>
          <p:nvSpPr>
            <p:cNvPr id="69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92"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94" name="TextBox 6"/>
          <p:cNvSpPr txBox="1"/>
          <p:nvPr/>
        </p:nvSpPr>
        <p:spPr>
          <a:xfrm>
            <a:off x="1313200" y="495909"/>
            <a:ext cx="16981341" cy="22642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MNT for IBS – Diarrhea-Predominant (IBS-D)</a:t>
            </a:r>
          </a:p>
        </p:txBody>
      </p:sp>
      <p:sp>
        <p:nvSpPr>
          <p:cNvPr id="6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96" name="A. Dietary Patterns…"/>
          <p:cNvSpPr txBox="1"/>
          <p:nvPr/>
        </p:nvSpPr>
        <p:spPr>
          <a:xfrm>
            <a:off x="1102329" y="3511583"/>
            <a:ext cx="6272862" cy="66483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Visceral hypersensitivity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FODMAP fermentation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Dysbiosis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Stress-gut axis dysregulation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Low-FODMAP elimination (2–6 weeks) → reintroduction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Soluble fiber emphasis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Limit caffeine and alcohol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 and sleep support</a:t>
            </a:r>
          </a:p>
        </p:txBody>
      </p:sp>
      <p:sp>
        <p:nvSpPr>
          <p:cNvPr id="697"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698" name="Relevant Labs…"/>
          <p:cNvSpPr txBox="1"/>
          <p:nvPr/>
        </p:nvSpPr>
        <p:spPr>
          <a:xfrm>
            <a:off x="9713370" y="7979423"/>
            <a:ext cx="8126705"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CRP (rule-out)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Celiac serology if indicated</a:t>
            </a:r>
          </a:p>
        </p:txBody>
      </p:sp>
      <p:graphicFrame>
        <p:nvGraphicFramePr>
          <p:cNvPr id="699" name="Table 1"/>
          <p:cNvGraphicFramePr/>
          <p:nvPr/>
        </p:nvGraphicFramePr>
        <p:xfrm>
          <a:off x="9730721" y="3968820"/>
          <a:ext cx="7810075" cy="343015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37219"/>
                <a:gridCol w="2146498"/>
                <a:gridCol w="2713656"/>
              </a:tblGrid>
              <a:tr h="565342">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65342">
                <a:tc>
                  <a:txBody>
                    <a:bodyPr/>
                    <a:lstStyle/>
                    <a:p>
                      <a:pPr algn="ctr" defTabSz="457200">
                        <a:defRPr sz="1800"/>
                      </a:pPr>
                      <a:r>
                        <a:rPr sz="2400">
                          <a:latin typeface="Times Roman"/>
                          <a:ea typeface="Times Roman"/>
                          <a:cs typeface="Times Roman"/>
                          <a:sym typeface="Times Roman"/>
                        </a:rPr>
                        <a:t>Psyllium husk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Stool normalization</a:t>
                      </a:r>
                    </a:p>
                  </a:txBody>
                  <a:tcPr marL="12700" marR="12700" marT="12700" marB="12700" anchor="ctr" anchorCtr="0" horzOverflow="overflow"/>
                </a:tc>
              </a:tr>
              <a:tr h="876281">
                <a:tc>
                  <a:txBody>
                    <a:bodyPr/>
                    <a:lstStyle/>
                    <a:p>
                      <a:pPr algn="ctr" defTabSz="457200">
                        <a:defRPr sz="1800"/>
                      </a:pPr>
                      <a:r>
                        <a:rPr sz="2400">
                          <a:latin typeface="Times Roman"/>
                          <a:ea typeface="Times Roman"/>
                          <a:cs typeface="Times Roman"/>
                          <a:sym typeface="Times Roman"/>
                        </a:rPr>
                        <a:t>Peppermint oil (enteric-coated)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180–225 mg 2–3×/day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Antispasmodic</a:t>
                      </a:r>
                    </a:p>
                  </a:txBody>
                  <a:tcPr marL="12700" marR="12700" marT="12700" marB="12700" anchor="ctr" anchorCtr="0" horzOverflow="overflow"/>
                </a:tc>
              </a:tr>
              <a:tr h="565342">
                <a:tc>
                  <a:txBody>
                    <a:bodyPr/>
                    <a:lstStyle/>
                    <a:p>
                      <a:pPr algn="ctr" defTabSz="457200">
                        <a:defRPr sz="1800"/>
                      </a:pPr>
                      <a:r>
                        <a:rPr sz="2400">
                          <a:latin typeface="Times Roman"/>
                          <a:ea typeface="Times Roman"/>
                          <a:cs typeface="Times Roman"/>
                          <a:sym typeface="Times Roman"/>
                        </a:rPr>
                        <a:t>PHGG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Soluble fiber, microbiome</a:t>
                      </a:r>
                    </a:p>
                  </a:txBody>
                  <a:tcPr marL="12700" marR="12700" marT="12700" marB="12700" anchor="ctr" anchorCtr="0" horzOverflow="overflow"/>
                </a:tc>
              </a:tr>
              <a:tr h="876281">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Losses with chronic diarrhea</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04" name="Freeform 4"/>
          <p:cNvGrpSpPr/>
          <p:nvPr/>
        </p:nvGrpSpPr>
        <p:grpSpPr>
          <a:xfrm>
            <a:off x="-528019" y="-12"/>
            <a:ext cx="19048361" cy="3086123"/>
            <a:chOff x="-2" y="-1"/>
            <a:chExt cx="19048359" cy="3086122"/>
          </a:xfrm>
        </p:grpSpPr>
        <p:sp>
          <p:nvSpPr>
            <p:cNvPr id="70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03"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05" name="TextBox 6"/>
          <p:cNvSpPr txBox="1"/>
          <p:nvPr/>
        </p:nvSpPr>
        <p:spPr>
          <a:xfrm>
            <a:off x="1313200" y="495909"/>
            <a:ext cx="16981341" cy="38268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IBS – Constipation-Predominant (IBS-C)</a:t>
            </a:r>
          </a:p>
          <a:p>
            <a:pPr defTabSz="457200">
              <a:spcBef>
                <a:spcPts val="1400"/>
              </a:spcBef>
              <a:defRPr b="1" sz="1400">
                <a:latin typeface="Times Roman"/>
                <a:ea typeface="Times Roman"/>
                <a:cs typeface="Times Roman"/>
                <a:sym typeface="Times Roman"/>
              </a:defRPr>
            </a:pPr>
          </a:p>
        </p:txBody>
      </p:sp>
      <p:sp>
        <p:nvSpPr>
          <p:cNvPr id="7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07" name="A. Dietary Patterns…"/>
          <p:cNvSpPr txBox="1"/>
          <p:nvPr/>
        </p:nvSpPr>
        <p:spPr>
          <a:xfrm>
            <a:off x="1102329" y="3511583"/>
            <a:ext cx="6272862" cy="54777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5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Slow colonic transit</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Low fiber/fluid intake</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Pelvic floor dysfunction</a:t>
            </a:r>
          </a:p>
          <a:p>
            <a:pPr defTabSz="457200">
              <a:spcBef>
                <a:spcPts val="1400"/>
              </a:spcBef>
              <a:defRPr b="1" sz="2500">
                <a:latin typeface="Times Roman"/>
                <a:ea typeface="Times Roman"/>
                <a:cs typeface="Times Roman"/>
                <a:sym typeface="Times Roman"/>
              </a:defRPr>
            </a:pPr>
          </a:p>
          <a:p>
            <a:pPr defTabSz="457200">
              <a:spcBef>
                <a:spcPts val="1400"/>
              </a:spcBef>
              <a:defRPr b="1" sz="25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Gradual fiber titration + fluids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Regular meals and movement</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Kiwi, prunes as tolerated</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p:txBody>
      </p:sp>
      <p:sp>
        <p:nvSpPr>
          <p:cNvPr id="708"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09" name="Relevant Labs…"/>
          <p:cNvSpPr txBox="1"/>
          <p:nvPr/>
        </p:nvSpPr>
        <p:spPr>
          <a:xfrm>
            <a:off x="9713370" y="7979423"/>
            <a:ext cx="8126705"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TSH, CBC, CMP if refractory</a:t>
            </a:r>
          </a:p>
        </p:txBody>
      </p:sp>
      <p:graphicFrame>
        <p:nvGraphicFramePr>
          <p:cNvPr id="710" name="Table 1"/>
          <p:cNvGraphicFramePr/>
          <p:nvPr/>
        </p:nvGraphicFramePr>
        <p:xfrm>
          <a:off x="9698159" y="4189417"/>
          <a:ext cx="7491171" cy="33504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56607"/>
                <a:gridCol w="2617410"/>
                <a:gridCol w="2304451"/>
              </a:tblGrid>
              <a:tr h="929910">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929910">
                <a:tc>
                  <a:txBody>
                    <a:bodyPr/>
                    <a:lstStyle/>
                    <a:p>
                      <a:pPr algn="ctr" defTabSz="457200">
                        <a:defRPr sz="1800"/>
                      </a:pPr>
                      <a:r>
                        <a:rPr sz="2400">
                          <a:latin typeface="Times Roman"/>
                          <a:ea typeface="Times Roman"/>
                          <a:cs typeface="Times Roman"/>
                          <a:sym typeface="Times Roman"/>
                        </a:rPr>
                        <a:t>Psyllium or PHGG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Stool bulk/softening</a:t>
                      </a:r>
                    </a:p>
                  </a:txBody>
                  <a:tcPr marL="12700" marR="12700" marT="12700" marB="12700" anchor="ctr" anchorCtr="0" horzOverflow="overflow"/>
                </a:tc>
              </a:tr>
              <a:tr h="599942">
                <a:tc>
                  <a:txBody>
                    <a:bodyPr/>
                    <a:lstStyle/>
                    <a:p>
                      <a:pPr algn="ctr" defTabSz="457200">
                        <a:defRPr sz="1800"/>
                      </a:pPr>
                      <a:r>
                        <a:rPr sz="2400">
                          <a:latin typeface="Times Roman"/>
                          <a:ea typeface="Times Roman"/>
                          <a:cs typeface="Times Roman"/>
                          <a:sym typeface="Times Roman"/>
                        </a:rPr>
                        <a:t>Magnesium citrate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Osmotic laxative</a:t>
                      </a:r>
                    </a:p>
                  </a:txBody>
                  <a:tcPr marL="12700" marR="12700" marT="12700" marB="12700" anchor="ctr" anchorCtr="0" horzOverflow="overflow"/>
                </a:tc>
              </a:tr>
              <a:tr h="929910">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10–20 billion CFU/day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Transit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15" name="Freeform 4"/>
          <p:cNvGrpSpPr/>
          <p:nvPr/>
        </p:nvGrpSpPr>
        <p:grpSpPr>
          <a:xfrm>
            <a:off x="-528019" y="-12"/>
            <a:ext cx="19048361" cy="3086123"/>
            <a:chOff x="-2" y="-1"/>
            <a:chExt cx="19048359" cy="3086122"/>
          </a:xfrm>
        </p:grpSpPr>
        <p:sp>
          <p:nvSpPr>
            <p:cNvPr id="71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14"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16" name="TextBox 6"/>
          <p:cNvSpPr txBox="1"/>
          <p:nvPr/>
        </p:nvSpPr>
        <p:spPr>
          <a:xfrm>
            <a:off x="1313200" y="495909"/>
            <a:ext cx="16981341" cy="38268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Inflammatory Bowel Disease (Crohn’s &amp; UC)</a:t>
            </a:r>
          </a:p>
          <a:p>
            <a:pPr defTabSz="457200">
              <a:spcBef>
                <a:spcPts val="1400"/>
              </a:spcBef>
              <a:defRPr b="1" sz="1400">
                <a:latin typeface="Times Roman"/>
                <a:ea typeface="Times Roman"/>
                <a:cs typeface="Times Roman"/>
                <a:sym typeface="Times Roman"/>
              </a:defRPr>
            </a:pPr>
          </a:p>
        </p:txBody>
      </p:sp>
      <p:sp>
        <p:nvSpPr>
          <p:cNvPr id="7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18" name="A. Dietary Patterns…"/>
          <p:cNvSpPr txBox="1"/>
          <p:nvPr/>
        </p:nvSpPr>
        <p:spPr>
          <a:xfrm>
            <a:off x="1102329" y="3511583"/>
            <a:ext cx="6272862" cy="64197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inflammation → catabolism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 (ileal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Blood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Steroid-related bone loss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energy and protein (1.2–1.5 g/kg)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Low-residue during flares if strictures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Mediterranean-style pattern during remission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Lactose reduction if secondary intolerance</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719"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20" name="Relevant Labs…"/>
          <p:cNvSpPr txBox="1"/>
          <p:nvPr/>
        </p:nvSpPr>
        <p:spPr>
          <a:xfrm>
            <a:off x="9713370" y="7979423"/>
            <a:ext cx="8126705"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ferritin, CRP/ESR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 B12, zinc, magnesium</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Albumin (trend)</a:t>
            </a:r>
          </a:p>
        </p:txBody>
      </p:sp>
      <p:graphicFrame>
        <p:nvGraphicFramePr>
          <p:cNvPr id="721" name="Table 1"/>
          <p:cNvGraphicFramePr/>
          <p:nvPr/>
        </p:nvGraphicFramePr>
        <p:xfrm>
          <a:off x="9488240" y="3800461"/>
          <a:ext cx="8417191" cy="40005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33959"/>
                <a:gridCol w="3407389"/>
                <a:gridCol w="2663140"/>
              </a:tblGrid>
              <a:tr h="647700">
                <a:tc>
                  <a:txBody>
                    <a:bodyPr/>
                    <a:lstStyle/>
                    <a:p>
                      <a:pPr algn="ctr" defTabSz="457200">
                        <a:defRPr sz="1800"/>
                      </a:pPr>
                      <a:r>
                        <a:rPr b="1" sz="20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Oral 18–45 mg/day or IV if active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Anemia</a:t>
                      </a:r>
                    </a:p>
                  </a:txBody>
                  <a:tcPr marL="12700" marR="12700" marT="12700" marB="12700" anchor="ctr" anchorCtr="0" horzOverflow="overflow"/>
                </a:tc>
              </a:tr>
              <a:tr h="342900">
                <a:tc>
                  <a:txBody>
                    <a:bodyPr/>
                    <a:lstStyle/>
                    <a:p>
                      <a:pPr algn="ctr" defTabSz="457200">
                        <a:defRPr sz="1800"/>
                      </a:pPr>
                      <a:r>
                        <a:rPr sz="20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1000 mcg/day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Ileal disease</a:t>
                      </a:r>
                    </a:p>
                  </a:txBody>
                  <a:tcPr marL="12700" marR="12700" marT="12700" marB="12700" anchor="ctr" anchorCtr="0" horzOverflow="overflow"/>
                </a:tc>
              </a:tr>
              <a:tr h="351795">
                <a:tc>
                  <a:txBody>
                    <a:bodyPr/>
                    <a:lstStyle/>
                    <a:p>
                      <a:pPr algn="ctr" defTabSz="457200">
                        <a:defRPr sz="1800"/>
                      </a:pPr>
                      <a:r>
                        <a:rPr sz="20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Immune &amp; bone health</a:t>
                      </a:r>
                    </a:p>
                  </a:txBody>
                  <a:tcPr marL="12700" marR="12700" marT="12700" marB="12700" anchor="ctr" anchorCtr="0" horzOverflow="overflow"/>
                </a:tc>
              </a:tr>
              <a:tr h="342900">
                <a:tc>
                  <a:txBody>
                    <a:bodyPr/>
                    <a:lstStyle/>
                    <a:p>
                      <a:pPr algn="ctr" defTabSz="457200">
                        <a:defRPr sz="1800"/>
                      </a:pPr>
                      <a:r>
                        <a:rPr sz="20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Steroid use</a:t>
                      </a:r>
                    </a:p>
                  </a:txBody>
                  <a:tcPr marL="12700" marR="12700" marT="12700" marB="12700" anchor="ctr" anchorCtr="0" horzOverflow="overflow"/>
                </a:tc>
              </a:tr>
              <a:tr h="351795">
                <a:tc>
                  <a:txBody>
                    <a:bodyPr/>
                    <a:lstStyle/>
                    <a:p>
                      <a:pPr algn="ctr" defTabSz="457200">
                        <a:defRPr sz="1800"/>
                      </a:pPr>
                      <a:r>
                        <a:rPr sz="20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Losses, wound healing</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Anti-inflammatory</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Curcumin (UC)</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1–3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Adjunct remission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26" name="Freeform 4"/>
          <p:cNvGrpSpPr/>
          <p:nvPr/>
        </p:nvGrpSpPr>
        <p:grpSpPr>
          <a:xfrm>
            <a:off x="-528019" y="-12"/>
            <a:ext cx="19048361" cy="3086123"/>
            <a:chOff x="-2" y="-1"/>
            <a:chExt cx="19048359" cy="3086122"/>
          </a:xfrm>
        </p:grpSpPr>
        <p:sp>
          <p:nvSpPr>
            <p:cNvPr id="72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25"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27" name="TextBox 6"/>
          <p:cNvSpPr txBox="1"/>
          <p:nvPr/>
        </p:nvSpPr>
        <p:spPr>
          <a:xfrm>
            <a:off x="1460514" y="930513"/>
            <a:ext cx="16981341" cy="267117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Celiac Disease</a:t>
            </a:r>
          </a:p>
          <a:p>
            <a:pPr defTabSz="457200">
              <a:spcBef>
                <a:spcPts val="1400"/>
              </a:spcBef>
              <a:defRPr b="1" sz="1400">
                <a:latin typeface="Times Roman"/>
                <a:ea typeface="Times Roman"/>
                <a:cs typeface="Times Roman"/>
                <a:sym typeface="Times Roman"/>
              </a:defRPr>
            </a:pPr>
          </a:p>
        </p:txBody>
      </p:sp>
      <p:sp>
        <p:nvSpPr>
          <p:cNvPr id="72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29" name="A. Dietary Patterns…"/>
          <p:cNvSpPr txBox="1"/>
          <p:nvPr/>
        </p:nvSpPr>
        <p:spPr>
          <a:xfrm>
            <a:off x="1102329" y="3511583"/>
            <a:ext cx="6272862" cy="52110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Autoimmune villous atrophy from gluten exposure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Global malabsorption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Lifelong strict gluten-free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 cross-contamination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Nutrient repletion during healing</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730"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31" name="Relevant Labs…"/>
          <p:cNvSpPr txBox="1"/>
          <p:nvPr/>
        </p:nvSpPr>
        <p:spPr>
          <a:xfrm>
            <a:off x="9713370" y="7979423"/>
            <a:ext cx="8126705"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tTG-IgA, total IgA</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CBC, ferritin, 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Bone density if long-standing disease</a:t>
            </a:r>
          </a:p>
        </p:txBody>
      </p:sp>
      <p:graphicFrame>
        <p:nvGraphicFramePr>
          <p:cNvPr id="732" name="Table 1"/>
          <p:cNvGraphicFramePr/>
          <p:nvPr/>
        </p:nvGraphicFramePr>
        <p:xfrm>
          <a:off x="9797765" y="3907567"/>
          <a:ext cx="7871569" cy="36565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52836"/>
                <a:gridCol w="2452129"/>
                <a:gridCol w="2553902"/>
              </a:tblGrid>
              <a:tr h="663989">
                <a:tc>
                  <a:txBody>
                    <a:bodyPr/>
                    <a:lstStyle/>
                    <a:p>
                      <a:pPr algn="ctr" defTabSz="457200">
                        <a:defRPr sz="1800"/>
                      </a:pPr>
                      <a:r>
                        <a:rPr b="1" sz="23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Purpose</a:t>
                      </a:r>
                    </a:p>
                  </a:txBody>
                  <a:tcPr marL="12700" marR="12700" marT="12700" marB="12700" anchor="ctr" anchorCtr="0" horzOverflow="overflow"/>
                </a:tc>
              </a:tr>
              <a:tr h="663989">
                <a:tc>
                  <a:txBody>
                    <a:bodyPr/>
                    <a:lstStyle/>
                    <a:p>
                      <a:pPr algn="ctr" defTabSz="457200">
                        <a:defRPr sz="1800"/>
                      </a:pPr>
                      <a:r>
                        <a:rPr sz="23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18–45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Common deficiency</a:t>
                      </a:r>
                    </a:p>
                  </a:txBody>
                  <a:tcPr marL="12700" marR="12700" marT="12700" marB="12700" anchor="ctr" anchorCtr="0" horzOverflow="overflow"/>
                </a:tc>
              </a:tr>
              <a:tr h="393700">
                <a:tc>
                  <a:txBody>
                    <a:bodyPr/>
                    <a:lstStyle/>
                    <a:p>
                      <a:pPr algn="ctr" defTabSz="457200">
                        <a:defRPr sz="1800"/>
                      </a:pPr>
                      <a:r>
                        <a:rPr sz="23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400–800 mcg/day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Mucosal recovery</a:t>
                      </a:r>
                    </a:p>
                  </a:txBody>
                  <a:tcPr marL="12700" marR="12700" marT="12700" marB="12700" anchor="ctr" anchorCtr="0" horzOverflow="overflow"/>
                </a:tc>
              </a:tr>
              <a:tr h="464671">
                <a:tc>
                  <a:txBody>
                    <a:bodyPr/>
                    <a:lstStyle/>
                    <a:p>
                      <a:pPr algn="ctr" defTabSz="457200">
                        <a:defRPr sz="1800"/>
                      </a:pPr>
                      <a:r>
                        <a:rPr sz="23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Malabsorption</a:t>
                      </a:r>
                    </a:p>
                  </a:txBody>
                  <a:tcPr marL="12700" marR="12700" marT="12700" marB="12700" anchor="ctr" anchorCtr="0" horzOverflow="overflow"/>
                </a:tc>
              </a:tr>
              <a:tr h="393700">
                <a:tc>
                  <a:txBody>
                    <a:bodyPr/>
                    <a:lstStyle/>
                    <a:p>
                      <a:pPr algn="ctr" defTabSz="457200">
                        <a:defRPr sz="1800"/>
                      </a:pPr>
                      <a:r>
                        <a:rPr sz="23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Bone health</a:t>
                      </a:r>
                    </a:p>
                  </a:txBody>
                  <a:tcPr marL="12700" marR="12700" marT="12700" marB="12700" anchor="ctr" anchorCtr="0" horzOverflow="overflow"/>
                </a:tc>
              </a:tr>
              <a:tr h="663989">
                <a:tc>
                  <a:txBody>
                    <a:bodyPr/>
                    <a:lstStyle/>
                    <a:p>
                      <a:pPr algn="ctr" defTabSz="457200">
                        <a:defRPr sz="1800"/>
                      </a:pPr>
                      <a:r>
                        <a:rPr sz="23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Bone health</a:t>
                      </a:r>
                    </a:p>
                  </a:txBody>
                  <a:tcPr marL="12700" marR="12700" marT="12700" marB="12700" anchor="ctr" anchorCtr="0" horzOverflow="overflow"/>
                </a:tc>
              </a:tr>
              <a:tr h="393700">
                <a:tc>
                  <a:txBody>
                    <a:bodyPr/>
                    <a:lstStyle/>
                    <a:p>
                      <a:pPr algn="ctr" defTabSz="457200">
                        <a:defRPr sz="1800"/>
                      </a:pPr>
                      <a:r>
                        <a:rPr sz="23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Healing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4"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37" name="Freeform 4"/>
          <p:cNvGrpSpPr/>
          <p:nvPr/>
        </p:nvGrpSpPr>
        <p:grpSpPr>
          <a:xfrm>
            <a:off x="-528019" y="-12"/>
            <a:ext cx="19048361" cy="3086123"/>
            <a:chOff x="-2" y="-1"/>
            <a:chExt cx="19048359" cy="3086122"/>
          </a:xfrm>
        </p:grpSpPr>
        <p:sp>
          <p:nvSpPr>
            <p:cNvPr id="73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6"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8" name="TextBox 6"/>
          <p:cNvSpPr txBox="1"/>
          <p:nvPr/>
        </p:nvSpPr>
        <p:spPr>
          <a:xfrm>
            <a:off x="1397379" y="530661"/>
            <a:ext cx="16981342" cy="53894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Pancreatitis / Pancreatic Insufficiency</a:t>
            </a: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a:p>
            <a:pPr defTabSz="457200">
              <a:spcBef>
                <a:spcPts val="1400"/>
              </a:spcBef>
              <a:defRPr b="1" sz="1400">
                <a:latin typeface="Times Roman"/>
                <a:ea typeface="Times Roman"/>
                <a:cs typeface="Times Roman"/>
                <a:sym typeface="Times Roman"/>
              </a:defRPr>
            </a:pPr>
          </a:p>
        </p:txBody>
      </p:sp>
      <p:sp>
        <p:nvSpPr>
          <p:cNvPr id="7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40" name="A. Dietary Patterns…"/>
          <p:cNvSpPr txBox="1"/>
          <p:nvPr/>
        </p:nvSpPr>
        <p:spPr>
          <a:xfrm>
            <a:off x="1102329" y="3511583"/>
            <a:ext cx="6272862" cy="58978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Pancreatic enzyme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intake due to pain/nausea</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Pancreatic enzyme replacement with meals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Small frequent meals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Moderate fat with enzymes; alcohol avoidance</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741"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42" name="Relevant Labs…"/>
          <p:cNvSpPr txBox="1"/>
          <p:nvPr/>
        </p:nvSpPr>
        <p:spPr>
          <a:xfrm>
            <a:off x="9713370" y="7979423"/>
            <a:ext cx="8126705"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Fecal elastase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Fat-soluble vitamins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HbA1c/glucose</a:t>
            </a:r>
          </a:p>
        </p:txBody>
      </p:sp>
      <p:graphicFrame>
        <p:nvGraphicFramePr>
          <p:cNvPr id="743" name="Table 1"/>
          <p:cNvGraphicFramePr/>
          <p:nvPr/>
        </p:nvGraphicFramePr>
        <p:xfrm>
          <a:off x="9697794" y="3968820"/>
          <a:ext cx="7859328" cy="351561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00220"/>
                <a:gridCol w="2364274"/>
                <a:gridCol w="2282133"/>
              </a:tblGrid>
              <a:tr h="512095">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24372">
                <a:tc>
                  <a:txBody>
                    <a:bodyPr/>
                    <a:lstStyle/>
                    <a:p>
                      <a:pPr algn="ctr" defTabSz="457200">
                        <a:defRPr sz="1800"/>
                      </a:pPr>
                      <a:r>
                        <a:rPr sz="2400">
                          <a:latin typeface="Times Roman"/>
                          <a:ea typeface="Times Roman"/>
                          <a:cs typeface="Times Roman"/>
                          <a:sym typeface="Times Roman"/>
                        </a:rPr>
                        <a:t>Pancreatic enzymes (PERT)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meal (Rx-based)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Digestion</a:t>
                      </a:r>
                    </a:p>
                  </a:txBody>
                  <a:tcPr marL="12700" marR="12700" marT="12700" marB="12700" anchor="ctr" anchorCtr="0" horzOverflow="overflow"/>
                </a:tc>
              </a:tr>
              <a:tr h="520143">
                <a:tc>
                  <a:txBody>
                    <a:bodyPr/>
                    <a:lstStyle/>
                    <a:p>
                      <a:pPr algn="ctr" defTabSz="457200">
                        <a:defRPr sz="1800"/>
                      </a:pPr>
                      <a:r>
                        <a:rPr sz="2400">
                          <a:latin typeface="Times Roman"/>
                          <a:ea typeface="Times Roman"/>
                          <a:cs typeface="Times Roman"/>
                          <a:sym typeface="Times Roman"/>
                        </a:rPr>
                        <a:t>Vitamins A, D, E, 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Per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malabsorption</a:t>
                      </a:r>
                    </a:p>
                  </a:txBody>
                  <a:tcPr marL="12700" marR="12700" marT="12700" marB="12700" anchor="ctr" anchorCtr="0" horzOverflow="overflow"/>
                </a:tc>
              </a:tr>
              <a:tr h="824372">
                <a:tc>
                  <a:txBody>
                    <a:bodyPr/>
                    <a:lstStyle/>
                    <a:p>
                      <a:pPr algn="ctr" defTabSz="457200">
                        <a:defRPr sz="1800"/>
                      </a:pPr>
                      <a:r>
                        <a:rPr sz="2400">
                          <a:latin typeface="Times Roman"/>
                          <a:ea typeface="Times Roman"/>
                          <a:cs typeface="Times Roman"/>
                          <a:sym typeface="Times Roman"/>
                        </a:rPr>
                        <a:t>MCT oil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mL 2–3×/day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without bile</a:t>
                      </a:r>
                    </a:p>
                  </a:txBody>
                  <a:tcPr marL="12700" marR="12700" marT="12700" marB="12700" anchor="ctr" anchorCtr="0" horzOverflow="overflow"/>
                </a:tc>
              </a:tr>
              <a:tr h="824372">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Malabsorption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56" name="TextBox 6"/>
          <p:cNvSpPr txBox="1"/>
          <p:nvPr/>
        </p:nvSpPr>
        <p:spPr>
          <a:xfrm>
            <a:off x="1037778" y="490068"/>
            <a:ext cx="16812967"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Hypertension(secondary / supportive options)</a:t>
            </a:r>
          </a:p>
        </p:txBody>
      </p:sp>
      <p:sp>
        <p:nvSpPr>
          <p:cNvPr id="1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58" name="Table 1"/>
          <p:cNvGraphicFramePr/>
          <p:nvPr/>
        </p:nvGraphicFramePr>
        <p:xfrm>
          <a:off x="2264846" y="3955515"/>
          <a:ext cx="14358826" cy="60627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46030"/>
                <a:gridCol w="4324886"/>
                <a:gridCol w="1414188"/>
                <a:gridCol w="2576636"/>
                <a:gridCol w="3797086"/>
              </a:tblGrid>
              <a:tr h="842041">
                <a:tc>
                  <a:txBody>
                    <a:bodyPr/>
                    <a:lstStyle/>
                    <a:p>
                      <a:pPr algn="ctr" defTabSz="457200">
                        <a:defRPr sz="1800"/>
                      </a:pPr>
                      <a:r>
                        <a:rPr b="1" sz="2400">
                          <a:latin typeface="Times Roman"/>
                          <a:ea typeface="Times Roman"/>
                          <a:cs typeface="Times Roman"/>
                          <a:sym typeface="Times Roman"/>
                        </a:rPr>
                        <a:t>Nutraceutical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Duration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Cautions</a:t>
                      </a:r>
                    </a:p>
                  </a:txBody>
                  <a:tcPr marL="12700" marR="12700" marT="12700" marB="12700" anchor="ctr" anchorCtr="0" horzOverflow="overflow"/>
                </a:tc>
              </a:tr>
              <a:tr h="1305164">
                <a:tc>
                  <a:txBody>
                    <a:bodyPr/>
                    <a:lstStyle/>
                    <a:p>
                      <a:pPr algn="ctr" defTabSz="457200">
                        <a:defRPr sz="1800"/>
                      </a:pPr>
                      <a:r>
                        <a:rPr b="1" sz="2400">
                          <a:latin typeface="Times Roman"/>
                          <a:ea typeface="Times Roman"/>
                          <a:cs typeface="Times Roman"/>
                          <a:sym typeface="Times Roman"/>
                        </a:rPr>
                        <a:t>Beetroot / dietary nitrates</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~250–500 mL beet juice</a:t>
                      </a:r>
                      <a:r>
                        <a:rPr b="0"/>
                        <a:t> or </a:t>
                      </a:r>
                      <a:r>
                        <a:t>300–600 mg nitrate/day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2–6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nitric oxide → vasodilation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with PDE-5 inhibitors unless supervised</a:t>
                      </a:r>
                    </a:p>
                  </a:txBody>
                  <a:tcPr marL="12700" marR="12700" marT="12700" marB="12700" anchor="ctr" anchorCtr="0" horzOverflow="overflow"/>
                </a:tc>
              </a:tr>
              <a:tr h="1305164">
                <a:tc>
                  <a:txBody>
                    <a:bodyPr/>
                    <a:lstStyle/>
                    <a:p>
                      <a:pPr algn="ctr" defTabSz="457200">
                        <a:defRPr sz="1800"/>
                      </a:pPr>
                      <a:r>
                        <a:rPr b="1" sz="2400">
                          <a:latin typeface="Times Roman"/>
                          <a:ea typeface="Times Roman"/>
                          <a:cs typeface="Times Roman"/>
                          <a:sym typeface="Times Roman"/>
                        </a:rPr>
                        <a:t>CoQ10</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100–200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8–12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Endothelial &amp; mitochondrial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Generally well tolerated</a:t>
                      </a:r>
                    </a:p>
                  </a:txBody>
                  <a:tcPr marL="12700" marR="12700" marT="12700" marB="12700" anchor="ctr" anchorCtr="0" horzOverflow="overflow"/>
                </a:tc>
              </a:tr>
              <a:tr h="1305164">
                <a:tc>
                  <a:txBody>
                    <a:bodyPr/>
                    <a:lstStyle/>
                    <a:p>
                      <a:pPr algn="ctr" defTabSz="457200">
                        <a:defRPr sz="1800"/>
                      </a:pPr>
                      <a:r>
                        <a:rPr b="1" sz="2400">
                          <a:latin typeface="Times Roman"/>
                          <a:ea typeface="Times Roman"/>
                          <a:cs typeface="Times Roman"/>
                          <a:sym typeface="Times Roman"/>
                        </a:rPr>
                        <a:t>Hibiscus (tea or extract)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2–3 cups tea/day</a:t>
                      </a:r>
                      <a:r>
                        <a:rPr b="0"/>
                        <a:t> or standardized extract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4–8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 BP reduction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Additive effects with Rx meds</a:t>
                      </a:r>
                    </a:p>
                  </a:txBody>
                  <a:tcPr marL="12700" marR="12700" marT="12700" marB="12700" anchor="ctr" anchorCtr="0" horzOverflow="overflow"/>
                </a:tc>
              </a:tr>
              <a:tr h="1305164">
                <a:tc>
                  <a:txBody>
                    <a:bodyPr/>
                    <a:lstStyle/>
                    <a:p>
                      <a:pPr algn="ctr" defTabSz="457200">
                        <a:defRPr sz="1800"/>
                      </a:pPr>
                      <a:r>
                        <a:rPr b="1" sz="2400">
                          <a:latin typeface="Times Roman"/>
                          <a:ea typeface="Times Roman"/>
                          <a:cs typeface="Times Roman"/>
                          <a:sym typeface="Times Roman"/>
                        </a:rPr>
                        <a:t>Vitamin D (if deficient)</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2,000–4,000 IU/day</a:t>
                      </a:r>
                      <a:r>
                        <a:rPr b="0"/>
                        <a:t> or dose to target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8–24 weeks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 BP effect if deficient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Monitor calcium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8" name="Freeform 4"/>
          <p:cNvGrpSpPr/>
          <p:nvPr/>
        </p:nvGrpSpPr>
        <p:grpSpPr>
          <a:xfrm>
            <a:off x="-528019" y="-12"/>
            <a:ext cx="19048361" cy="3086123"/>
            <a:chOff x="-2" y="-1"/>
            <a:chExt cx="19048359" cy="3086122"/>
          </a:xfrm>
        </p:grpSpPr>
        <p:sp>
          <p:nvSpPr>
            <p:cNvPr id="74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47"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9" name="TextBox 6"/>
          <p:cNvSpPr txBox="1"/>
          <p:nvPr/>
        </p:nvSpPr>
        <p:spPr>
          <a:xfrm>
            <a:off x="1397379" y="846334"/>
            <a:ext cx="16981342" cy="26711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Chronic Diarrhea (General)</a:t>
            </a:r>
          </a:p>
          <a:p>
            <a:pPr defTabSz="457200">
              <a:spcBef>
                <a:spcPts val="1400"/>
              </a:spcBef>
              <a:defRPr b="1" sz="1400">
                <a:latin typeface="Times Roman"/>
                <a:ea typeface="Times Roman"/>
                <a:cs typeface="Times Roman"/>
                <a:sym typeface="Times Roman"/>
              </a:defRPr>
            </a:pPr>
          </a:p>
        </p:txBody>
      </p:sp>
      <p:sp>
        <p:nvSpPr>
          <p:cNvPr id="7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51" name="A. Dietary Patterns…"/>
          <p:cNvSpPr txBox="1"/>
          <p:nvPr/>
        </p:nvSpPr>
        <p:spPr>
          <a:xfrm>
            <a:off x="1102329" y="3511583"/>
            <a:ext cx="6272862" cy="62280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Electrolyte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 effects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Oral rehydration solutions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Soluble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and remove triggers</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752"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53" name="Relevant Labs…"/>
          <p:cNvSpPr txBox="1"/>
          <p:nvPr/>
        </p:nvSpPr>
        <p:spPr>
          <a:xfrm>
            <a:off x="9713370" y="7979423"/>
            <a:ext cx="8126705"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CMP/electrolytes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Magnesium, zinc</a:t>
            </a:r>
          </a:p>
        </p:txBody>
      </p:sp>
      <p:graphicFrame>
        <p:nvGraphicFramePr>
          <p:cNvPr id="754" name="Table 1"/>
          <p:cNvGraphicFramePr/>
          <p:nvPr/>
        </p:nvGraphicFramePr>
        <p:xfrm>
          <a:off x="9733899" y="3968820"/>
          <a:ext cx="7950561" cy="347516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05374"/>
                <a:gridCol w="2769716"/>
                <a:gridCol w="2462768"/>
              </a:tblGrid>
              <a:tr h="816580">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16580">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Reduces stool losses</a:t>
                      </a:r>
                    </a:p>
                  </a:txBody>
                  <a:tcPr marL="12700" marR="12700" marT="12700" marB="12700" anchor="ctr" anchorCtr="0" horzOverflow="overflow"/>
                </a:tc>
              </a:tr>
              <a:tr h="526825">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Repletion</a:t>
                      </a:r>
                    </a:p>
                  </a:txBody>
                  <a:tcPr marL="12700" marR="12700" marT="12700" marB="12700" anchor="ctr" anchorCtr="0" horzOverflow="overflow"/>
                </a:tc>
              </a:tr>
              <a:tr h="526825">
                <a:tc>
                  <a:txBody>
                    <a:bodyPr/>
                    <a:lstStyle/>
                    <a:p>
                      <a:pPr algn="ctr" defTabSz="457200">
                        <a:defRPr sz="1800"/>
                      </a:pPr>
                      <a:r>
                        <a:rPr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Food-based or Rx</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Electrolyte balance</a:t>
                      </a:r>
                    </a:p>
                  </a:txBody>
                  <a:tcPr marL="12700" marR="12700" marT="12700" marB="12700" anchor="ctr" anchorCtr="0" horzOverflow="overflow"/>
                </a:tc>
              </a:tr>
              <a:tr h="816580">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10–20 billion CFU/day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Gut balance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59" name="Freeform 4"/>
          <p:cNvGrpSpPr/>
          <p:nvPr/>
        </p:nvGrpSpPr>
        <p:grpSpPr>
          <a:xfrm>
            <a:off x="-528019" y="-12"/>
            <a:ext cx="19048361" cy="3086123"/>
            <a:chOff x="-2" y="-1"/>
            <a:chExt cx="19048359" cy="3086122"/>
          </a:xfrm>
        </p:grpSpPr>
        <p:sp>
          <p:nvSpPr>
            <p:cNvPr id="75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58"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0" name="TextBox 6"/>
          <p:cNvSpPr txBox="1"/>
          <p:nvPr/>
        </p:nvSpPr>
        <p:spPr>
          <a:xfrm>
            <a:off x="1397379" y="846334"/>
            <a:ext cx="16981342" cy="423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3" sz="6300">
                <a:solidFill>
                  <a:srgbClr val="FFFFFF"/>
                </a:solidFill>
                <a:latin typeface="Poppins"/>
                <a:ea typeface="Poppins"/>
                <a:cs typeface="Poppins"/>
                <a:sym typeface="Poppins"/>
              </a:defRPr>
            </a:pPr>
            <a:r>
              <a:t>MNT for Constipation (General)</a:t>
            </a:r>
          </a:p>
          <a:p>
            <a:pPr defTabSz="457200">
              <a:spcBef>
                <a:spcPts val="1400"/>
              </a:spcBef>
              <a:defRPr b="1" sz="1400">
                <a:latin typeface="Times Roman"/>
                <a:ea typeface="Times Roman"/>
                <a:cs typeface="Times Roman"/>
                <a:sym typeface="Times Roman"/>
              </a:defRPr>
            </a:pPr>
          </a:p>
          <a:p>
            <a:pPr>
              <a:lnSpc>
                <a:spcPts val="9100"/>
              </a:lnSpc>
              <a:defRPr spc="623" sz="6300">
                <a:solidFill>
                  <a:srgbClr val="FFFFFF"/>
                </a:solidFill>
                <a:latin typeface="Poppins"/>
                <a:ea typeface="Poppins"/>
                <a:cs typeface="Poppins"/>
                <a:sym typeface="Poppins"/>
              </a:defRPr>
            </a:pPr>
          </a:p>
          <a:p>
            <a:pPr defTabSz="457200">
              <a:spcBef>
                <a:spcPts val="1400"/>
              </a:spcBef>
              <a:defRPr b="1" sz="1400">
                <a:latin typeface="Times Roman"/>
                <a:ea typeface="Times Roman"/>
                <a:cs typeface="Times Roman"/>
                <a:sym typeface="Times Roman"/>
              </a:defRPr>
            </a:pPr>
          </a:p>
        </p:txBody>
      </p:sp>
      <p:sp>
        <p:nvSpPr>
          <p:cNvPr id="7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62" name="A. Dietary Patterns…"/>
          <p:cNvSpPr txBox="1"/>
          <p:nvPr/>
        </p:nvSpPr>
        <p:spPr>
          <a:xfrm>
            <a:off x="1102329" y="3511583"/>
            <a:ext cx="6272862" cy="62280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 fiber/fluid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Sedentary lifestyle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Fiber titration + hydration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Physical activity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Scheduled toileting</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
        <p:nvSpPr>
          <p:cNvPr id="763" name="Key Nutrients &amp; Supplements"/>
          <p:cNvSpPr txBox="1"/>
          <p:nvPr/>
        </p:nvSpPr>
        <p:spPr>
          <a:xfrm>
            <a:off x="10203105" y="3265847"/>
            <a:ext cx="4677625"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800">
                <a:latin typeface="Times Roman"/>
                <a:ea typeface="Times Roman"/>
                <a:cs typeface="Times Roman"/>
                <a:sym typeface="Times Roman"/>
              </a:defRPr>
            </a:lvl1pPr>
          </a:lstStyle>
          <a:p>
            <a:pPr/>
            <a:r>
              <a:t>Key Nutrients &amp; Supplements</a:t>
            </a:r>
          </a:p>
        </p:txBody>
      </p:sp>
      <p:sp>
        <p:nvSpPr>
          <p:cNvPr id="764" name="Relevant Labs…"/>
          <p:cNvSpPr txBox="1"/>
          <p:nvPr/>
        </p:nvSpPr>
        <p:spPr>
          <a:xfrm>
            <a:off x="9713370" y="7979423"/>
            <a:ext cx="8126705" cy="1298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TSH, CBC if persistent</a:t>
            </a:r>
          </a:p>
        </p:txBody>
      </p:sp>
      <p:graphicFrame>
        <p:nvGraphicFramePr>
          <p:cNvPr id="765" name="Table 1"/>
          <p:cNvGraphicFramePr/>
          <p:nvPr/>
        </p:nvGraphicFramePr>
        <p:xfrm>
          <a:off x="9926029" y="3883503"/>
          <a:ext cx="7572069" cy="366712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17479"/>
                <a:gridCol w="2782109"/>
                <a:gridCol w="2059779"/>
              </a:tblGrid>
              <a:tr h="1002539">
                <a:tc>
                  <a:txBody>
                    <a:bodyPr/>
                    <a:lstStyle/>
                    <a:p>
                      <a:pPr algn="ctr" defTabSz="457200">
                        <a:defRPr sz="1800"/>
                      </a:pPr>
                      <a:r>
                        <a:rPr b="1" sz="2400">
                          <a:latin typeface="Times Roman"/>
                          <a:ea typeface="Times Roman"/>
                          <a:cs typeface="Times Roman"/>
                          <a:sym typeface="Times Roman"/>
                        </a:rPr>
                        <a:t>Nutrient/Supplement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646799">
                <a:tc>
                  <a:txBody>
                    <a:bodyPr/>
                    <a:lstStyle/>
                    <a:p>
                      <a:pPr algn="ctr" defTabSz="457200">
                        <a:defRPr sz="1800"/>
                      </a:pPr>
                      <a:r>
                        <a:rPr sz="2400">
                          <a:latin typeface="Times Roman"/>
                          <a:ea typeface="Times Roman"/>
                          <a:cs typeface="Times Roman"/>
                          <a:sym typeface="Times Roman"/>
                        </a:rPr>
                        <a:t>Psyllium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5–15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Stool bulk</a:t>
                      </a:r>
                    </a:p>
                  </a:txBody>
                  <a:tcPr marL="12700" marR="12700" marT="12700" marB="12700" anchor="ctr" anchorCtr="0" horzOverflow="overflow"/>
                </a:tc>
              </a:tr>
              <a:tr h="1002539">
                <a:tc>
                  <a:txBody>
                    <a:bodyPr/>
                    <a:lstStyle/>
                    <a:p>
                      <a:pPr algn="ctr" defTabSz="457200">
                        <a:defRPr sz="1800"/>
                      </a:pPr>
                      <a:r>
                        <a:rPr sz="2400">
                          <a:latin typeface="Times Roman"/>
                          <a:ea typeface="Times Roman"/>
                          <a:cs typeface="Times Roman"/>
                          <a:sym typeface="Times Roman"/>
                        </a:rPr>
                        <a:t>Magnesium citrate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Osmotic laxative</a:t>
                      </a:r>
                    </a:p>
                  </a:txBody>
                  <a:tcPr marL="12700" marR="12700" marT="12700" marB="12700" anchor="ctr" anchorCtr="0" horzOverflow="overflow"/>
                </a:tc>
              </a:tr>
              <a:tr h="1002539">
                <a:tc>
                  <a:txBody>
                    <a:bodyPr/>
                    <a:lstStyle/>
                    <a:p>
                      <a:pPr algn="ctr" defTabSz="457200">
                        <a:defRPr sz="1800"/>
                      </a:pPr>
                      <a:r>
                        <a:rPr sz="2400">
                          <a:latin typeface="Times Roman"/>
                          <a:ea typeface="Times Roman"/>
                          <a:cs typeface="Times Roman"/>
                          <a:sym typeface="Times Roman"/>
                        </a:rPr>
                        <a:t>Probiotics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10–20 billion CFU/day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Motility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7" name="Freeform 2"/>
          <p:cNvSpPr/>
          <p:nvPr/>
        </p:nvSpPr>
        <p:spPr>
          <a:xfrm rot="10800000">
            <a:off x="2104486" y="126998"/>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0" name="Freeform 4"/>
          <p:cNvGrpSpPr/>
          <p:nvPr/>
        </p:nvGrpSpPr>
        <p:grpSpPr>
          <a:xfrm>
            <a:off x="-528019" y="-12"/>
            <a:ext cx="19048361" cy="3086123"/>
            <a:chOff x="-2" y="-1"/>
            <a:chExt cx="19048359" cy="3086122"/>
          </a:xfrm>
        </p:grpSpPr>
        <p:sp>
          <p:nvSpPr>
            <p:cNvPr id="76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9" name="Text"/>
            <p:cNvSpPr txBox="1"/>
            <p:nvPr/>
          </p:nvSpPr>
          <p:spPr>
            <a:xfrm>
              <a:off x="-3" y="1"/>
              <a:ext cx="19048361"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1" name="TextBox 6"/>
          <p:cNvSpPr txBox="1"/>
          <p:nvPr/>
        </p:nvSpPr>
        <p:spPr>
          <a:xfrm>
            <a:off x="1397379" y="846334"/>
            <a:ext cx="1698134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3" sz="6300">
                <a:solidFill>
                  <a:srgbClr val="FFFFFF"/>
                </a:solidFill>
                <a:latin typeface="Poppins"/>
                <a:ea typeface="Poppins"/>
                <a:cs typeface="Poppins"/>
                <a:sym typeface="Poppins"/>
              </a:defRPr>
            </a:lvl1pPr>
          </a:lstStyle>
          <a:p>
            <a:pPr/>
            <a:r>
              <a:t>Summary Table - GI Disorders</a:t>
            </a:r>
          </a:p>
        </p:txBody>
      </p:sp>
      <p:sp>
        <p:nvSpPr>
          <p:cNvPr id="7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73" name="Table 1"/>
          <p:cNvGraphicFramePr/>
          <p:nvPr/>
        </p:nvGraphicFramePr>
        <p:xfrm>
          <a:off x="791615" y="3135713"/>
          <a:ext cx="17353859" cy="689346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06657"/>
                <a:gridCol w="5291616"/>
                <a:gridCol w="4557062"/>
                <a:gridCol w="2500189"/>
                <a:gridCol w="2285633"/>
              </a:tblGrid>
              <a:tr h="1015119">
                <a:tc>
                  <a:txBody>
                    <a:bodyPr/>
                    <a:lstStyle/>
                    <a:p>
                      <a:pPr algn="ctr" defTabSz="457200">
                        <a:defRPr sz="1800"/>
                      </a:pPr>
                      <a:r>
                        <a:rPr b="1" sz="2400">
                          <a:latin typeface="Times Roman"/>
                          <a:ea typeface="Times Roman"/>
                          <a:cs typeface="Times Roman"/>
                          <a:sym typeface="Times Roman"/>
                        </a:rPr>
                        <a:t>GI 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Nutrition Drivers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Core MNT Focus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Nutrients 
at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Relevant Labs</a:t>
                      </a:r>
                    </a:p>
                  </a:txBody>
                  <a:tcPr marL="12700" marR="12700" marT="12700" marB="12700" anchor="ctr" anchorCtr="0" horzOverflow="overflow"/>
                </a:tc>
              </a:tr>
              <a:tr h="1015119">
                <a:tc>
                  <a:txBody>
                    <a:bodyPr/>
                    <a:lstStyle/>
                    <a:p>
                      <a:pPr algn="ctr" defTabSz="457200">
                        <a:defRPr sz="1800"/>
                      </a:pPr>
                      <a:r>
                        <a:rPr b="1" sz="2400">
                          <a:latin typeface="Times Roman"/>
                          <a:ea typeface="Times Roman"/>
                          <a:cs typeface="Times Roman"/>
                          <a:sym typeface="Times Roman"/>
                        </a:rPr>
                        <a:t>GERD / LPR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LES relaxation, delayed emptying, high-fat meals, acid suppression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Meal timing, fat reduction, trigger avoidance, weight management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Mg, Ca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Mg, iron</a:t>
                      </a:r>
                    </a:p>
                  </a:txBody>
                  <a:tcPr marL="12700" marR="12700" marT="12700" marB="12700" anchor="ctr" anchorCtr="0" horzOverflow="overflow"/>
                </a:tc>
              </a:tr>
              <a:tr h="1015119">
                <a:tc>
                  <a:txBody>
                    <a:bodyPr/>
                    <a:lstStyle/>
                    <a:p>
                      <a:pPr algn="ctr" defTabSz="457200">
                        <a:defRPr sz="1800"/>
                      </a:pPr>
                      <a:r>
                        <a:rPr b="1" sz="2400">
                          <a:latin typeface="Times Roman"/>
                          <a:ea typeface="Times Roman"/>
                          <a:cs typeface="Times Roman"/>
                          <a:sym typeface="Times Roman"/>
                        </a:rPr>
                        <a:t>Functional Dyspepsia / Gastritis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Gastric inflammation, H. pylori, NSAIDs, stress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Mucosal protection, gentle meals, irritant avoidance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iron, 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ferritin, B12, H. pylori</a:t>
                      </a:r>
                    </a:p>
                  </a:txBody>
                  <a:tcPr marL="12700" marR="12700" marT="12700" marB="12700" anchor="ctr" anchorCtr="0" horzOverflow="overflow"/>
                </a:tc>
              </a:tr>
              <a:tr h="654915">
                <a:tc>
                  <a:txBody>
                    <a:bodyPr/>
                    <a:lstStyle/>
                    <a:p>
                      <a:pPr algn="ctr" defTabSz="457200">
                        <a:defRPr sz="1800"/>
                      </a:pPr>
                      <a:r>
                        <a:rPr b="1" sz="2400">
                          <a:latin typeface="Times Roman"/>
                          <a:ea typeface="Times Roman"/>
                          <a:cs typeface="Times Roman"/>
                          <a:sym typeface="Times Roman"/>
                        </a:rPr>
                        <a:t>Peptic Ulcer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 pylori, NSAIDs, mucosal erosion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Acid control, mucosal healing, avoid irritants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ferritin</a:t>
                      </a:r>
                    </a:p>
                  </a:txBody>
                  <a:tcPr marL="12700" marR="12700" marT="12700" marB="12700" anchor="ctr" anchorCtr="0" horzOverflow="overflow"/>
                </a:tc>
              </a:tr>
              <a:tr h="1015119">
                <a:tc>
                  <a:txBody>
                    <a:bodyPr/>
                    <a:lstStyle/>
                    <a:p>
                      <a:pPr algn="ctr" defTabSz="457200">
                        <a:defRPr sz="1800"/>
                      </a:pPr>
                      <a:r>
                        <a:rPr b="1" sz="2400">
                          <a:latin typeface="Times Roman"/>
                          <a:ea typeface="Times Roman"/>
                          <a:cs typeface="Times Roman"/>
                          <a:sym typeface="Times Roman"/>
                        </a:rPr>
                        <a:t>IBS-D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Visceral hypersensitivity, FODMAP fermentation, dysbiosis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Low-FODMAP, soluble fiber, stress modulation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Mg, 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CBC, CRP (rule-out)</a:t>
                      </a:r>
                    </a:p>
                  </a:txBody>
                  <a:tcPr marL="12700" marR="12700" marT="12700" marB="12700" anchor="ctr" anchorCtr="0" horzOverflow="overflow"/>
                </a:tc>
              </a:tr>
              <a:tr h="1015119">
                <a:tc>
                  <a:txBody>
                    <a:bodyPr/>
                    <a:lstStyle/>
                    <a:p>
                      <a:pPr algn="ctr" defTabSz="457200">
                        <a:defRPr sz="1800"/>
                      </a:pPr>
                      <a:r>
                        <a:rPr b="1" sz="2400">
                          <a:latin typeface="Times Roman"/>
                          <a:ea typeface="Times Roman"/>
                          <a:cs typeface="Times Roman"/>
                          <a:sym typeface="Times Roman"/>
                        </a:rPr>
                        <a:t>IBS-C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Slow transit, low fiber/fluid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titration, hydration, motility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TSH, CMP if refractory</a:t>
                      </a:r>
                    </a:p>
                  </a:txBody>
                  <a:tcPr marL="12700" marR="12700" marT="12700" marB="12700" anchor="ctr" anchorCtr="0" horzOverflow="overflow"/>
                </a:tc>
              </a:tr>
              <a:tr h="654915">
                <a:tc>
                  <a:txBody>
                    <a:bodyPr/>
                    <a:lstStyle/>
                    <a:p>
                      <a:pPr algn="ctr" defTabSz="457200">
                        <a:defRPr sz="1800"/>
                      </a:pPr>
                      <a:r>
                        <a:rPr b="1" sz="2400">
                          <a:latin typeface="Times Roman"/>
                          <a:ea typeface="Times Roman"/>
                          <a:cs typeface="Times Roman"/>
                          <a:sym typeface="Times Roman"/>
                        </a:rPr>
                        <a:t>IBD – Crohn’s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Inflammation, ileal malabsor</a:t>
                      </a:r>
                    </a:p>
                  </a:txBody>
                  <a:tcPr marL="12700" marR="12700" marT="12700" marB="12700" anchor="ctr" anchorCtr="0" horzOverflow="overflow"/>
                </a:tc>
                <a:tc>
                  <a:txBody>
                    <a:bodyPr/>
                    <a:lstStyle/>
                    <a:p>
                      <a:pPr algn="ctr">
                        <a:defRPr sz="2400"/>
                      </a:pPr>
                    </a:p>
                  </a:txBody>
                  <a:tcPr marL="12700" marR="12700" marT="12700" marB="12700" anchor="ctr" anchorCtr="0" horzOverflow="overflow"/>
                </a:tc>
                <a:tc>
                  <a:txBody>
                    <a:bodyPr/>
                    <a:lstStyle/>
                    <a:p>
                      <a:pPr algn="ctr">
                        <a:defRPr sz="2400"/>
                      </a:pPr>
                    </a:p>
                  </a:txBody>
                  <a:tcPr marL="12700" marR="12700" marT="12700" marB="12700" anchor="ctr" anchorCtr="0" horzOverflow="overflow"/>
                </a:tc>
                <a:tc>
                  <a:txBody>
                    <a:bodyPr/>
                    <a:lstStyle/>
                    <a:p>
                      <a:pPr algn="ctr">
                        <a:defRPr sz="2400"/>
                      </a:pP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5"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8" name="Freeform 4"/>
          <p:cNvGrpSpPr/>
          <p:nvPr/>
        </p:nvGrpSpPr>
        <p:grpSpPr>
          <a:xfrm>
            <a:off x="-380179" y="-13"/>
            <a:ext cx="19048355" cy="3086120"/>
            <a:chOff x="0" y="0"/>
            <a:chExt cx="19048353" cy="3086119"/>
          </a:xfrm>
        </p:grpSpPr>
        <p:sp>
          <p:nvSpPr>
            <p:cNvPr id="77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7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9" name="TextBox 6"/>
          <p:cNvSpPr txBox="1"/>
          <p:nvPr/>
        </p:nvSpPr>
        <p:spPr>
          <a:xfrm>
            <a:off x="1072146" y="710874"/>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Food Allergies and Intolerances</a:t>
            </a:r>
            <a:endParaRPr spc="217" sz="2200">
              <a:latin typeface="Arial"/>
              <a:ea typeface="Arial"/>
              <a:cs typeface="Arial"/>
              <a:sym typeface="Arial"/>
            </a:endParaRPr>
          </a:p>
        </p:txBody>
      </p:sp>
      <p:sp>
        <p:nvSpPr>
          <p:cNvPr id="78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81" name="Institute of Medicine (IOM). (2001). Dietary Reference Intakes: Applications in Dietary Assessment. National Academies Press.…"/>
          <p:cNvSpPr txBox="1"/>
          <p:nvPr/>
        </p:nvSpPr>
        <p:spPr>
          <a:xfrm>
            <a:off x="1413086" y="3235635"/>
            <a:ext cx="7652317" cy="690059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800">
                <a:latin typeface="Times Roman"/>
                <a:ea typeface="Times Roman"/>
                <a:cs typeface="Times Roman"/>
                <a:sym typeface="Times Roman"/>
              </a:defRPr>
            </a:pPr>
            <a:r>
              <a:t>Primary Nutrition Mechanisms</a:t>
            </a:r>
          </a:p>
          <a:p>
            <a:pPr defTabSz="457200">
              <a:defRPr b="1" sz="2400">
                <a:latin typeface="Times Roman"/>
                <a:ea typeface="Times Roman"/>
                <a:cs typeface="Times Roman"/>
                <a:sym typeface="Times Roman"/>
              </a:defRPr>
            </a:pPr>
          </a:p>
          <a:p>
            <a:pPr defTabSz="457200">
              <a:spcBef>
                <a:spcPts val="1400"/>
              </a:spcBef>
              <a:defRPr b="1" sz="2200">
                <a:latin typeface="Times Roman"/>
                <a:ea typeface="Times Roman"/>
                <a:cs typeface="Times Roman"/>
                <a:sym typeface="Times Roman"/>
              </a:defRPr>
            </a:pPr>
            <a:r>
              <a:t>Food Allergies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Immune activation (IgE or non-IgE)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Mast cell degranulation and histamine release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Intestinal inflammation (especially in non-IgE conditions)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Risk of acute anaphylaxis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Chronic avoidance → nutrient gaps</a:t>
            </a:r>
          </a:p>
          <a:p>
            <a:pPr defTabSz="457200">
              <a:spcBef>
                <a:spcPts val="1400"/>
              </a:spcBef>
              <a:defRPr b="1" sz="2200">
                <a:latin typeface="Times Roman"/>
                <a:ea typeface="Times Roman"/>
                <a:cs typeface="Times Roman"/>
                <a:sym typeface="Times Roman"/>
              </a:defRPr>
            </a:pPr>
            <a:r>
              <a:t>Food Intolerances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Enzyme deficiencies (e.g., lactase)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Malabsorption (e.g., fructose)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Fermentation of poorly absorbed carbohydrates (FODMAPs)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Sensitivity to bioactive food chemicals (histamine, sulfites)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Gut-brain and microbiome interactions</a:t>
            </a:r>
          </a:p>
        </p:txBody>
      </p:sp>
      <p:sp>
        <p:nvSpPr>
          <p:cNvPr id="782" name="Institute of Medicine (IOM). (2001). Dietary Reference Intakes: Applications in Dietary Assessment. National Academies Press.…"/>
          <p:cNvSpPr txBox="1"/>
          <p:nvPr/>
        </p:nvSpPr>
        <p:spPr>
          <a:xfrm>
            <a:off x="10336845" y="3336869"/>
            <a:ext cx="7290444" cy="4447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800">
                <a:latin typeface="Times Roman"/>
                <a:ea typeface="Times Roman"/>
                <a:cs typeface="Times Roman"/>
                <a:sym typeface="Times Roman"/>
              </a:defRPr>
            </a:pPr>
            <a:r>
              <a:t>Core Nutrition Goals (Allergy &amp; Intolerance</a:t>
            </a:r>
          </a:p>
          <a:p>
            <a:pPr defTabSz="457200">
              <a:defRPr b="1" sz="2800">
                <a:latin typeface="Times Roman"/>
                <a:ea typeface="Times Roman"/>
                <a:cs typeface="Times Roman"/>
                <a:sym typeface="Times Roman"/>
              </a:defRPr>
            </a:pPr>
          </a:p>
          <a:p>
            <a:pPr marL="240631" indent="-240631" defTabSz="457200">
              <a:spcBef>
                <a:spcPts val="1200"/>
              </a:spcBef>
              <a:buSzPct val="100000"/>
              <a:buChar char="•"/>
              <a:defRPr b="1" sz="2400">
                <a:latin typeface="Times Roman"/>
                <a:ea typeface="Times Roman"/>
                <a:cs typeface="Times Roman"/>
                <a:sym typeface="Times Roman"/>
              </a:defRPr>
            </a:pPr>
            <a:r>
              <a:t>Prevent adverse reactions</a:t>
            </a:r>
            <a:r>
              <a:rPr b="0"/>
              <a:t> and ensure safety</a:t>
            </a:r>
            <a:endParaRPr b="0"/>
          </a:p>
          <a:p>
            <a:pPr marL="240631" indent="-240631" defTabSz="457200">
              <a:spcBef>
                <a:spcPts val="1200"/>
              </a:spcBef>
              <a:buSzPct val="100000"/>
              <a:buChar char="•"/>
              <a:defRPr b="1" sz="2400">
                <a:latin typeface="Times Roman"/>
                <a:ea typeface="Times Roman"/>
                <a:cs typeface="Times Roman"/>
                <a:sym typeface="Times Roman"/>
              </a:defRPr>
            </a:pPr>
            <a:r>
              <a:t>Maintain nutritional adequacy</a:t>
            </a:r>
            <a:r>
              <a:rPr b="0"/>
              <a:t> despite food exclusions</a:t>
            </a:r>
            <a:endParaRPr b="0"/>
          </a:p>
          <a:p>
            <a:pPr marL="240631" indent="-240631" defTabSz="457200">
              <a:spcBef>
                <a:spcPts val="1200"/>
              </a:spcBef>
              <a:buSzPct val="100000"/>
              <a:buChar char="•"/>
              <a:defRPr b="1" sz="2400">
                <a:latin typeface="Times Roman"/>
                <a:ea typeface="Times Roman"/>
                <a:cs typeface="Times Roman"/>
                <a:sym typeface="Times Roman"/>
              </a:defRPr>
            </a:pPr>
            <a:r>
              <a:t>Minimize symptom burden</a:t>
            </a:r>
            <a:r>
              <a:rPr b="0"/>
              <a:t> (GI and systemic)</a:t>
            </a:r>
            <a:endParaRPr b="0"/>
          </a:p>
          <a:p>
            <a:pPr marL="240631" indent="-240631" defTabSz="457200">
              <a:spcBef>
                <a:spcPts val="1200"/>
              </a:spcBef>
              <a:buSzPct val="100000"/>
              <a:buChar char="•"/>
              <a:defRPr b="1" sz="2400">
                <a:latin typeface="Times Roman"/>
                <a:ea typeface="Times Roman"/>
                <a:cs typeface="Times Roman"/>
                <a:sym typeface="Times Roman"/>
              </a:defRPr>
            </a:pPr>
            <a:r>
              <a:t>Avoid unnecessary long-term restriction</a:t>
            </a:r>
            <a:endParaRPr b="0"/>
          </a:p>
          <a:p>
            <a:pPr marL="240631" indent="-240631" defTabSz="457200">
              <a:spcBef>
                <a:spcPts val="1200"/>
              </a:spcBef>
              <a:buSzPct val="100000"/>
              <a:buChar char="•"/>
              <a:defRPr b="1" sz="2400">
                <a:latin typeface="Times Roman"/>
                <a:ea typeface="Times Roman"/>
                <a:cs typeface="Times Roman"/>
                <a:sym typeface="Times Roman"/>
              </a:defRPr>
            </a:pPr>
            <a:r>
              <a:t>Support gut integrity and tolerance when possible</a:t>
            </a:r>
            <a:endParaRPr b="0"/>
          </a:p>
          <a:p>
            <a:pPr marL="240631" indent="-240631" defTabSz="457200">
              <a:spcBef>
                <a:spcPts val="1200"/>
              </a:spcBef>
              <a:buSzPct val="100000"/>
              <a:buChar char="•"/>
              <a:defRPr b="1" sz="2400">
                <a:latin typeface="Times Roman"/>
                <a:ea typeface="Times Roman"/>
                <a:cs typeface="Times Roman"/>
                <a:sym typeface="Times Roman"/>
              </a:defRPr>
            </a:pPr>
            <a:r>
              <a:t>Promote dietary variety and quality of life</a:t>
            </a:r>
            <a:endParaRPr b="0"/>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9" name="Freeform 4"/>
          <p:cNvGrpSpPr/>
          <p:nvPr/>
        </p:nvGrpSpPr>
        <p:grpSpPr>
          <a:xfrm>
            <a:off x="-380179" y="-13"/>
            <a:ext cx="19048355" cy="3086120"/>
            <a:chOff x="0" y="0"/>
            <a:chExt cx="19048353" cy="3086119"/>
          </a:xfrm>
        </p:grpSpPr>
        <p:sp>
          <p:nvSpPr>
            <p:cNvPr id="78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90"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Allergies - Nutrition Drivers</a:t>
            </a:r>
            <a:endParaRPr spc="217" sz="2200">
              <a:latin typeface="Arial"/>
              <a:ea typeface="Arial"/>
              <a:cs typeface="Arial"/>
              <a:sym typeface="Arial"/>
            </a:endParaRPr>
          </a:p>
        </p:txBody>
      </p:sp>
      <p:sp>
        <p:nvSpPr>
          <p:cNvPr id="7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92" name="1. Immune-Mediated Hypersensitivity to Food Proteins…"/>
          <p:cNvSpPr txBox="1"/>
          <p:nvPr/>
        </p:nvSpPr>
        <p:spPr>
          <a:xfrm>
            <a:off x="792407" y="3700781"/>
            <a:ext cx="5490921" cy="6433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Immune-Mediated Hypersensitivity to Food Proteins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Triggered by </a:t>
            </a:r>
            <a:r>
              <a:t>IgE-mediated</a:t>
            </a:r>
            <a:r>
              <a:rPr b="0"/>
              <a:t>, </a:t>
            </a:r>
            <a:r>
              <a:t>non-IgE-mediated</a:t>
            </a:r>
            <a:r>
              <a:rPr b="0"/>
              <a:t>, or </a:t>
            </a:r>
            <a:r>
              <a:t>mixed immune responses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Even </a:t>
            </a:r>
            <a:r>
              <a:rPr b="1"/>
              <a:t>trace exposures</a:t>
            </a:r>
            <a:r>
              <a:t> can provoke symptoms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Reactions are </a:t>
            </a:r>
            <a:r>
              <a:t>not dose-dependent</a:t>
            </a:r>
            <a:r>
              <a:rPr b="0"/>
              <a:t> once sensitized</a:t>
            </a:r>
            <a:endParaRPr b="0"/>
          </a:p>
          <a:p>
            <a:pPr defTabSz="457200">
              <a:spcBef>
                <a:spcPts val="1200"/>
              </a:spcBef>
              <a:defRPr sz="2400">
                <a:latin typeface="Times Roman"/>
                <a:ea typeface="Times Roman"/>
                <a:cs typeface="Times Roman"/>
                <a:sym typeface="Times Roman"/>
              </a:defRPr>
            </a:pPr>
            <a:r>
              <a:rPr b="1"/>
              <a:t>Nutrition impact:</a:t>
            </a:r>
            <a:br/>
            <a:r>
              <a:t>→ Requires </a:t>
            </a:r>
            <a:r>
              <a:rPr b="1"/>
              <a:t>complete elimination</a:t>
            </a:r>
            <a:r>
              <a:t> of the allergenic food</a:t>
            </a:r>
            <a:br/>
            <a:r>
              <a:t>→ No tolerance testing unless medically supervised</a:t>
            </a:r>
          </a:p>
        </p:txBody>
      </p:sp>
      <p:sp>
        <p:nvSpPr>
          <p:cNvPr id="793" name="2. Risk of Acute, Life-Threatening Reactions…"/>
          <p:cNvSpPr txBox="1"/>
          <p:nvPr/>
        </p:nvSpPr>
        <p:spPr>
          <a:xfrm>
            <a:off x="6769965" y="3738882"/>
            <a:ext cx="4748070" cy="56970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Risk of Acute, Life-Threatening Reactions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Potential for </a:t>
            </a:r>
            <a:r>
              <a:rPr b="1"/>
              <a:t>anaphylaxis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Cross-contact during food prep is a major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Ingestion is not the only exposure risk (e.g., shared surfaces)</a:t>
            </a:r>
          </a:p>
          <a:p>
            <a:pPr defTabSz="457200">
              <a:spcBef>
                <a:spcPts val="1200"/>
              </a:spcBef>
              <a:defRPr sz="2400">
                <a:latin typeface="Times Roman"/>
                <a:ea typeface="Times Roman"/>
                <a:cs typeface="Times Roman"/>
                <a:sym typeface="Times Roman"/>
              </a:defRPr>
            </a:pPr>
            <a:r>
              <a:rPr b="1"/>
              <a:t>Nutrition impact:</a:t>
            </a:r>
            <a:br/>
            <a:r>
              <a:t>→ Strict label reading and food safety education</a:t>
            </a:r>
            <a:br/>
            <a:r>
              <a:t>→ Avoidance of hidden ingredients and cross-contamination</a:t>
            </a:r>
          </a:p>
        </p:txBody>
      </p:sp>
      <p:sp>
        <p:nvSpPr>
          <p:cNvPr id="794" name="3. Chronic Elimination of Major Food Groups…"/>
          <p:cNvSpPr txBox="1"/>
          <p:nvPr/>
        </p:nvSpPr>
        <p:spPr>
          <a:xfrm>
            <a:off x="12004672" y="3738881"/>
            <a:ext cx="5490921" cy="583423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3. Chronic Elimination of Major Food Groups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Common allergens are </a:t>
            </a:r>
            <a:r>
              <a:rPr b="1"/>
              <a:t>nutrient-dense staples</a:t>
            </a:r>
            <a:r>
              <a:t> (milk, eggs, wheat, nuts, fish)</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Long-term avoidance increases risk for:</a:t>
            </a:r>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Calcium and vitamin D deficiency</a:t>
            </a:r>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Inadequate protein intake</a:t>
            </a:r>
          </a:p>
          <a:p>
            <a:pPr lvl="1" marL="914400" indent="-317500" defTabSz="457200">
              <a:spcBef>
                <a:spcPts val="1200"/>
              </a:spcBef>
              <a:buSzPct val="100000"/>
              <a:buFont typeface="Times Roman"/>
              <a:buChar char="◦"/>
              <a:defRPr sz="2200">
                <a:latin typeface="Times Roman"/>
                <a:ea typeface="Times Roman"/>
                <a:cs typeface="Times Roman"/>
                <a:sym typeface="Times Roman"/>
              </a:defRPr>
            </a:pPr>
            <a:r>
              <a:t>Micronutrient gaps (iron, zinc, B vitamins)</a:t>
            </a:r>
          </a:p>
          <a:p>
            <a:pPr defTabSz="457200">
              <a:spcBef>
                <a:spcPts val="1200"/>
              </a:spcBef>
              <a:defRPr sz="2200">
                <a:latin typeface="Times Roman"/>
                <a:ea typeface="Times Roman"/>
                <a:cs typeface="Times Roman"/>
                <a:sym typeface="Times Roman"/>
              </a:defRPr>
            </a:pPr>
            <a:r>
              <a:rPr b="1"/>
              <a:t>Nutrition impact:</a:t>
            </a:r>
            <a:br/>
            <a:r>
              <a:t>→ Planned </a:t>
            </a:r>
            <a:r>
              <a:rPr b="1"/>
              <a:t>nutrient substitution</a:t>
            </a:r>
            <a:r>
              <a:t> is essential</a:t>
            </a:r>
            <a:br/>
            <a:r>
              <a:t>→ Routine nutrition assessment and repletion</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99" name="Freeform 4"/>
          <p:cNvGrpSpPr/>
          <p:nvPr/>
        </p:nvGrpSpPr>
        <p:grpSpPr>
          <a:xfrm>
            <a:off x="-380179" y="-13"/>
            <a:ext cx="19048355" cy="3086120"/>
            <a:chOff x="0" y="0"/>
            <a:chExt cx="19048353" cy="3086119"/>
          </a:xfrm>
        </p:grpSpPr>
        <p:sp>
          <p:nvSpPr>
            <p:cNvPr id="79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9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0"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Allergies - Nutrition Drivers</a:t>
            </a:r>
            <a:endParaRPr spc="217" sz="2200">
              <a:latin typeface="Arial"/>
              <a:ea typeface="Arial"/>
              <a:cs typeface="Arial"/>
              <a:sym typeface="Arial"/>
            </a:endParaRPr>
          </a:p>
        </p:txBody>
      </p:sp>
      <p:sp>
        <p:nvSpPr>
          <p:cNvPr id="8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02" name="4. Impaired Growth and Development (Pediatric Risk)…"/>
          <p:cNvSpPr txBox="1"/>
          <p:nvPr/>
        </p:nvSpPr>
        <p:spPr>
          <a:xfrm>
            <a:off x="792407" y="3700781"/>
            <a:ext cx="5490921" cy="63701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Impaired Growth and Development (Pediatric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Food allergies often present in infancy or childhood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Elimination diets during growth phases increase risk for:</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Poor weight gain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bone mineralization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Delayed development</a:t>
            </a:r>
          </a:p>
          <a:p>
            <a:pPr defTabSz="457200">
              <a:spcBef>
                <a:spcPts val="1200"/>
              </a:spcBef>
              <a:defRPr sz="2400">
                <a:latin typeface="Times Roman"/>
                <a:ea typeface="Times Roman"/>
                <a:cs typeface="Times Roman"/>
                <a:sym typeface="Times Roman"/>
              </a:defRPr>
            </a:pPr>
            <a:r>
              <a:rPr b="1"/>
              <a:t>Nutrition impact:</a:t>
            </a:r>
            <a:br/>
            <a:r>
              <a:t>→ Growth monitoring is a nutrition priority</a:t>
            </a:r>
            <a:br/>
            <a:r>
              <a:t>→ Energy density and nutrient adequacy must be protected</a:t>
            </a:r>
          </a:p>
        </p:txBody>
      </p:sp>
      <p:sp>
        <p:nvSpPr>
          <p:cNvPr id="803" name="5. Intestinal Inflammation and Barrier Dysfunction (Non-IgE Allergies)…"/>
          <p:cNvSpPr txBox="1"/>
          <p:nvPr/>
        </p:nvSpPr>
        <p:spPr>
          <a:xfrm>
            <a:off x="6769965" y="3738881"/>
            <a:ext cx="4748070" cy="67641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5. Intestinal Inflammation and Barrier Dysfunction (Non-IgE Allergies)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Conditions such as:</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Food protein–induced enterocolitis syndrome (FPIES)</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Eosinophilic gastrointestinal disorders (EGIDs)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Cause mucosal inflammation, vomiting, diarrhea, protein loss</a:t>
            </a:r>
          </a:p>
          <a:p>
            <a:pPr defTabSz="457200">
              <a:spcBef>
                <a:spcPts val="1200"/>
              </a:spcBef>
              <a:defRPr sz="2300">
                <a:latin typeface="Times Roman"/>
                <a:ea typeface="Times Roman"/>
                <a:cs typeface="Times Roman"/>
                <a:sym typeface="Times Roman"/>
              </a:defRPr>
            </a:pPr>
            <a:r>
              <a:rPr b="1"/>
              <a:t>Nutrition impact:</a:t>
            </a:r>
            <a:br/>
            <a:r>
              <a:t>→ Increased nutrient needs</a:t>
            </a:r>
            <a:br/>
            <a:r>
              <a:t>→ Risk of protein-energy malnutrition</a:t>
            </a:r>
            <a:br/>
            <a:r>
              <a:t>→ May require elemental or hypoallergenic formulas</a:t>
            </a:r>
          </a:p>
        </p:txBody>
      </p:sp>
      <p:sp>
        <p:nvSpPr>
          <p:cNvPr id="804" name="6. Limited Food Variety and Food Fear…"/>
          <p:cNvSpPr txBox="1"/>
          <p:nvPr/>
        </p:nvSpPr>
        <p:spPr>
          <a:xfrm>
            <a:off x="12004671" y="3738881"/>
            <a:ext cx="5490922" cy="51128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6. Limited Food Variety and Food Fear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Fear of reactions leads to:</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Over-restriction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Avoidance of social eating</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dietary diversity</a:t>
            </a:r>
          </a:p>
          <a:p>
            <a:pPr defTabSz="457200">
              <a:spcBef>
                <a:spcPts val="1200"/>
              </a:spcBef>
              <a:defRPr sz="2400">
                <a:latin typeface="Times Roman"/>
                <a:ea typeface="Times Roman"/>
                <a:cs typeface="Times Roman"/>
                <a:sym typeface="Times Roman"/>
              </a:defRPr>
            </a:pPr>
            <a:r>
              <a:rPr b="1"/>
              <a:t>Nutrition impact:</a:t>
            </a:r>
            <a:br/>
            <a:r>
              <a:t>→ Increased risk of micronutrient deficiencies</a:t>
            </a:r>
            <a:br/>
            <a:r>
              <a:t>→ Negative psychosocial effects influencing intake</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09" name="Freeform 4"/>
          <p:cNvGrpSpPr/>
          <p:nvPr/>
        </p:nvGrpSpPr>
        <p:grpSpPr>
          <a:xfrm>
            <a:off x="-380179" y="-13"/>
            <a:ext cx="19048355" cy="3086120"/>
            <a:chOff x="0" y="0"/>
            <a:chExt cx="19048353" cy="3086119"/>
          </a:xfrm>
        </p:grpSpPr>
        <p:sp>
          <p:nvSpPr>
            <p:cNvPr id="807"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08"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0"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Allergies - Nutrition Drivers</a:t>
            </a:r>
            <a:endParaRPr spc="217" sz="2200">
              <a:latin typeface="Arial"/>
              <a:ea typeface="Arial"/>
              <a:cs typeface="Arial"/>
              <a:sym typeface="Arial"/>
            </a:endParaRPr>
          </a:p>
        </p:txBody>
      </p:sp>
      <p:sp>
        <p:nvSpPr>
          <p:cNvPr id="8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12" name="7. Micronutrient Depletion from Recurrent Reactions or Inflammation…"/>
          <p:cNvSpPr txBox="1"/>
          <p:nvPr/>
        </p:nvSpPr>
        <p:spPr>
          <a:xfrm>
            <a:off x="792407" y="3700781"/>
            <a:ext cx="5490921" cy="66622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7. Micronutrient Depletion from Recurrent Reactions or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Vomiting, diarrhea, and inflammation increase losses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Common nutrients affected:</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Iron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Zinc</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Vitamin D</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Calcium</a:t>
            </a:r>
          </a:p>
          <a:p>
            <a:pPr defTabSz="457200">
              <a:spcBef>
                <a:spcPts val="1200"/>
              </a:spcBef>
              <a:defRPr sz="2400">
                <a:latin typeface="Times Roman"/>
                <a:ea typeface="Times Roman"/>
                <a:cs typeface="Times Roman"/>
                <a:sym typeface="Times Roman"/>
              </a:defRPr>
            </a:pPr>
            <a:r>
              <a:rPr b="1"/>
              <a:t>Nutrition impact:</a:t>
            </a:r>
            <a:br/>
            <a:r>
              <a:t>→ Periodic laboratory monitoring</a:t>
            </a:r>
            <a:br/>
            <a:r>
              <a:t>→ Targeted supplementation when indicated</a:t>
            </a:r>
          </a:p>
          <a:p>
            <a:pPr defTabSz="457200">
              <a:spcBef>
                <a:spcPts val="1200"/>
              </a:spcBef>
              <a:defRPr sz="1200">
                <a:latin typeface="Times Roman"/>
                <a:ea typeface="Times Roman"/>
                <a:cs typeface="Times Roman"/>
                <a:sym typeface="Times Roman"/>
              </a:defRPr>
            </a:pPr>
          </a:p>
        </p:txBody>
      </p:sp>
      <p:sp>
        <p:nvSpPr>
          <p:cNvPr id="813" name="8. Dependence on Processed “Free-From” Foods…"/>
          <p:cNvSpPr txBox="1"/>
          <p:nvPr/>
        </p:nvSpPr>
        <p:spPr>
          <a:xfrm>
            <a:off x="6769965" y="3738881"/>
            <a:ext cx="4748070" cy="54684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8. Dependence on Processed “Free-From”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Allergen-free products may be: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Lower in protein and fiber</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Higher in refined carbohydrates and sodium</a:t>
            </a:r>
          </a:p>
          <a:p>
            <a:pPr defTabSz="457200">
              <a:spcBef>
                <a:spcPts val="1200"/>
              </a:spcBef>
              <a:defRPr sz="2400">
                <a:latin typeface="Times Roman"/>
                <a:ea typeface="Times Roman"/>
                <a:cs typeface="Times Roman"/>
                <a:sym typeface="Times Roman"/>
              </a:defRPr>
            </a:pPr>
            <a:r>
              <a:rPr b="1"/>
              <a:t>Nutrition impact:</a:t>
            </a:r>
            <a:br/>
            <a:r>
              <a:t>→ Emphasis on </a:t>
            </a:r>
            <a:r>
              <a:rPr b="1"/>
              <a:t>whole-food substitutions</a:t>
            </a:r>
            <a:br/>
            <a:r>
              <a:t>→ Avoid nutritional trade-offs in elimination diets</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18" name="Freeform 4"/>
          <p:cNvGrpSpPr/>
          <p:nvPr/>
        </p:nvGrpSpPr>
        <p:grpSpPr>
          <a:xfrm>
            <a:off x="-380179" y="-13"/>
            <a:ext cx="19048355" cy="3086120"/>
            <a:chOff x="0" y="0"/>
            <a:chExt cx="19048353" cy="3086119"/>
          </a:xfrm>
        </p:grpSpPr>
        <p:sp>
          <p:nvSpPr>
            <p:cNvPr id="81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1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9"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Nutrition Drivers for Food Allergies </a:t>
            </a:r>
            <a:endParaRPr spc="217" sz="2200">
              <a:latin typeface="Arial"/>
              <a:ea typeface="Arial"/>
              <a:cs typeface="Arial"/>
              <a:sym typeface="Arial"/>
            </a:endParaRPr>
          </a:p>
        </p:txBody>
      </p:sp>
      <p:sp>
        <p:nvSpPr>
          <p:cNvPr id="82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821" name="Table 1"/>
          <p:cNvGraphicFramePr/>
          <p:nvPr/>
        </p:nvGraphicFramePr>
        <p:xfrm>
          <a:off x="3056225" y="3479800"/>
          <a:ext cx="12188250" cy="58056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604816"/>
                <a:gridCol w="6570732"/>
              </a:tblGrid>
              <a:tr h="643665">
                <a:tc>
                  <a:txBody>
                    <a:bodyPr/>
                    <a:lstStyle/>
                    <a:p>
                      <a:pPr algn="ctr" defTabSz="457200">
                        <a:defRPr sz="1800"/>
                      </a:pPr>
                      <a:r>
                        <a:rPr b="1" sz="2400">
                          <a:latin typeface="Times Roman"/>
                          <a:ea typeface="Times Roman"/>
                          <a:cs typeface="Times Roman"/>
                          <a:sym typeface="Times Roman"/>
                        </a:rPr>
                        <a:t>Primary Driver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Implication</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Immune-mediated response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Mandatory elimination</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Anaphylaxis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Zero tolerance, strict safety</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Loss of nutrient-dense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Planned nutrient replacement</a:t>
                      </a:r>
                    </a:p>
                  </a:txBody>
                  <a:tcPr marL="12700" marR="12700" marT="12700" marB="12700" anchor="ctr" anchorCtr="0" horzOverflow="overflow"/>
                </a:tc>
              </a:tr>
              <a:tr h="997680">
                <a:tc>
                  <a:txBody>
                    <a:bodyPr/>
                    <a:lstStyle/>
                    <a:p>
                      <a:pPr algn="ctr" defTabSz="457200">
                        <a:defRPr sz="1800"/>
                      </a:pPr>
                      <a:r>
                        <a:rPr sz="2400">
                          <a:latin typeface="Times Roman"/>
                          <a:ea typeface="Times Roman"/>
                          <a:cs typeface="Times Roman"/>
                          <a:sym typeface="Times Roman"/>
                        </a:rPr>
                        <a:t>Pediatric growth vulnerability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Close growth monitoring</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GI inflammation (non-IgE)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nutrient needs</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Food fear &amp; restriction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Risk of deficiencies</a:t>
                      </a:r>
                    </a:p>
                  </a:txBody>
                  <a:tcPr marL="12700" marR="12700" marT="12700" marB="12700" anchor="ctr" anchorCtr="0" horzOverflow="overflow"/>
                </a:tc>
              </a:tr>
              <a:tr h="997680">
                <a:tc>
                  <a:txBody>
                    <a:bodyPr/>
                    <a:lstStyle/>
                    <a:p>
                      <a:pPr algn="ctr" defTabSz="457200">
                        <a:defRPr sz="1800"/>
                      </a:pPr>
                      <a:r>
                        <a:rPr sz="2400">
                          <a:latin typeface="Times Roman"/>
                          <a:ea typeface="Times Roman"/>
                          <a:cs typeface="Times Roman"/>
                          <a:sym typeface="Times Roman"/>
                        </a:rPr>
                        <a:t>Chronic 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Higher protein/micronutrient needs</a:t>
                      </a:r>
                    </a:p>
                  </a:txBody>
                  <a:tcPr marL="12700" marR="12700" marT="12700" marB="12700" anchor="ctr" anchorCtr="0" horzOverflow="overflow"/>
                </a:tc>
              </a:tr>
              <a:tr h="643665">
                <a:tc>
                  <a:txBody>
                    <a:bodyPr/>
                    <a:lstStyle/>
                    <a:p>
                      <a:pPr algn="ctr" defTabSz="457200">
                        <a:defRPr sz="1800"/>
                      </a:pPr>
                      <a:r>
                        <a:rPr sz="2400">
                          <a:latin typeface="Times Roman"/>
                          <a:ea typeface="Times Roman"/>
                          <a:cs typeface="Times Roman"/>
                          <a:sym typeface="Times Roman"/>
                        </a:rPr>
                        <a:t>Processed substitutes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Risk of poor diet quality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26" name="Freeform 4"/>
          <p:cNvGrpSpPr/>
          <p:nvPr/>
        </p:nvGrpSpPr>
        <p:grpSpPr>
          <a:xfrm>
            <a:off x="-380179" y="-13"/>
            <a:ext cx="19048355" cy="3086120"/>
            <a:chOff x="0" y="0"/>
            <a:chExt cx="19048353" cy="3086119"/>
          </a:xfrm>
        </p:grpSpPr>
        <p:sp>
          <p:nvSpPr>
            <p:cNvPr id="82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27" name="TextBox 6"/>
          <p:cNvSpPr txBox="1"/>
          <p:nvPr/>
        </p:nvSpPr>
        <p:spPr>
          <a:xfrm>
            <a:off x="1320026" y="1157057"/>
            <a:ext cx="16800357" cy="17508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Allergies</a:t>
            </a:r>
            <a:endParaRPr spc="217" sz="2200">
              <a:latin typeface="Arial"/>
              <a:ea typeface="Arial"/>
              <a:cs typeface="Arial"/>
              <a:sym typeface="Arial"/>
            </a:endParaRPr>
          </a:p>
        </p:txBody>
      </p:sp>
      <p:sp>
        <p:nvSpPr>
          <p:cNvPr id="82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29" name="Institute of Medicine (IOM). (2001). Dietary Reference Intakes: Applications in Dietary Assessment. National Academies Press.…"/>
          <p:cNvSpPr txBox="1"/>
          <p:nvPr/>
        </p:nvSpPr>
        <p:spPr>
          <a:xfrm>
            <a:off x="1413086" y="3235635"/>
            <a:ext cx="7467085" cy="70017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Common Food Allergens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Milk, egg, peanut, tree nuts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Wheat, soy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Fish, shellfish</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Sesame (increasing prevalence)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Strict elimination</a:t>
            </a:r>
            <a:r>
              <a:t> of confirmed allergens (no “challenge” unless medically supervised)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Label reading and cross-contamination education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Substitute nutritionally equivalent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Emergency preparedness education (epinephrine is medical, not nutritional)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Growth and nutrient monitoring (especially in children)</a:t>
            </a:r>
          </a:p>
        </p:txBody>
      </p:sp>
      <p:sp>
        <p:nvSpPr>
          <p:cNvPr id="83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graphicFrame>
        <p:nvGraphicFramePr>
          <p:cNvPr id="831" name="Table 1"/>
          <p:cNvGraphicFramePr/>
          <p:nvPr/>
        </p:nvGraphicFramePr>
        <p:xfrm>
          <a:off x="10093981" y="3996568"/>
          <a:ext cx="7788872" cy="30815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126331"/>
                <a:gridCol w="1752401"/>
                <a:gridCol w="4897437"/>
              </a:tblGrid>
              <a:tr h="673917">
                <a:tc>
                  <a:txBody>
                    <a:bodyPr/>
                    <a:lstStyle/>
                    <a:p>
                      <a:pPr algn="ctr" defTabSz="457200">
                        <a:defRPr sz="1800"/>
                      </a:pPr>
                      <a:r>
                        <a:rPr b="1" sz="2000">
                          <a:latin typeface="Times Roman"/>
                          <a:ea typeface="Times Roman"/>
                          <a:cs typeface="Times Roman"/>
                          <a:sym typeface="Times Roman"/>
                        </a:rPr>
                        <a:t>Eliminated Food</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Nutrients at Risk</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Nutrition Strategy / Supplement</a:t>
                      </a:r>
                    </a:p>
                  </a:txBody>
                  <a:tcPr marL="12700" marR="12700" marT="12700" marB="12700" anchor="ctr" anchorCtr="0" horzOverflow="overflow"/>
                </a:tc>
              </a:tr>
              <a:tr h="673917">
                <a:tc>
                  <a:txBody>
                    <a:bodyPr/>
                    <a:lstStyle/>
                    <a:p>
                      <a:pPr algn="ctr" defTabSz="457200">
                        <a:defRPr sz="1800"/>
                      </a:pPr>
                      <a:r>
                        <a:rPr sz="2000">
                          <a:latin typeface="Times Roman"/>
                          <a:ea typeface="Times Roman"/>
                          <a:cs typeface="Times Roman"/>
                          <a:sym typeface="Times Roman"/>
                        </a:rPr>
                        <a:t>Dairy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Calcium, vitamin D, protein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Fortified plant milks; Ca citrate 500–600 mg/day; vitamin D 1000–2000 IU/day</a:t>
                      </a:r>
                    </a:p>
                  </a:txBody>
                  <a:tcPr marL="12700" marR="12700" marT="12700" marB="12700" anchor="ctr" anchorCtr="0" horzOverflow="overflow"/>
                </a:tc>
              </a:tr>
              <a:tr h="434785">
                <a:tc>
                  <a:txBody>
                    <a:bodyPr/>
                    <a:lstStyle/>
                    <a:p>
                      <a:pPr algn="ctr" defTabSz="457200">
                        <a:defRPr sz="1800"/>
                      </a:pPr>
                      <a:r>
                        <a:rPr sz="2000">
                          <a:latin typeface="Times Roman"/>
                          <a:ea typeface="Times Roman"/>
                          <a:cs typeface="Times Roman"/>
                          <a:sym typeface="Times Roman"/>
                        </a:rPr>
                        <a:t>Egg</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Protein, B12, biotin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Adequate protein variety; MVI if intake limited</a:t>
                      </a:r>
                    </a:p>
                  </a:txBody>
                  <a:tcPr marL="12700" marR="12700" marT="12700" marB="12700" anchor="ctr" anchorCtr="0" horzOverflow="overflow"/>
                </a:tc>
              </a:tr>
              <a:tr h="434785">
                <a:tc>
                  <a:txBody>
                    <a:bodyPr/>
                    <a:lstStyle/>
                    <a:p>
                      <a:pPr algn="ctr" defTabSz="457200">
                        <a:defRPr sz="1800"/>
                      </a:pPr>
                      <a:r>
                        <a:rPr sz="2000">
                          <a:latin typeface="Times Roman"/>
                          <a:ea typeface="Times Roman"/>
                          <a:cs typeface="Times Roman"/>
                          <a:sym typeface="Times Roman"/>
                        </a:rPr>
                        <a:t>Wheat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Fiber, iron, B vitamins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Whole-food gluten-free grains; GF MVI if needed</a:t>
                      </a:r>
                    </a:p>
                  </a:txBody>
                  <a:tcPr marL="12700" marR="12700" marT="12700" marB="12700" anchor="ctr" anchorCtr="0" horzOverflow="overflow"/>
                </a:tc>
              </a:tr>
              <a:tr h="434785">
                <a:tc>
                  <a:txBody>
                    <a:bodyPr/>
                    <a:lstStyle/>
                    <a:p>
                      <a:pPr algn="ctr" defTabSz="457200">
                        <a:defRPr sz="1800"/>
                      </a:pPr>
                      <a:r>
                        <a:rPr sz="2000">
                          <a:latin typeface="Times Roman"/>
                          <a:ea typeface="Times Roman"/>
                          <a:cs typeface="Times Roman"/>
                          <a:sym typeface="Times Roman"/>
                        </a:rPr>
                        <a:t>Nuts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Healthy fats, magnesium</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Seeds, olive oil, avocado; Mg 200–400 mg/day if low</a:t>
                      </a:r>
                    </a:p>
                  </a:txBody>
                  <a:tcPr marL="12700" marR="12700" marT="12700" marB="12700" anchor="ctr" anchorCtr="0" horzOverflow="overflow"/>
                </a:tc>
              </a:tr>
              <a:tr h="434785">
                <a:tc>
                  <a:txBody>
                    <a:bodyPr/>
                    <a:lstStyle/>
                    <a:p>
                      <a:pPr algn="ctr" defTabSz="457200">
                        <a:defRPr sz="1800"/>
                      </a:pPr>
                      <a:r>
                        <a:rPr sz="2000">
                          <a:latin typeface="Times Roman"/>
                          <a:ea typeface="Times Roman"/>
                          <a:cs typeface="Times Roman"/>
                          <a:sym typeface="Times Roman"/>
                        </a:rPr>
                        <a:t>Fish</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Omega-3s, vitamin 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Algae-based DHA/EPA 250–1000 mg/day</a:t>
                      </a:r>
                    </a:p>
                  </a:txBody>
                  <a:tcPr marL="12700" marR="12700" marT="12700" marB="12700" anchor="ctr" anchorCtr="0" horzOverflow="overflow"/>
                </a:tc>
              </a:tr>
            </a:tbl>
          </a:graphicData>
        </a:graphic>
      </p:graphicFrame>
      <p:sp>
        <p:nvSpPr>
          <p:cNvPr id="832" name="Relevant Labs…"/>
          <p:cNvSpPr txBox="1"/>
          <p:nvPr/>
        </p:nvSpPr>
        <p:spPr>
          <a:xfrm>
            <a:off x="10072129" y="8350248"/>
            <a:ext cx="6412206"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Growth parameters (children), Vitamin 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Iron studies if multiple foods are eliminated</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Calcium intake assessment (dietary ± labs)</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37" name="Freeform 4"/>
          <p:cNvGrpSpPr/>
          <p:nvPr/>
        </p:nvGrpSpPr>
        <p:grpSpPr>
          <a:xfrm>
            <a:off x="-380179" y="-13"/>
            <a:ext cx="19048355" cy="3086120"/>
            <a:chOff x="0" y="0"/>
            <a:chExt cx="19048353" cy="3086119"/>
          </a:xfrm>
        </p:grpSpPr>
        <p:sp>
          <p:nvSpPr>
            <p:cNvPr id="83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8"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Intolerances - Nutrition Drivers</a:t>
            </a:r>
            <a:endParaRPr spc="217" sz="2200">
              <a:latin typeface="Arial"/>
              <a:ea typeface="Arial"/>
              <a:cs typeface="Arial"/>
              <a:sym typeface="Arial"/>
            </a:endParaRPr>
          </a:p>
        </p:txBody>
      </p:sp>
      <p:sp>
        <p:nvSpPr>
          <p:cNvPr id="8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40" name="1. Enzyme Deficiency or Insufficiency…"/>
          <p:cNvSpPr txBox="1"/>
          <p:nvPr/>
        </p:nvSpPr>
        <p:spPr>
          <a:xfrm>
            <a:off x="792407" y="3700781"/>
            <a:ext cx="5490921" cy="49477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Enzyme Deficiency or Insufficiency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Most common example: </a:t>
            </a:r>
            <a:r>
              <a:rPr b="1"/>
              <a:t>lactase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Others include limited DAO activity (histamine degradation)</a:t>
            </a:r>
          </a:p>
          <a:p>
            <a:pPr defTabSz="457200">
              <a:spcBef>
                <a:spcPts val="1200"/>
              </a:spcBef>
              <a:defRPr sz="2400">
                <a:latin typeface="Times Roman"/>
                <a:ea typeface="Times Roman"/>
                <a:cs typeface="Times Roman"/>
                <a:sym typeface="Times Roman"/>
              </a:defRPr>
            </a:pPr>
            <a:r>
              <a:rPr b="1"/>
              <a:t>Nutrition impact:</a:t>
            </a:r>
            <a:br/>
            <a:r>
              <a:t>→ Incomplete digestion → gas, bloating, diarrhea</a:t>
            </a:r>
            <a:br/>
            <a:r>
              <a:t>→ Tolerance depends on </a:t>
            </a:r>
            <a:r>
              <a:rPr b="1"/>
              <a:t>dose and food matrix</a:t>
            </a:r>
          </a:p>
          <a:p>
            <a:pPr defTabSz="457200">
              <a:spcBef>
                <a:spcPts val="1200"/>
              </a:spcBef>
              <a:defRPr sz="1200">
                <a:latin typeface="Times Roman"/>
                <a:ea typeface="Times Roman"/>
                <a:cs typeface="Times Roman"/>
                <a:sym typeface="Times Roman"/>
              </a:defRPr>
            </a:pPr>
          </a:p>
        </p:txBody>
      </p:sp>
      <p:sp>
        <p:nvSpPr>
          <p:cNvPr id="841" name="2. Carbohydrate Malabsorption…"/>
          <p:cNvSpPr txBox="1"/>
          <p:nvPr/>
        </p:nvSpPr>
        <p:spPr>
          <a:xfrm>
            <a:off x="6769965" y="3738881"/>
            <a:ext cx="4748070" cy="63701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Carbohydrate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absorption of specific carbohydrates: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Lactose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Fructose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Polyols (sorbitol, mannitol)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Leads to osmotic effects and fermentation</a:t>
            </a:r>
          </a:p>
          <a:p>
            <a:pPr defTabSz="457200">
              <a:spcBef>
                <a:spcPts val="1200"/>
              </a:spcBef>
              <a:defRPr sz="2400">
                <a:latin typeface="Times Roman"/>
                <a:ea typeface="Times Roman"/>
                <a:cs typeface="Times Roman"/>
                <a:sym typeface="Times Roman"/>
              </a:defRPr>
            </a:pPr>
            <a:r>
              <a:rPr b="1"/>
              <a:t>Nutrition impact:</a:t>
            </a:r>
            <a:br/>
            <a:r>
              <a:t>→ Symptoms worsen with </a:t>
            </a:r>
            <a:r>
              <a:rPr b="1"/>
              <a:t>higher loads</a:t>
            </a:r>
            <a:br/>
            <a:r>
              <a:t>→ Requires portion control and food pairing strategies</a:t>
            </a:r>
          </a:p>
        </p:txBody>
      </p:sp>
      <p:sp>
        <p:nvSpPr>
          <p:cNvPr id="842" name="3. Fermentation by Gut Microbiota (FODMAP Sensitivity)…"/>
          <p:cNvSpPr txBox="1"/>
          <p:nvPr/>
        </p:nvSpPr>
        <p:spPr>
          <a:xfrm>
            <a:off x="12004671" y="3738881"/>
            <a:ext cx="5490922" cy="51763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Fermentation by Gut Microbiota (FODMAP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Rapid fermentation in the colon produces gas and distension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Common in </a:t>
            </a:r>
            <a:r>
              <a:t>IBS and functional GI disorders</a:t>
            </a:r>
            <a:endParaRPr b="0"/>
          </a:p>
          <a:p>
            <a:pPr defTabSz="457200">
              <a:spcBef>
                <a:spcPts val="1200"/>
              </a:spcBef>
              <a:defRPr sz="2400">
                <a:latin typeface="Times Roman"/>
                <a:ea typeface="Times Roman"/>
                <a:cs typeface="Times Roman"/>
                <a:sym typeface="Times Roman"/>
              </a:defRPr>
            </a:pPr>
            <a:r>
              <a:rPr b="1"/>
              <a:t>Nutrition impact:</a:t>
            </a:r>
            <a:br/>
            <a:r>
              <a:t>→ Temporary </a:t>
            </a:r>
            <a:r>
              <a:rPr b="1"/>
              <a:t>low-FODMAP elimination</a:t>
            </a:r>
            <a:r>
              <a:t> may reduce symptoms</a:t>
            </a:r>
            <a:br/>
            <a:r>
              <a:t>→ Long-term restriction can reduce microbiome diversity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62" name="TextBox 6"/>
          <p:cNvSpPr txBox="1"/>
          <p:nvPr/>
        </p:nvSpPr>
        <p:spPr>
          <a:xfrm>
            <a:off x="1037778" y="490068"/>
            <a:ext cx="16812967"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Lab &amp; Phenotype-Driven Personalization for Hypertension</a:t>
            </a:r>
          </a:p>
        </p:txBody>
      </p:sp>
      <p:sp>
        <p:nvSpPr>
          <p:cNvPr id="1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64" name="Table 1"/>
          <p:cNvGraphicFramePr/>
          <p:nvPr/>
        </p:nvGraphicFramePr>
        <p:xfrm>
          <a:off x="1876281" y="3207055"/>
          <a:ext cx="15135959" cy="294152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40988"/>
                <a:gridCol w="9394967"/>
              </a:tblGrid>
              <a:tr h="490253">
                <a:tc>
                  <a:txBody>
                    <a:bodyPr/>
                    <a:lstStyle/>
                    <a:p>
                      <a:pPr algn="ctr" defTabSz="457200">
                        <a:defRPr sz="1800"/>
                      </a:pPr>
                      <a:r>
                        <a:rPr b="1" sz="2500">
                          <a:latin typeface="Times Roman"/>
                          <a:ea typeface="Times Roman"/>
                          <a:cs typeface="Times Roman"/>
                          <a:sym typeface="Times Roman"/>
                        </a:rPr>
                        <a:t>Pattern / lab</a:t>
                      </a:r>
                    </a:p>
                  </a:txBody>
                  <a:tcPr marL="12700" marR="12700" marT="12700" marB="12700" anchor="ctr" anchorCtr="0" horzOverflow="overflow"/>
                </a:tc>
                <a:tc>
                  <a:txBody>
                    <a:bodyPr/>
                    <a:lstStyle/>
                    <a:p>
                      <a:pPr algn="ctr" defTabSz="457200">
                        <a:defRPr sz="1800"/>
                      </a:pPr>
                      <a:r>
                        <a:rPr b="1" sz="2500">
                          <a:latin typeface="Times Roman"/>
                          <a:ea typeface="Times Roman"/>
                          <a:cs typeface="Times Roman"/>
                          <a:sym typeface="Times Roman"/>
                        </a:rPr>
                        <a:t>Prioritize</a:t>
                      </a:r>
                    </a:p>
                  </a:txBody>
                  <a:tcPr marL="12700" marR="12700" marT="12700" marB="12700" anchor="ctr" anchorCtr="0" horzOverflow="overflow"/>
                </a:tc>
              </a:tr>
              <a:tr h="490253">
                <a:tc>
                  <a:txBody>
                    <a:bodyPr/>
                    <a:lstStyle/>
                    <a:p>
                      <a:pPr algn="ctr" defTabSz="457200">
                        <a:defRPr sz="1800"/>
                      </a:pPr>
                      <a:r>
                        <a:rPr b="1" sz="2500">
                          <a:latin typeface="Times Roman"/>
                          <a:ea typeface="Times Roman"/>
                          <a:cs typeface="Times Roman"/>
                          <a:sym typeface="Times Roman"/>
                        </a:rPr>
                        <a:t>Salt-sensitive HTN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Magnesium, potassium-rich foods, DASH pattern</a:t>
                      </a:r>
                    </a:p>
                  </a:txBody>
                  <a:tcPr marL="12700" marR="12700" marT="12700" marB="12700" anchor="ctr" anchorCtr="0" horzOverflow="overflow"/>
                </a:tc>
              </a:tr>
              <a:tr h="490253">
                <a:tc>
                  <a:txBody>
                    <a:bodyPr/>
                    <a:lstStyle/>
                    <a:p>
                      <a:pPr algn="ctr" defTabSz="457200">
                        <a:defRPr sz="1800"/>
                      </a:pPr>
                      <a:r>
                        <a:rPr b="1" sz="2500">
                          <a:latin typeface="Times Roman"/>
                          <a:ea typeface="Times Roman"/>
                          <a:cs typeface="Times Roman"/>
                          <a:sym typeface="Times Roman"/>
                        </a:rPr>
                        <a:t>Low potassium intake</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Food-first potassium (beans, greens, squash)</a:t>
                      </a:r>
                    </a:p>
                  </a:txBody>
                  <a:tcPr marL="12700" marR="12700" marT="12700" marB="12700" anchor="ctr" anchorCtr="0" horzOverflow="overflow"/>
                </a:tc>
              </a:tr>
              <a:tr h="490253">
                <a:tc>
                  <a:txBody>
                    <a:bodyPr/>
                    <a:lstStyle/>
                    <a:p>
                      <a:pPr algn="ctr" defTabSz="457200">
                        <a:defRPr sz="1800"/>
                      </a:pPr>
                      <a:r>
                        <a:rPr b="1" sz="2500">
                          <a:latin typeface="Times Roman"/>
                          <a:ea typeface="Times Roman"/>
                          <a:cs typeface="Times Roman"/>
                          <a:sym typeface="Times Roman"/>
                        </a:rPr>
                        <a:t>Endothelial dysfunction</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Omega-3s, beetroot nitrates, CoQ10</a:t>
                      </a:r>
                    </a:p>
                  </a:txBody>
                  <a:tcPr marL="12700" marR="12700" marT="12700" marB="12700" anchor="ctr" anchorCtr="0" horzOverflow="overflow"/>
                </a:tc>
              </a:tr>
              <a:tr h="490253">
                <a:tc>
                  <a:txBody>
                    <a:bodyPr/>
                    <a:lstStyle/>
                    <a:p>
                      <a:pPr algn="ctr" defTabSz="457200">
                        <a:defRPr sz="1800"/>
                      </a:pPr>
                      <a:r>
                        <a:rPr b="1" sz="2500">
                          <a:latin typeface="Times Roman"/>
                          <a:ea typeface="Times Roman"/>
                          <a:cs typeface="Times Roman"/>
                          <a:sym typeface="Times Roman"/>
                        </a:rPr>
                        <a:t>Metabolic syndrome</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Omega-3s + magnesium; weight-centric nutrition</a:t>
                      </a:r>
                    </a:p>
                  </a:txBody>
                  <a:tcPr marL="12700" marR="12700" marT="12700" marB="12700" anchor="ctr" anchorCtr="0" horzOverflow="overflow"/>
                </a:tc>
              </a:tr>
              <a:tr h="490253">
                <a:tc>
                  <a:txBody>
                    <a:bodyPr/>
                    <a:lstStyle/>
                    <a:p>
                      <a:pPr algn="ctr" defTabSz="457200">
                        <a:defRPr sz="1800"/>
                      </a:pPr>
                      <a:r>
                        <a:rPr b="1" sz="2500">
                          <a:latin typeface="Times Roman"/>
                          <a:ea typeface="Times Roman"/>
                          <a:cs typeface="Times Roman"/>
                          <a:sym typeface="Times Roman"/>
                        </a:rPr>
                        <a:t>Vitamin D deficiency</a:t>
                      </a:r>
                    </a:p>
                  </a:txBody>
                  <a:tcPr marL="12700" marR="12700" marT="12700" marB="12700" anchor="ctr" anchorCtr="0" horzOverflow="overflow"/>
                </a:tc>
                <a:tc>
                  <a:txBody>
                    <a:bodyPr/>
                    <a:lstStyle/>
                    <a:p>
                      <a:pPr algn="ctr" defTabSz="457200">
                        <a:defRPr sz="1800"/>
                      </a:pPr>
                      <a:r>
                        <a:rPr sz="2500">
                          <a:latin typeface="Times Roman"/>
                          <a:ea typeface="Times Roman"/>
                          <a:cs typeface="Times Roman"/>
                          <a:sym typeface="Times Roman"/>
                        </a:rPr>
                        <a:t>Vitamin D repletion</a:t>
                      </a:r>
                    </a:p>
                  </a:txBody>
                  <a:tcPr marL="12700" marR="12700" marT="12700" marB="12700" anchor="ctr" anchorCtr="0" horzOverflow="overflow"/>
                </a:tc>
              </a:tr>
            </a:tbl>
          </a:graphicData>
        </a:graphic>
      </p:graphicFrame>
      <p:sp>
        <p:nvSpPr>
          <p:cNvPr id="165" name="Practical nutraceutical “stacks” (examples)…"/>
          <p:cNvSpPr txBox="1"/>
          <p:nvPr/>
        </p:nvSpPr>
        <p:spPr>
          <a:xfrm>
            <a:off x="1200926" y="6589617"/>
            <a:ext cx="5319430" cy="35049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Practical nutraceutical “stacks” (examples)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Stage 1 HTN, lifestyle first:</a:t>
            </a:r>
            <a:br/>
            <a:r>
              <a:rPr b="0"/>
              <a:t>Magnesium </a:t>
            </a:r>
            <a:r>
              <a:t>400 mg/day</a:t>
            </a:r>
            <a:r>
              <a:rPr b="0"/>
              <a:t> + garlic </a:t>
            </a:r>
            <a:r>
              <a:t>1,000 mg/day</a:t>
            </a:r>
            <a:r>
              <a:rPr b="0"/>
              <a:t> → reassess at 8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Salt-sensitive pattern:</a:t>
            </a:r>
            <a:br/>
            <a:r>
              <a:rPr b="0"/>
              <a:t>Magnesium </a:t>
            </a:r>
            <a:r>
              <a:t>400 mg/day</a:t>
            </a:r>
            <a:r>
              <a:rPr b="0"/>
              <a:t> + potassium-rich DASH diet → reassess at 4–6 weeks.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Vascular/endothelial focus:</a:t>
            </a:r>
            <a:br/>
            <a:r>
              <a:rPr b="0"/>
              <a:t>Omega-3 </a:t>
            </a:r>
            <a:r>
              <a:t>2 g/day</a:t>
            </a:r>
            <a:r>
              <a:rPr b="0"/>
              <a:t> + beetroot nitrates → reassess at 6–8 weeks.</a:t>
            </a:r>
          </a:p>
        </p:txBody>
      </p:sp>
      <p:sp>
        <p:nvSpPr>
          <p:cNvPr id="166" name="Safety &amp; medication timing…"/>
          <p:cNvSpPr txBox="1"/>
          <p:nvPr/>
        </p:nvSpPr>
        <p:spPr>
          <a:xfrm>
            <a:off x="7346760" y="6589617"/>
            <a:ext cx="5040258" cy="319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Safety &amp; medication timing</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Additive effects:</a:t>
            </a:r>
            <a:r>
              <a:rPr b="0"/>
              <a:t> Monitor BP closely when combining nutraceuticals with antihypertensives (risk of hypotension).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Kidney disease:</a:t>
            </a:r>
            <a:r>
              <a:rPr b="0"/>
              <a:t> Avoid potassium supplements; limit magnesium without supervision.</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Pregnancy:</a:t>
            </a:r>
            <a:r>
              <a:rPr b="0"/>
              <a:t> Use food-based strategies; </a:t>
            </a:r>
            <a:r>
              <a:rPr b="0" sz="1900"/>
              <a:t>supplements only with provider guidance.</a:t>
            </a:r>
          </a:p>
        </p:txBody>
      </p:sp>
      <p:sp>
        <p:nvSpPr>
          <p:cNvPr id="167" name="Reassessment checkpoints…"/>
          <p:cNvSpPr txBox="1"/>
          <p:nvPr/>
        </p:nvSpPr>
        <p:spPr>
          <a:xfrm>
            <a:off x="12798114" y="6589617"/>
            <a:ext cx="5040259"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Reassessment checkpoints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Home BP readings:</a:t>
            </a:r>
            <a:r>
              <a:rPr b="0"/>
              <a:t> weekly (average of ≥2 readings/day)</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Office BP:</a:t>
            </a:r>
            <a:r>
              <a:rPr b="0"/>
              <a:t> </a:t>
            </a:r>
            <a:r>
              <a:t>6–12 weeks</a:t>
            </a:r>
            <a:r>
              <a:rPr b="0"/>
              <a:t> after initiation/change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Stop rule:</a:t>
            </a:r>
            <a:r>
              <a:rPr b="0"/>
              <a:t> If </a:t>
            </a:r>
            <a:r>
              <a:t>no meaningful BP reduction</a:t>
            </a:r>
            <a:r>
              <a:rPr b="0"/>
              <a:t> after the expected window with good adherence, discontinue.</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47" name="Freeform 4"/>
          <p:cNvGrpSpPr/>
          <p:nvPr/>
        </p:nvGrpSpPr>
        <p:grpSpPr>
          <a:xfrm>
            <a:off x="-380179" y="-13"/>
            <a:ext cx="19048355" cy="3086120"/>
            <a:chOff x="0" y="0"/>
            <a:chExt cx="19048353" cy="3086119"/>
          </a:xfrm>
        </p:grpSpPr>
        <p:sp>
          <p:nvSpPr>
            <p:cNvPr id="84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8"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Intolerances - Nutrition Drivers</a:t>
            </a:r>
            <a:endParaRPr spc="217" sz="2200">
              <a:latin typeface="Arial"/>
              <a:ea typeface="Arial"/>
              <a:cs typeface="Arial"/>
              <a:sym typeface="Arial"/>
            </a:endParaRPr>
          </a:p>
        </p:txBody>
      </p:sp>
      <p:sp>
        <p:nvSpPr>
          <p:cNvPr id="8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50" name="4. Limited Digestive or Absorptive Capacity…"/>
          <p:cNvSpPr txBox="1"/>
          <p:nvPr/>
        </p:nvSpPr>
        <p:spPr>
          <a:xfrm>
            <a:off x="792407" y="3700781"/>
            <a:ext cx="5490921" cy="73607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Limited Digestive or Absorptive Capacity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gastric acid, bile, or pancreatic enzymes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Often secondary to:</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GI disease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Surgery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Aging</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Medication use (PPIs, metformin)</a:t>
            </a:r>
          </a:p>
          <a:p>
            <a:pPr defTabSz="457200">
              <a:spcBef>
                <a:spcPts val="1200"/>
              </a:spcBef>
              <a:defRPr sz="2400">
                <a:latin typeface="Times Roman"/>
                <a:ea typeface="Times Roman"/>
                <a:cs typeface="Times Roman"/>
                <a:sym typeface="Times Roman"/>
              </a:defRPr>
            </a:pPr>
            <a:r>
              <a:rPr b="1"/>
              <a:t>Nutrition impact:</a:t>
            </a:r>
            <a:br/>
            <a:r>
              <a:t>→ Larger or higher-fat meals worsen tolerance</a:t>
            </a:r>
            <a:br/>
            <a:r>
              <a:t>→ Smaller meals and modified food forms improve digestion</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851" name="5. Sensitivity to Bioactive Food Components…"/>
          <p:cNvSpPr txBox="1"/>
          <p:nvPr/>
        </p:nvSpPr>
        <p:spPr>
          <a:xfrm>
            <a:off x="6769965" y="3738881"/>
            <a:ext cx="4748070" cy="56208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5. Sensitivity to Bioactive Food Components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Histamine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Sulfites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Salicylates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Caffeine</a:t>
            </a:r>
          </a:p>
          <a:p>
            <a:pPr defTabSz="457200">
              <a:spcBef>
                <a:spcPts val="1200"/>
              </a:spcBef>
              <a:defRPr sz="2400">
                <a:latin typeface="Times Roman"/>
                <a:ea typeface="Times Roman"/>
                <a:cs typeface="Times Roman"/>
                <a:sym typeface="Times Roman"/>
              </a:defRPr>
            </a:pPr>
            <a:r>
              <a:rPr b="1"/>
              <a:t>Nutrition impact:</a:t>
            </a:r>
            <a:br/>
            <a:r>
              <a:t>→ Symptoms depend on </a:t>
            </a:r>
            <a:r>
              <a:rPr b="1"/>
              <a:t>cumulative intake</a:t>
            </a:r>
            <a:br/>
            <a:r>
              <a:t>→ Freshness, processing, and storage matter</a:t>
            </a:r>
          </a:p>
          <a:p>
            <a:pPr defTabSz="457200">
              <a:spcBef>
                <a:spcPts val="1200"/>
              </a:spcBef>
              <a:defRPr sz="1200">
                <a:latin typeface="Times Roman"/>
                <a:ea typeface="Times Roman"/>
                <a:cs typeface="Times Roman"/>
                <a:sym typeface="Times Roman"/>
              </a:defRPr>
            </a:pPr>
          </a:p>
        </p:txBody>
      </p:sp>
      <p:sp>
        <p:nvSpPr>
          <p:cNvPr id="852" name="6. Altered Gut Motility…"/>
          <p:cNvSpPr txBox="1"/>
          <p:nvPr/>
        </p:nvSpPr>
        <p:spPr>
          <a:xfrm>
            <a:off x="12004671" y="3738881"/>
            <a:ext cx="5490922" cy="49774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6. Altered Gut Motility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Rapid transit → diarrhea-predominant intolerance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Slow transit → bloating and constipation</a:t>
            </a:r>
          </a:p>
          <a:p>
            <a:pPr defTabSz="457200">
              <a:spcBef>
                <a:spcPts val="1200"/>
              </a:spcBef>
              <a:defRPr sz="2400">
                <a:latin typeface="Times Roman"/>
                <a:ea typeface="Times Roman"/>
                <a:cs typeface="Times Roman"/>
                <a:sym typeface="Times Roman"/>
              </a:defRPr>
            </a:pPr>
            <a:r>
              <a:rPr b="1"/>
              <a:t>Nutrition impact:</a:t>
            </a:r>
            <a:br/>
            <a:r>
              <a:t>→ Meal timing, fiber type, and hydration affect tolerance</a:t>
            </a:r>
            <a:br/>
            <a:r>
              <a:t>→ Symptom pattern guides nutrition strategy</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57" name="Freeform 4"/>
          <p:cNvGrpSpPr/>
          <p:nvPr/>
        </p:nvGrpSpPr>
        <p:grpSpPr>
          <a:xfrm>
            <a:off x="-380179" y="-13"/>
            <a:ext cx="19048355" cy="3086120"/>
            <a:chOff x="0" y="0"/>
            <a:chExt cx="19048353" cy="3086119"/>
          </a:xfrm>
        </p:grpSpPr>
        <p:sp>
          <p:nvSpPr>
            <p:cNvPr id="85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5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58" name="TextBox 6"/>
          <p:cNvSpPr txBox="1"/>
          <p:nvPr/>
        </p:nvSpPr>
        <p:spPr>
          <a:xfrm>
            <a:off x="1345426" y="801457"/>
            <a:ext cx="16800357" cy="26906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Intolerances - Nutrition Drivers</a:t>
            </a:r>
            <a:endParaRPr spc="217" sz="2200">
              <a:latin typeface="Arial"/>
              <a:ea typeface="Arial"/>
              <a:cs typeface="Arial"/>
              <a:sym typeface="Arial"/>
            </a:endParaRPr>
          </a:p>
        </p:txBody>
      </p:sp>
      <p:sp>
        <p:nvSpPr>
          <p:cNvPr id="85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60" name="7. Gut–Brain Axis Dysregulation…"/>
          <p:cNvSpPr txBox="1"/>
          <p:nvPr/>
        </p:nvSpPr>
        <p:spPr>
          <a:xfrm>
            <a:off x="792407" y="3472181"/>
            <a:ext cx="3664007" cy="67130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7. Gut–Brain Axis Dysregulation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Heightened visceral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Stress-mediated symptom amplification</a:t>
            </a:r>
          </a:p>
          <a:p>
            <a:pPr defTabSz="457200">
              <a:spcBef>
                <a:spcPts val="1200"/>
              </a:spcBef>
              <a:defRPr sz="2400">
                <a:latin typeface="Times Roman"/>
                <a:ea typeface="Times Roman"/>
                <a:cs typeface="Times Roman"/>
                <a:sym typeface="Times Roman"/>
              </a:defRPr>
            </a:pPr>
            <a:r>
              <a:rPr b="1"/>
              <a:t>Nutrition impact:</a:t>
            </a:r>
            <a:br/>
            <a:r>
              <a:t>→ Same food tolerated variably based on stress/sleep</a:t>
            </a:r>
            <a:br/>
            <a:r>
              <a:t>→ Behavioral and lifestyle strategies are nutrition-adjuncts</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861" name="8. Dysbiosis…"/>
          <p:cNvSpPr txBox="1"/>
          <p:nvPr/>
        </p:nvSpPr>
        <p:spPr>
          <a:xfrm>
            <a:off x="4890365" y="3453131"/>
            <a:ext cx="3823649" cy="757661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8. Dysbiosis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microbial composition affects fermentation and tolerance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Can follow:</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Antibiotics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GI infections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Chronic restriction</a:t>
            </a:r>
          </a:p>
          <a:p>
            <a:pPr defTabSz="457200">
              <a:spcBef>
                <a:spcPts val="1200"/>
              </a:spcBef>
              <a:defRPr sz="2400">
                <a:latin typeface="Times Roman"/>
                <a:ea typeface="Times Roman"/>
                <a:cs typeface="Times Roman"/>
                <a:sym typeface="Times Roman"/>
              </a:defRPr>
            </a:pPr>
            <a:r>
              <a:rPr b="1"/>
              <a:t>Nutrition impact:</a:t>
            </a:r>
            <a:br/>
            <a:r>
              <a:t>→ Targeted prebiotics/probiotics may improve tolerance</a:t>
            </a:r>
            <a:br/>
            <a:r>
              <a:t>→ Gradual food reintroduction supports microbial adaptation</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862" name="9. Secondary Intolerances…"/>
          <p:cNvSpPr txBox="1"/>
          <p:nvPr/>
        </p:nvSpPr>
        <p:spPr>
          <a:xfrm>
            <a:off x="9439271" y="3561081"/>
            <a:ext cx="3256089" cy="71410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9. Secondary Intolerances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Intolerance caused by </a:t>
            </a:r>
            <a:r>
              <a:rPr b="1"/>
              <a:t>underlying GI pathology</a:t>
            </a:r>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Lactose intolerance in celiac disease or IBD</a:t>
            </a:r>
          </a:p>
          <a:p>
            <a:pPr lvl="1" marL="914400" indent="-317500" defTabSz="457200">
              <a:spcBef>
                <a:spcPts val="1200"/>
              </a:spcBef>
              <a:buSzPct val="100000"/>
              <a:buFont typeface="Times Roman"/>
              <a:buChar char="◦"/>
              <a:defRPr sz="2100">
                <a:latin typeface="Times Roman"/>
                <a:ea typeface="Times Roman"/>
                <a:cs typeface="Times Roman"/>
                <a:sym typeface="Times Roman"/>
              </a:defRPr>
            </a:pPr>
            <a:r>
              <a:t>Fat intolerance in bile or pancreatic disorders</a:t>
            </a:r>
          </a:p>
          <a:p>
            <a:pPr defTabSz="457200">
              <a:spcBef>
                <a:spcPts val="1200"/>
              </a:spcBef>
              <a:defRPr sz="2100">
                <a:latin typeface="Times Roman"/>
                <a:ea typeface="Times Roman"/>
                <a:cs typeface="Times Roman"/>
                <a:sym typeface="Times Roman"/>
              </a:defRPr>
            </a:pPr>
            <a:r>
              <a:rPr b="1"/>
              <a:t>Nutrition impact:</a:t>
            </a:r>
            <a:br/>
            <a:r>
              <a:t>→ Intolerance may </a:t>
            </a:r>
            <a:r>
              <a:rPr b="1"/>
              <a:t>resolve when primary condition is treated</a:t>
            </a:r>
            <a:br/>
            <a:r>
              <a:t>→ Avoid labeling as permanent intolerance prematurely</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863" name="10. Over-Restriction and Loss of Dietary Variety…"/>
          <p:cNvSpPr txBox="1"/>
          <p:nvPr/>
        </p:nvSpPr>
        <p:spPr>
          <a:xfrm>
            <a:off x="13655671" y="3561081"/>
            <a:ext cx="3467922" cy="6765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10. Over-Restriction and Loss of Dietary Variety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Self-diagnosis and long-term elimination without reintroduction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Common in IBS populations</a:t>
            </a:r>
          </a:p>
          <a:p>
            <a:pPr defTabSz="457200">
              <a:spcBef>
                <a:spcPts val="1200"/>
              </a:spcBef>
              <a:defRPr sz="2400">
                <a:latin typeface="Times Roman"/>
                <a:ea typeface="Times Roman"/>
                <a:cs typeface="Times Roman"/>
                <a:sym typeface="Times Roman"/>
              </a:defRPr>
            </a:pPr>
            <a:r>
              <a:rPr b="1"/>
              <a:t>Nutrition impact:</a:t>
            </a:r>
            <a:br/>
            <a:r>
              <a:t>→ Micronutrient deficiencies</a:t>
            </a:r>
            <a:br/>
            <a:r>
              <a:t>→ Reduced microbiome diversity</a:t>
            </a:r>
            <a:br/>
            <a:r>
              <a:t>→ Increased food fear and poor diet quality</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68" name="Freeform 4"/>
          <p:cNvGrpSpPr/>
          <p:nvPr/>
        </p:nvGrpSpPr>
        <p:grpSpPr>
          <a:xfrm>
            <a:off x="-380179" y="-13"/>
            <a:ext cx="19048355" cy="3086120"/>
            <a:chOff x="0" y="0"/>
            <a:chExt cx="19048353" cy="3086119"/>
          </a:xfrm>
        </p:grpSpPr>
        <p:sp>
          <p:nvSpPr>
            <p:cNvPr id="866"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7"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69" name="TextBox 6"/>
          <p:cNvSpPr txBox="1"/>
          <p:nvPr/>
        </p:nvSpPr>
        <p:spPr>
          <a:xfrm>
            <a:off x="1345426" y="801457"/>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Nutrition Drivers for Food Intolerances</a:t>
            </a:r>
          </a:p>
        </p:txBody>
      </p:sp>
      <p:sp>
        <p:nvSpPr>
          <p:cNvPr id="8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871" name="Table 1"/>
          <p:cNvGraphicFramePr/>
          <p:nvPr/>
        </p:nvGraphicFramePr>
        <p:xfrm>
          <a:off x="1901825" y="3822700"/>
          <a:ext cx="14122202" cy="548739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497682"/>
                <a:gridCol w="7611819"/>
              </a:tblGrid>
              <a:tr h="454107">
                <a:tc>
                  <a:txBody>
                    <a:bodyPr/>
                    <a:lstStyle/>
                    <a:p>
                      <a:pPr algn="ctr" defTabSz="457200">
                        <a:defRPr sz="1800"/>
                      </a:pPr>
                      <a:r>
                        <a:rPr b="1" sz="2400">
                          <a:latin typeface="Times Roman"/>
                          <a:ea typeface="Times Roman"/>
                          <a:cs typeface="Times Roman"/>
                          <a:sym typeface="Times Roman"/>
                        </a:rPr>
                        <a:t>Primary Driver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Implication</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Enzyme deficiency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Dose-dependent symptoms</a:t>
                      </a:r>
                    </a:p>
                  </a:txBody>
                  <a:tcPr marL="12700" marR="12700" marT="12700" marB="12700" anchor="ctr" anchorCtr="0" horzOverflow="overflow"/>
                </a:tc>
              </a:tr>
              <a:tr h="703866">
                <a:tc>
                  <a:txBody>
                    <a:bodyPr/>
                    <a:lstStyle/>
                    <a:p>
                      <a:pPr algn="ctr" defTabSz="457200">
                        <a:defRPr sz="1800"/>
                      </a:pPr>
                      <a:r>
                        <a:rPr sz="2400">
                          <a:latin typeface="Times Roman"/>
                          <a:ea typeface="Times Roman"/>
                          <a:cs typeface="Times Roman"/>
                          <a:sym typeface="Times Roman"/>
                        </a:rPr>
                        <a:t>Carbohydrate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Portion control required</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Fermentation (FODMAPs)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Temporary elimination</a:t>
                      </a:r>
                    </a:p>
                  </a:txBody>
                  <a:tcPr marL="12700" marR="12700" marT="12700" marB="12700" anchor="ctr" anchorCtr="0" horzOverflow="overflow"/>
                </a:tc>
              </a:tr>
              <a:tr h="703866">
                <a:tc>
                  <a:txBody>
                    <a:bodyPr/>
                    <a:lstStyle/>
                    <a:p>
                      <a:pPr algn="ctr" defTabSz="457200">
                        <a:defRPr sz="1800"/>
                      </a:pPr>
                      <a:r>
                        <a:rPr sz="2400">
                          <a:latin typeface="Times Roman"/>
                          <a:ea typeface="Times Roman"/>
                          <a:cs typeface="Times Roman"/>
                          <a:sym typeface="Times Roman"/>
                        </a:rPr>
                        <a:t>Reduced digestive capacity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Smaller meals, food form matters</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Bioactive compounds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Cumulative load effect</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Altered motility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type &amp; timing critical</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Gut–brain axis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Stress affects tolerance</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Dysbiosis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Microbiome-targeted support</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Secondary intolerance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Treat underlying cause</a:t>
                      </a:r>
                    </a:p>
                  </a:txBody>
                  <a:tcPr marL="12700" marR="12700" marT="12700" marB="12700" anchor="ctr" anchorCtr="0" horzOverflow="overflow"/>
                </a:tc>
              </a:tr>
              <a:tr h="454107">
                <a:tc>
                  <a:txBody>
                    <a:bodyPr/>
                    <a:lstStyle/>
                    <a:p>
                      <a:pPr algn="ctr" defTabSz="457200">
                        <a:defRPr sz="1800"/>
                      </a:pPr>
                      <a:r>
                        <a:rPr sz="2400">
                          <a:latin typeface="Times Roman"/>
                          <a:ea typeface="Times Roman"/>
                          <a:cs typeface="Times Roman"/>
                          <a:sym typeface="Times Roman"/>
                        </a:rPr>
                        <a:t>Over-restriction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Reintroduction essential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76" name="Freeform 4"/>
          <p:cNvGrpSpPr/>
          <p:nvPr/>
        </p:nvGrpSpPr>
        <p:grpSpPr>
          <a:xfrm>
            <a:off x="-380179" y="-13"/>
            <a:ext cx="19048355" cy="3086120"/>
            <a:chOff x="0" y="0"/>
            <a:chExt cx="19048353" cy="3086119"/>
          </a:xfrm>
        </p:grpSpPr>
        <p:sp>
          <p:nvSpPr>
            <p:cNvPr id="874"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75"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77" name="TextBox 6"/>
          <p:cNvSpPr txBox="1"/>
          <p:nvPr/>
        </p:nvSpPr>
        <p:spPr>
          <a:xfrm>
            <a:off x="1320026" y="1157057"/>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Food Intolerances</a:t>
            </a:r>
          </a:p>
        </p:txBody>
      </p:sp>
      <p:sp>
        <p:nvSpPr>
          <p:cNvPr id="8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79" name="Institute of Medicine (IOM). (2001). Dietary Reference Intakes: Applications in Dietary Assessment. National Academies Press.…"/>
          <p:cNvSpPr txBox="1"/>
          <p:nvPr/>
        </p:nvSpPr>
        <p:spPr>
          <a:xfrm>
            <a:off x="1413086" y="3187131"/>
            <a:ext cx="7467085" cy="69640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Common Intolerances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Lactose intolerance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FODMAP intolerance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Fructose malabsorption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Histamine intolerance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Sulfite sensitivity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Non-celiac gluten sensitivity (NCGS)</a:t>
            </a:r>
          </a:p>
          <a:p>
            <a:pPr defTabSz="457200">
              <a:spcBef>
                <a:spcPts val="1400"/>
              </a:spcBef>
              <a:defRPr b="1" sz="22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Dose-based restriction</a:t>
            </a:r>
            <a:r>
              <a:rPr b="0"/>
              <a:t>, not absolute avoidance</a:t>
            </a:r>
            <a:endParaRPr b="0"/>
          </a:p>
          <a:p>
            <a:pPr marL="457200" indent="-317500" defTabSz="457200">
              <a:spcBef>
                <a:spcPts val="1200"/>
              </a:spcBef>
              <a:buSzPct val="100000"/>
              <a:buFont typeface="Times Roman"/>
              <a:buChar char="•"/>
              <a:defRPr b="1" sz="2200">
                <a:latin typeface="Times Roman"/>
                <a:ea typeface="Times Roman"/>
                <a:cs typeface="Times Roman"/>
                <a:sym typeface="Times Roman"/>
              </a:defRPr>
            </a:pPr>
            <a:r>
              <a:rPr b="0"/>
              <a:t>Structured </a:t>
            </a:r>
            <a:r>
              <a:t>elimination → reintroduction → personalization</a:t>
            </a:r>
            <a:endParaRPr b="0"/>
          </a:p>
          <a:p>
            <a:pPr marL="457200" indent="-317500" defTabSz="457200">
              <a:spcBef>
                <a:spcPts val="1200"/>
              </a:spcBef>
              <a:buSzPct val="100000"/>
              <a:buFont typeface="Times Roman"/>
              <a:buChar char="•"/>
              <a:defRPr sz="2200">
                <a:latin typeface="Times Roman"/>
                <a:ea typeface="Times Roman"/>
                <a:cs typeface="Times Roman"/>
                <a:sym typeface="Times Roman"/>
              </a:defRPr>
            </a:pPr>
            <a:r>
              <a:t>Identify tolerance thresholds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Support digestive capacity (meal spacing, food form)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Address contributing factors (stress, dysbiosis, motility)</a:t>
            </a:r>
          </a:p>
        </p:txBody>
      </p:sp>
      <p:sp>
        <p:nvSpPr>
          <p:cNvPr id="880"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881" name="Relevant Labs &amp; Monitoring…"/>
          <p:cNvSpPr txBox="1"/>
          <p:nvPr/>
        </p:nvSpPr>
        <p:spPr>
          <a:xfrm>
            <a:off x="10021329" y="8210548"/>
            <a:ext cx="6412206" cy="22133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 &amp; Monitoring</a:t>
            </a:r>
          </a:p>
          <a:p>
            <a:pPr marL="190500" indent="-190500" defTabSz="457200">
              <a:spcBef>
                <a:spcPts val="1400"/>
              </a:spcBef>
              <a:buSzPct val="100000"/>
              <a:buChar char="•"/>
              <a:defRPr sz="1900">
                <a:latin typeface="Times Roman"/>
                <a:ea typeface="Times Roman"/>
                <a:cs typeface="Times Roman"/>
                <a:sym typeface="Times Roman"/>
              </a:defRPr>
            </a:pPr>
            <a:r>
              <a:t>Usually symptom-driven, not lab-diagnosed</a:t>
            </a:r>
          </a:p>
          <a:p>
            <a:pPr marL="120315" indent="-120315" defTabSz="457200">
              <a:spcBef>
                <a:spcPts val="1200"/>
              </a:spcBef>
              <a:buSzPct val="100000"/>
              <a:buChar char="•"/>
              <a:defRPr>
                <a:latin typeface="Times Roman"/>
                <a:ea typeface="Times Roman"/>
                <a:cs typeface="Times Roman"/>
                <a:sym typeface="Times Roman"/>
              </a:defRPr>
            </a:pPr>
            <a:r>
              <a:t>Vitamin D, iron, and B12 if dietary restriction is broad</a:t>
            </a:r>
          </a:p>
          <a:p>
            <a:pPr marL="120315" indent="-120315" defTabSz="457200">
              <a:spcBef>
                <a:spcPts val="1200"/>
              </a:spcBef>
              <a:buSzPct val="100000"/>
              <a:buChar char="•"/>
              <a:defRPr>
                <a:latin typeface="Times Roman"/>
                <a:ea typeface="Times Roman"/>
                <a:cs typeface="Times Roman"/>
                <a:sym typeface="Times Roman"/>
              </a:defRPr>
            </a:pPr>
            <a:r>
              <a:t>Celiac serology before gluten elimination</a:t>
            </a:r>
          </a:p>
          <a:p>
            <a:pPr marL="120315" indent="-120315" defTabSz="457200">
              <a:spcBef>
                <a:spcPts val="1200"/>
              </a:spcBef>
              <a:buSzPct val="100000"/>
              <a:buChar char="•"/>
              <a:defRPr>
                <a:latin typeface="Times Roman"/>
                <a:ea typeface="Times Roman"/>
                <a:cs typeface="Times Roman"/>
                <a:sym typeface="Times Roman"/>
              </a:defRPr>
            </a:pPr>
            <a:r>
              <a:t>Hydrogen breath tests (medical, selected cases)</a:t>
            </a:r>
          </a:p>
        </p:txBody>
      </p:sp>
      <p:graphicFrame>
        <p:nvGraphicFramePr>
          <p:cNvPr id="882" name="Table 1"/>
          <p:cNvGraphicFramePr/>
          <p:nvPr/>
        </p:nvGraphicFramePr>
        <p:xfrm>
          <a:off x="10033841" y="3996568"/>
          <a:ext cx="7841508" cy="40361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73431"/>
                <a:gridCol w="1534110"/>
                <a:gridCol w="2323145"/>
                <a:gridCol w="2298121"/>
              </a:tblGrid>
              <a:tr h="464321">
                <a:tc>
                  <a:txBody>
                    <a:bodyPr/>
                    <a:lstStyle/>
                    <a:p>
                      <a:pPr algn="ctr" defTabSz="457200">
                        <a:defRPr sz="1800"/>
                      </a:pPr>
                      <a:r>
                        <a:rPr b="1" sz="20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Supplement</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Purpose</a:t>
                      </a:r>
                    </a:p>
                  </a:txBody>
                  <a:tcPr marL="12700" marR="12700" marT="12700" marB="12700" anchor="ctr" anchorCtr="0" horzOverflow="overflow"/>
                </a:tc>
              </a:tr>
              <a:tr h="719697">
                <a:tc>
                  <a:txBody>
                    <a:bodyPr/>
                    <a:lstStyle/>
                    <a:p>
                      <a:pPr algn="ctr" defTabSz="457200">
                        <a:defRPr sz="1800"/>
                      </a:pPr>
                      <a:r>
                        <a:rPr sz="2000">
                          <a:latin typeface="Times Roman"/>
                          <a:ea typeface="Times Roman"/>
                          <a:cs typeface="Times Roman"/>
                          <a:sym typeface="Times Roman"/>
                        </a:rPr>
                        <a:t>Lactose intolerance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Lactase enzyme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3000–9000 FCC units with dairy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Improves lactose digestion</a:t>
                      </a:r>
                    </a:p>
                  </a:txBody>
                  <a:tcPr marL="12700" marR="12700" marT="12700" marB="12700" anchor="ctr" anchorCtr="0" horzOverflow="overflow"/>
                </a:tc>
              </a:tr>
              <a:tr h="719697">
                <a:tc>
                  <a:txBody>
                    <a:bodyPr/>
                    <a:lstStyle/>
                    <a:p>
                      <a:pPr algn="ctr" defTabSz="457200">
                        <a:defRPr sz="1800"/>
                      </a:pPr>
                      <a:r>
                        <a:rPr sz="2000">
                          <a:latin typeface="Times Roman"/>
                          <a:ea typeface="Times Roman"/>
                          <a:cs typeface="Times Roman"/>
                          <a:sym typeface="Times Roman"/>
                        </a:rPr>
                        <a:t>FODMAP intolerance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PHGG (soluble fiber)</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5–10 g/day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Improves tolerance, microbiome</a:t>
                      </a:r>
                    </a:p>
                  </a:txBody>
                  <a:tcPr marL="12700" marR="12700" marT="12700" marB="12700" anchor="ctr" anchorCtr="0" horzOverflow="overflow"/>
                </a:tc>
              </a:tr>
              <a:tr h="719697">
                <a:tc>
                  <a:txBody>
                    <a:bodyPr/>
                    <a:lstStyle/>
                    <a:p>
                      <a:pPr algn="ctr" defTabSz="457200">
                        <a:defRPr sz="1800"/>
                      </a:pPr>
                      <a:r>
                        <a:rPr sz="2000">
                          <a:latin typeface="Times Roman"/>
                          <a:ea typeface="Times Roman"/>
                          <a:cs typeface="Times Roman"/>
                          <a:sym typeface="Times Roman"/>
                        </a:rPr>
                        <a:t>Fructose malabsorption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Glucose with meals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Food-based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Enhances fructose absorption</a:t>
                      </a:r>
                    </a:p>
                  </a:txBody>
                  <a:tcPr marL="12700" marR="12700" marT="12700" marB="12700" anchor="ctr" anchorCtr="0" horzOverflow="overflow"/>
                </a:tc>
              </a:tr>
              <a:tr h="701080">
                <a:tc>
                  <a:txBody>
                    <a:bodyPr/>
                    <a:lstStyle/>
                    <a:p>
                      <a:pPr algn="ctr" defTabSz="457200">
                        <a:defRPr sz="1800"/>
                      </a:pPr>
                      <a:r>
                        <a:rPr sz="2000">
                          <a:latin typeface="Times Roman"/>
                          <a:ea typeface="Times Roman"/>
                          <a:cs typeface="Times Roman"/>
                          <a:sym typeface="Times Roman"/>
                        </a:rPr>
                        <a:t>Histamine intolerance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DAO enzyme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With meals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Histamine breakdown</a:t>
                      </a:r>
                    </a:p>
                  </a:txBody>
                  <a:tcPr marL="12700" marR="12700" marT="12700" marB="12700" anchor="ctr" anchorCtr="0" horzOverflow="overflow"/>
                </a:tc>
              </a:tr>
              <a:tr h="701080">
                <a:tc>
                  <a:txBody>
                    <a:bodyPr/>
                    <a:lstStyle/>
                    <a:p>
                      <a:pPr algn="ctr" defTabSz="457200">
                        <a:defRPr sz="1800"/>
                      </a:pPr>
                      <a:r>
                        <a:rPr sz="2000">
                          <a:latin typeface="Times Roman"/>
                          <a:ea typeface="Times Roman"/>
                          <a:cs typeface="Times Roman"/>
                          <a:sym typeface="Times Roman"/>
                        </a:rPr>
                        <a:t>Multiple intolerances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Probiotics (targeted)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10–20 billion CFU/day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Gut tolerance support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87" name="Freeform 4"/>
          <p:cNvGrpSpPr/>
          <p:nvPr/>
        </p:nvGrpSpPr>
        <p:grpSpPr>
          <a:xfrm>
            <a:off x="-380179" y="-13"/>
            <a:ext cx="19048355" cy="3086120"/>
            <a:chOff x="0" y="0"/>
            <a:chExt cx="19048353" cy="3086119"/>
          </a:xfrm>
        </p:grpSpPr>
        <p:sp>
          <p:nvSpPr>
            <p:cNvPr id="885"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86"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88" name="TextBox 6"/>
          <p:cNvSpPr txBox="1"/>
          <p:nvPr/>
        </p:nvSpPr>
        <p:spPr>
          <a:xfrm>
            <a:off x="1320026" y="1157057"/>
            <a:ext cx="16800357" cy="222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Elimination Diets: Best Practice</a:t>
            </a:r>
          </a:p>
          <a:p>
            <a:pPr defTabSz="457200">
              <a:spcBef>
                <a:spcPts val="1200"/>
              </a:spcBef>
              <a:defRPr b="1" sz="1200">
                <a:latin typeface="Times Roman"/>
                <a:ea typeface="Times Roman"/>
                <a:cs typeface="Times Roman"/>
                <a:sym typeface="Times Roman"/>
              </a:defRPr>
            </a:pPr>
            <a:endParaRPr b="0"/>
          </a:p>
        </p:txBody>
      </p:sp>
      <p:sp>
        <p:nvSpPr>
          <p:cNvPr id="88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90" name="Institute of Medicine (IOM). (2001). Dietary Reference Intakes: Applications in Dietary Assessment. National Academies Press.…"/>
          <p:cNvSpPr txBox="1"/>
          <p:nvPr/>
        </p:nvSpPr>
        <p:spPr>
          <a:xfrm>
            <a:off x="1413086" y="3999931"/>
            <a:ext cx="11652628" cy="5807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Elimination diets are diagnostic tools, not permanent diets.</a:t>
            </a:r>
            <a:endParaRPr b="0"/>
          </a:p>
          <a:p>
            <a:pPr defTabSz="457200">
              <a:spcBef>
                <a:spcPts val="1400"/>
              </a:spcBef>
              <a:defRPr b="1" sz="2400">
                <a:latin typeface="Times Roman"/>
                <a:ea typeface="Times Roman"/>
                <a:cs typeface="Times Roman"/>
                <a:sym typeface="Times Roman"/>
              </a:defRPr>
            </a:pPr>
            <a:r>
              <a:t>Phases</a:t>
            </a:r>
          </a:p>
          <a:p>
            <a:pPr marL="457200" indent="-317500" defTabSz="457200">
              <a:spcBef>
                <a:spcPts val="1200"/>
              </a:spcBef>
              <a:buSzPct val="100000"/>
              <a:buFont typeface="Times Roman"/>
              <a:buAutoNum type="arabicPeriod" startAt="1"/>
              <a:defRPr sz="2400">
                <a:latin typeface="Times Roman"/>
                <a:ea typeface="Times Roman"/>
                <a:cs typeface="Times Roman"/>
                <a:sym typeface="Times Roman"/>
              </a:defRPr>
            </a:pPr>
            <a:r>
              <a:rPr b="1"/>
              <a:t>Elimination (2–6 weeks)</a:t>
            </a:r>
            <a:r>
              <a:t> – remove suspected triggers</a:t>
            </a:r>
          </a:p>
          <a:p>
            <a:pPr marL="457200" indent="-317500" defTabSz="457200">
              <a:spcBef>
                <a:spcPts val="1200"/>
              </a:spcBef>
              <a:buSzPct val="100000"/>
              <a:buFont typeface="Times Roman"/>
              <a:buAutoNum type="arabicPeriod" startAt="1"/>
              <a:defRPr sz="2400">
                <a:latin typeface="Times Roman"/>
                <a:ea typeface="Times Roman"/>
                <a:cs typeface="Times Roman"/>
                <a:sym typeface="Times Roman"/>
              </a:defRPr>
            </a:pPr>
            <a:r>
              <a:rPr b="1"/>
              <a:t>Reintroduction</a:t>
            </a:r>
            <a:r>
              <a:t> – test foods one at a time</a:t>
            </a:r>
          </a:p>
          <a:p>
            <a:pPr marL="457200" indent="-317500" defTabSz="457200">
              <a:spcBef>
                <a:spcPts val="1200"/>
              </a:spcBef>
              <a:buSzPct val="100000"/>
              <a:buFont typeface="Times Roman"/>
              <a:buAutoNum type="arabicPeriod" startAt="1"/>
              <a:defRPr sz="2400">
                <a:latin typeface="Times Roman"/>
                <a:ea typeface="Times Roman"/>
                <a:cs typeface="Times Roman"/>
                <a:sym typeface="Times Roman"/>
              </a:defRPr>
            </a:pPr>
            <a:r>
              <a:rPr b="1"/>
              <a:t>Personalization</a:t>
            </a:r>
            <a:r>
              <a:t> – expand diet to tolerance</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Risks of Poorly Managed Elimination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Micronutrient deficiencies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Disordered eating patterns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microbiome diversity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Social and psychological burden</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95" name="Freeform 4"/>
          <p:cNvGrpSpPr/>
          <p:nvPr/>
        </p:nvGrpSpPr>
        <p:grpSpPr>
          <a:xfrm>
            <a:off x="-380179" y="-13"/>
            <a:ext cx="19048355" cy="3086120"/>
            <a:chOff x="0" y="0"/>
            <a:chExt cx="19048353" cy="3086119"/>
          </a:xfrm>
        </p:grpSpPr>
        <p:sp>
          <p:nvSpPr>
            <p:cNvPr id="89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9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96" name="TextBox 6"/>
          <p:cNvSpPr txBox="1"/>
          <p:nvPr/>
        </p:nvSpPr>
        <p:spPr>
          <a:xfrm>
            <a:off x="1072146" y="1152817"/>
            <a:ext cx="16800357" cy="9504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MNT for Autoimmune Disorders</a:t>
            </a:r>
          </a:p>
        </p:txBody>
      </p:sp>
      <p:sp>
        <p:nvSpPr>
          <p:cNvPr id="89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98" name="Institute of Medicine (IOM). (2001). Dietary Reference Intakes: Applications in Dietary Assessment. National Academies Press.…"/>
          <p:cNvSpPr txBox="1"/>
          <p:nvPr/>
        </p:nvSpPr>
        <p:spPr>
          <a:xfrm>
            <a:off x="1819486" y="3921435"/>
            <a:ext cx="12811890" cy="428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2800">
                <a:latin typeface="Times Roman"/>
                <a:ea typeface="Times Roman"/>
                <a:cs typeface="Times Roman"/>
                <a:sym typeface="Times Roman"/>
              </a:defRPr>
            </a:pPr>
            <a:r>
              <a:t>Autoimmune disorders occur when the immune system </a:t>
            </a:r>
            <a:r>
              <a:rPr b="1"/>
              <a:t>loses tolerance to self-tissues</a:t>
            </a:r>
            <a:r>
              <a:t>, resulting in </a:t>
            </a:r>
            <a:r>
              <a:rPr b="1"/>
              <a:t>chronic inflammation, tissue damage, and fluctuating disease activity</a:t>
            </a:r>
            <a:r>
              <a:t>. Although the target organs differ by condition, autoimmune diseases share common </a:t>
            </a:r>
            <a:r>
              <a:rPr b="1"/>
              <a:t>pathophysiologic and nutritional challenges</a:t>
            </a:r>
            <a:r>
              <a:t>, making MNT a foundational component of long-term management.</a:t>
            </a:r>
          </a:p>
          <a:p>
            <a:pPr marL="280736" indent="-280736" defTabSz="457200">
              <a:spcBef>
                <a:spcPts val="1200"/>
              </a:spcBef>
              <a:buSzPct val="100000"/>
              <a:buChar char="•"/>
              <a:defRPr b="1" sz="2800">
                <a:latin typeface="Times Roman"/>
                <a:ea typeface="Times Roman"/>
                <a:cs typeface="Times Roman"/>
                <a:sym typeface="Times Roman"/>
              </a:defRPr>
            </a:pPr>
            <a:r>
              <a:rPr b="0"/>
              <a:t>Nutrition therapy does </a:t>
            </a:r>
            <a:r>
              <a:t>not replace medical treatment</a:t>
            </a:r>
            <a:r>
              <a:rPr b="0"/>
              <a:t>, but it can significantly influence </a:t>
            </a:r>
            <a:r>
              <a:t>inflammatory burden, immune regulation, symptom severity, nutrient status, and quality of life</a:t>
            </a:r>
            <a:r>
              <a:rPr b="0"/>
              <a:t>.</a:t>
            </a:r>
            <a:endParaRPr b="0"/>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5" name="Freeform 4"/>
          <p:cNvGrpSpPr/>
          <p:nvPr/>
        </p:nvGrpSpPr>
        <p:grpSpPr>
          <a:xfrm>
            <a:off x="-380179" y="-13"/>
            <a:ext cx="19048355" cy="3086120"/>
            <a:chOff x="0" y="0"/>
            <a:chExt cx="19048353" cy="3086119"/>
          </a:xfrm>
        </p:grpSpPr>
        <p:sp>
          <p:nvSpPr>
            <p:cNvPr id="903"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04"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06" name="TextBox 6"/>
          <p:cNvSpPr txBox="1"/>
          <p:nvPr/>
        </p:nvSpPr>
        <p:spPr>
          <a:xfrm>
            <a:off x="1072146"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Autoimmune Disorders - Primary Nutrition Mechanisms</a:t>
            </a:r>
          </a:p>
        </p:txBody>
      </p:sp>
      <p:sp>
        <p:nvSpPr>
          <p:cNvPr id="90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08" name="Institute of Medicine (IOM). (2001). Dietary Reference Intakes: Applications in Dietary Assessment. National Academies Press.…"/>
          <p:cNvSpPr txBox="1"/>
          <p:nvPr/>
        </p:nvSpPr>
        <p:spPr>
          <a:xfrm>
            <a:off x="1413086" y="3235635"/>
            <a:ext cx="7652317" cy="625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Autoimmune disorders affect nutrition through shared mechanisms:</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Chronic systemic inflammation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Elevated cytokines increase oxidative stress and protein catabolism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Raises energy and protein requirements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Loss of immune tolerance</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Altered antigen recognition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Heightened sensitivity to dietary antigens in some individuals</a:t>
            </a:r>
          </a:p>
          <a:p>
            <a:pPr marL="457200" indent="-317500" defTabSz="457200">
              <a:spcBef>
                <a:spcPts val="1200"/>
              </a:spcBef>
              <a:buSzPct val="100000"/>
              <a:buFont typeface="Times Roman"/>
              <a:buAutoNum type="arabicPeriod" startAt="2"/>
              <a:defRPr b="1" sz="2400">
                <a:latin typeface="Times Roman"/>
                <a:ea typeface="Times Roman"/>
                <a:cs typeface="Times Roman"/>
                <a:sym typeface="Times Roman"/>
              </a:defRPr>
            </a:pPr>
            <a:r>
              <a:t>Intestinal barrier dysfunction</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Increased permeability allows immune activation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Strong gut–immune axis involvement</a:t>
            </a:r>
          </a:p>
        </p:txBody>
      </p:sp>
      <p:sp>
        <p:nvSpPr>
          <p:cNvPr id="909" name="Institute of Medicine (IOM). (2001). Dietary Reference Intakes: Applications in Dietary Assessment. National Academies Press.…"/>
          <p:cNvSpPr txBox="1"/>
          <p:nvPr/>
        </p:nvSpPr>
        <p:spPr>
          <a:xfrm>
            <a:off x="9541086" y="4200835"/>
            <a:ext cx="7652317" cy="3952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AutoNum type="arabicPeriod" startAt="4"/>
              <a:defRPr b="1" sz="2400">
                <a:latin typeface="Times Roman"/>
                <a:ea typeface="Times Roman"/>
                <a:cs typeface="Times Roman"/>
                <a:sym typeface="Times Roman"/>
              </a:defRPr>
            </a:pPr>
            <a:r>
              <a:t>Gut microbiome dysbiosis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microbial diversity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Altered short-chain fatty acid production</a:t>
            </a:r>
          </a:p>
          <a:p>
            <a:pPr marL="457200" indent="-317500" defTabSz="457200">
              <a:spcBef>
                <a:spcPts val="1200"/>
              </a:spcBef>
              <a:buSzPct val="100000"/>
              <a:buFont typeface="Times Roman"/>
              <a:buAutoNum type="arabicPeriod" startAt="5"/>
              <a:defRPr b="1" sz="2400">
                <a:latin typeface="Times Roman"/>
                <a:ea typeface="Times Roman"/>
                <a:cs typeface="Times Roman"/>
                <a:sym typeface="Times Roman"/>
              </a:defRPr>
            </a:pPr>
            <a:r>
              <a:t>Medication effects</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Steroids, immunosuppressants, NSAIDs alter nutrient needs and absorption</a:t>
            </a:r>
          </a:p>
          <a:p>
            <a:pPr marL="457200" indent="-317500" defTabSz="457200">
              <a:spcBef>
                <a:spcPts val="1200"/>
              </a:spcBef>
              <a:buSzPct val="100000"/>
              <a:buFont typeface="Times Roman"/>
              <a:buAutoNum type="arabicPeriod" startAt="6"/>
              <a:defRPr b="1" sz="2400">
                <a:latin typeface="Times Roman"/>
                <a:ea typeface="Times Roman"/>
                <a:cs typeface="Times Roman"/>
                <a:sym typeface="Times Roman"/>
              </a:defRPr>
            </a:pPr>
            <a:r>
              <a:t>Malabsorption or altered metabolism</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Common in autoimmune GI and endocrine conditions</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14" name="Freeform 4"/>
          <p:cNvGrpSpPr/>
          <p:nvPr/>
        </p:nvGrpSpPr>
        <p:grpSpPr>
          <a:xfrm>
            <a:off x="-380179" y="-13"/>
            <a:ext cx="19048355" cy="3086120"/>
            <a:chOff x="0" y="0"/>
            <a:chExt cx="19048353" cy="3086119"/>
          </a:xfrm>
        </p:grpSpPr>
        <p:sp>
          <p:nvSpPr>
            <p:cNvPr id="912"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13"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15" name="TextBox 6"/>
          <p:cNvSpPr txBox="1"/>
          <p:nvPr/>
        </p:nvSpPr>
        <p:spPr>
          <a:xfrm>
            <a:off x="1072146"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Autoimmune Disorders - Core Nutrition Goals</a:t>
            </a:r>
          </a:p>
        </p:txBody>
      </p:sp>
      <p:sp>
        <p:nvSpPr>
          <p:cNvPr id="9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17" name="Institute of Medicine (IOM). (2001). Dietary Reference Intakes: Applications in Dietary Assessment. National Academies Press.…"/>
          <p:cNvSpPr txBox="1"/>
          <p:nvPr/>
        </p:nvSpPr>
        <p:spPr>
          <a:xfrm>
            <a:off x="1362286" y="3972235"/>
            <a:ext cx="7652317" cy="520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Across autoimmune conditions, MNT aims to:</a:t>
            </a:r>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Reduce inflammatory burden</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Support immune regulation and tolerance</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Preserve lean body mass</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Prevent micronutrient deficiencies</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Support gut barrier integrity</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Modulate the gut microbiome</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Protect bone and cardiovascular health</a:t>
            </a:r>
            <a:endParaRPr b="0"/>
          </a:p>
          <a:p>
            <a:pPr marL="457200" indent="-317500" defTabSz="457200">
              <a:spcBef>
                <a:spcPts val="1200"/>
              </a:spcBef>
              <a:buSzPct val="100000"/>
              <a:buFont typeface="Times Roman"/>
              <a:buAutoNum type="arabicPeriod" startAt="1"/>
              <a:defRPr b="1" sz="2400">
                <a:latin typeface="Times Roman"/>
                <a:ea typeface="Times Roman"/>
                <a:cs typeface="Times Roman"/>
                <a:sym typeface="Times Roman"/>
              </a:defRPr>
            </a:pPr>
            <a:r>
              <a:t>Improve fatigue, pain, and functional capacity</a:t>
            </a:r>
            <a:endParaRPr b="0"/>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22" name="Freeform 4"/>
          <p:cNvGrpSpPr/>
          <p:nvPr/>
        </p:nvGrpSpPr>
        <p:grpSpPr>
          <a:xfrm>
            <a:off x="-380179" y="-13"/>
            <a:ext cx="19048355" cy="3086120"/>
            <a:chOff x="0" y="0"/>
            <a:chExt cx="19048353" cy="3086119"/>
          </a:xfrm>
        </p:grpSpPr>
        <p:sp>
          <p:nvSpPr>
            <p:cNvPr id="920"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21"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23" name="TextBox 6"/>
          <p:cNvSpPr txBox="1"/>
          <p:nvPr/>
        </p:nvSpPr>
        <p:spPr>
          <a:xfrm>
            <a:off x="1072146"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Rheumatoid Arthritis (RA)</a:t>
            </a:r>
          </a:p>
        </p:txBody>
      </p:sp>
      <p:sp>
        <p:nvSpPr>
          <p:cNvPr id="9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25" name="Institute of Medicine (IOM). (2001). Dietary Reference Intakes: Applications in Dietary Assessment. National Academies Press.…"/>
          <p:cNvSpPr txBox="1"/>
          <p:nvPr/>
        </p:nvSpPr>
        <p:spPr>
          <a:xfrm>
            <a:off x="1413086" y="3489635"/>
            <a:ext cx="6729483" cy="62673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systemic inflammation and cytokine activity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oxidative stress and protein catabolism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Steroid and NSAID use → bone and GI risk</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(Mediterranean-style)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Adequate protein (≈1.2 g/kg/day)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management to reduce joint load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protection if steroid use</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26"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graphicFrame>
        <p:nvGraphicFramePr>
          <p:cNvPr id="927" name="Table 1"/>
          <p:cNvGraphicFramePr/>
          <p:nvPr/>
        </p:nvGraphicFramePr>
        <p:xfrm>
          <a:off x="9509025" y="4110868"/>
          <a:ext cx="8263336" cy="384072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5804"/>
                <a:gridCol w="2547496"/>
                <a:gridCol w="3167333"/>
              </a:tblGrid>
              <a:tr h="50055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775853">
                <a:tc>
                  <a:txBody>
                    <a:bodyPr/>
                    <a:lstStyle/>
                    <a:p>
                      <a:pPr algn="ctr" defTabSz="457200">
                        <a:defRPr sz="1800"/>
                      </a:pPr>
                      <a:r>
                        <a:rPr sz="2400">
                          <a:latin typeface="Times Roman"/>
                          <a:ea typeface="Times Roman"/>
                          <a:cs typeface="Times Roman"/>
                          <a:sym typeface="Times Roman"/>
                        </a:rPr>
                        <a:t>Omega-3s (EPA/DHA)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joint inflammation</a:t>
                      </a:r>
                    </a:p>
                  </a:txBody>
                  <a:tcPr marL="12700" marR="12700" marT="12700" marB="12700" anchor="ctr" anchorCtr="0" horzOverflow="overflow"/>
                </a:tc>
              </a:tr>
              <a:tr h="775099">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&amp; bone support</a:t>
                      </a:r>
                    </a:p>
                  </a:txBody>
                  <a:tcPr marL="12700" marR="12700" marT="12700" marB="12700" anchor="ctr" anchorCtr="0" horzOverflow="overflow"/>
                </a:tc>
              </a:tr>
              <a:tr h="775853">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Steroid bone loss</a:t>
                      </a:r>
                    </a:p>
                  </a:txBody>
                  <a:tcPr marL="12700" marR="12700" marT="12700" marB="12700" anchor="ctr" anchorCtr="0" horzOverflow="overflow"/>
                </a:tc>
              </a:tr>
              <a:tr h="50055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&amp; inflammation</a:t>
                      </a:r>
                    </a:p>
                  </a:txBody>
                  <a:tcPr marL="12700" marR="12700" marT="12700" marB="12700" anchor="ctr" anchorCtr="0" horzOverflow="overflow"/>
                </a:tc>
              </a:tr>
              <a:tr h="500550">
                <a:tc>
                  <a:txBody>
                    <a:bodyPr/>
                    <a:lstStyle/>
                    <a:p>
                      <a:pPr algn="ctr" defTabSz="457200">
                        <a:defRPr sz="1800"/>
                      </a:pPr>
                      <a:r>
                        <a:rPr sz="2400">
                          <a:latin typeface="Times Roman"/>
                          <a:ea typeface="Times Roman"/>
                          <a:cs typeface="Times Roman"/>
                          <a:sym typeface="Times Roman"/>
                        </a:rPr>
                        <a:t>Curcumin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500–2000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NF-κB inhibition</a:t>
                      </a:r>
                    </a:p>
                  </a:txBody>
                  <a:tcPr marL="12700" marR="12700" marT="12700" marB="12700" anchor="ctr" anchorCtr="0" horzOverflow="overflow"/>
                </a:tc>
              </a:tr>
            </a:tbl>
          </a:graphicData>
        </a:graphic>
      </p:graphicFrame>
      <p:sp>
        <p:nvSpPr>
          <p:cNvPr id="928" name="Institute of Medicine (IOM). (2001). Dietary Reference Intakes: Applications in Dietary Assessment. National Academies Press.…"/>
          <p:cNvSpPr txBox="1"/>
          <p:nvPr/>
        </p:nvSpPr>
        <p:spPr>
          <a:xfrm>
            <a:off x="9625645" y="8190088"/>
            <a:ext cx="7290444" cy="245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1900">
                <a:latin typeface="Times Roman"/>
                <a:ea typeface="Times Roman"/>
                <a:cs typeface="Times Roman"/>
                <a:sym typeface="Times Roman"/>
              </a:defRPr>
            </a:pPr>
            <a:r>
              <a:t>Relevant Labs</a:t>
            </a:r>
          </a:p>
          <a:p>
            <a:pPr marL="190500" indent="-190500" defTabSz="457200">
              <a:spcBef>
                <a:spcPts val="1200"/>
              </a:spcBef>
              <a:buSzPct val="100000"/>
              <a:buChar char="•"/>
              <a:defRPr sz="1900">
                <a:latin typeface="Times Roman"/>
                <a:ea typeface="Times Roman"/>
                <a:cs typeface="Times Roman"/>
                <a:sym typeface="Times Roman"/>
              </a:defRPr>
            </a:pPr>
            <a:r>
              <a:t>CRP, ESR</a:t>
            </a:r>
          </a:p>
          <a:p>
            <a:pPr marL="190500" indent="-190500" defTabSz="457200">
              <a:spcBef>
                <a:spcPts val="1200"/>
              </a:spcBef>
              <a:buSzPct val="100000"/>
              <a:buChar char="•"/>
              <a:defRPr sz="1900">
                <a:latin typeface="Times Roman"/>
                <a:ea typeface="Times Roman"/>
                <a:cs typeface="Times Roman"/>
                <a:sym typeface="Times Roman"/>
              </a:defRPr>
            </a:pPr>
            <a:r>
              <a:t>Vitamin D</a:t>
            </a:r>
          </a:p>
          <a:p>
            <a:pPr marL="190500" indent="-190500" defTabSz="457200">
              <a:spcBef>
                <a:spcPts val="1200"/>
              </a:spcBef>
              <a:buSzPct val="100000"/>
              <a:buChar char="•"/>
              <a:defRPr sz="1900">
                <a:latin typeface="Times Roman"/>
                <a:ea typeface="Times Roman"/>
                <a:cs typeface="Times Roman"/>
                <a:sym typeface="Times Roman"/>
              </a:defRPr>
            </a:pPr>
            <a:r>
              <a:t>CBC</a:t>
            </a:r>
          </a:p>
          <a:p>
            <a:pPr marL="190500" indent="-190500" defTabSz="457200">
              <a:spcBef>
                <a:spcPts val="1200"/>
              </a:spcBef>
              <a:buSzPct val="100000"/>
              <a:buChar char="•"/>
              <a:defRPr sz="1900">
                <a:latin typeface="Times Roman"/>
                <a:ea typeface="Times Roman"/>
                <a:cs typeface="Times Roman"/>
                <a:sym typeface="Times Roman"/>
              </a:defRPr>
            </a:pPr>
            <a:r>
              <a:t>Bone density (DXA if steroid exposure)</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33" name="Freeform 4"/>
          <p:cNvGrpSpPr/>
          <p:nvPr/>
        </p:nvGrpSpPr>
        <p:grpSpPr>
          <a:xfrm>
            <a:off x="-380179" y="-13"/>
            <a:ext cx="19048355" cy="3086120"/>
            <a:chOff x="0" y="0"/>
            <a:chExt cx="19048353" cy="3086119"/>
          </a:xfrm>
        </p:grpSpPr>
        <p:sp>
          <p:nvSpPr>
            <p:cNvPr id="931" name="Rectangle"/>
            <p:cNvSpPr/>
            <p:nvPr/>
          </p:nvSpPr>
          <p:spPr>
            <a:xfrm>
              <a:off x="-1" y="-1"/>
              <a:ext cx="19048355" cy="3086120"/>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32" name="Text"/>
            <p:cNvSpPr txBox="1"/>
            <p:nvPr/>
          </p:nvSpPr>
          <p:spPr>
            <a:xfrm>
              <a:off x="-1" y="2"/>
              <a:ext cx="19048355"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34" name="TextBox 6"/>
          <p:cNvSpPr txBox="1"/>
          <p:nvPr/>
        </p:nvSpPr>
        <p:spPr>
          <a:xfrm>
            <a:off x="1072146" y="62314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MNT for Systemic Lupus Erythematosus (SLE)</a:t>
            </a:r>
          </a:p>
        </p:txBody>
      </p:sp>
      <p:sp>
        <p:nvSpPr>
          <p:cNvPr id="9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36" name="Institute of Medicine (IOM). (2001). Dietary Reference Intakes: Applications in Dietary Assessment. National Academies Press.…"/>
          <p:cNvSpPr txBox="1"/>
          <p:nvPr/>
        </p:nvSpPr>
        <p:spPr>
          <a:xfrm>
            <a:off x="1260686" y="3591235"/>
            <a:ext cx="6729483" cy="70662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Primary Nutrition Drivers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Immune complex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Renal involvement (in some patients)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Cardiovascular risk from inflammation and steroids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MNT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heart-protective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Moderate protein if nephritis is present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Sodium control with steroid use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Bone and CV risk reduction</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37" name="Institute of Medicine (IOM). (2001). Dietary Reference Intakes: Applications in Dietary Assessment. National Academies Press.…"/>
          <p:cNvSpPr txBox="1"/>
          <p:nvPr/>
        </p:nvSpPr>
        <p:spPr>
          <a:xfrm>
            <a:off x="10336845" y="3336869"/>
            <a:ext cx="729044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Key Nutrients &amp; Supplementation</a:t>
            </a:r>
          </a:p>
        </p:txBody>
      </p:sp>
      <p:sp>
        <p:nvSpPr>
          <p:cNvPr id="938" name="Institute of Medicine (IOM). (2001). Dietary Reference Intakes: Applications in Dietary Assessment. National Academies Press.…"/>
          <p:cNvSpPr txBox="1"/>
          <p:nvPr/>
        </p:nvSpPr>
        <p:spPr>
          <a:xfrm>
            <a:off x="9879645" y="8035994"/>
            <a:ext cx="7290444" cy="1742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Relevant Labs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CRP, ESR, CMP (renal function)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Vitamin D, Lipids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Urinalysis (protein)</a:t>
            </a:r>
          </a:p>
        </p:txBody>
      </p:sp>
      <p:graphicFrame>
        <p:nvGraphicFramePr>
          <p:cNvPr id="939" name="Table 1"/>
          <p:cNvGraphicFramePr/>
          <p:nvPr/>
        </p:nvGraphicFramePr>
        <p:xfrm>
          <a:off x="9994900" y="4110868"/>
          <a:ext cx="7897912" cy="36422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98257"/>
                <a:gridCol w="2893033"/>
                <a:gridCol w="3193920"/>
              </a:tblGrid>
              <a:tr h="55253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Typical Dose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856430">
                <a:tc>
                  <a:txBody>
                    <a:bodyPr/>
                    <a:lstStyle/>
                    <a:p>
                      <a:pPr algn="ctr" defTabSz="457200">
                        <a:defRPr sz="1800"/>
                      </a:pPr>
                      <a:r>
                        <a:rPr sz="2400">
                          <a:latin typeface="Times Roman"/>
                          <a:ea typeface="Times Roman"/>
                          <a:cs typeface="Times Roman"/>
                          <a:sym typeface="Times Roman"/>
                        </a:rPr>
                        <a:t>Omega-3s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inflammation</a:t>
                      </a:r>
                    </a:p>
                  </a:txBody>
                  <a:tcPr marL="12700" marR="12700" marT="12700" marB="12700" anchor="ctr" anchorCtr="0" horzOverflow="overflow"/>
                </a:tc>
              </a:tr>
              <a:tr h="552535">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regulation</a:t>
                      </a:r>
                    </a:p>
                  </a:txBody>
                  <a:tcPr marL="12700" marR="12700" marT="12700" marB="12700" anchor="ctr" anchorCtr="0" horzOverflow="overflow"/>
                </a:tc>
              </a:tr>
              <a:tr h="856430">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1000–1500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protection</a:t>
                      </a:r>
                    </a:p>
                  </a:txBody>
                  <a:tcPr marL="12700" marR="12700" marT="12700" marB="12700" anchor="ctr" anchorCtr="0" horzOverflow="overflow"/>
                </a:tc>
              </a:tr>
              <a:tr h="85643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BP</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